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753" r:id="rId1"/>
    <p:sldMasterId id="2147483766" r:id="rId2"/>
  </p:sldMasterIdLst>
  <p:notesMasterIdLst>
    <p:notesMasterId r:id="rId21"/>
  </p:notesMasterIdLst>
  <p:handoutMasterIdLst>
    <p:handoutMasterId r:id="rId22"/>
  </p:handoutMasterIdLst>
  <p:sldIdLst>
    <p:sldId id="258" r:id="rId3"/>
    <p:sldId id="307" r:id="rId4"/>
    <p:sldId id="292" r:id="rId5"/>
    <p:sldId id="303" r:id="rId6"/>
    <p:sldId id="304" r:id="rId7"/>
    <p:sldId id="305" r:id="rId8"/>
    <p:sldId id="306" r:id="rId9"/>
    <p:sldId id="308" r:id="rId10"/>
    <p:sldId id="309" r:id="rId11"/>
    <p:sldId id="310" r:id="rId12"/>
    <p:sldId id="311" r:id="rId13"/>
    <p:sldId id="313" r:id="rId14"/>
    <p:sldId id="312" r:id="rId15"/>
    <p:sldId id="314" r:id="rId16"/>
    <p:sldId id="317" r:id="rId17"/>
    <p:sldId id="315" r:id="rId18"/>
    <p:sldId id="318" r:id="rId19"/>
    <p:sldId id="302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D9BDC4"/>
    <a:srgbClr val="B78A90"/>
    <a:srgbClr val="ECD41C"/>
    <a:srgbClr val="3295FD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085" autoAdjust="0"/>
  </p:normalViewPr>
  <p:slideViewPr>
    <p:cSldViewPr snapToGrid="0">
      <p:cViewPr varScale="1">
        <p:scale>
          <a:sx n="96" d="100"/>
          <a:sy n="96" d="100"/>
        </p:scale>
        <p:origin x="-19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38" d="100"/>
          <a:sy n="138" d="100"/>
        </p:scale>
        <p:origin x="-4120" y="-11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8F441EE-4C60-44C2-B2D7-CD3BD2FCB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0C9AF33-DB1F-4079-807A-26D60CA99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MS Pゴシック" pitchFamily="-92" charset="-128"/>
        <a:cs typeface="MS Pゴシック" pitchFamily="-9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MS Pゴシック" pitchFamily="-92" charset="-128"/>
        <a:cs typeface="MS Pゴシック" pitchFamily="-92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MS Pゴシック" pitchFamily="-92" charset="-128"/>
        <a:cs typeface="MS Pゴシック" pitchFamily="-92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MS Pゴシック" pitchFamily="-92" charset="-128"/>
        <a:cs typeface="MS Pゴシック" pitchFamily="-92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MS Pゴシック" pitchFamily="-92" charset="-128"/>
        <a:cs typeface="MS Pゴシック" pitchFamily="-92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C9AF33-DB1F-4079-807A-26D60CA9908F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7D4DAE-C89F-4C85-9DCE-C0A506891C1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Extinction: http://www.amnh.org/exhibitions/dinosaurs/extinction/mass.php</a:t>
            </a:r>
          </a:p>
          <a:p>
            <a:endParaRPr lang="en-US" dirty="0" smtClean="0"/>
          </a:p>
          <a:p>
            <a:r>
              <a:rPr lang="en-US" dirty="0" smtClean="0"/>
              <a:t>Man: </a:t>
            </a:r>
          </a:p>
          <a:p>
            <a:r>
              <a:rPr lang="en-US" dirty="0" smtClean="0"/>
              <a:t>	2006 – 77.85</a:t>
            </a:r>
          </a:p>
          <a:p>
            <a:r>
              <a:rPr lang="en-US" dirty="0" smtClean="0"/>
              <a:t>	2050 – mid 80s</a:t>
            </a:r>
          </a:p>
          <a:p>
            <a:r>
              <a:rPr lang="en-US" dirty="0" smtClean="0"/>
              <a:t>	2100 - &gt; 100</a:t>
            </a:r>
          </a:p>
          <a:p>
            <a:r>
              <a:rPr lang="en-US" dirty="0" smtClean="0"/>
              <a:t>	2300</a:t>
            </a:r>
            <a:r>
              <a:rPr lang="en-US" baseline="0" dirty="0" smtClean="0"/>
              <a:t> – 100-106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Organizational demise:</a:t>
            </a:r>
          </a:p>
          <a:p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http://ezinearticles.com/?Why-Great-Companies-Go-Out-of-Business&amp;id=1700042 (Firestone)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INS (DHS)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TWA (http://en.wikipedia.org/wiki/Air_Mail_Scandal )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C9AF33-DB1F-4079-807A-26D60CA9908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C9AF33-DB1F-4079-807A-26D60CA990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pitchFamily="-105" charset="0"/>
                <a:ea typeface="MS Pゴシック" pitchFamily="-92" charset="-128"/>
                <a:cs typeface="MS Pゴシック" pitchFamily="-92" charset="-128"/>
              </a:rPr>
              <a:t>Innovation takes courage.  There is no need for courage if there is no risk.  And there is no innovation without risk of failure .  In a survey  of two hundred projects in Research &amp;Development  labs, findings showed that only 57% of the projects achieved technical objectives; only 31% were marketable or commercially viable; and only 12% achieved market success.  By these numbers,  only about one project in eight would be of benefit to the organization.  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pitchFamily="-105" charset="0"/>
                <a:ea typeface="MS Pゴシック" pitchFamily="-92" charset="-128"/>
                <a:cs typeface="MS Pゴシック" pitchFamily="-92" charset="-128"/>
              </a:rPr>
              <a:t> Well said! I would put this as number 1 and move customers to number 2.  But that might mean failure for me if the customer doesn’t come first!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pitchFamily="-105" charset="0"/>
                <a:ea typeface="MS Pゴシック" pitchFamily="-92" charset="-128"/>
                <a:cs typeface="MS Pゴシック" pitchFamily="-92" charset="-128"/>
              </a:rPr>
              <a:t> We can footnote this.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pitchFamily="-105" charset="0"/>
                <a:ea typeface="MS Pゴシック" pitchFamily="-92" charset="-128"/>
                <a:cs typeface="MS Pゴシック" pitchFamily="-92" charset="-128"/>
              </a:rPr>
              <a:t> Great breakdown!</a:t>
            </a:r>
            <a:endParaRPr lang="en-US" sz="1200" kern="1200" dirty="0">
              <a:solidFill>
                <a:schemeClr val="tx1"/>
              </a:solidFill>
              <a:latin typeface="Arial" pitchFamily="-105" charset="0"/>
              <a:ea typeface="MS Pゴシック" pitchFamily="-92" charset="-128"/>
              <a:cs typeface="MS Pゴシック" pitchFamily="-92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C9AF33-DB1F-4079-807A-26D60CA990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Staying in the ring – Buster Douglas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C9AF33-DB1F-4079-807A-26D60CA9908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C9AF33-DB1F-4079-807A-26D60CA9908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IO_Title.jpg"/>
          <p:cNvPicPr>
            <a:picLocks noChangeAspect="1"/>
          </p:cNvPicPr>
          <p:nvPr userDrawn="1"/>
        </p:nvPicPr>
        <p:blipFill>
          <a:blip r:embed="rId2"/>
          <a:srcRect t="1469" b="1488"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3987800" y="16303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505586" cy="1143000"/>
          </a:xfrm>
        </p:spPr>
        <p:txBody>
          <a:bodyPr/>
          <a:lstStyle>
            <a:lvl1pPr algn="r">
              <a:defRPr sz="3600" b="0">
                <a:solidFill>
                  <a:srgbClr val="E6E6E6"/>
                </a:solidFill>
                <a:latin typeface="Impact"/>
                <a:cs typeface="Impac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52854" y="5458257"/>
            <a:ext cx="4286134" cy="1163256"/>
          </a:xfrm>
        </p:spPr>
        <p:txBody>
          <a:bodyPr anchor="ctr"/>
          <a:lstStyle>
            <a:lvl1pPr marL="0" indent="0" algn="r">
              <a:buFontTx/>
              <a:buNone/>
              <a:defRPr sz="2200" b="1">
                <a:solidFill>
                  <a:srgbClr val="E6E6E6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77000"/>
            <a:ext cx="1600200" cy="304800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pPr>
              <a:defRPr/>
            </a:pPr>
            <a:fld id="{7730A862-6413-4E38-8854-DC9388DE24B7}" type="datetime1">
              <a:rPr lang="en-US"/>
              <a:pPr>
                <a:defRPr/>
              </a:pPr>
              <a:t>1/10/2011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514600" y="6477000"/>
            <a:ext cx="4267200" cy="304800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pPr>
              <a:defRPr/>
            </a:pPr>
            <a:r>
              <a:rPr lang="en-US"/>
              <a:t>OCIO Template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477000"/>
            <a:ext cx="1524000" cy="304800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pPr>
              <a:defRPr/>
            </a:pPr>
            <a:fld id="{2E87188C-FB4B-4161-B912-4B6C3B3AF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30A6F-53AB-445B-B639-8CD0EE42E26E}" type="datetimeFigureOut">
              <a:rPr lang="en-US"/>
              <a:pPr>
                <a:defRPr/>
              </a:pPr>
              <a:t>1/10/2011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2DE64-3994-43CE-B340-EE2C17810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30A6F-53AB-445B-B639-8CD0EE42E26E}" type="datetimeFigureOut">
              <a:rPr lang="en-US"/>
              <a:pPr>
                <a:defRPr/>
              </a:pPr>
              <a:t>1/10/2011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3AC27-0A2A-4664-B3FA-93A898AE7B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30A6F-53AB-445B-B639-8CD0EE42E26E}" type="datetimeFigureOut">
              <a:rPr lang="en-US"/>
              <a:pPr>
                <a:defRPr/>
              </a:pPr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71D49-B2D5-4971-9111-622EC1DD6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30A6F-53AB-445B-B639-8CD0EE42E26E}" type="datetimeFigureOut">
              <a:rPr lang="en-US"/>
              <a:pPr>
                <a:defRPr/>
              </a:pPr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54E97-7EA7-40CE-A5C2-5B3ECCCA02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4F95D-0742-4836-B8E6-B22066083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30A6F-53AB-445B-B639-8CD0EE42E26E}" type="datetimeFigureOut">
              <a:rPr lang="en-US"/>
              <a:pPr>
                <a:defRPr/>
              </a:pPr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9FA08-F53D-4131-B444-78A9527A2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30A6F-53AB-445B-B639-8CD0EE42E26E}" type="datetimeFigureOut">
              <a:rPr lang="en-US"/>
              <a:pPr>
                <a:defRPr/>
              </a:pPr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6A702-16C1-41CE-8824-2A5C15CBC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30A6F-53AB-445B-B639-8CD0EE42E26E}" type="datetimeFigureOut">
              <a:rPr lang="en-US"/>
              <a:pPr>
                <a:defRPr/>
              </a:pPr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B52D9-10F4-4CDA-B289-CD3AC26BD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30A6F-53AB-445B-B639-8CD0EE42E26E}" type="datetimeFigureOut">
              <a:rPr lang="en-US"/>
              <a:pPr>
                <a:defRPr/>
              </a:pPr>
              <a:t>1/10/2011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B314C-28E5-4D90-8DBC-6E61C3CA4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30A6F-53AB-445B-B639-8CD0EE42E26E}" type="datetimeFigureOut">
              <a:rPr lang="en-US"/>
              <a:pPr>
                <a:defRPr/>
              </a:pPr>
              <a:t>1/10/2011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B478F-629D-4576-A397-28D6950CA5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30A6F-53AB-445B-B639-8CD0EE42E26E}" type="datetimeFigureOut">
              <a:rPr lang="en-US"/>
              <a:pPr>
                <a:defRPr/>
              </a:pPr>
              <a:t>1/10/2011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33656-50FD-455B-BE27-27C6F364D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30A6F-53AB-445B-B639-8CD0EE42E26E}" type="datetimeFigureOut">
              <a:rPr lang="en-US"/>
              <a:pPr>
                <a:defRPr/>
              </a:pPr>
              <a:t>1/10/2011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4AEB6-208E-4801-829B-E95CF77E3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IO_Body3 copy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147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2000" y="6026150"/>
            <a:ext cx="1905000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4600" b="1">
                <a:solidFill>
                  <a:srgbClr val="D9BDC4"/>
                </a:solidFill>
                <a:ea typeface="Osaka" pitchFamily="-105" charset="-128"/>
              </a:defRPr>
            </a:lvl1pPr>
          </a:lstStyle>
          <a:p>
            <a:pPr>
              <a:defRPr/>
            </a:pPr>
            <a:fld id="{F5619081-5102-4BA8-94EB-D48E57FE8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84300" y="254000"/>
            <a:ext cx="638492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673225"/>
            <a:ext cx="8245475" cy="465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3588" y="6480175"/>
            <a:ext cx="405765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900" i="1">
                <a:ea typeface="Osaka" pitchFamily="-105" charset="-128"/>
              </a:defRPr>
            </a:lvl1pPr>
          </a:lstStyle>
          <a:p>
            <a:pPr>
              <a:defRPr/>
            </a:pPr>
            <a:fld id="{62C43610-BE2E-43AC-9C98-B535667AC98B}" type="datetime1">
              <a:rPr lang="en-US"/>
              <a:pPr>
                <a:defRPr/>
              </a:pPr>
              <a:t>1/10/2011</a:t>
            </a:fld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6763" y="6346825"/>
            <a:ext cx="4038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900" b="1">
                <a:ea typeface="Osaka" pitchFamily="-105" charset="-128"/>
              </a:defRPr>
            </a:lvl1pPr>
          </a:lstStyle>
          <a:p>
            <a:pPr>
              <a:defRPr/>
            </a:pPr>
            <a:r>
              <a:rPr lang="en-US"/>
              <a:t>OCIO Template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79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-105" charset="0"/>
          <a:ea typeface="Osaka" pitchFamily="-105" charset="-128"/>
          <a:cs typeface="Osaka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-105" charset="0"/>
          <a:ea typeface="Osaka" pitchFamily="-105" charset="-128"/>
          <a:cs typeface="Osaka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-105" charset="0"/>
          <a:ea typeface="Osaka" pitchFamily="-105" charset="-128"/>
          <a:cs typeface="Osaka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-105" charset="0"/>
          <a:ea typeface="Osaka" pitchFamily="-105" charset="-128"/>
          <a:cs typeface="Osaka" pitchFamily="-105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05" charset="0"/>
          <a:ea typeface="Osaka" pitchFamily="-105" charset="-128"/>
          <a:cs typeface="Osaka" pitchFamily="-105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05" charset="0"/>
          <a:ea typeface="Osaka" pitchFamily="-105" charset="-128"/>
          <a:cs typeface="Osaka" pitchFamily="-105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05" charset="0"/>
          <a:ea typeface="Osaka" pitchFamily="-105" charset="-128"/>
          <a:cs typeface="Osaka" pitchFamily="-105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05" charset="0"/>
          <a:ea typeface="Osaka" pitchFamily="-105" charset="-128"/>
          <a:cs typeface="Osaka" pitchFamily="-105" charset="-128"/>
        </a:defRPr>
      </a:lvl9pPr>
    </p:titleStyle>
    <p:bodyStyle>
      <a:lvl1pPr marL="227013" indent="-227013" algn="l" rtl="0" eaLnBrk="0" fontAlgn="base" hangingPunct="0">
        <a:spcBef>
          <a:spcPct val="20000"/>
        </a:spcBef>
        <a:spcAft>
          <a:spcPct val="0"/>
        </a:spcAft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17525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Lucida Grande" pitchFamily="-105" charset="0"/>
        <a:buChar char="»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744538" indent="-227013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025525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>
          <a:solidFill>
            <a:schemeClr val="tx1"/>
          </a:solidFill>
          <a:latin typeface="+mn-lt"/>
          <a:ea typeface="+mn-ea"/>
          <a:cs typeface="+mn-cs"/>
        </a:defRPr>
      </a:lvl4pPr>
      <a:lvl5pPr marL="1374775" indent="-288925" algn="l" rtl="0" eaLnBrk="0" fontAlgn="base" hangingPunct="0">
        <a:spcBef>
          <a:spcPct val="20000"/>
        </a:spcBef>
        <a:spcAft>
          <a:spcPct val="0"/>
        </a:spcAft>
        <a:buSzPct val="70000"/>
        <a:buFont typeface="Courier New" pitchFamily="49" charset="0"/>
        <a:buChar char="o"/>
        <a:defRPr sz="24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630A6F-53AB-445B-B639-8CD0EE42E26E}" type="datetimeFigureOut">
              <a:rPr lang="en-US"/>
              <a:pPr>
                <a:defRPr/>
              </a:pPr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CA0BC1-E6AA-48C4-B6B9-7CC1A6ACE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grc.nasa.gov/WWW/K-12/airplane/thermo2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ctrTitle"/>
          </p:nvPr>
        </p:nvSpPr>
        <p:spPr>
          <a:xfrm>
            <a:off x="304800" y="1371600"/>
            <a:ext cx="8505825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Impact" pitchFamily="34" charset="0"/>
              </a:rPr>
              <a:t>Yin and Yang Leadership: </a:t>
            </a:r>
            <a:br>
              <a:rPr lang="en-US" dirty="0" smtClean="0">
                <a:latin typeface="Impact" pitchFamily="34" charset="0"/>
              </a:rPr>
            </a:br>
            <a:r>
              <a:rPr lang="en-US" dirty="0" smtClean="0">
                <a:latin typeface="Impact" pitchFamily="34" charset="0"/>
              </a:rPr>
              <a:t>Making the Impossible Possible</a:t>
            </a:r>
          </a:p>
        </p:txBody>
      </p:sp>
      <p:sp>
        <p:nvSpPr>
          <p:cNvPr id="4099" name="Subtitle 4"/>
          <p:cNvSpPr>
            <a:spLocks noGrp="1"/>
          </p:cNvSpPr>
          <p:nvPr>
            <p:ph type="subTitle" idx="1"/>
          </p:nvPr>
        </p:nvSpPr>
        <p:spPr>
          <a:xfrm>
            <a:off x="2037523" y="5457825"/>
            <a:ext cx="6801678" cy="1163638"/>
          </a:xfrm>
        </p:spPr>
        <p:txBody>
          <a:bodyPr/>
          <a:lstStyle/>
          <a:p>
            <a:pPr eaLnBrk="1" hangingPunct="1"/>
            <a:r>
              <a:rPr lang="en-US" sz="2000" dirty="0" smtClean="0"/>
              <a:t>Linda Cureton – NASA CIO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2011 </a:t>
            </a:r>
            <a:r>
              <a:rPr lang="en-US" sz="2000" dirty="0" smtClean="0"/>
              <a:t>EDUCAUSE </a:t>
            </a:r>
            <a:r>
              <a:rPr lang="en-US" sz="2000" dirty="0" smtClean="0"/>
              <a:t>Mid-Atlantic Regional </a:t>
            </a:r>
            <a:r>
              <a:rPr lang="en-US" sz="2000" dirty="0" smtClean="0"/>
              <a:t>Conference</a:t>
            </a:r>
            <a:endParaRPr lang="en-US" dirty="0" smtClean="0"/>
          </a:p>
          <a:p>
            <a:pPr eaLnBrk="1" hangingPunct="1"/>
            <a:r>
              <a:rPr lang="en-US" sz="1600" dirty="0" smtClean="0"/>
              <a:t>January 12,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 Field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Restraining forces</a:t>
            </a:r>
          </a:p>
          <a:p>
            <a:pPr lvl="1"/>
            <a:r>
              <a:rPr lang="en-US" sz="2800" dirty="0" smtClean="0"/>
              <a:t>Acting in opposition</a:t>
            </a:r>
          </a:p>
          <a:p>
            <a:pPr lvl="1"/>
            <a:r>
              <a:rPr lang="en-US" sz="2800" dirty="0" smtClean="0"/>
              <a:t>Restricting action</a:t>
            </a:r>
          </a:p>
          <a:p>
            <a:r>
              <a:rPr lang="en-US" sz="2800" dirty="0" smtClean="0"/>
              <a:t>Examples:</a:t>
            </a:r>
          </a:p>
          <a:p>
            <a:pPr lvl="1"/>
            <a:r>
              <a:rPr lang="en-US" sz="2800" dirty="0" smtClean="0"/>
              <a:t>Time pressure</a:t>
            </a:r>
          </a:p>
          <a:p>
            <a:pPr lvl="1"/>
            <a:r>
              <a:rPr lang="en-US" sz="2800" dirty="0" smtClean="0"/>
              <a:t>Lack of enthusiasm</a:t>
            </a:r>
          </a:p>
          <a:p>
            <a:pPr lvl="1"/>
            <a:r>
              <a:rPr lang="en-US" sz="2800" dirty="0" smtClean="0"/>
              <a:t>Competing demands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B4F95D-0742-4836-B8E6-B22066083E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" name="Picture 2" descr="C:\Users\Linda\AppData\Local\Microsoft\Windows\Temporary Internet Files\Content.IE5\RXAEZYJF\MC900056634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8855" y="2354579"/>
            <a:ext cx="1795880" cy="26330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Tao of Pooh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Pooh and Rabbit struggle to find their way home.</a:t>
            </a:r>
          </a:p>
          <a:p>
            <a:r>
              <a:rPr lang="en-US" dirty="0" smtClean="0"/>
              <a:t>Every time they embark on their journey, they end up in a sand pit.</a:t>
            </a:r>
          </a:p>
          <a:p>
            <a:r>
              <a:rPr lang="en-US" dirty="0" smtClean="0"/>
              <a:t>They decide that they need to do something unconventional.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B4F95D-0742-4836-B8E6-B22066083E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7" name="Picture 4" descr="http://t2.gstatic.com/images?q=tbn:ANd9GcQ5Uq_S956td7pYzqp2fjGWOuU-RMORQG83s4VTvwO2f9BbRGAVe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605" y="3798483"/>
            <a:ext cx="1806227" cy="254346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48885" y="6251172"/>
            <a:ext cx="4900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Source: Benjamin Hoff – The Tao of Pooh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Tao of Pooh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B4F95D-0742-4836-B8E6-B22066083E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" name="Picture 2" descr="http://t3.gstatic.com/images?q=tbn:ANd9GcRBZG4tiSy7WPzdDIPeYhx9B0qZUh8KyxHaOuUAL8dvd3ZylxR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451" y="4235593"/>
            <a:ext cx="2421371" cy="242137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346662" y="1828801"/>
            <a:ext cx="70990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“Well … we keep looking for Home and not finding it, so I thought that if we looked for this Pit, we’d be sure not to find it, which would be a Good Thing, because then we might find something that we </a:t>
            </a:r>
            <a:r>
              <a:rPr lang="en-US" b="1" i="1" dirty="0" smtClean="0"/>
              <a:t>weren’t</a:t>
            </a:r>
            <a:r>
              <a:rPr lang="en-US" i="1" dirty="0" smtClean="0"/>
              <a:t> looking for, which might be just what we </a:t>
            </a:r>
            <a:r>
              <a:rPr lang="en-US" b="1" i="1" dirty="0" smtClean="0"/>
              <a:t>were</a:t>
            </a:r>
            <a:r>
              <a:rPr lang="en-US" i="1" dirty="0" smtClean="0"/>
              <a:t> looking for, really.”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Tao of Pooh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 a solution by looking for the thing you don’t want to find.</a:t>
            </a:r>
          </a:p>
          <a:p>
            <a:r>
              <a:rPr lang="en-US" dirty="0" smtClean="0"/>
              <a:t>Driving forces don’t always find the thing we seek.</a:t>
            </a:r>
          </a:p>
          <a:p>
            <a:r>
              <a:rPr lang="en-US" dirty="0" smtClean="0"/>
              <a:t>Restraining don’t always move you away from what we seek.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B4F95D-0742-4836-B8E6-B22066083E0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7" name="Picture 4" descr="http://t3.gstatic.com/images?q=tbn:ANd9GcSKBqDh2xhn6lUZKZMjK1PJbvRkfyJ-zh5qKCPueG39kenUrhqe-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8740" y="4330237"/>
            <a:ext cx="2181225" cy="2095501"/>
          </a:xfrm>
          <a:prstGeom prst="rect">
            <a:avLst/>
          </a:prstGeom>
          <a:noFill/>
        </p:spPr>
      </p:pic>
      <p:pic>
        <p:nvPicPr>
          <p:cNvPr id="8" name="Picture 2" descr="http://t1.gstatic.com/images?q=tbn:ANd9GcRcOKvbJ2g2C_Hgj98cR3iwiAA9BEhmR1rUNBTE6VukWFBHrQOyX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75268" y="4159134"/>
            <a:ext cx="1672442" cy="23414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Yin and Yang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738" y="2255116"/>
            <a:ext cx="5213667" cy="2965277"/>
          </a:xfrm>
        </p:spPr>
        <p:txBody>
          <a:bodyPr/>
          <a:lstStyle/>
          <a:p>
            <a:r>
              <a:rPr lang="en-US" dirty="0" err="1" smtClean="0"/>
              <a:t>Lewin’s</a:t>
            </a:r>
            <a:r>
              <a:rPr lang="en-US" dirty="0" smtClean="0"/>
              <a:t> equilibrium is achieved when the driving forces equal the restraining forces</a:t>
            </a:r>
          </a:p>
          <a:p>
            <a:r>
              <a:rPr lang="en-US" dirty="0" smtClean="0"/>
              <a:t>Impossible problems get solved</a:t>
            </a:r>
          </a:p>
          <a:p>
            <a:r>
              <a:rPr lang="en-US" dirty="0" smtClean="0"/>
              <a:t>The restraining forces actually help achieve the desired outcome.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B4F95D-0742-4836-B8E6-B22066083E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56641" y="2226831"/>
            <a:ext cx="3171228" cy="2378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Moving Mountains with Innovation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The Mustard Seed</a:t>
            </a:r>
          </a:p>
          <a:p>
            <a:pPr lvl="1" eaLnBrk="1" hangingPunct="1"/>
            <a:r>
              <a:rPr lang="en-US" sz="2000" dirty="0" smtClean="0"/>
              <a:t>Very small</a:t>
            </a:r>
          </a:p>
          <a:p>
            <a:pPr lvl="1" eaLnBrk="1" hangingPunct="1"/>
            <a:r>
              <a:rPr lang="en-US" sz="2000" dirty="0" smtClean="0"/>
              <a:t>Grows into a sprawling plant that has many uses</a:t>
            </a:r>
          </a:p>
          <a:p>
            <a:pPr lvl="1" eaLnBrk="1" hangingPunct="1"/>
            <a:r>
              <a:rPr lang="en-US" sz="2000" dirty="0" smtClean="0"/>
              <a:t>Mustard, mustard plaster used for medicinal applications tasty mustard greens. </a:t>
            </a:r>
          </a:p>
          <a:p>
            <a:pPr eaLnBrk="1" hangingPunct="1"/>
            <a:r>
              <a:rPr lang="en-US" sz="2000" dirty="0" smtClean="0"/>
              <a:t>Be customer focused and relevant</a:t>
            </a:r>
          </a:p>
          <a:p>
            <a:pPr lvl="1" eaLnBrk="1" hangingPunct="1"/>
            <a:r>
              <a:rPr lang="en-US" sz="2000" dirty="0" smtClean="0"/>
              <a:t>Consumerism</a:t>
            </a:r>
          </a:p>
          <a:p>
            <a:pPr lvl="1" eaLnBrk="1" hangingPunct="1"/>
            <a:r>
              <a:rPr lang="en-US" sz="2000" dirty="0" smtClean="0"/>
              <a:t>Tempo, timbre, tone</a:t>
            </a:r>
          </a:p>
          <a:p>
            <a:pPr eaLnBrk="1" hangingPunct="1"/>
            <a:r>
              <a:rPr lang="en-US" sz="2000" dirty="0" smtClean="0"/>
              <a:t>Be willing to take risks</a:t>
            </a:r>
          </a:p>
          <a:p>
            <a:pPr lvl="1" eaLnBrk="1" hangingPunct="1"/>
            <a:r>
              <a:rPr lang="en-US" sz="2000" dirty="0" smtClean="0"/>
              <a:t>Manage risks</a:t>
            </a:r>
          </a:p>
          <a:p>
            <a:pPr lvl="1" eaLnBrk="1" hangingPunct="1"/>
            <a:r>
              <a:rPr lang="en-US" sz="2000" dirty="0" smtClean="0"/>
              <a:t>Be brave</a:t>
            </a:r>
          </a:p>
          <a:p>
            <a:pPr eaLnBrk="1" hangingPunct="1"/>
            <a:r>
              <a:rPr lang="en-US" sz="2000" dirty="0" smtClean="0"/>
              <a:t>Have a plan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B71414E-09E2-4325-9949-BC245CCF2D26}" type="slidenum">
              <a:rPr lang="en-US" smtClean="0">
                <a:latin typeface="Arial" pitchFamily="34" charset="0"/>
                <a:cs typeface="MS Pゴシック"/>
              </a:rPr>
              <a:pPr/>
              <a:t>14</a:t>
            </a:fld>
            <a:endParaRPr lang="en-US" smtClean="0">
              <a:latin typeface="Arial" pitchFamily="34" charset="0"/>
              <a:cs typeface="MS Pゴシック"/>
            </a:endParaRPr>
          </a:p>
        </p:txBody>
      </p:sp>
      <p:pic>
        <p:nvPicPr>
          <p:cNvPr id="23559" name="Picture 2" descr="http://blogs.nasa.gov/cm/blog/NASA-CIO-Blog.blog/1009354main_180px-Yellow_mustard_flow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9991" y="4158213"/>
            <a:ext cx="2635442" cy="197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starts with you!</a:t>
            </a:r>
          </a:p>
          <a:p>
            <a:r>
              <a:rPr lang="en-US" dirty="0" smtClean="0"/>
              <a:t>You don’t need 100% of the people on board</a:t>
            </a:r>
          </a:p>
          <a:p>
            <a:r>
              <a:rPr lang="en-US" dirty="0" smtClean="0"/>
              <a:t>Communicate and reinforce new ideas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B4F95D-0742-4836-B8E6-B22066083E0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04808" y="3140649"/>
            <a:ext cx="6918385" cy="3477875"/>
          </a:xfrm>
          <a:prstGeom prst="rect">
            <a:avLst/>
          </a:prstGeom>
          <a:gradFill flip="none" rotWithShape="1">
            <a:gsLst>
              <a:gs pos="0">
                <a:srgbClr val="E6E6E6">
                  <a:shade val="30000"/>
                  <a:satMod val="115000"/>
                  <a:alpha val="45000"/>
                </a:srgbClr>
              </a:gs>
              <a:gs pos="50000">
                <a:srgbClr val="E6E6E6">
                  <a:shade val="67500"/>
                  <a:satMod val="115000"/>
                </a:srgbClr>
              </a:gs>
              <a:gs pos="100000">
                <a:srgbClr val="E6E6E6">
                  <a:shade val="100000"/>
                  <a:satMod val="115000"/>
                </a:srgbClr>
              </a:gs>
            </a:gsLst>
            <a:lin ang="81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From Nothing is Impossible: </a:t>
            </a:r>
          </a:p>
          <a:p>
            <a:endParaRPr lang="en-US" sz="2000" i="1" dirty="0" smtClean="0"/>
          </a:p>
          <a:p>
            <a:r>
              <a:rPr lang="en-US" sz="2000" i="1" dirty="0" smtClean="0"/>
              <a:t>“Those who’d formerly hidden behind the chaos in the school and used it as an excuse for not producing had their major justification taken away.”</a:t>
            </a:r>
          </a:p>
          <a:p>
            <a:endParaRPr lang="en-US" sz="2000" i="1" dirty="0" smtClean="0"/>
          </a:p>
          <a:p>
            <a:r>
              <a:rPr lang="en-US" sz="2000" i="1" dirty="0" smtClean="0"/>
              <a:t>“Doing nothing, running scared, and second-guessing kills initiative, blights creativity, and ultimately sabotages the organization and the good work it should be accomplishing”</a:t>
            </a:r>
          </a:p>
          <a:p>
            <a:endParaRPr lang="en-US" sz="2000" i="1" dirty="0" smtClean="0"/>
          </a:p>
          <a:p>
            <a:r>
              <a:rPr lang="en-US" sz="2000" i="1" dirty="0" smtClean="0"/>
              <a:t> </a:t>
            </a:r>
            <a:r>
              <a:rPr lang="en-US" sz="2000" dirty="0" smtClean="0"/>
              <a:t>– Lorraine Monroe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108" y="2255117"/>
            <a:ext cx="5446423" cy="3696795"/>
          </a:xfrm>
        </p:spPr>
        <p:txBody>
          <a:bodyPr/>
          <a:lstStyle/>
          <a:p>
            <a:r>
              <a:rPr lang="en-US" dirty="0" smtClean="0"/>
              <a:t>People won’t do it for YOU.  What are your motivations?</a:t>
            </a:r>
          </a:p>
          <a:p>
            <a:r>
              <a:rPr lang="en-US" dirty="0" smtClean="0"/>
              <a:t>Can you stay in the ring? Can you take a punch?</a:t>
            </a:r>
          </a:p>
          <a:p>
            <a:r>
              <a:rPr lang="en-US" dirty="0" smtClean="0"/>
              <a:t>Are you prepared? Are you ready for &lt; 100%?</a:t>
            </a:r>
          </a:p>
          <a:p>
            <a:r>
              <a:rPr lang="en-US" dirty="0" smtClean="0"/>
              <a:t>Do you have enough courage?</a:t>
            </a:r>
          </a:p>
          <a:p>
            <a:r>
              <a:rPr lang="en-US" dirty="0" smtClean="0"/>
              <a:t>Do you have balance?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B4F95D-0742-4836-B8E6-B22066083E0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6" name="Picture 2" descr="http://lib.ru/MILN/pooh2_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5103" y="2716820"/>
            <a:ext cx="2981614" cy="2121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B4F95D-0742-4836-B8E6-B22066083E0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4573588" y="6480175"/>
            <a:ext cx="4057650" cy="2413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049" name="Picture 1" descr="C:\Users\Linda\AppData\Local\Microsoft\Windows\Temporary Internet Files\Content.IE5\RXAEZYJF\MC900055281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75189" y="2246892"/>
            <a:ext cx="3660618" cy="34282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Busting Myths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3607" y="2404746"/>
            <a:ext cx="4577975" cy="2932026"/>
          </a:xfrm>
        </p:spPr>
        <p:txBody>
          <a:bodyPr/>
          <a:lstStyle/>
          <a:p>
            <a:r>
              <a:rPr lang="en-US" dirty="0" smtClean="0"/>
              <a:t>Leading change is easy.</a:t>
            </a:r>
          </a:p>
          <a:p>
            <a:r>
              <a:rPr lang="en-US" dirty="0" smtClean="0"/>
              <a:t>There’s nothing new under the sun.</a:t>
            </a:r>
          </a:p>
          <a:p>
            <a:r>
              <a:rPr lang="en-US" dirty="0" smtClean="0"/>
              <a:t>You have to have 100% agreement to implement any change.</a:t>
            </a:r>
          </a:p>
          <a:p>
            <a:r>
              <a:rPr lang="en-US" dirty="0" smtClean="0"/>
              <a:t>Why bother?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B4F95D-0742-4836-B8E6-B22066083E0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5602" name="Picture 2" descr="C:\Users\Linda\AppData\Local\Microsoft\Windows\Temporary Internet Files\Content.IE5\9O9HD8EZ\MC900203156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6171" y="2585849"/>
            <a:ext cx="1980789" cy="2435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Discussion Topics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76100" y="1779243"/>
            <a:ext cx="8245475" cy="4651375"/>
          </a:xfrm>
        </p:spPr>
        <p:txBody>
          <a:bodyPr/>
          <a:lstStyle/>
          <a:p>
            <a:r>
              <a:rPr lang="en-US" dirty="0" smtClean="0"/>
              <a:t>The Second Law of Thermodynamics</a:t>
            </a:r>
          </a:p>
          <a:p>
            <a:r>
              <a:rPr lang="en-US" dirty="0" smtClean="0"/>
              <a:t>Why People Resist Change</a:t>
            </a:r>
          </a:p>
          <a:p>
            <a:r>
              <a:rPr lang="en-US" dirty="0" smtClean="0"/>
              <a:t>Yin and Yang</a:t>
            </a:r>
          </a:p>
          <a:p>
            <a:r>
              <a:rPr lang="en-US" dirty="0" smtClean="0"/>
              <a:t>What YOU Can Do</a:t>
            </a:r>
          </a:p>
          <a:p>
            <a:r>
              <a:rPr lang="en-US" dirty="0" smtClean="0"/>
              <a:t>Don’t Leave Here Unchanged</a:t>
            </a:r>
            <a:endParaRPr lang="en-US" dirty="0"/>
          </a:p>
        </p:txBody>
      </p:sp>
      <p:pic>
        <p:nvPicPr>
          <p:cNvPr id="4098" name="Picture 2" descr="Symbol of Yin and Ya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73280" y="3675132"/>
            <a:ext cx="1678746" cy="16787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Second Law of Thermodynamics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2703444"/>
            <a:ext cx="2261083" cy="1722782"/>
          </a:xfrm>
        </p:spPr>
        <p:txBody>
          <a:bodyPr/>
          <a:lstStyle/>
          <a:p>
            <a:r>
              <a:rPr lang="en-US" sz="1800" dirty="0" smtClean="0"/>
              <a:t>From a state of order to disorder</a:t>
            </a:r>
          </a:p>
          <a:p>
            <a:r>
              <a:rPr lang="en-US" sz="1800" dirty="0" smtClean="0"/>
              <a:t>From structured to chaotic</a:t>
            </a:r>
          </a:p>
          <a:p>
            <a:r>
              <a:rPr lang="en-US" sz="1800" dirty="0" smtClean="0"/>
              <a:t>From new to old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… </a:t>
            </a:r>
            <a:r>
              <a:rPr lang="en-US" sz="1600" dirty="0" smtClean="0"/>
              <a:t>unless</a:t>
            </a:r>
            <a:endParaRPr lang="en-US" sz="1800" dirty="0" smtClean="0"/>
          </a:p>
          <a:p>
            <a:pPr>
              <a:buNone/>
            </a:pPr>
            <a:r>
              <a:rPr lang="en-US" sz="1800" b="1" i="1" dirty="0" smtClean="0"/>
              <a:t>You do something!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B4F95D-0742-4836-B8E6-B22066083E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61391" y="6387551"/>
            <a:ext cx="4147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/>
              <a:t>Source: </a:t>
            </a:r>
            <a:r>
              <a:rPr lang="en-US" sz="1800" i="1" dirty="0" smtClean="0">
                <a:hlinkClick r:id="rId2"/>
              </a:rPr>
              <a:t>NASA Glenn Research Center</a:t>
            </a:r>
            <a:endParaRPr lang="en-US" sz="1800" i="1" dirty="0"/>
          </a:p>
        </p:txBody>
      </p:sp>
      <p:pic>
        <p:nvPicPr>
          <p:cNvPr id="22530" name="Picture 2" descr="There exists a useful thermodynamic variable called entropy (S).&#10; A natural process will go in the direction that causes the entropy of&#10; the system plus the environment to remain constant or increase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8132" y="1817204"/>
            <a:ext cx="5260848" cy="39474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506975"/>
            <a:ext cx="8688387" cy="4651375"/>
          </a:xfrm>
        </p:spPr>
        <p:txBody>
          <a:bodyPr/>
          <a:lstStyle/>
          <a:p>
            <a:r>
              <a:rPr lang="en-US" dirty="0" smtClean="0"/>
              <a:t>Extinction</a:t>
            </a:r>
          </a:p>
          <a:p>
            <a:pPr lvl="1"/>
            <a:r>
              <a:rPr lang="en-US" sz="1400" b="1" dirty="0" smtClean="0"/>
              <a:t>ORDOVICIAN-SILURIAN EXTINCTION</a:t>
            </a:r>
            <a:r>
              <a:rPr lang="en-US" sz="1400" dirty="0" smtClean="0"/>
              <a:t>:</a:t>
            </a:r>
            <a:br>
              <a:rPr lang="en-US" sz="1400" dirty="0" smtClean="0"/>
            </a:br>
            <a:r>
              <a:rPr lang="en-US" sz="1400" dirty="0" smtClean="0"/>
              <a:t>Small marine organisms died out. (440 </a:t>
            </a:r>
            <a:r>
              <a:rPr lang="en-US" sz="1400" dirty="0" err="1" smtClean="0"/>
              <a:t>mya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b="1" dirty="0" smtClean="0"/>
              <a:t>DEVONIAN EXTINCTION</a:t>
            </a:r>
            <a:r>
              <a:rPr lang="en-US" sz="1400" dirty="0" smtClean="0"/>
              <a:t>:</a:t>
            </a:r>
            <a:br>
              <a:rPr lang="en-US" sz="1400" dirty="0" smtClean="0"/>
            </a:br>
            <a:r>
              <a:rPr lang="en-US" sz="1400" dirty="0" smtClean="0"/>
              <a:t>Many tropical marine species went extinct. (365 </a:t>
            </a:r>
            <a:r>
              <a:rPr lang="en-US" sz="1400" dirty="0" err="1" smtClean="0"/>
              <a:t>mya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b="1" dirty="0" smtClean="0"/>
              <a:t>PERMIAN-TRIASSIC EXTINCTION</a:t>
            </a:r>
            <a:r>
              <a:rPr lang="en-US" sz="1400" dirty="0" smtClean="0"/>
              <a:t>:</a:t>
            </a:r>
            <a:br>
              <a:rPr lang="en-US" sz="1400" dirty="0" smtClean="0"/>
            </a:br>
            <a:r>
              <a:rPr lang="en-US" sz="1400" dirty="0" smtClean="0"/>
              <a:t>Largest mass extinction event in Earth's history affected a range of species (250 </a:t>
            </a:r>
            <a:r>
              <a:rPr lang="en-US" sz="1400" dirty="0" err="1" smtClean="0"/>
              <a:t>mya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b="1" dirty="0" smtClean="0"/>
              <a:t>TRIASSIC-JURASSIC EXTINCTION</a:t>
            </a:r>
            <a:r>
              <a:rPr lang="en-US" sz="1400" dirty="0" smtClean="0"/>
              <a:t>:</a:t>
            </a:r>
            <a:br>
              <a:rPr lang="en-US" sz="1400" dirty="0" smtClean="0"/>
            </a:br>
            <a:r>
              <a:rPr lang="en-US" sz="1400" dirty="0" smtClean="0"/>
              <a:t>The extinction of other vertebrate species on land allowed dinosaurs to flourish. (210 </a:t>
            </a:r>
            <a:r>
              <a:rPr lang="en-US" sz="1400" dirty="0" err="1" smtClean="0"/>
              <a:t>mya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b="1" dirty="0" smtClean="0"/>
              <a:t>CRETACEOUS-TERTIARY EXTINCTION</a:t>
            </a:r>
            <a:r>
              <a:rPr lang="en-US" sz="1400" dirty="0" smtClean="0"/>
              <a:t>: (65.5 </a:t>
            </a:r>
            <a:r>
              <a:rPr lang="en-US" sz="1400" dirty="0" err="1" smtClean="0"/>
              <a:t>mya</a:t>
            </a:r>
            <a:r>
              <a:rPr lang="en-US" sz="1400" dirty="0" smtClean="0"/>
              <a:t>)</a:t>
            </a:r>
            <a:endParaRPr lang="en-US" dirty="0" smtClean="0"/>
          </a:p>
          <a:p>
            <a:r>
              <a:rPr lang="en-US" dirty="0" smtClean="0"/>
              <a:t>Organizational demise</a:t>
            </a:r>
          </a:p>
          <a:p>
            <a:pPr lvl="1"/>
            <a:r>
              <a:rPr lang="en-US" sz="1400" dirty="0" smtClean="0"/>
              <a:t>Firestone</a:t>
            </a:r>
          </a:p>
          <a:p>
            <a:pPr lvl="1"/>
            <a:r>
              <a:rPr lang="en-US" sz="1400" dirty="0" smtClean="0"/>
              <a:t>Immigration and Naturalization Service</a:t>
            </a:r>
          </a:p>
          <a:p>
            <a:pPr lvl="1"/>
            <a:r>
              <a:rPr lang="en-US" sz="1400" dirty="0" smtClean="0"/>
              <a:t>TWA</a:t>
            </a:r>
            <a:endParaRPr lang="en-US" sz="2000" dirty="0" smtClean="0"/>
          </a:p>
          <a:p>
            <a:r>
              <a:rPr lang="en-US" dirty="0" smtClean="0"/>
              <a:t>Fall of Nations</a:t>
            </a:r>
          </a:p>
          <a:p>
            <a:pPr lvl="1"/>
            <a:r>
              <a:rPr lang="en-US" sz="1400" dirty="0" smtClean="0"/>
              <a:t>USSR</a:t>
            </a:r>
          </a:p>
          <a:p>
            <a:pPr lvl="1"/>
            <a:r>
              <a:rPr lang="en-US" sz="1400" dirty="0" smtClean="0"/>
              <a:t>Nazi Germany</a:t>
            </a:r>
          </a:p>
          <a:p>
            <a:pPr lvl="1"/>
            <a:r>
              <a:rPr lang="en-US" sz="1400" dirty="0" smtClean="0"/>
              <a:t>Roman Empire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B4F95D-0742-4836-B8E6-B22066083E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Second Law of Thermodynamics</a:t>
            </a:r>
            <a:endParaRPr lang="en-US" dirty="0"/>
          </a:p>
        </p:txBody>
      </p:sp>
      <p:pic>
        <p:nvPicPr>
          <p:cNvPr id="23554" name="Picture 2" descr="C:\Users\Linda\AppData\Local\Microsoft\Windows\Temporary Internet Files\Content.IE5\49TX3ISX\MC900351041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4124" y="4561044"/>
            <a:ext cx="1646222" cy="1791077"/>
          </a:xfrm>
          <a:prstGeom prst="rect">
            <a:avLst/>
          </a:prstGeom>
          <a:noFill/>
        </p:spPr>
      </p:pic>
      <p:sp>
        <p:nvSpPr>
          <p:cNvPr id="7" name="Right Arrow 6"/>
          <p:cNvSpPr/>
          <p:nvPr/>
        </p:nvSpPr>
        <p:spPr bwMode="auto">
          <a:xfrm>
            <a:off x="382385" y="3059088"/>
            <a:ext cx="315884" cy="299258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5" charset="0"/>
              <a:ea typeface="MS Pゴシック" pitchFamily="-92" charset="-128"/>
              <a:cs typeface="MS Pゴシック" pitchFamily="-9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People Resist Organizational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2" y="1673225"/>
            <a:ext cx="8688387" cy="4651375"/>
          </a:xfrm>
        </p:spPr>
        <p:txBody>
          <a:bodyPr/>
          <a:lstStyle/>
          <a:p>
            <a:pPr>
              <a:tabLst>
                <a:tab pos="215900" algn="l"/>
              </a:tabLst>
            </a:pPr>
            <a:r>
              <a:rPr lang="da-DK" sz="2000" i="1" dirty="0" smtClean="0">
                <a:solidFill>
                  <a:srgbClr val="000000"/>
                </a:solidFill>
              </a:rPr>
              <a:t>We just don’t have time for that.</a:t>
            </a:r>
          </a:p>
          <a:p>
            <a:pPr>
              <a:tabLst>
                <a:tab pos="215900" algn="l"/>
              </a:tabLst>
            </a:pPr>
            <a:r>
              <a:rPr lang="da-DK" sz="2000" i="1" dirty="0" smtClean="0">
                <a:solidFill>
                  <a:srgbClr val="000000"/>
                </a:solidFill>
              </a:rPr>
              <a:t>We don’t have enough resources to do that.</a:t>
            </a:r>
          </a:p>
          <a:p>
            <a:pPr>
              <a:tabLst>
                <a:tab pos="215900" algn="l"/>
              </a:tabLst>
            </a:pPr>
            <a:r>
              <a:rPr lang="da-DK" sz="2000" i="1" dirty="0" smtClean="0">
                <a:solidFill>
                  <a:srgbClr val="000000"/>
                </a:solidFill>
              </a:rPr>
              <a:t>Do we really need it?</a:t>
            </a:r>
          </a:p>
          <a:p>
            <a:pPr>
              <a:tabLst>
                <a:tab pos="215900" algn="l"/>
              </a:tabLst>
            </a:pPr>
            <a:r>
              <a:rPr lang="da-DK" sz="2000" i="1" dirty="0" smtClean="0">
                <a:solidFill>
                  <a:srgbClr val="000000"/>
                </a:solidFill>
              </a:rPr>
              <a:t>It’s much too risky.</a:t>
            </a:r>
          </a:p>
          <a:p>
            <a:pPr>
              <a:tabLst>
                <a:tab pos="215900" algn="l"/>
              </a:tabLst>
            </a:pPr>
            <a:r>
              <a:rPr lang="da-DK" sz="2000" i="1" dirty="0" smtClean="0">
                <a:solidFill>
                  <a:srgbClr val="000000"/>
                </a:solidFill>
              </a:rPr>
              <a:t>We have already discussed something similar a long time ago. Forget it.</a:t>
            </a:r>
          </a:p>
          <a:p>
            <a:pPr>
              <a:tabLst>
                <a:tab pos="215900" algn="l"/>
              </a:tabLst>
            </a:pPr>
            <a:r>
              <a:rPr lang="da-DK" sz="2000" i="1" dirty="0" smtClean="0">
                <a:solidFill>
                  <a:srgbClr val="000000"/>
                </a:solidFill>
              </a:rPr>
              <a:t>Talk to Mary about it. It’s not my area.</a:t>
            </a:r>
          </a:p>
          <a:p>
            <a:pPr>
              <a:tabLst>
                <a:tab pos="215900" algn="l"/>
              </a:tabLst>
            </a:pPr>
            <a:r>
              <a:rPr lang="da-DK" sz="2000" i="1" dirty="0" smtClean="0">
                <a:solidFill>
                  <a:srgbClr val="000000"/>
                </a:solidFill>
              </a:rPr>
              <a:t>I am quite sure, it wouldn’t work.</a:t>
            </a:r>
          </a:p>
          <a:p>
            <a:pPr>
              <a:tabLst>
                <a:tab pos="215900" algn="l"/>
              </a:tabLst>
            </a:pPr>
            <a:r>
              <a:rPr lang="da-DK" sz="2000" i="1" dirty="0" smtClean="0">
                <a:solidFill>
                  <a:srgbClr val="000000"/>
                </a:solidFill>
              </a:rPr>
              <a:t>We are not ready.</a:t>
            </a:r>
          </a:p>
          <a:p>
            <a:pPr>
              <a:tabLst>
                <a:tab pos="215900" algn="l"/>
              </a:tabLst>
            </a:pPr>
            <a:r>
              <a:rPr lang="da-DK" sz="2000" i="1" dirty="0" smtClean="0">
                <a:solidFill>
                  <a:srgbClr val="000000"/>
                </a:solidFill>
              </a:rPr>
              <a:t>It sounds good theoretically, but it would never work in practice. </a:t>
            </a:r>
          </a:p>
          <a:p>
            <a:pPr>
              <a:tabLst>
                <a:tab pos="215900" algn="l"/>
              </a:tabLst>
            </a:pPr>
            <a:r>
              <a:rPr lang="da-DK" sz="2000" i="1" dirty="0" smtClean="0">
                <a:solidFill>
                  <a:srgbClr val="000000"/>
                </a:solidFill>
              </a:rPr>
              <a:t>We are too big / too small.</a:t>
            </a:r>
          </a:p>
          <a:p>
            <a:pPr>
              <a:tabLst>
                <a:tab pos="215900" algn="l"/>
              </a:tabLst>
            </a:pPr>
            <a:r>
              <a:rPr lang="da-DK" sz="2000" i="1" dirty="0" smtClean="0">
                <a:solidFill>
                  <a:srgbClr val="000000"/>
                </a:solidFill>
              </a:rPr>
              <a:t>It’s too early / too late for that.</a:t>
            </a:r>
          </a:p>
          <a:p>
            <a:pPr>
              <a:tabLst>
                <a:tab pos="215900" algn="l"/>
              </a:tabLst>
            </a:pPr>
            <a:r>
              <a:rPr lang="da-DK" sz="2000" i="1" dirty="0" smtClean="0">
                <a:solidFill>
                  <a:srgbClr val="000000"/>
                </a:solidFill>
              </a:rPr>
              <a:t>Prove that it will work, and I am behind you.  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B4F95D-0742-4836-B8E6-B22066083E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24578" name="Picture 2" descr="C:\Users\Linda\AppData\Local\Microsoft\Windows\Temporary Internet Files\Content.IE5\RXAEZYJF\MM900043730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7570" y="4416049"/>
            <a:ext cx="1381190" cy="22175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Yin and Yang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Two aspects of the same reality</a:t>
            </a:r>
          </a:p>
          <a:p>
            <a:r>
              <a:rPr lang="en-US" sz="2000" dirty="0" smtClean="0"/>
              <a:t>Yin </a:t>
            </a:r>
          </a:p>
          <a:p>
            <a:pPr lvl="1"/>
            <a:r>
              <a:rPr lang="en-US" sz="2000" dirty="0" smtClean="0"/>
              <a:t>slow, soft, yielding, diffuse, cold, wet, and passive </a:t>
            </a:r>
          </a:p>
          <a:p>
            <a:pPr lvl="1"/>
            <a:r>
              <a:rPr lang="en-US" sz="2000" dirty="0" smtClean="0"/>
              <a:t>associated with water, earth, the moon, femininity and nighttime.</a:t>
            </a:r>
          </a:p>
          <a:p>
            <a:r>
              <a:rPr lang="en-US" sz="2000" dirty="0" smtClean="0"/>
              <a:t>Yang</a:t>
            </a:r>
          </a:p>
          <a:p>
            <a:pPr lvl="1"/>
            <a:r>
              <a:rPr lang="en-US" sz="2000" dirty="0" smtClean="0"/>
              <a:t>fast, hard, solid, focused, hot, dry, and aggressive</a:t>
            </a:r>
          </a:p>
          <a:p>
            <a:pPr lvl="1"/>
            <a:r>
              <a:rPr lang="en-US" sz="2000" dirty="0" smtClean="0"/>
              <a:t>associated with fire, sky, the sun, masculinity and daytime</a:t>
            </a:r>
          </a:p>
          <a:p>
            <a:r>
              <a:rPr lang="en-US" sz="2000" dirty="0" smtClean="0"/>
              <a:t>Organizational examples:</a:t>
            </a:r>
          </a:p>
          <a:p>
            <a:pPr lvl="1"/>
            <a:r>
              <a:rPr lang="en-US" sz="2000" dirty="0" smtClean="0"/>
              <a:t>Innovate versus meet expectations</a:t>
            </a:r>
          </a:p>
          <a:p>
            <a:pPr lvl="1"/>
            <a:r>
              <a:rPr lang="en-US" sz="2000" dirty="0" smtClean="0"/>
              <a:t>Mission obsessed versus mission aligned</a:t>
            </a:r>
          </a:p>
          <a:p>
            <a:pPr lvl="1"/>
            <a:r>
              <a:rPr lang="en-US" sz="2000" dirty="0" smtClean="0"/>
              <a:t>Being the best versus being acceptable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B4F95D-0742-4836-B8E6-B22066083E0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" name="Picture 2" descr="Symbol of Yin and Ya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38298" y="4606158"/>
            <a:ext cx="1678746" cy="16787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 Field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Kurt </a:t>
            </a:r>
            <a:r>
              <a:rPr lang="en-US" dirty="0" err="1" smtClean="0"/>
              <a:t>Lewin</a:t>
            </a:r>
            <a:endParaRPr lang="en-US" dirty="0" smtClean="0"/>
          </a:p>
          <a:p>
            <a:pPr lvl="1"/>
            <a:r>
              <a:rPr lang="en-US" dirty="0" smtClean="0"/>
              <a:t>Social scientist</a:t>
            </a:r>
          </a:p>
          <a:p>
            <a:pPr lvl="1"/>
            <a:r>
              <a:rPr lang="en-US" dirty="0" smtClean="0"/>
              <a:t>Used to diagnose situations</a:t>
            </a:r>
          </a:p>
          <a:p>
            <a:r>
              <a:rPr lang="en-US" dirty="0" smtClean="0"/>
              <a:t>Bring together extremes to solve problems</a:t>
            </a:r>
          </a:p>
          <a:p>
            <a:r>
              <a:rPr lang="en-US" dirty="0" smtClean="0"/>
              <a:t>Weighing pros and cons</a:t>
            </a:r>
          </a:p>
          <a:p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Clarifying and strengthening the “driving forces” </a:t>
            </a:r>
            <a:r>
              <a:rPr lang="en-US" b="1" i="1" dirty="0" smtClean="0"/>
              <a:t>for</a:t>
            </a:r>
            <a:r>
              <a:rPr lang="en-US" dirty="0" smtClean="0"/>
              <a:t> situation</a:t>
            </a:r>
          </a:p>
          <a:p>
            <a:pPr lvl="1"/>
            <a:r>
              <a:rPr lang="en-US" dirty="0" smtClean="0"/>
              <a:t>Identifying </a:t>
            </a:r>
            <a:r>
              <a:rPr lang="en-US" b="1" i="1" dirty="0" smtClean="0"/>
              <a:t>obstacles</a:t>
            </a:r>
            <a:r>
              <a:rPr lang="en-US" dirty="0" smtClean="0"/>
              <a:t> or “restraining forces” to a situation</a:t>
            </a:r>
          </a:p>
          <a:p>
            <a:pPr lvl="1"/>
            <a:r>
              <a:rPr lang="en-US" b="1" i="1" dirty="0" smtClean="0"/>
              <a:t>Encouraging</a:t>
            </a:r>
            <a:r>
              <a:rPr lang="en-US" dirty="0" smtClean="0"/>
              <a:t> agreement on relative priority of factors on each side of the balance sheet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B4F95D-0742-4836-B8E6-B22066083E0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26626" name="Picture 2" descr="C:\Users\Linda\AppData\Local\Microsoft\Windows\Temporary Internet Files\Content.IE5\49TX3ISX\MC900295581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88906" y="1943051"/>
            <a:ext cx="2050610" cy="15421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 Field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Driving forces</a:t>
            </a:r>
          </a:p>
          <a:p>
            <a:pPr lvl="1"/>
            <a:r>
              <a:rPr lang="en-US" sz="2800" dirty="0" smtClean="0"/>
              <a:t>Pushing in a particular direction</a:t>
            </a:r>
          </a:p>
          <a:p>
            <a:pPr lvl="1"/>
            <a:r>
              <a:rPr lang="en-US" sz="2800" dirty="0" smtClean="0"/>
              <a:t>Initiate change</a:t>
            </a:r>
          </a:p>
          <a:p>
            <a:pPr lvl="1"/>
            <a:r>
              <a:rPr lang="en-US" sz="2800" dirty="0" smtClean="0"/>
              <a:t>Keep momentum going</a:t>
            </a:r>
          </a:p>
          <a:p>
            <a:pPr lvl="1"/>
            <a:r>
              <a:rPr lang="en-US" sz="2800" dirty="0" smtClean="0"/>
              <a:t>Examples:</a:t>
            </a:r>
          </a:p>
          <a:p>
            <a:pPr lvl="2"/>
            <a:r>
              <a:rPr lang="en-US" sz="2800" dirty="0" smtClean="0"/>
              <a:t>Business need</a:t>
            </a:r>
          </a:p>
          <a:p>
            <a:pPr lvl="2"/>
            <a:r>
              <a:rPr lang="en-US" sz="2800" dirty="0" smtClean="0"/>
              <a:t>Executive support</a:t>
            </a:r>
          </a:p>
          <a:p>
            <a:pPr lvl="2"/>
            <a:r>
              <a:rPr lang="en-US" sz="2800" dirty="0" smtClean="0"/>
              <a:t>Able and willing people to execute</a:t>
            </a:r>
          </a:p>
          <a:p>
            <a:endParaRPr lang="en-US" sz="2800" dirty="0" smtClean="0"/>
          </a:p>
          <a:p>
            <a:pPr lvl="1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B4F95D-0742-4836-B8E6-B22066083E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7651" name="Picture 3" descr="C:\Users\Linda\AppData\Local\Microsoft\Windows\Temporary Internet Files\Content.IE5\RXAEZYJF\MP900448291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67302" y="3006765"/>
            <a:ext cx="1729865" cy="116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  <a:ea typeface="MS Pゴシック" pitchFamily="-92" charset="-128"/>
            <a:cs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  <a:ea typeface="MS Pゴシック" pitchFamily="-92" charset="-128"/>
            <a:cs typeface="MS Pゴシック" pitchFamily="-9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1022175main_OCIO Technical Template</Template>
  <TotalTime>1334</TotalTime>
  <Words>842</Words>
  <Application>Microsoft Office PowerPoint</Application>
  <PresentationFormat>On-screen Show (4:3)</PresentationFormat>
  <Paragraphs>176</Paragraphs>
  <Slides>18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Blank Presentation</vt:lpstr>
      <vt:lpstr>Office Theme</vt:lpstr>
      <vt:lpstr>Yin and Yang Leadership:  Making the Impossible Possible</vt:lpstr>
      <vt:lpstr>Busting Myths</vt:lpstr>
      <vt:lpstr>Discussion Topics</vt:lpstr>
      <vt:lpstr>The Second Law of Thermodynamics</vt:lpstr>
      <vt:lpstr>The Second Law of Thermodynamics</vt:lpstr>
      <vt:lpstr>Why People Resist Organizational Change</vt:lpstr>
      <vt:lpstr>Yin and Yang</vt:lpstr>
      <vt:lpstr>Force Field Analysis</vt:lpstr>
      <vt:lpstr>Force Field Analysis</vt:lpstr>
      <vt:lpstr>Force Field Analysis</vt:lpstr>
      <vt:lpstr>The Tao of Pooh</vt:lpstr>
      <vt:lpstr>The Tao of Pooh</vt:lpstr>
      <vt:lpstr>The Tao of Pooh</vt:lpstr>
      <vt:lpstr>Yin and Yang</vt:lpstr>
      <vt:lpstr>Moving Mountains with Innovation</vt:lpstr>
      <vt:lpstr>What Can You Do?</vt:lpstr>
      <vt:lpstr>What Can You Do?</vt:lpstr>
      <vt:lpstr>Questions</vt:lpstr>
    </vt:vector>
  </TitlesOfParts>
  <Company>LMIT ODIN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LMIT ODIN</dc:creator>
  <cp:lastModifiedBy>tfrazier</cp:lastModifiedBy>
  <cp:revision>95</cp:revision>
  <cp:lastPrinted>2007-11-16T14:24:11Z</cp:lastPrinted>
  <dcterms:created xsi:type="dcterms:W3CDTF">2010-01-13T20:20:33Z</dcterms:created>
  <dcterms:modified xsi:type="dcterms:W3CDTF">2011-01-10T14:03:23Z</dcterms:modified>
</cp:coreProperties>
</file>