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38"/>
  </p:notesMasterIdLst>
  <p:sldIdLst>
    <p:sldId id="256" r:id="rId2"/>
    <p:sldId id="257" r:id="rId3"/>
    <p:sldId id="258" r:id="rId4"/>
    <p:sldId id="259" r:id="rId5"/>
    <p:sldId id="275" r:id="rId6"/>
    <p:sldId id="268" r:id="rId7"/>
    <p:sldId id="260" r:id="rId8"/>
    <p:sldId id="269" r:id="rId9"/>
    <p:sldId id="270" r:id="rId10"/>
    <p:sldId id="271" r:id="rId11"/>
    <p:sldId id="272" r:id="rId12"/>
    <p:sldId id="262" r:id="rId13"/>
    <p:sldId id="263"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73" r:id="rId35"/>
    <p:sldId id="274" r:id="rId36"/>
    <p:sldId id="26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18" y="77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D4FFB-6DE3-4FBE-A60F-787752875280}" type="doc">
      <dgm:prSet loTypeId="urn:microsoft.com/office/officeart/2005/8/layout/pyramid1" loCatId="pyramid" qsTypeId="urn:microsoft.com/office/officeart/2005/8/quickstyle/simple1" qsCatId="simple" csTypeId="urn:microsoft.com/office/officeart/2005/8/colors/accent1_5" csCatId="accent1" phldr="1"/>
      <dgm:spPr/>
    </dgm:pt>
    <dgm:pt modelId="{C73E43A2-6890-4311-94C9-7F7820EE6626}">
      <dgm:prSet phldrT="[Text]" custT="1"/>
      <dgm:spPr/>
      <dgm:t>
        <a:bodyPr anchor="b"/>
        <a:lstStyle/>
        <a:p>
          <a:r>
            <a:rPr lang="en-US" sz="2800" b="1" dirty="0" smtClean="0"/>
            <a:t>Strategic</a:t>
          </a:r>
          <a:endParaRPr lang="en-US" sz="2800" b="1" dirty="0"/>
        </a:p>
      </dgm:t>
    </dgm:pt>
    <dgm:pt modelId="{0EB2F660-9102-459C-B4D1-47570ABC97BA}" type="parTrans" cxnId="{A3522CE9-C0E9-415D-B27C-B6C99737D180}">
      <dgm:prSet/>
      <dgm:spPr/>
      <dgm:t>
        <a:bodyPr/>
        <a:lstStyle/>
        <a:p>
          <a:endParaRPr lang="en-US"/>
        </a:p>
      </dgm:t>
    </dgm:pt>
    <dgm:pt modelId="{E6F634C5-A76B-4CA7-819A-FEAB881BB29D}" type="sibTrans" cxnId="{A3522CE9-C0E9-415D-B27C-B6C99737D180}">
      <dgm:prSet/>
      <dgm:spPr/>
      <dgm:t>
        <a:bodyPr/>
        <a:lstStyle/>
        <a:p>
          <a:endParaRPr lang="en-US"/>
        </a:p>
      </dgm:t>
    </dgm:pt>
    <dgm:pt modelId="{9D032D1C-1FFD-4315-93EE-D958EAA4B606}">
      <dgm:prSet phldrT="[Text]" custT="1"/>
      <dgm:spPr/>
      <dgm:t>
        <a:bodyPr anchor="b"/>
        <a:lstStyle/>
        <a:p>
          <a:r>
            <a:rPr lang="en-US" sz="2800" b="1" dirty="0" smtClean="0"/>
            <a:t>Tactical</a:t>
          </a:r>
          <a:endParaRPr lang="en-US" sz="2800" b="1" dirty="0"/>
        </a:p>
      </dgm:t>
    </dgm:pt>
    <dgm:pt modelId="{0D1787EF-1EBC-4CC1-B1BA-FABEBB8457D1}" type="parTrans" cxnId="{DCC7B55D-9A13-4946-B6A5-0DD23769764B}">
      <dgm:prSet/>
      <dgm:spPr/>
      <dgm:t>
        <a:bodyPr/>
        <a:lstStyle/>
        <a:p>
          <a:endParaRPr lang="en-US"/>
        </a:p>
      </dgm:t>
    </dgm:pt>
    <dgm:pt modelId="{4A7BA4B0-743A-4C45-B934-B9B7CF46CA59}" type="sibTrans" cxnId="{DCC7B55D-9A13-4946-B6A5-0DD23769764B}">
      <dgm:prSet/>
      <dgm:spPr/>
      <dgm:t>
        <a:bodyPr/>
        <a:lstStyle/>
        <a:p>
          <a:endParaRPr lang="en-US"/>
        </a:p>
      </dgm:t>
    </dgm:pt>
    <dgm:pt modelId="{F26D1EE4-CA44-404B-A3F3-B9F865B4205C}">
      <dgm:prSet phldrT="[Text]" custT="1"/>
      <dgm:spPr/>
      <dgm:t>
        <a:bodyPr anchor="b"/>
        <a:lstStyle/>
        <a:p>
          <a:r>
            <a:rPr lang="en-US" sz="2800" b="1" dirty="0" smtClean="0"/>
            <a:t>Transactional</a:t>
          </a:r>
          <a:endParaRPr lang="en-US" sz="2800" b="1" dirty="0"/>
        </a:p>
      </dgm:t>
    </dgm:pt>
    <dgm:pt modelId="{856779F2-2743-44F1-B8F1-FBB1A680739E}" type="parTrans" cxnId="{AAC5D1F7-B9DC-40DF-BDB4-FF02AF9D990E}">
      <dgm:prSet/>
      <dgm:spPr/>
      <dgm:t>
        <a:bodyPr/>
        <a:lstStyle/>
        <a:p>
          <a:endParaRPr lang="en-US"/>
        </a:p>
      </dgm:t>
    </dgm:pt>
    <dgm:pt modelId="{AF908683-7353-4C8E-AE4D-E74CC171EFDD}" type="sibTrans" cxnId="{AAC5D1F7-B9DC-40DF-BDB4-FF02AF9D990E}">
      <dgm:prSet/>
      <dgm:spPr/>
      <dgm:t>
        <a:bodyPr/>
        <a:lstStyle/>
        <a:p>
          <a:endParaRPr lang="en-US"/>
        </a:p>
      </dgm:t>
    </dgm:pt>
    <dgm:pt modelId="{7EB20B02-F915-4E24-BA8E-9BA615D44CC0}" type="pres">
      <dgm:prSet presAssocID="{D32D4FFB-6DE3-4FBE-A60F-787752875280}" presName="Name0" presStyleCnt="0">
        <dgm:presLayoutVars>
          <dgm:dir/>
          <dgm:animLvl val="lvl"/>
          <dgm:resizeHandles val="exact"/>
        </dgm:presLayoutVars>
      </dgm:prSet>
      <dgm:spPr/>
    </dgm:pt>
    <dgm:pt modelId="{5B325D94-A25F-42DD-8FA9-3DCC09CF3016}" type="pres">
      <dgm:prSet presAssocID="{C73E43A2-6890-4311-94C9-7F7820EE6626}" presName="Name8" presStyleCnt="0"/>
      <dgm:spPr/>
    </dgm:pt>
    <dgm:pt modelId="{3D866A92-E615-47C4-9F2F-9C0D3062E417}" type="pres">
      <dgm:prSet presAssocID="{C73E43A2-6890-4311-94C9-7F7820EE6626}" presName="level" presStyleLbl="node1" presStyleIdx="0" presStyleCnt="3">
        <dgm:presLayoutVars>
          <dgm:chMax val="1"/>
          <dgm:bulletEnabled val="1"/>
        </dgm:presLayoutVars>
      </dgm:prSet>
      <dgm:spPr/>
      <dgm:t>
        <a:bodyPr/>
        <a:lstStyle/>
        <a:p>
          <a:endParaRPr lang="en-US"/>
        </a:p>
      </dgm:t>
    </dgm:pt>
    <dgm:pt modelId="{80D03FE4-B908-4A3A-A903-70D85F2AE9E9}" type="pres">
      <dgm:prSet presAssocID="{C73E43A2-6890-4311-94C9-7F7820EE6626}" presName="levelTx" presStyleLbl="revTx" presStyleIdx="0" presStyleCnt="0">
        <dgm:presLayoutVars>
          <dgm:chMax val="1"/>
          <dgm:bulletEnabled val="1"/>
        </dgm:presLayoutVars>
      </dgm:prSet>
      <dgm:spPr/>
      <dgm:t>
        <a:bodyPr/>
        <a:lstStyle/>
        <a:p>
          <a:endParaRPr lang="en-US"/>
        </a:p>
      </dgm:t>
    </dgm:pt>
    <dgm:pt modelId="{6B6B4095-874F-4CD4-B80F-A83719B2EA7E}" type="pres">
      <dgm:prSet presAssocID="{9D032D1C-1FFD-4315-93EE-D958EAA4B606}" presName="Name8" presStyleCnt="0"/>
      <dgm:spPr/>
    </dgm:pt>
    <dgm:pt modelId="{CA067F8F-1B90-4841-8736-F3CACA76C846}" type="pres">
      <dgm:prSet presAssocID="{9D032D1C-1FFD-4315-93EE-D958EAA4B606}" presName="level" presStyleLbl="node1" presStyleIdx="1" presStyleCnt="3">
        <dgm:presLayoutVars>
          <dgm:chMax val="1"/>
          <dgm:bulletEnabled val="1"/>
        </dgm:presLayoutVars>
      </dgm:prSet>
      <dgm:spPr/>
      <dgm:t>
        <a:bodyPr/>
        <a:lstStyle/>
        <a:p>
          <a:endParaRPr lang="en-US"/>
        </a:p>
      </dgm:t>
    </dgm:pt>
    <dgm:pt modelId="{9C97EE6E-6D6D-4764-9932-8DF1C204E143}" type="pres">
      <dgm:prSet presAssocID="{9D032D1C-1FFD-4315-93EE-D958EAA4B606}" presName="levelTx" presStyleLbl="revTx" presStyleIdx="0" presStyleCnt="0">
        <dgm:presLayoutVars>
          <dgm:chMax val="1"/>
          <dgm:bulletEnabled val="1"/>
        </dgm:presLayoutVars>
      </dgm:prSet>
      <dgm:spPr/>
      <dgm:t>
        <a:bodyPr/>
        <a:lstStyle/>
        <a:p>
          <a:endParaRPr lang="en-US"/>
        </a:p>
      </dgm:t>
    </dgm:pt>
    <dgm:pt modelId="{FAB5322C-AE48-4838-9408-3599E0090B28}" type="pres">
      <dgm:prSet presAssocID="{F26D1EE4-CA44-404B-A3F3-B9F865B4205C}" presName="Name8" presStyleCnt="0"/>
      <dgm:spPr/>
    </dgm:pt>
    <dgm:pt modelId="{816DFDCB-F500-4979-BB89-5006221EB827}" type="pres">
      <dgm:prSet presAssocID="{F26D1EE4-CA44-404B-A3F3-B9F865B4205C}" presName="level" presStyleLbl="node1" presStyleIdx="2" presStyleCnt="3">
        <dgm:presLayoutVars>
          <dgm:chMax val="1"/>
          <dgm:bulletEnabled val="1"/>
        </dgm:presLayoutVars>
      </dgm:prSet>
      <dgm:spPr/>
      <dgm:t>
        <a:bodyPr/>
        <a:lstStyle/>
        <a:p>
          <a:endParaRPr lang="en-US"/>
        </a:p>
      </dgm:t>
    </dgm:pt>
    <dgm:pt modelId="{E5982AF4-3406-4435-B1F7-4F492D794749}" type="pres">
      <dgm:prSet presAssocID="{F26D1EE4-CA44-404B-A3F3-B9F865B4205C}" presName="levelTx" presStyleLbl="revTx" presStyleIdx="0" presStyleCnt="0">
        <dgm:presLayoutVars>
          <dgm:chMax val="1"/>
          <dgm:bulletEnabled val="1"/>
        </dgm:presLayoutVars>
      </dgm:prSet>
      <dgm:spPr/>
      <dgm:t>
        <a:bodyPr/>
        <a:lstStyle/>
        <a:p>
          <a:endParaRPr lang="en-US"/>
        </a:p>
      </dgm:t>
    </dgm:pt>
  </dgm:ptLst>
  <dgm:cxnLst>
    <dgm:cxn modelId="{69648A29-4D78-4E5B-BECC-8EE002363C04}" type="presOf" srcId="{D32D4FFB-6DE3-4FBE-A60F-787752875280}" destId="{7EB20B02-F915-4E24-BA8E-9BA615D44CC0}" srcOrd="0" destOrd="0" presId="urn:microsoft.com/office/officeart/2005/8/layout/pyramid1"/>
    <dgm:cxn modelId="{A3522CE9-C0E9-415D-B27C-B6C99737D180}" srcId="{D32D4FFB-6DE3-4FBE-A60F-787752875280}" destId="{C73E43A2-6890-4311-94C9-7F7820EE6626}" srcOrd="0" destOrd="0" parTransId="{0EB2F660-9102-459C-B4D1-47570ABC97BA}" sibTransId="{E6F634C5-A76B-4CA7-819A-FEAB881BB29D}"/>
    <dgm:cxn modelId="{24BB0602-0809-4077-9ED6-B67C52388EEA}" type="presOf" srcId="{F26D1EE4-CA44-404B-A3F3-B9F865B4205C}" destId="{E5982AF4-3406-4435-B1F7-4F492D794749}" srcOrd="1" destOrd="0" presId="urn:microsoft.com/office/officeart/2005/8/layout/pyramid1"/>
    <dgm:cxn modelId="{C8A9FD3B-8BD9-4715-B362-63727F8320B7}" type="presOf" srcId="{9D032D1C-1FFD-4315-93EE-D958EAA4B606}" destId="{CA067F8F-1B90-4841-8736-F3CACA76C846}" srcOrd="0" destOrd="0" presId="urn:microsoft.com/office/officeart/2005/8/layout/pyramid1"/>
    <dgm:cxn modelId="{BF5A34BF-BDC7-4EA9-A307-6A5CF8D4A2F6}" type="presOf" srcId="{C73E43A2-6890-4311-94C9-7F7820EE6626}" destId="{3D866A92-E615-47C4-9F2F-9C0D3062E417}" srcOrd="0" destOrd="0" presId="urn:microsoft.com/office/officeart/2005/8/layout/pyramid1"/>
    <dgm:cxn modelId="{A372DCCC-5A62-442D-AAE4-3BB6BEC60525}" type="presOf" srcId="{C73E43A2-6890-4311-94C9-7F7820EE6626}" destId="{80D03FE4-B908-4A3A-A903-70D85F2AE9E9}" srcOrd="1" destOrd="0" presId="urn:microsoft.com/office/officeart/2005/8/layout/pyramid1"/>
    <dgm:cxn modelId="{6B184272-A41A-42FD-9D81-4B84D4AB668B}" type="presOf" srcId="{F26D1EE4-CA44-404B-A3F3-B9F865B4205C}" destId="{816DFDCB-F500-4979-BB89-5006221EB827}" srcOrd="0" destOrd="0" presId="urn:microsoft.com/office/officeart/2005/8/layout/pyramid1"/>
    <dgm:cxn modelId="{27873855-35EC-4917-84E1-8B0477933417}" type="presOf" srcId="{9D032D1C-1FFD-4315-93EE-D958EAA4B606}" destId="{9C97EE6E-6D6D-4764-9932-8DF1C204E143}" srcOrd="1" destOrd="0" presId="urn:microsoft.com/office/officeart/2005/8/layout/pyramid1"/>
    <dgm:cxn modelId="{AAC5D1F7-B9DC-40DF-BDB4-FF02AF9D990E}" srcId="{D32D4FFB-6DE3-4FBE-A60F-787752875280}" destId="{F26D1EE4-CA44-404B-A3F3-B9F865B4205C}" srcOrd="2" destOrd="0" parTransId="{856779F2-2743-44F1-B8F1-FBB1A680739E}" sibTransId="{AF908683-7353-4C8E-AE4D-E74CC171EFDD}"/>
    <dgm:cxn modelId="{DCC7B55D-9A13-4946-B6A5-0DD23769764B}" srcId="{D32D4FFB-6DE3-4FBE-A60F-787752875280}" destId="{9D032D1C-1FFD-4315-93EE-D958EAA4B606}" srcOrd="1" destOrd="0" parTransId="{0D1787EF-1EBC-4CC1-B1BA-FABEBB8457D1}" sibTransId="{4A7BA4B0-743A-4C45-B934-B9B7CF46CA59}"/>
    <dgm:cxn modelId="{FDE268C9-E6F2-41C7-BEBA-7CEC9DDD1A4B}" type="presParOf" srcId="{7EB20B02-F915-4E24-BA8E-9BA615D44CC0}" destId="{5B325D94-A25F-42DD-8FA9-3DCC09CF3016}" srcOrd="0" destOrd="0" presId="urn:microsoft.com/office/officeart/2005/8/layout/pyramid1"/>
    <dgm:cxn modelId="{17DD9B2B-A41E-4FBC-B147-45FA2965C848}" type="presParOf" srcId="{5B325D94-A25F-42DD-8FA9-3DCC09CF3016}" destId="{3D866A92-E615-47C4-9F2F-9C0D3062E417}" srcOrd="0" destOrd="0" presId="urn:microsoft.com/office/officeart/2005/8/layout/pyramid1"/>
    <dgm:cxn modelId="{24054754-3732-41D2-8869-8DD6F6FE7A9D}" type="presParOf" srcId="{5B325D94-A25F-42DD-8FA9-3DCC09CF3016}" destId="{80D03FE4-B908-4A3A-A903-70D85F2AE9E9}" srcOrd="1" destOrd="0" presId="urn:microsoft.com/office/officeart/2005/8/layout/pyramid1"/>
    <dgm:cxn modelId="{7D48FCD2-481B-4893-A696-683E43B9D849}" type="presParOf" srcId="{7EB20B02-F915-4E24-BA8E-9BA615D44CC0}" destId="{6B6B4095-874F-4CD4-B80F-A83719B2EA7E}" srcOrd="1" destOrd="0" presId="urn:microsoft.com/office/officeart/2005/8/layout/pyramid1"/>
    <dgm:cxn modelId="{26E6F8BB-EE01-4934-8D33-FBEC430E86D4}" type="presParOf" srcId="{6B6B4095-874F-4CD4-B80F-A83719B2EA7E}" destId="{CA067F8F-1B90-4841-8736-F3CACA76C846}" srcOrd="0" destOrd="0" presId="urn:microsoft.com/office/officeart/2005/8/layout/pyramid1"/>
    <dgm:cxn modelId="{0C95907F-A1AF-4AB8-8613-83F6D5346CCB}" type="presParOf" srcId="{6B6B4095-874F-4CD4-B80F-A83719B2EA7E}" destId="{9C97EE6E-6D6D-4764-9932-8DF1C204E143}" srcOrd="1" destOrd="0" presId="urn:microsoft.com/office/officeart/2005/8/layout/pyramid1"/>
    <dgm:cxn modelId="{D9A645A6-6D74-4A85-B3C7-BFABA4A6580B}" type="presParOf" srcId="{7EB20B02-F915-4E24-BA8E-9BA615D44CC0}" destId="{FAB5322C-AE48-4838-9408-3599E0090B28}" srcOrd="2" destOrd="0" presId="urn:microsoft.com/office/officeart/2005/8/layout/pyramid1"/>
    <dgm:cxn modelId="{7F705CBF-224A-40A2-A464-44D893459CA7}" type="presParOf" srcId="{FAB5322C-AE48-4838-9408-3599E0090B28}" destId="{816DFDCB-F500-4979-BB89-5006221EB827}" srcOrd="0" destOrd="0" presId="urn:microsoft.com/office/officeart/2005/8/layout/pyramid1"/>
    <dgm:cxn modelId="{0FEEAE9B-B7EA-46BC-97F5-0C2F7636F6AE}" type="presParOf" srcId="{FAB5322C-AE48-4838-9408-3599E0090B28}" destId="{E5982AF4-3406-4435-B1F7-4F492D794749}"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D32D4FFB-6DE3-4FBE-A60F-787752875280}" type="doc">
      <dgm:prSet loTypeId="urn:microsoft.com/office/officeart/2005/8/layout/pyramid1" loCatId="pyramid" qsTypeId="urn:microsoft.com/office/officeart/2005/8/quickstyle/simple1" qsCatId="simple" csTypeId="urn:microsoft.com/office/officeart/2005/8/colors/accent1_5" csCatId="accent1" phldr="1"/>
      <dgm:spPr/>
    </dgm:pt>
    <dgm:pt modelId="{C73E43A2-6890-4311-94C9-7F7820EE6626}">
      <dgm:prSet phldrT="[Text]" custT="1"/>
      <dgm:spPr/>
      <dgm:t>
        <a:bodyPr anchor="b"/>
        <a:lstStyle/>
        <a:p>
          <a:r>
            <a:rPr lang="en-US" sz="2800" b="1" dirty="0" smtClean="0"/>
            <a:t>Strategic</a:t>
          </a:r>
          <a:endParaRPr lang="en-US" sz="2800" b="1" dirty="0"/>
        </a:p>
      </dgm:t>
    </dgm:pt>
    <dgm:pt modelId="{0EB2F660-9102-459C-B4D1-47570ABC97BA}" type="parTrans" cxnId="{A3522CE9-C0E9-415D-B27C-B6C99737D180}">
      <dgm:prSet/>
      <dgm:spPr/>
      <dgm:t>
        <a:bodyPr/>
        <a:lstStyle/>
        <a:p>
          <a:endParaRPr lang="en-US"/>
        </a:p>
      </dgm:t>
    </dgm:pt>
    <dgm:pt modelId="{E6F634C5-A76B-4CA7-819A-FEAB881BB29D}" type="sibTrans" cxnId="{A3522CE9-C0E9-415D-B27C-B6C99737D180}">
      <dgm:prSet/>
      <dgm:spPr/>
      <dgm:t>
        <a:bodyPr/>
        <a:lstStyle/>
        <a:p>
          <a:endParaRPr lang="en-US"/>
        </a:p>
      </dgm:t>
    </dgm:pt>
    <dgm:pt modelId="{9D032D1C-1FFD-4315-93EE-D958EAA4B606}">
      <dgm:prSet phldrT="[Text]" custT="1"/>
      <dgm:spPr/>
      <dgm:t>
        <a:bodyPr anchor="b"/>
        <a:lstStyle/>
        <a:p>
          <a:r>
            <a:rPr lang="en-US" sz="2800" b="1" dirty="0" smtClean="0"/>
            <a:t>Tactical</a:t>
          </a:r>
          <a:endParaRPr lang="en-US" sz="2800" b="1" dirty="0"/>
        </a:p>
      </dgm:t>
    </dgm:pt>
    <dgm:pt modelId="{0D1787EF-1EBC-4CC1-B1BA-FABEBB8457D1}" type="parTrans" cxnId="{DCC7B55D-9A13-4946-B6A5-0DD23769764B}">
      <dgm:prSet/>
      <dgm:spPr/>
      <dgm:t>
        <a:bodyPr/>
        <a:lstStyle/>
        <a:p>
          <a:endParaRPr lang="en-US"/>
        </a:p>
      </dgm:t>
    </dgm:pt>
    <dgm:pt modelId="{4A7BA4B0-743A-4C45-B934-B9B7CF46CA59}" type="sibTrans" cxnId="{DCC7B55D-9A13-4946-B6A5-0DD23769764B}">
      <dgm:prSet/>
      <dgm:spPr/>
      <dgm:t>
        <a:bodyPr/>
        <a:lstStyle/>
        <a:p>
          <a:endParaRPr lang="en-US"/>
        </a:p>
      </dgm:t>
    </dgm:pt>
    <dgm:pt modelId="{F26D1EE4-CA44-404B-A3F3-B9F865B4205C}">
      <dgm:prSet phldrT="[Text]" custT="1"/>
      <dgm:spPr/>
      <dgm:t>
        <a:bodyPr anchor="b"/>
        <a:lstStyle/>
        <a:p>
          <a:r>
            <a:rPr lang="en-US" sz="2800" b="1" dirty="0" smtClean="0"/>
            <a:t>Transactional</a:t>
          </a:r>
          <a:endParaRPr lang="en-US" sz="2800" b="1" dirty="0"/>
        </a:p>
      </dgm:t>
    </dgm:pt>
    <dgm:pt modelId="{856779F2-2743-44F1-B8F1-FBB1A680739E}" type="parTrans" cxnId="{AAC5D1F7-B9DC-40DF-BDB4-FF02AF9D990E}">
      <dgm:prSet/>
      <dgm:spPr/>
      <dgm:t>
        <a:bodyPr/>
        <a:lstStyle/>
        <a:p>
          <a:endParaRPr lang="en-US"/>
        </a:p>
      </dgm:t>
    </dgm:pt>
    <dgm:pt modelId="{AF908683-7353-4C8E-AE4D-E74CC171EFDD}" type="sibTrans" cxnId="{AAC5D1F7-B9DC-40DF-BDB4-FF02AF9D990E}">
      <dgm:prSet/>
      <dgm:spPr/>
      <dgm:t>
        <a:bodyPr/>
        <a:lstStyle/>
        <a:p>
          <a:endParaRPr lang="en-US"/>
        </a:p>
      </dgm:t>
    </dgm:pt>
    <dgm:pt modelId="{7EB20B02-F915-4E24-BA8E-9BA615D44CC0}" type="pres">
      <dgm:prSet presAssocID="{D32D4FFB-6DE3-4FBE-A60F-787752875280}" presName="Name0" presStyleCnt="0">
        <dgm:presLayoutVars>
          <dgm:dir/>
          <dgm:animLvl val="lvl"/>
          <dgm:resizeHandles val="exact"/>
        </dgm:presLayoutVars>
      </dgm:prSet>
      <dgm:spPr/>
    </dgm:pt>
    <dgm:pt modelId="{5B325D94-A25F-42DD-8FA9-3DCC09CF3016}" type="pres">
      <dgm:prSet presAssocID="{C73E43A2-6890-4311-94C9-7F7820EE6626}" presName="Name8" presStyleCnt="0"/>
      <dgm:spPr/>
    </dgm:pt>
    <dgm:pt modelId="{3D866A92-E615-47C4-9F2F-9C0D3062E417}" type="pres">
      <dgm:prSet presAssocID="{C73E43A2-6890-4311-94C9-7F7820EE6626}" presName="level" presStyleLbl="node1" presStyleIdx="0" presStyleCnt="3">
        <dgm:presLayoutVars>
          <dgm:chMax val="1"/>
          <dgm:bulletEnabled val="1"/>
        </dgm:presLayoutVars>
      </dgm:prSet>
      <dgm:spPr/>
      <dgm:t>
        <a:bodyPr/>
        <a:lstStyle/>
        <a:p>
          <a:endParaRPr lang="en-US"/>
        </a:p>
      </dgm:t>
    </dgm:pt>
    <dgm:pt modelId="{80D03FE4-B908-4A3A-A903-70D85F2AE9E9}" type="pres">
      <dgm:prSet presAssocID="{C73E43A2-6890-4311-94C9-7F7820EE6626}" presName="levelTx" presStyleLbl="revTx" presStyleIdx="0" presStyleCnt="0">
        <dgm:presLayoutVars>
          <dgm:chMax val="1"/>
          <dgm:bulletEnabled val="1"/>
        </dgm:presLayoutVars>
      </dgm:prSet>
      <dgm:spPr/>
      <dgm:t>
        <a:bodyPr/>
        <a:lstStyle/>
        <a:p>
          <a:endParaRPr lang="en-US"/>
        </a:p>
      </dgm:t>
    </dgm:pt>
    <dgm:pt modelId="{6B6B4095-874F-4CD4-B80F-A83719B2EA7E}" type="pres">
      <dgm:prSet presAssocID="{9D032D1C-1FFD-4315-93EE-D958EAA4B606}" presName="Name8" presStyleCnt="0"/>
      <dgm:spPr/>
    </dgm:pt>
    <dgm:pt modelId="{CA067F8F-1B90-4841-8736-F3CACA76C846}" type="pres">
      <dgm:prSet presAssocID="{9D032D1C-1FFD-4315-93EE-D958EAA4B606}" presName="level" presStyleLbl="node1" presStyleIdx="1" presStyleCnt="3">
        <dgm:presLayoutVars>
          <dgm:chMax val="1"/>
          <dgm:bulletEnabled val="1"/>
        </dgm:presLayoutVars>
      </dgm:prSet>
      <dgm:spPr/>
      <dgm:t>
        <a:bodyPr/>
        <a:lstStyle/>
        <a:p>
          <a:endParaRPr lang="en-US"/>
        </a:p>
      </dgm:t>
    </dgm:pt>
    <dgm:pt modelId="{9C97EE6E-6D6D-4764-9932-8DF1C204E143}" type="pres">
      <dgm:prSet presAssocID="{9D032D1C-1FFD-4315-93EE-D958EAA4B606}" presName="levelTx" presStyleLbl="revTx" presStyleIdx="0" presStyleCnt="0">
        <dgm:presLayoutVars>
          <dgm:chMax val="1"/>
          <dgm:bulletEnabled val="1"/>
        </dgm:presLayoutVars>
      </dgm:prSet>
      <dgm:spPr/>
      <dgm:t>
        <a:bodyPr/>
        <a:lstStyle/>
        <a:p>
          <a:endParaRPr lang="en-US"/>
        </a:p>
      </dgm:t>
    </dgm:pt>
    <dgm:pt modelId="{FAB5322C-AE48-4838-9408-3599E0090B28}" type="pres">
      <dgm:prSet presAssocID="{F26D1EE4-CA44-404B-A3F3-B9F865B4205C}" presName="Name8" presStyleCnt="0"/>
      <dgm:spPr/>
    </dgm:pt>
    <dgm:pt modelId="{816DFDCB-F500-4979-BB89-5006221EB827}" type="pres">
      <dgm:prSet presAssocID="{F26D1EE4-CA44-404B-A3F3-B9F865B4205C}" presName="level" presStyleLbl="node1" presStyleIdx="2" presStyleCnt="3">
        <dgm:presLayoutVars>
          <dgm:chMax val="1"/>
          <dgm:bulletEnabled val="1"/>
        </dgm:presLayoutVars>
      </dgm:prSet>
      <dgm:spPr/>
      <dgm:t>
        <a:bodyPr/>
        <a:lstStyle/>
        <a:p>
          <a:endParaRPr lang="en-US"/>
        </a:p>
      </dgm:t>
    </dgm:pt>
    <dgm:pt modelId="{E5982AF4-3406-4435-B1F7-4F492D794749}" type="pres">
      <dgm:prSet presAssocID="{F26D1EE4-CA44-404B-A3F3-B9F865B4205C}" presName="levelTx" presStyleLbl="revTx" presStyleIdx="0" presStyleCnt="0">
        <dgm:presLayoutVars>
          <dgm:chMax val="1"/>
          <dgm:bulletEnabled val="1"/>
        </dgm:presLayoutVars>
      </dgm:prSet>
      <dgm:spPr/>
      <dgm:t>
        <a:bodyPr/>
        <a:lstStyle/>
        <a:p>
          <a:endParaRPr lang="en-US"/>
        </a:p>
      </dgm:t>
    </dgm:pt>
  </dgm:ptLst>
  <dgm:cxnLst>
    <dgm:cxn modelId="{EEDB7203-E3BF-477B-8E48-309387B7F0D6}" type="presOf" srcId="{9D032D1C-1FFD-4315-93EE-D958EAA4B606}" destId="{9C97EE6E-6D6D-4764-9932-8DF1C204E143}" srcOrd="1" destOrd="0" presId="urn:microsoft.com/office/officeart/2005/8/layout/pyramid1"/>
    <dgm:cxn modelId="{F5F2E59F-665A-4BF7-8939-55A4BD55B61D}" type="presOf" srcId="{9D032D1C-1FFD-4315-93EE-D958EAA4B606}" destId="{CA067F8F-1B90-4841-8736-F3CACA76C846}" srcOrd="0" destOrd="0" presId="urn:microsoft.com/office/officeart/2005/8/layout/pyramid1"/>
    <dgm:cxn modelId="{A3522CE9-C0E9-415D-B27C-B6C99737D180}" srcId="{D32D4FFB-6DE3-4FBE-A60F-787752875280}" destId="{C73E43A2-6890-4311-94C9-7F7820EE6626}" srcOrd="0" destOrd="0" parTransId="{0EB2F660-9102-459C-B4D1-47570ABC97BA}" sibTransId="{E6F634C5-A76B-4CA7-819A-FEAB881BB29D}"/>
    <dgm:cxn modelId="{5517F974-C2F1-45DC-9EEE-650C59C46C1E}" type="presOf" srcId="{C73E43A2-6890-4311-94C9-7F7820EE6626}" destId="{80D03FE4-B908-4A3A-A903-70D85F2AE9E9}" srcOrd="1" destOrd="0" presId="urn:microsoft.com/office/officeart/2005/8/layout/pyramid1"/>
    <dgm:cxn modelId="{86002BAD-8B5B-44B8-9CDF-0AB2FFD2C92F}" type="presOf" srcId="{F26D1EE4-CA44-404B-A3F3-B9F865B4205C}" destId="{816DFDCB-F500-4979-BB89-5006221EB827}" srcOrd="0" destOrd="0" presId="urn:microsoft.com/office/officeart/2005/8/layout/pyramid1"/>
    <dgm:cxn modelId="{AAC5D1F7-B9DC-40DF-BDB4-FF02AF9D990E}" srcId="{D32D4FFB-6DE3-4FBE-A60F-787752875280}" destId="{F26D1EE4-CA44-404B-A3F3-B9F865B4205C}" srcOrd="2" destOrd="0" parTransId="{856779F2-2743-44F1-B8F1-FBB1A680739E}" sibTransId="{AF908683-7353-4C8E-AE4D-E74CC171EFDD}"/>
    <dgm:cxn modelId="{808CB502-9315-4D26-B1EE-5D5EC45160D8}" type="presOf" srcId="{F26D1EE4-CA44-404B-A3F3-B9F865B4205C}" destId="{E5982AF4-3406-4435-B1F7-4F492D794749}" srcOrd="1" destOrd="0" presId="urn:microsoft.com/office/officeart/2005/8/layout/pyramid1"/>
    <dgm:cxn modelId="{85650BC7-24D2-4446-B50A-DD5F767DD5F0}" type="presOf" srcId="{C73E43A2-6890-4311-94C9-7F7820EE6626}" destId="{3D866A92-E615-47C4-9F2F-9C0D3062E417}" srcOrd="0" destOrd="0" presId="urn:microsoft.com/office/officeart/2005/8/layout/pyramid1"/>
    <dgm:cxn modelId="{DCC7B55D-9A13-4946-B6A5-0DD23769764B}" srcId="{D32D4FFB-6DE3-4FBE-A60F-787752875280}" destId="{9D032D1C-1FFD-4315-93EE-D958EAA4B606}" srcOrd="1" destOrd="0" parTransId="{0D1787EF-1EBC-4CC1-B1BA-FABEBB8457D1}" sibTransId="{4A7BA4B0-743A-4C45-B934-B9B7CF46CA59}"/>
    <dgm:cxn modelId="{7328426C-25D5-44B6-B838-DF7ED0FE3556}" type="presOf" srcId="{D32D4FFB-6DE3-4FBE-A60F-787752875280}" destId="{7EB20B02-F915-4E24-BA8E-9BA615D44CC0}" srcOrd="0" destOrd="0" presId="urn:microsoft.com/office/officeart/2005/8/layout/pyramid1"/>
    <dgm:cxn modelId="{EE242ABE-8605-418D-8E04-C55286C563D8}" type="presParOf" srcId="{7EB20B02-F915-4E24-BA8E-9BA615D44CC0}" destId="{5B325D94-A25F-42DD-8FA9-3DCC09CF3016}" srcOrd="0" destOrd="0" presId="urn:microsoft.com/office/officeart/2005/8/layout/pyramid1"/>
    <dgm:cxn modelId="{3DCCB7C3-7208-4AF9-B689-3871286B0B7B}" type="presParOf" srcId="{5B325D94-A25F-42DD-8FA9-3DCC09CF3016}" destId="{3D866A92-E615-47C4-9F2F-9C0D3062E417}" srcOrd="0" destOrd="0" presId="urn:microsoft.com/office/officeart/2005/8/layout/pyramid1"/>
    <dgm:cxn modelId="{7F83C74D-549F-47C2-B708-52B057AA036E}" type="presParOf" srcId="{5B325D94-A25F-42DD-8FA9-3DCC09CF3016}" destId="{80D03FE4-B908-4A3A-A903-70D85F2AE9E9}" srcOrd="1" destOrd="0" presId="urn:microsoft.com/office/officeart/2005/8/layout/pyramid1"/>
    <dgm:cxn modelId="{AB0A2054-712E-41C5-9B19-C1F68F575AD5}" type="presParOf" srcId="{7EB20B02-F915-4E24-BA8E-9BA615D44CC0}" destId="{6B6B4095-874F-4CD4-B80F-A83719B2EA7E}" srcOrd="1" destOrd="0" presId="urn:microsoft.com/office/officeart/2005/8/layout/pyramid1"/>
    <dgm:cxn modelId="{B32F7EDC-D806-401E-A342-5830F05D866E}" type="presParOf" srcId="{6B6B4095-874F-4CD4-B80F-A83719B2EA7E}" destId="{CA067F8F-1B90-4841-8736-F3CACA76C846}" srcOrd="0" destOrd="0" presId="urn:microsoft.com/office/officeart/2005/8/layout/pyramid1"/>
    <dgm:cxn modelId="{EF04721F-8266-4A7F-8FD8-8B3840C62C6B}" type="presParOf" srcId="{6B6B4095-874F-4CD4-B80F-A83719B2EA7E}" destId="{9C97EE6E-6D6D-4764-9932-8DF1C204E143}" srcOrd="1" destOrd="0" presId="urn:microsoft.com/office/officeart/2005/8/layout/pyramid1"/>
    <dgm:cxn modelId="{30098333-4447-4C95-85D1-8D89F9E5FDB5}" type="presParOf" srcId="{7EB20B02-F915-4E24-BA8E-9BA615D44CC0}" destId="{FAB5322C-AE48-4838-9408-3599E0090B28}" srcOrd="2" destOrd="0" presId="urn:microsoft.com/office/officeart/2005/8/layout/pyramid1"/>
    <dgm:cxn modelId="{D0984711-E52B-41ED-A3A3-28E66E5DE1FD}" type="presParOf" srcId="{FAB5322C-AE48-4838-9408-3599E0090B28}" destId="{816DFDCB-F500-4979-BB89-5006221EB827}" srcOrd="0" destOrd="0" presId="urn:microsoft.com/office/officeart/2005/8/layout/pyramid1"/>
    <dgm:cxn modelId="{61CCE56A-9BC0-4F64-B313-EBFFEA92DB87}" type="presParOf" srcId="{FAB5322C-AE48-4838-9408-3599E0090B28}" destId="{E5982AF4-3406-4435-B1F7-4F492D794749}"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2D0E4-78C5-43B1-87AA-5412CA47BF97}" type="datetimeFigureOut">
              <a:rPr lang="en-US" smtClean="0"/>
              <a:pPr/>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18733-9C92-4879-B57E-319B270444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99CB88-5E1A-4FAC-892A-60949ACB1F6F}" type="datetimeFigureOut">
              <a:rPr lang="en-US" smtClean="0"/>
              <a:pPr/>
              <a:t>1/19/2011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a:p>
        </p:txBody>
      </p:sp>
      <p:sp>
        <p:nvSpPr>
          <p:cNvPr id="7" name="Rectangle 6"/>
          <p:cNvSpPr/>
          <p:nvPr/>
        </p:nvSpPr>
        <p:spPr>
          <a:xfrm>
            <a:off x="76200" y="762000"/>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76200" y="68580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76200" y="2286000"/>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76200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94C36F1-AE5E-4D0E-A78D-BA4D2ADD1F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94C36F1-AE5E-4D0E-A78D-BA4D2ADD1F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1/19/2011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94C36F1-AE5E-4D0E-A78D-BA4D2ADD1F8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1/19/2011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94C36F1-AE5E-4D0E-A78D-BA4D2ADD1F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1/19/2011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94C36F1-AE5E-4D0E-A78D-BA4D2ADD1F8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99CB88-5E1A-4FAC-892A-60949ACB1F6F}" type="datetimeFigureOut">
              <a:rPr lang="en-US" smtClean="0"/>
              <a:pPr/>
              <a:t>1/19/2011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94C36F1-AE5E-4D0E-A78D-BA4D2ADD1F8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99CB88-5E1A-4FAC-892A-60949ACB1F6F}" type="datetimeFigureOut">
              <a:rPr lang="en-US" smtClean="0"/>
              <a:pPr/>
              <a:t>1/19/2011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94C36F1-AE5E-4D0E-A78D-BA4D2ADD1F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1/19/2011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94C36F1-AE5E-4D0E-A78D-BA4D2ADD1F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1/19/2011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94C36F1-AE5E-4D0E-A78D-BA4D2ADD1F8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1/19/2011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a:p>
        </p:txBody>
      </p:sp>
      <p:sp>
        <p:nvSpPr>
          <p:cNvPr id="7" name="Slide Number Placeholder 6"/>
          <p:cNvSpPr>
            <a:spLocks noGrp="1"/>
          </p:cNvSpPr>
          <p:nvPr>
            <p:ph type="sldNum" sz="quarter" idx="12"/>
          </p:nvPr>
        </p:nvSpPr>
        <p:spPr>
          <a:xfrm>
            <a:off x="146304" y="6208776"/>
            <a:ext cx="457200" cy="457200"/>
          </a:xfrm>
        </p:spPr>
        <p:txBody>
          <a:bodyPr/>
          <a:lstStyle/>
          <a:p>
            <a:fld id="{C94C36F1-AE5E-4D0E-A78D-BA4D2ADD1F8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99CB88-5E1A-4FAC-892A-60949ACB1F6F}" type="datetimeFigureOut">
              <a:rPr lang="en-US" smtClean="0"/>
              <a:pPr/>
              <a:t>1/19/2011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94C36F1-AE5E-4D0E-A78D-BA4D2ADD1F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429000"/>
          </a:xfrm>
        </p:spPr>
        <p:txBody>
          <a:bodyPr>
            <a:normAutofit/>
          </a:bodyPr>
          <a:lstStyle/>
          <a:p>
            <a:r>
              <a:rPr lang="en-US" dirty="0" smtClean="0"/>
              <a:t>Jill Forrester, Director</a:t>
            </a:r>
          </a:p>
          <a:p>
            <a:r>
              <a:rPr lang="en-US" dirty="0" smtClean="0"/>
              <a:t>Steve Brandt, Associate Director</a:t>
            </a:r>
          </a:p>
          <a:p>
            <a:endParaRPr lang="en-US" dirty="0" smtClean="0"/>
          </a:p>
          <a:p>
            <a:r>
              <a:rPr lang="en-US" dirty="0" smtClean="0"/>
              <a:t>Enterprise Systems</a:t>
            </a:r>
          </a:p>
          <a:p>
            <a:r>
              <a:rPr lang="en-US" dirty="0" smtClean="0"/>
              <a:t>Library and Information Services</a:t>
            </a:r>
          </a:p>
          <a:p>
            <a:endParaRPr lang="en-US" dirty="0" smtClean="0"/>
          </a:p>
          <a:p>
            <a:r>
              <a:rPr lang="en-US" dirty="0" smtClean="0"/>
              <a:t>Dickinson College</a:t>
            </a:r>
          </a:p>
          <a:p>
            <a:endParaRPr lang="en-US" dirty="0"/>
          </a:p>
        </p:txBody>
      </p:sp>
      <p:sp>
        <p:nvSpPr>
          <p:cNvPr id="2" name="Title 1"/>
          <p:cNvSpPr>
            <a:spLocks noGrp="1"/>
          </p:cNvSpPr>
          <p:nvPr>
            <p:ph type="ctrTitle"/>
          </p:nvPr>
        </p:nvSpPr>
        <p:spPr/>
        <p:txBody>
          <a:bodyPr/>
          <a:lstStyle/>
          <a:p>
            <a:r>
              <a:rPr smtClean="0"/>
              <a:t>Getting Started with</a:t>
            </a:r>
            <a:br>
              <a:rPr smtClean="0"/>
            </a:br>
            <a:r>
              <a:rPr smtClean="0"/>
              <a:t>Digital Dashboards</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6146" name="Picture 2"/>
          <p:cNvPicPr>
            <a:picLocks noChangeAspect="1" noChangeArrowheads="1"/>
          </p:cNvPicPr>
          <p:nvPr/>
        </p:nvPicPr>
        <p:blipFill>
          <a:blip r:embed="rId2"/>
          <a:srcRect/>
          <a:stretch>
            <a:fillRect/>
          </a:stretch>
        </p:blipFill>
        <p:spPr bwMode="auto">
          <a:xfrm>
            <a:off x="1371600" y="1524000"/>
            <a:ext cx="6524625" cy="4810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5123" name="Picture 3"/>
          <p:cNvPicPr>
            <a:picLocks noChangeAspect="1" noChangeArrowheads="1"/>
          </p:cNvPicPr>
          <p:nvPr/>
        </p:nvPicPr>
        <p:blipFill>
          <a:blip r:embed="rId2"/>
          <a:srcRect/>
          <a:stretch>
            <a:fillRect/>
          </a:stretch>
        </p:blipFill>
        <p:spPr bwMode="auto">
          <a:xfrm>
            <a:off x="1295400" y="1600200"/>
            <a:ext cx="669607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digital dashboards?</a:t>
            </a:r>
            <a:endParaRPr lang="en-US" dirty="0"/>
          </a:p>
        </p:txBody>
      </p:sp>
      <p:sp>
        <p:nvSpPr>
          <p:cNvPr id="3" name="Content Placeholder 2"/>
          <p:cNvSpPr>
            <a:spLocks noGrp="1"/>
          </p:cNvSpPr>
          <p:nvPr>
            <p:ph sz="quarter" idx="1"/>
          </p:nvPr>
        </p:nvSpPr>
        <p:spPr>
          <a:xfrm>
            <a:off x="914400" y="1447800"/>
            <a:ext cx="7772400" cy="5181600"/>
          </a:xfrm>
        </p:spPr>
        <p:txBody>
          <a:bodyPr>
            <a:normAutofit/>
          </a:bodyPr>
          <a:lstStyle/>
          <a:p>
            <a:r>
              <a:rPr lang="en-US" dirty="0" smtClean="0"/>
              <a:t>Benefits include:</a:t>
            </a:r>
          </a:p>
          <a:p>
            <a:pPr lvl="1"/>
            <a:r>
              <a:rPr lang="en-US" dirty="0" smtClean="0"/>
              <a:t>Visual presentation of performance measures</a:t>
            </a:r>
          </a:p>
          <a:p>
            <a:pPr lvl="1"/>
            <a:r>
              <a:rPr lang="en-US" dirty="0" smtClean="0"/>
              <a:t>Align strategies and organizational goals</a:t>
            </a:r>
          </a:p>
          <a:p>
            <a:pPr lvl="1"/>
            <a:r>
              <a:rPr lang="en-US" dirty="0" smtClean="0"/>
              <a:t>Ability to make more informed decisions based on collected business intelligence</a:t>
            </a:r>
          </a:p>
          <a:p>
            <a:pPr lvl="1"/>
            <a:r>
              <a:rPr lang="en-US" dirty="0" smtClean="0"/>
              <a:t>Keep everyone focused on organizational goals</a:t>
            </a:r>
          </a:p>
          <a:p>
            <a:pPr lvl="1"/>
            <a:r>
              <a:rPr lang="en-US" dirty="0" smtClean="0"/>
              <a:t>Save time over running multiple reports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1600" i="1" dirty="0" smtClean="0"/>
              <a:t>Source: “Dashboards (management information systems).” wikipedia.org, 2010</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Dashboards at Dickinson</a:t>
            </a:r>
            <a:endParaRPr lang="en-US" dirty="0"/>
          </a:p>
        </p:txBody>
      </p:sp>
      <p:graphicFrame>
        <p:nvGraphicFramePr>
          <p:cNvPr id="4" name="Content Placeholder 3"/>
          <p:cNvGraphicFramePr>
            <a:graphicFrameLocks/>
          </p:cNvGraphicFramePr>
          <p:nvPr/>
        </p:nvGraphicFramePr>
        <p:xfrm>
          <a:off x="1066800" y="1600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2 4"/>
          <p:cNvSpPr/>
          <p:nvPr/>
        </p:nvSpPr>
        <p:spPr>
          <a:xfrm>
            <a:off x="6019800" y="1600200"/>
            <a:ext cx="2133600" cy="609600"/>
          </a:xfrm>
          <a:prstGeom prst="borderCallout2">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Dashboards!</a:t>
            </a:r>
            <a:endParaRPr lang="en-US" dirty="0"/>
          </a:p>
        </p:txBody>
      </p:sp>
      <p:sp>
        <p:nvSpPr>
          <p:cNvPr id="6" name="TextBox 5"/>
          <p:cNvSpPr txBox="1"/>
          <p:nvPr/>
        </p:nvSpPr>
        <p:spPr>
          <a:xfrm rot="16200000">
            <a:off x="-184666" y="3549134"/>
            <a:ext cx="1524000" cy="369332"/>
          </a:xfrm>
          <a:prstGeom prst="rect">
            <a:avLst/>
          </a:prstGeom>
          <a:noFill/>
        </p:spPr>
        <p:txBody>
          <a:bodyPr wrap="square" rtlCol="0">
            <a:spAutoFit/>
          </a:bodyPr>
          <a:lstStyle/>
          <a:p>
            <a:pPr algn="ctr"/>
            <a:r>
              <a:rPr lang="en-US" dirty="0" smtClean="0"/>
              <a:t>Drill Through</a:t>
            </a:r>
            <a:endParaRPr lang="en-US" dirty="0"/>
          </a:p>
        </p:txBody>
      </p:sp>
      <p:sp>
        <p:nvSpPr>
          <p:cNvPr id="7" name="TextBox 6"/>
          <p:cNvSpPr txBox="1"/>
          <p:nvPr/>
        </p:nvSpPr>
        <p:spPr>
          <a:xfrm>
            <a:off x="3886200" y="6172200"/>
            <a:ext cx="1752600" cy="369332"/>
          </a:xfrm>
          <a:prstGeom prst="rect">
            <a:avLst/>
          </a:prstGeom>
          <a:noFill/>
        </p:spPr>
        <p:txBody>
          <a:bodyPr wrap="square" rtlCol="0">
            <a:spAutoFit/>
          </a:bodyPr>
          <a:lstStyle/>
          <a:p>
            <a:pPr algn="ctr"/>
            <a:r>
              <a:rPr lang="en-US" dirty="0" smtClean="0"/>
              <a:t>Reporting Breadth</a:t>
            </a:r>
            <a:endParaRPr lang="en-US" dirty="0"/>
          </a:p>
        </p:txBody>
      </p:sp>
      <p:cxnSp>
        <p:nvCxnSpPr>
          <p:cNvPr id="8" name="Straight Arrow Connector 7"/>
          <p:cNvCxnSpPr>
            <a:stCxn id="6" idx="3"/>
          </p:cNvCxnSpPr>
          <p:nvPr/>
        </p:nvCxnSpPr>
        <p:spPr>
          <a:xfrm rot="5400000" flipH="1" flipV="1">
            <a:off x="-206633" y="2155567"/>
            <a:ext cx="16002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52400" y="51816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rot="10800000">
            <a:off x="914400" y="6324600"/>
            <a:ext cx="29718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flipV="1">
            <a:off x="5638800" y="6326188"/>
            <a:ext cx="3048000" cy="30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2286000" y="4800600"/>
            <a:ext cx="1524000" cy="1371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2 13"/>
          <p:cNvSpPr/>
          <p:nvPr/>
        </p:nvSpPr>
        <p:spPr>
          <a:xfrm>
            <a:off x="990600" y="3124200"/>
            <a:ext cx="1676400" cy="609600"/>
          </a:xfrm>
          <a:prstGeom prst="borderCallout2">
            <a:avLst>
              <a:gd name="adj1" fmla="val 108144"/>
              <a:gd name="adj2" fmla="val 50974"/>
              <a:gd name="adj3" fmla="val 235416"/>
              <a:gd name="adj4" fmla="val 37013"/>
              <a:gd name="adj5" fmla="val 401894"/>
              <a:gd name="adj6" fmla="val 117796"/>
            </a:avLst>
          </a:prstGeom>
          <a:solidFill>
            <a:srgbClr val="00B05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Starting Point</a:t>
            </a:r>
          </a:p>
        </p:txBody>
      </p:sp>
      <p:sp>
        <p:nvSpPr>
          <p:cNvPr id="15" name="TextBox 14"/>
          <p:cNvSpPr txBox="1"/>
          <p:nvPr/>
        </p:nvSpPr>
        <p:spPr>
          <a:xfrm>
            <a:off x="7391400" y="5791200"/>
            <a:ext cx="1371600" cy="369332"/>
          </a:xfrm>
          <a:prstGeom prst="rect">
            <a:avLst/>
          </a:prstGeom>
          <a:noFill/>
        </p:spPr>
        <p:txBody>
          <a:bodyPr wrap="square" rtlCol="0">
            <a:spAutoFit/>
          </a:bodyPr>
          <a:lstStyle/>
          <a:p>
            <a:r>
              <a:rPr lang="en-US" dirty="0" smtClean="0">
                <a:solidFill>
                  <a:schemeClr val="accent4">
                    <a:lumMod val="50000"/>
                  </a:schemeClr>
                </a:solidFill>
              </a:rPr>
              <a:t>First 2 Years</a:t>
            </a:r>
          </a:p>
        </p:txBody>
      </p:sp>
      <p:sp>
        <p:nvSpPr>
          <p:cNvPr id="16" name="TextBox 15"/>
          <p:cNvSpPr txBox="1"/>
          <p:nvPr/>
        </p:nvSpPr>
        <p:spPr>
          <a:xfrm>
            <a:off x="7391400" y="4267200"/>
            <a:ext cx="1295400" cy="369332"/>
          </a:xfrm>
          <a:prstGeom prst="rect">
            <a:avLst/>
          </a:prstGeom>
          <a:noFill/>
        </p:spPr>
        <p:txBody>
          <a:bodyPr wrap="square" rtlCol="0">
            <a:spAutoFit/>
          </a:bodyPr>
          <a:lstStyle/>
          <a:p>
            <a:r>
              <a:rPr lang="en-US" dirty="0" smtClean="0">
                <a:solidFill>
                  <a:schemeClr val="accent4">
                    <a:lumMod val="50000"/>
                  </a:schemeClr>
                </a:solidFill>
              </a:rPr>
              <a:t>Third Year</a:t>
            </a:r>
          </a:p>
        </p:txBody>
      </p:sp>
      <p:sp>
        <p:nvSpPr>
          <p:cNvPr id="17" name="TextBox 16"/>
          <p:cNvSpPr txBox="1"/>
          <p:nvPr/>
        </p:nvSpPr>
        <p:spPr>
          <a:xfrm>
            <a:off x="6248400" y="2743200"/>
            <a:ext cx="1981200" cy="369332"/>
          </a:xfrm>
          <a:prstGeom prst="rect">
            <a:avLst/>
          </a:prstGeom>
          <a:noFill/>
        </p:spPr>
        <p:txBody>
          <a:bodyPr wrap="square" rtlCol="0">
            <a:spAutoFit/>
          </a:bodyPr>
          <a:lstStyle/>
          <a:p>
            <a:r>
              <a:rPr lang="en-US" dirty="0" smtClean="0">
                <a:solidFill>
                  <a:schemeClr val="accent4">
                    <a:lumMod val="50000"/>
                  </a:schemeClr>
                </a:solidFill>
              </a:rPr>
              <a:t>Fourth Year &amp; Beyond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Dashboards at Dickinson:</a:t>
            </a:r>
            <a:br>
              <a:rPr lang="en-US" dirty="0" smtClean="0"/>
            </a:br>
            <a:r>
              <a:rPr lang="en-US" dirty="0" smtClean="0"/>
              <a:t>Starting Point (cont.)</a:t>
            </a:r>
            <a:endParaRPr lang="en-US" dirty="0"/>
          </a:p>
        </p:txBody>
      </p:sp>
      <p:sp>
        <p:nvSpPr>
          <p:cNvPr id="3" name="Content Placeholder 2"/>
          <p:cNvSpPr>
            <a:spLocks noGrp="1"/>
          </p:cNvSpPr>
          <p:nvPr>
            <p:ph sz="quarter" idx="1"/>
          </p:nvPr>
        </p:nvSpPr>
        <p:spPr/>
        <p:txBody>
          <a:bodyPr/>
          <a:lstStyle/>
          <a:p>
            <a:r>
              <a:rPr lang="en-US" dirty="0" smtClean="0"/>
              <a:t>Clamor for “dashboards”</a:t>
            </a:r>
            <a:br>
              <a:rPr lang="en-US" dirty="0" smtClean="0"/>
            </a:br>
            <a:endParaRPr lang="en-US" dirty="0" smtClean="0"/>
          </a:p>
          <a:p>
            <a:r>
              <a:rPr lang="en-US" dirty="0" smtClean="0"/>
              <a:t>Real desire was transaction reporting. </a:t>
            </a:r>
            <a:br>
              <a:rPr lang="en-US" dirty="0" smtClean="0"/>
            </a:br>
            <a:endParaRPr lang="en-US" dirty="0" smtClean="0"/>
          </a:p>
          <a:p>
            <a:r>
              <a:rPr lang="en-US" dirty="0" smtClean="0"/>
              <a:t>Conclusion:  education was needed.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Dashboards at Dickinson:</a:t>
            </a:r>
            <a:br>
              <a:rPr lang="en-US" dirty="0" smtClean="0"/>
            </a:br>
            <a:r>
              <a:rPr lang="en-US" dirty="0" smtClean="0"/>
              <a:t>Second Iteration</a:t>
            </a:r>
            <a:endParaRPr lang="en-US" dirty="0"/>
          </a:p>
        </p:txBody>
      </p:sp>
      <p:sp>
        <p:nvSpPr>
          <p:cNvPr id="3" name="Content Placeholder 2"/>
          <p:cNvSpPr>
            <a:spLocks noGrp="1"/>
          </p:cNvSpPr>
          <p:nvPr>
            <p:ph sz="quarter" idx="1"/>
          </p:nvPr>
        </p:nvSpPr>
        <p:spPr/>
        <p:txBody>
          <a:bodyPr/>
          <a:lstStyle/>
          <a:p>
            <a:r>
              <a:rPr lang="en-US" dirty="0" smtClean="0"/>
              <a:t>Lots of education.</a:t>
            </a:r>
            <a:br>
              <a:rPr lang="en-US" dirty="0" smtClean="0"/>
            </a:br>
            <a:endParaRPr lang="en-US" dirty="0" smtClean="0"/>
          </a:p>
          <a:p>
            <a:r>
              <a:rPr lang="en-US" dirty="0" smtClean="0"/>
              <a:t>Very little desire.</a:t>
            </a:r>
          </a:p>
          <a:p>
            <a:pPr lvl="1"/>
            <a:r>
              <a:rPr lang="en-US" dirty="0" smtClean="0"/>
              <a:t>Significant thought &amp; work – not a subscription service</a:t>
            </a:r>
          </a:p>
          <a:p>
            <a:pPr lvl="1"/>
            <a:r>
              <a:rPr lang="en-US" dirty="0" smtClean="0"/>
              <a:t>Relatively small operation</a:t>
            </a:r>
          </a:p>
          <a:p>
            <a:pPr lvl="1"/>
            <a:r>
              <a:rPr lang="en-US" dirty="0" smtClean="0"/>
              <a:t>Long &amp; irregular business patterns – harder to apply standard concepts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Dashboards at Dickinson:</a:t>
            </a:r>
            <a:br>
              <a:rPr lang="en-US" dirty="0" smtClean="0"/>
            </a:br>
            <a:r>
              <a:rPr lang="en-US" dirty="0" smtClean="0"/>
              <a:t>Third Iteration</a:t>
            </a:r>
            <a:endParaRPr lang="en-US" dirty="0"/>
          </a:p>
        </p:txBody>
      </p:sp>
      <p:sp>
        <p:nvSpPr>
          <p:cNvPr id="3" name="Content Placeholder 2"/>
          <p:cNvSpPr>
            <a:spLocks noGrp="1"/>
          </p:cNvSpPr>
          <p:nvPr>
            <p:ph sz="quarter" idx="1"/>
          </p:nvPr>
        </p:nvSpPr>
        <p:spPr/>
        <p:txBody>
          <a:bodyPr/>
          <a:lstStyle/>
          <a:p>
            <a:r>
              <a:rPr lang="en-US" dirty="0" smtClean="0"/>
              <a:t>Focus on data-driven groups</a:t>
            </a:r>
          </a:p>
          <a:p>
            <a:pPr lvl="1"/>
            <a:r>
              <a:rPr lang="en-US" dirty="0" smtClean="0"/>
              <a:t>Admissions</a:t>
            </a:r>
          </a:p>
          <a:p>
            <a:pPr lvl="1"/>
            <a:r>
              <a:rPr lang="en-US" dirty="0" smtClean="0"/>
              <a:t>Advancement</a:t>
            </a:r>
            <a:br>
              <a:rPr lang="en-US" dirty="0" smtClean="0"/>
            </a:br>
            <a:endParaRPr lang="en-US" dirty="0" smtClean="0"/>
          </a:p>
          <a:p>
            <a:r>
              <a:rPr lang="en-US" dirty="0" smtClean="0"/>
              <a:t>Build “best-guess” prototypes to use as sales tools / </a:t>
            </a:r>
            <a:r>
              <a:rPr lang="en-US" smtClean="0"/>
              <a:t>engagement points</a:t>
            </a:r>
            <a:endParaRPr lang="en-US" dirty="0" smtClean="0"/>
          </a:p>
          <a:p>
            <a:pPr lvl="1"/>
            <a:r>
              <a:rPr lang="en-US" dirty="0" smtClean="0"/>
              <a:t>Enrollment</a:t>
            </a:r>
          </a:p>
          <a:p>
            <a:pPr lvl="1"/>
            <a:r>
              <a:rPr lang="en-US" dirty="0" smtClean="0"/>
              <a:t>Key giving metrics</a:t>
            </a:r>
            <a:br>
              <a:rPr lang="en-US" dirty="0" smtClean="0"/>
            </a:br>
            <a:endParaRPr lang="en-US" dirty="0" smtClean="0"/>
          </a:p>
          <a:p>
            <a:r>
              <a:rPr lang="en-US" dirty="0" smtClean="0"/>
              <a:t>Result:  gradual integration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Dashboards at Dickinson:</a:t>
            </a:r>
            <a:br>
              <a:rPr lang="en-US" dirty="0" smtClean="0"/>
            </a:br>
            <a:r>
              <a:rPr lang="en-US" dirty="0" smtClean="0"/>
              <a:t>Mechanical Framework</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Use the tools you already have</a:t>
            </a:r>
            <a:br>
              <a:rPr lang="en-US" dirty="0" smtClean="0"/>
            </a:br>
            <a:endParaRPr lang="en-US" dirty="0" smtClean="0"/>
          </a:p>
          <a:p>
            <a:r>
              <a:rPr lang="en-US" dirty="0" smtClean="0"/>
              <a:t>Premium reporting tool:  </a:t>
            </a:r>
            <a:r>
              <a:rPr lang="en-US" dirty="0" err="1" smtClean="0"/>
              <a:t>Cognos</a:t>
            </a:r>
            <a:endParaRPr lang="en-US" dirty="0" smtClean="0"/>
          </a:p>
          <a:p>
            <a:pPr lvl="1"/>
            <a:r>
              <a:rPr lang="en-US" dirty="0" smtClean="0"/>
              <a:t>Learning curve</a:t>
            </a:r>
          </a:p>
          <a:p>
            <a:pPr lvl="1"/>
            <a:r>
              <a:rPr lang="en-US" dirty="0" smtClean="0"/>
              <a:t>License cost</a:t>
            </a:r>
          </a:p>
          <a:p>
            <a:pPr lvl="1"/>
            <a:r>
              <a:rPr lang="en-US" dirty="0" smtClean="0"/>
              <a:t>Generate basic HTML &amp; PDF output and store to external file location</a:t>
            </a:r>
            <a:br>
              <a:rPr lang="en-US" dirty="0" smtClean="0"/>
            </a:br>
            <a:endParaRPr lang="en-US" dirty="0" smtClean="0"/>
          </a:p>
          <a:p>
            <a:r>
              <a:rPr lang="en-US" dirty="0" smtClean="0"/>
              <a:t>Existing portal:  </a:t>
            </a:r>
            <a:r>
              <a:rPr lang="en-US" dirty="0" err="1" smtClean="0"/>
              <a:t>Luminis</a:t>
            </a:r>
            <a:endParaRPr lang="en-US" dirty="0" smtClean="0"/>
          </a:p>
          <a:p>
            <a:pPr lvl="1"/>
            <a:r>
              <a:rPr lang="en-US" dirty="0" smtClean="0"/>
              <a:t>Wrap HTML and place in channel</a:t>
            </a:r>
          </a:p>
          <a:p>
            <a:pPr lvl="1"/>
            <a:r>
              <a:rPr lang="en-US" dirty="0" smtClean="0"/>
              <a:t>Secure</a:t>
            </a:r>
          </a:p>
          <a:p>
            <a:pPr lvl="1"/>
            <a:r>
              <a:rPr lang="en-US" dirty="0" smtClean="0"/>
              <a:t>No cost</a:t>
            </a:r>
          </a:p>
          <a:p>
            <a:pPr lvl="1"/>
            <a:r>
              <a:rPr lang="en-US" dirty="0" smtClean="0"/>
              <a:t>No training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Dashboards at Dickinson</a:t>
            </a:r>
            <a:endParaRPr lang="en-US" dirty="0"/>
          </a:p>
        </p:txBody>
      </p:sp>
      <p:sp>
        <p:nvSpPr>
          <p:cNvPr id="3" name="Content Placeholder 2"/>
          <p:cNvSpPr>
            <a:spLocks noGrp="1"/>
          </p:cNvSpPr>
          <p:nvPr>
            <p:ph sz="quarter" idx="1"/>
          </p:nvPr>
        </p:nvSpPr>
        <p:spPr/>
        <p:txBody>
          <a:bodyPr/>
          <a:lstStyle/>
          <a:p>
            <a:r>
              <a:rPr lang="en-US" dirty="0" smtClean="0"/>
              <a:t>Demonstration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Dashboards at Dickinson:</a:t>
            </a:r>
            <a:br>
              <a:rPr lang="en-US" dirty="0" smtClean="0"/>
            </a:br>
            <a:r>
              <a:rPr lang="en-US" dirty="0" smtClean="0"/>
              <a:t>Next Steps</a:t>
            </a:r>
            <a:endParaRPr lang="en-US" dirty="0"/>
          </a:p>
        </p:txBody>
      </p:sp>
      <p:sp>
        <p:nvSpPr>
          <p:cNvPr id="3" name="Content Placeholder 2"/>
          <p:cNvSpPr>
            <a:spLocks noGrp="1"/>
          </p:cNvSpPr>
          <p:nvPr>
            <p:ph sz="quarter" idx="1"/>
          </p:nvPr>
        </p:nvSpPr>
        <p:spPr/>
        <p:txBody>
          <a:bodyPr/>
          <a:lstStyle/>
          <a:p>
            <a:r>
              <a:rPr lang="en-US" dirty="0" smtClean="0"/>
              <a:t>Not yet pervasive across the college</a:t>
            </a:r>
            <a:br>
              <a:rPr lang="en-US" dirty="0" smtClean="0"/>
            </a:br>
            <a:endParaRPr lang="en-US" dirty="0" smtClean="0"/>
          </a:p>
          <a:p>
            <a:r>
              <a:rPr lang="en-US" dirty="0" smtClean="0"/>
              <a:t>Expand &amp; refine existing dashboards</a:t>
            </a:r>
          </a:p>
          <a:p>
            <a:pPr lvl="1"/>
            <a:r>
              <a:rPr lang="en-US" dirty="0" smtClean="0"/>
              <a:t>More actual-to-target comparisons</a:t>
            </a:r>
          </a:p>
          <a:p>
            <a:pPr lvl="1"/>
            <a:r>
              <a:rPr lang="en-US" smtClean="0"/>
              <a:t>Better graphics/visuals</a:t>
            </a:r>
            <a:r>
              <a:rPr lang="en-US" dirty="0" smtClean="0"/>
              <a:t/>
            </a:r>
            <a:br>
              <a:rPr lang="en-US" dirty="0" smtClean="0"/>
            </a:br>
            <a:endParaRPr lang="en-US" dirty="0" smtClean="0"/>
          </a:p>
          <a:p>
            <a:r>
              <a:rPr lang="en-US" dirty="0" smtClean="0"/>
              <a:t>Take advantage of existing generic framework</a:t>
            </a:r>
          </a:p>
          <a:p>
            <a:pPr lvl="1"/>
            <a:r>
              <a:rPr lang="en-US" dirty="0" smtClean="0"/>
              <a:t>Expand to other functional areas—Library Services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dirty="0" smtClean="0"/>
              <a:t>Copyright Dickinson College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bwMode="auto">
          <a:xfrm>
            <a:off x="838200" y="609600"/>
            <a:ext cx="7391400" cy="1752600"/>
          </a:xfrm>
          <a:noFill/>
          <a:ln>
            <a:miter lim="800000"/>
            <a:headEnd/>
            <a:tailEnd/>
          </a:ln>
        </p:spPr>
        <p:txBody>
          <a:bodyPr vert="horz" wrap="square" lIns="91440" tIns="45720" rIns="91440" bIns="45720" numCol="1" anchorCtr="0" compatLnSpc="1">
            <a:prstTxWarp prst="textNoShape">
              <a:avLst/>
            </a:prstTxWarp>
          </a:bodyPr>
          <a:lstStyle/>
          <a:p>
            <a:r>
              <a:rPr lang="en-US" dirty="0" smtClean="0">
                <a:solidFill>
                  <a:schemeClr val="bg1"/>
                </a:solidFill>
              </a:rPr>
              <a:t>A Digital Dashboard for Library IT Operations at UMBC</a:t>
            </a:r>
          </a:p>
        </p:txBody>
      </p:sp>
      <p:pic>
        <p:nvPicPr>
          <p:cNvPr id="5123" name="Picture 2"/>
          <p:cNvPicPr>
            <a:picLocks noChangeAspect="1" noChangeArrowheads="1"/>
          </p:cNvPicPr>
          <p:nvPr/>
        </p:nvPicPr>
        <p:blipFill>
          <a:blip r:embed="rId3"/>
          <a:srcRect l="2425" t="15164" r="3030" b="2368"/>
          <a:stretch>
            <a:fillRect/>
          </a:stretch>
        </p:blipFill>
        <p:spPr bwMode="auto">
          <a:xfrm>
            <a:off x="6172200" y="3733800"/>
            <a:ext cx="1890713" cy="2743200"/>
          </a:xfrm>
          <a:prstGeom prst="rect">
            <a:avLst/>
          </a:prstGeom>
          <a:noFill/>
          <a:ln w="9525">
            <a:noFill/>
            <a:miter lim="800000"/>
            <a:headEnd/>
            <a:tailEnd/>
          </a:ln>
        </p:spPr>
      </p:pic>
      <p:pic>
        <p:nvPicPr>
          <p:cNvPr id="5124" name="Picture 2"/>
          <p:cNvPicPr>
            <a:picLocks noChangeAspect="1" noChangeArrowheads="1"/>
          </p:cNvPicPr>
          <p:nvPr/>
        </p:nvPicPr>
        <p:blipFill>
          <a:blip r:embed="rId4"/>
          <a:srcRect l="5556" t="11111" r="5556" b="9259"/>
          <a:stretch>
            <a:fillRect/>
          </a:stretch>
        </p:blipFill>
        <p:spPr bwMode="auto">
          <a:xfrm>
            <a:off x="533400" y="3733800"/>
            <a:ext cx="4083051" cy="2743200"/>
          </a:xfrm>
          <a:prstGeom prst="rect">
            <a:avLst/>
          </a:prstGeom>
          <a:noFill/>
          <a:ln w="9525">
            <a:noFill/>
            <a:miter lim="800000"/>
            <a:headEnd/>
            <a:tailEnd/>
          </a:ln>
        </p:spPr>
      </p:pic>
      <p:sp>
        <p:nvSpPr>
          <p:cNvPr id="7" name="Subtitle 2"/>
          <p:cNvSpPr>
            <a:spLocks noGrp="1"/>
          </p:cNvSpPr>
          <p:nvPr>
            <p:ph type="subTitle" idx="1"/>
          </p:nvPr>
        </p:nvSpPr>
        <p:spPr>
          <a:xfrm>
            <a:off x="1295400" y="2667000"/>
            <a:ext cx="6400800" cy="990600"/>
          </a:xfrm>
        </p:spPr>
        <p:txBody>
          <a:bodyPr>
            <a:normAutofit/>
          </a:bodyPr>
          <a:lstStyle/>
          <a:p>
            <a:r>
              <a:rPr lang="en-US" dirty="0" smtClean="0"/>
              <a:t>May Chang, Director, AD Library Technology, ECU</a:t>
            </a:r>
          </a:p>
          <a:p>
            <a:r>
              <a:rPr lang="en-US" dirty="0" smtClean="0"/>
              <a:t>Kenner Miner (‘12), Project Assistant, UMBC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UMBC Library IT Services</a:t>
            </a:r>
          </a:p>
        </p:txBody>
      </p:sp>
      <p:sp>
        <p:nvSpPr>
          <p:cNvPr id="3" name="Content Placeholder 2"/>
          <p:cNvSpPr>
            <a:spLocks noGrp="1"/>
          </p:cNvSpPr>
          <p:nvPr>
            <p:ph idx="1"/>
          </p:nvPr>
        </p:nvSpPr>
        <p:spPr/>
        <p:txBody>
          <a:bodyPr/>
          <a:lstStyle/>
          <a:p>
            <a:pPr>
              <a:defRPr/>
            </a:pPr>
            <a:r>
              <a:rPr lang="en-US" b="1" dirty="0" smtClean="0"/>
              <a:t>Staff</a:t>
            </a:r>
          </a:p>
          <a:p>
            <a:pPr lvl="1">
              <a:defRPr/>
            </a:pPr>
            <a:r>
              <a:rPr lang="en-US" dirty="0" smtClean="0"/>
              <a:t>1 IT Manager</a:t>
            </a:r>
          </a:p>
          <a:p>
            <a:pPr lvl="1">
              <a:defRPr/>
            </a:pPr>
            <a:r>
              <a:rPr lang="en-US" dirty="0" smtClean="0"/>
              <a:t>1 Programmer</a:t>
            </a:r>
          </a:p>
          <a:p>
            <a:pPr lvl="1">
              <a:defRPr/>
            </a:pPr>
            <a:r>
              <a:rPr lang="en-US" dirty="0" smtClean="0"/>
              <a:t>6 Students</a:t>
            </a:r>
            <a:endParaRPr lang="en-US" dirty="0"/>
          </a:p>
          <a:p>
            <a:pPr>
              <a:defRPr/>
            </a:pPr>
            <a:r>
              <a:rPr lang="en-US" b="1" dirty="0" smtClean="0"/>
              <a:t>Operations</a:t>
            </a:r>
            <a:r>
              <a:rPr lang="en-US" dirty="0" smtClean="0"/>
              <a:t>:</a:t>
            </a:r>
          </a:p>
          <a:p>
            <a:pPr lvl="1">
              <a:defRPr/>
            </a:pPr>
            <a:r>
              <a:rPr lang="en-US" dirty="0" smtClean="0"/>
              <a:t>Computers and peripherals</a:t>
            </a:r>
          </a:p>
          <a:p>
            <a:pPr lvl="1">
              <a:defRPr/>
            </a:pPr>
            <a:r>
              <a:rPr lang="en-US" dirty="0" smtClean="0"/>
              <a:t>Software and applications</a:t>
            </a:r>
          </a:p>
          <a:p>
            <a:pPr lvl="1">
              <a:defRPr/>
            </a:pPr>
            <a:r>
              <a:rPr lang="en-US" dirty="0" smtClean="0"/>
              <a:t>Audio-visual equipment</a:t>
            </a:r>
          </a:p>
          <a:p>
            <a:pPr>
              <a:defRPr/>
            </a:pPr>
            <a:r>
              <a:rPr lang="en-US" b="1" dirty="0" smtClean="0"/>
              <a:t>Digital initiatives</a:t>
            </a:r>
            <a:r>
              <a:rPr lang="en-US" dirty="0" smtClean="0"/>
              <a:t>:</a:t>
            </a:r>
            <a:endParaRPr lang="en-US" dirty="0"/>
          </a:p>
          <a:p>
            <a:pPr lvl="1">
              <a:defRPr/>
            </a:pPr>
            <a:r>
              <a:rPr lang="en-US" dirty="0" smtClean="0"/>
              <a:t>Innovative technologies</a:t>
            </a:r>
            <a:endParaRPr lang="en-US" dirty="0"/>
          </a:p>
          <a:p>
            <a:pPr marL="0" indent="0">
              <a:buFontTx/>
              <a:buNone/>
              <a:defRPr/>
            </a:pP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Key Performance Measures</a:t>
            </a:r>
          </a:p>
        </p:txBody>
      </p:sp>
      <p:sp>
        <p:nvSpPr>
          <p:cNvPr id="3" name="Content Placeholder 2"/>
          <p:cNvSpPr>
            <a:spLocks noGrp="1"/>
          </p:cNvSpPr>
          <p:nvPr>
            <p:ph idx="1"/>
          </p:nvPr>
        </p:nvSpPr>
        <p:spPr/>
        <p:txBody>
          <a:bodyPr/>
          <a:lstStyle/>
          <a:p>
            <a:r>
              <a:rPr lang="en-US" smtClean="0"/>
              <a:t>Computer usage and status</a:t>
            </a:r>
          </a:p>
          <a:p>
            <a:r>
              <a:rPr lang="en-US" smtClean="0"/>
              <a:t>HelpDesk call log</a:t>
            </a:r>
          </a:p>
          <a:p>
            <a:r>
              <a:rPr lang="en-US" smtClean="0"/>
              <a:t>Events and equipment rental</a:t>
            </a:r>
          </a:p>
          <a:p>
            <a:r>
              <a:rPr lang="en-US" smtClean="0"/>
              <a:t>Inventory of equipment and software</a:t>
            </a:r>
          </a:p>
          <a:p>
            <a:endParaRPr lang="en-US" smtClean="0"/>
          </a:p>
          <a:p>
            <a:r>
              <a:rPr lang="en-US" b="1" i="1" smtClean="0"/>
              <a:t>Strategic information requirement</a:t>
            </a:r>
          </a:p>
          <a:p>
            <a:r>
              <a:rPr lang="en-US" b="1" i="1" smtClean="0"/>
              <a:t>Streamline operations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Application</a:t>
            </a:r>
          </a:p>
        </p:txBody>
      </p:sp>
      <p:sp>
        <p:nvSpPr>
          <p:cNvPr id="3" name="Content Placeholder 2"/>
          <p:cNvSpPr>
            <a:spLocks noGrp="1"/>
          </p:cNvSpPr>
          <p:nvPr>
            <p:ph idx="1"/>
          </p:nvPr>
        </p:nvSpPr>
        <p:spPr/>
        <p:txBody>
          <a:bodyPr/>
          <a:lstStyle/>
          <a:p>
            <a:r>
              <a:rPr lang="en-US" b="1" smtClean="0"/>
              <a:t>Desktop</a:t>
            </a:r>
          </a:p>
          <a:p>
            <a:pPr marL="639763" lvl="1"/>
            <a:r>
              <a:rPr lang="en-US" smtClean="0"/>
              <a:t>XHTML, CSS, PHP, Flash</a:t>
            </a:r>
          </a:p>
          <a:p>
            <a:endParaRPr lang="en-US" smtClean="0"/>
          </a:p>
          <a:p>
            <a:r>
              <a:rPr lang="en-US" b="1" smtClean="0"/>
              <a:t>Mobile</a:t>
            </a:r>
          </a:p>
          <a:p>
            <a:pPr marL="639763" lvl="1"/>
            <a:r>
              <a:rPr lang="en-US" smtClean="0"/>
              <a:t>XHTML, CSS, PHP, JavaScript</a:t>
            </a:r>
          </a:p>
          <a:p>
            <a:pPr marL="639763" lvl="1"/>
            <a:r>
              <a:rPr lang="en-US" smtClean="0"/>
              <a:t>Platform independent (app developer fees on Android Market, Apple, Windows Marketplace)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Digital Dashboard </a:t>
            </a:r>
            <a:r>
              <a:rPr lang="en-US" i="1" smtClean="0"/>
              <a:t>desktop</a:t>
            </a:r>
          </a:p>
        </p:txBody>
      </p:sp>
      <p:pic>
        <p:nvPicPr>
          <p:cNvPr id="9218" name="Picture 2"/>
          <p:cNvPicPr>
            <a:picLocks noChangeAspect="1" noChangeArrowheads="1"/>
          </p:cNvPicPr>
          <p:nvPr/>
        </p:nvPicPr>
        <p:blipFill>
          <a:blip r:embed="rId3"/>
          <a:srcRect l="5556" t="11111" r="5556" b="9259"/>
          <a:stretch>
            <a:fillRect/>
          </a:stretch>
        </p:blipFill>
        <p:spPr bwMode="auto">
          <a:xfrm>
            <a:off x="228600" y="930275"/>
            <a:ext cx="8710613" cy="585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Digital Dashboard </a:t>
            </a:r>
            <a:r>
              <a:rPr lang="en-US" i="1" smtClean="0"/>
              <a:t>mobile</a:t>
            </a:r>
            <a:endParaRPr lang="en-US" smtClean="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1189038"/>
            <a:ext cx="3657600" cy="4983162"/>
          </a:xfrm>
          <a:prstGeom prst="rect">
            <a:avLst/>
          </a:prstGeom>
          <a:ln>
            <a:solidFill>
              <a:schemeClr val="bg2">
                <a:lumMod val="75000"/>
              </a:schemeClr>
            </a:solidFill>
          </a:ln>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76800" y="1600200"/>
            <a:ext cx="3657600" cy="4983163"/>
          </a:xfrm>
          <a:prstGeom prst="rect">
            <a:avLst/>
          </a:prstGeom>
          <a:ln>
            <a:solidFill>
              <a:schemeClr val="bg2">
                <a:lumMod val="75000"/>
              </a:schemeClr>
            </a:solid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PHP and JSS</a:t>
            </a:r>
          </a:p>
        </p:txBody>
      </p:sp>
      <p:pic>
        <p:nvPicPr>
          <p:cNvPr id="11266" name="Picture 2"/>
          <p:cNvPicPr>
            <a:picLocks noChangeAspect="1"/>
          </p:cNvPicPr>
          <p:nvPr/>
        </p:nvPicPr>
        <p:blipFill>
          <a:blip r:embed="rId2"/>
          <a:srcRect/>
          <a:stretch>
            <a:fillRect/>
          </a:stretch>
        </p:blipFill>
        <p:spPr bwMode="auto">
          <a:xfrm>
            <a:off x="0" y="914400"/>
            <a:ext cx="9144000" cy="5581650"/>
          </a:xfrm>
          <a:prstGeom prst="rect">
            <a:avLst/>
          </a:prstGeom>
          <a:noFill/>
          <a:ln w="9525">
            <a:noFill/>
            <a:miter lim="800000"/>
            <a:headEnd/>
            <a:tailEnd/>
          </a:ln>
        </p:spPr>
      </p:pic>
      <p:sp>
        <p:nvSpPr>
          <p:cNvPr id="11267" name="Oval 3"/>
          <p:cNvSpPr>
            <a:spLocks noChangeArrowheads="1"/>
          </p:cNvSpPr>
          <p:nvPr/>
        </p:nvSpPr>
        <p:spPr bwMode="auto">
          <a:xfrm>
            <a:off x="304800" y="914400"/>
            <a:ext cx="685800" cy="304800"/>
          </a:xfrm>
          <a:prstGeom prst="ellipse">
            <a:avLst/>
          </a:prstGeom>
          <a:noFill/>
          <a:ln w="28575">
            <a:solidFill>
              <a:srgbClr val="FFC000"/>
            </a:solidFill>
            <a:round/>
            <a:headEnd/>
            <a:tailEnd/>
          </a:ln>
        </p:spPr>
        <p:txBody>
          <a:bodyPr/>
          <a:lstStyle/>
          <a:p>
            <a:pPr algn="ctr"/>
            <a:endParaRPr lang="en-US" sz="1800"/>
          </a:p>
        </p:txBody>
      </p:sp>
      <p:sp>
        <p:nvSpPr>
          <p:cNvPr id="11268" name="Oval 4"/>
          <p:cNvSpPr>
            <a:spLocks noChangeArrowheads="1"/>
          </p:cNvSpPr>
          <p:nvPr/>
        </p:nvSpPr>
        <p:spPr bwMode="auto">
          <a:xfrm>
            <a:off x="2438400" y="1371600"/>
            <a:ext cx="1524000" cy="457200"/>
          </a:xfrm>
          <a:prstGeom prst="ellipse">
            <a:avLst/>
          </a:prstGeom>
          <a:noFill/>
          <a:ln w="28575">
            <a:solidFill>
              <a:srgbClr val="FFC000"/>
            </a:solidFill>
            <a:round/>
            <a:headEnd/>
            <a:tailEnd/>
          </a:ln>
        </p:spPr>
        <p:txBody>
          <a:bodyPr/>
          <a:lstStyle/>
          <a:p>
            <a:pPr algn="ctr"/>
            <a:endParaRPr lang="en-US" sz="18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Computer Usage</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1189038"/>
            <a:ext cx="3657600" cy="4983162"/>
          </a:xfrm>
          <a:prstGeom prst="rect">
            <a:avLst/>
          </a:prstGeom>
          <a:ln>
            <a:solidFill>
              <a:schemeClr val="bg2">
                <a:lumMod val="75000"/>
              </a:schemeClr>
            </a:solidFill>
          </a:ln>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76800" y="1600200"/>
            <a:ext cx="3657600" cy="4983163"/>
          </a:xfrm>
          <a:prstGeom prst="rect">
            <a:avLst/>
          </a:prstGeom>
          <a:ln>
            <a:solidFill>
              <a:schemeClr val="bg2">
                <a:lumMod val="75000"/>
              </a:schemeClr>
            </a:solid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Help Desk</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2775" y="1189038"/>
            <a:ext cx="3657600" cy="4983162"/>
          </a:xfrm>
          <a:prstGeom prst="rect">
            <a:avLst/>
          </a:prstGeom>
          <a:ln>
            <a:solidFill>
              <a:schemeClr val="bg2">
                <a:lumMod val="75000"/>
              </a:schemeClr>
            </a:solidFill>
          </a:ln>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76800" y="1600200"/>
            <a:ext cx="3657600" cy="4983163"/>
          </a:xfrm>
          <a:prstGeom prst="rect">
            <a:avLst/>
          </a:prstGeom>
          <a:ln>
            <a:solidFill>
              <a:schemeClr val="bg2">
                <a:lumMod val="75000"/>
              </a:schemeClr>
            </a:solid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Events and AV Equipment</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1189038"/>
            <a:ext cx="3657600" cy="4983162"/>
          </a:xfrm>
          <a:prstGeom prst="rect">
            <a:avLst/>
          </a:prstGeom>
          <a:ln>
            <a:solidFill>
              <a:schemeClr val="bg2">
                <a:lumMod val="75000"/>
              </a:schemeClr>
            </a:solidFill>
          </a:ln>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76800" y="1600200"/>
            <a:ext cx="3657600" cy="4983163"/>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Dickinson College</a:t>
            </a:r>
            <a:endParaRPr lang="en-US" dirty="0"/>
          </a:p>
        </p:txBody>
      </p:sp>
      <p:sp>
        <p:nvSpPr>
          <p:cNvPr id="3" name="Content Placeholder 2"/>
          <p:cNvSpPr>
            <a:spLocks noGrp="1"/>
          </p:cNvSpPr>
          <p:nvPr>
            <p:ph sz="quarter" idx="1"/>
          </p:nvPr>
        </p:nvSpPr>
        <p:spPr/>
        <p:txBody>
          <a:bodyPr/>
          <a:lstStyle/>
          <a:p>
            <a:r>
              <a:rPr lang="en-US" dirty="0" smtClean="0"/>
              <a:t>4-year, private liberal arts college</a:t>
            </a:r>
          </a:p>
          <a:p>
            <a:r>
              <a:rPr lang="en-US" dirty="0" smtClean="0"/>
              <a:t>Students: 2,376</a:t>
            </a:r>
          </a:p>
          <a:p>
            <a:r>
              <a:rPr lang="en-US" dirty="0" smtClean="0"/>
              <a:t>Faculty: 237</a:t>
            </a:r>
          </a:p>
          <a:p>
            <a:r>
              <a:rPr lang="en-US" dirty="0" smtClean="0"/>
              <a:t>Employees: 549 full-time, 84 part-time</a:t>
            </a:r>
            <a:endParaRPr lang="en-US" dirty="0"/>
          </a:p>
        </p:txBody>
      </p:sp>
      <p:pic>
        <p:nvPicPr>
          <p:cNvPr id="4" name="Picture 4" descr="random"/>
          <p:cNvPicPr>
            <a:picLocks noChangeAspect="1" noChangeArrowheads="1"/>
          </p:cNvPicPr>
          <p:nvPr/>
        </p:nvPicPr>
        <p:blipFill>
          <a:blip r:embed="rId2"/>
          <a:srcRect/>
          <a:stretch>
            <a:fillRect/>
          </a:stretch>
        </p:blipFill>
        <p:spPr bwMode="auto">
          <a:xfrm>
            <a:off x="6172200" y="1676400"/>
            <a:ext cx="202565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Inventory</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1189038"/>
            <a:ext cx="3657600" cy="4983162"/>
          </a:xfrm>
          <a:prstGeom prst="rect">
            <a:avLst/>
          </a:prstGeom>
          <a:ln>
            <a:solidFill>
              <a:schemeClr val="bg2">
                <a:lumMod val="75000"/>
              </a:schemeClr>
            </a:solidFill>
          </a:ln>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76800" y="1600200"/>
            <a:ext cx="3657600" cy="4983163"/>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Other Features</a:t>
            </a:r>
          </a:p>
        </p:txBody>
      </p:sp>
      <p:pic>
        <p:nvPicPr>
          <p:cNvPr id="4" name="Picture 7" descr="C:\Users\may\Downloads\photo (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00800" y="3276600"/>
            <a:ext cx="2560638" cy="3487738"/>
          </a:xfrm>
          <a:prstGeom prst="rect">
            <a:avLst/>
          </a:prstGeom>
          <a:noFill/>
          <a:ln w="3175">
            <a:solidFill>
              <a:schemeClr val="tx1">
                <a:lumMod val="50000"/>
                <a:lumOff val="50000"/>
              </a:schemeClr>
            </a:solidFill>
          </a:ln>
          <a:extLst>
            <a:ext uri="{909E8E84-426E-40dd-AFC4-6F175D3DCCD1}">
              <a14:hiddenFill xmlns="" xmlns:a14="http://schemas.microsoft.com/office/drawing/2010/main">
                <a:solidFill>
                  <a:srgbClr val="FFFFFF"/>
                </a:solidFill>
              </a14:hiddenFill>
            </a:ext>
          </a:extLst>
        </p:spPr>
      </p:pic>
      <p:pic>
        <p:nvPicPr>
          <p:cNvPr id="5" name="Picture 2" descr="C:\Users\may\Downloads\photo (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914400"/>
            <a:ext cx="2560638" cy="3487738"/>
          </a:xfrm>
          <a:prstGeom prst="rect">
            <a:avLst/>
          </a:prstGeom>
          <a:noFill/>
          <a:ln w="3175">
            <a:solidFill>
              <a:schemeClr val="tx1">
                <a:lumMod val="50000"/>
                <a:lumOff val="50000"/>
              </a:schemeClr>
            </a:solidFill>
          </a:ln>
          <a:extLst>
            <a:ext uri="{909E8E84-426E-40dd-AFC4-6F175D3DCCD1}">
              <a14:hiddenFill xmlns="" xmlns:a14="http://schemas.microsoft.com/office/drawing/2010/main">
                <a:solidFill>
                  <a:srgbClr val="FFFFFF"/>
                </a:solidFill>
              </a14:hiddenFill>
            </a:ext>
          </a:extLst>
        </p:spPr>
      </p:pic>
      <p:pic>
        <p:nvPicPr>
          <p:cNvPr id="6" name="Picture 3" descr="C:\Users\may\Downloads\photo.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00400" y="923925"/>
            <a:ext cx="2560638" cy="3487738"/>
          </a:xfrm>
          <a:prstGeom prst="rect">
            <a:avLst/>
          </a:prstGeom>
          <a:noFill/>
          <a:ln w="3175">
            <a:solidFill>
              <a:schemeClr val="tx1">
                <a:lumMod val="50000"/>
                <a:lumOff val="50000"/>
              </a:schemeClr>
            </a:solidFill>
          </a:ln>
          <a:extLst>
            <a:ext uri="{909E8E84-426E-40dd-AFC4-6F175D3DCCD1}">
              <a14:hiddenFill xmlns="" xmlns:a14="http://schemas.microsoft.com/office/drawing/2010/main">
                <a:solidFill>
                  <a:srgbClr val="FFFFFF"/>
                </a:solidFill>
              </a14:hiddenFill>
            </a:ext>
          </a:extLst>
        </p:spPr>
      </p:pic>
      <p:pic>
        <p:nvPicPr>
          <p:cNvPr id="3" name="Picture 6" descr="C:\Users\may\Downloads\photo (2).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581400" y="3276600"/>
            <a:ext cx="2560638" cy="3487738"/>
          </a:xfrm>
          <a:prstGeom prst="rect">
            <a:avLst/>
          </a:prstGeom>
          <a:noFill/>
          <a:ln w="3175">
            <a:solidFill>
              <a:schemeClr val="tx1">
                <a:lumMod val="50000"/>
                <a:lumOff val="50000"/>
              </a:schemeClr>
            </a:solidFill>
          </a:ln>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Pluses and Minuses</a:t>
            </a:r>
          </a:p>
        </p:txBody>
      </p:sp>
      <p:sp>
        <p:nvSpPr>
          <p:cNvPr id="17410" name="Content Placeholder 2"/>
          <p:cNvSpPr>
            <a:spLocks noGrp="1"/>
          </p:cNvSpPr>
          <p:nvPr>
            <p:ph idx="1"/>
          </p:nvPr>
        </p:nvSpPr>
        <p:spPr/>
        <p:txBody>
          <a:bodyPr/>
          <a:lstStyle/>
          <a:p>
            <a:pPr marL="0" indent="0">
              <a:buFontTx/>
              <a:buNone/>
            </a:pPr>
            <a:r>
              <a:rPr lang="en-US" sz="4800" b="1" smtClean="0">
                <a:solidFill>
                  <a:schemeClr val="tx2"/>
                </a:solidFill>
              </a:rPr>
              <a:t>+</a:t>
            </a:r>
            <a:r>
              <a:rPr lang="en-US" smtClean="0"/>
              <a:t>  KPI/BI at fingertips, on the go</a:t>
            </a:r>
          </a:p>
          <a:p>
            <a:pPr marL="0" indent="0">
              <a:spcBef>
                <a:spcPct val="0"/>
              </a:spcBef>
              <a:buFontTx/>
              <a:buNone/>
            </a:pPr>
            <a:r>
              <a:rPr lang="en-US" sz="4800" b="1" smtClean="0">
                <a:solidFill>
                  <a:schemeClr val="tx2"/>
                </a:solidFill>
              </a:rPr>
              <a:t>+</a:t>
            </a:r>
            <a:r>
              <a:rPr lang="en-US" sz="4800" smtClean="0"/>
              <a:t> </a:t>
            </a:r>
            <a:r>
              <a:rPr lang="en-US" smtClean="0"/>
              <a:t>Visual (Flash has smoother graphics)</a:t>
            </a:r>
          </a:p>
          <a:p>
            <a:pPr marL="0" indent="0">
              <a:spcBef>
                <a:spcPct val="0"/>
              </a:spcBef>
              <a:buFontTx/>
              <a:buNone/>
            </a:pPr>
            <a:endParaRPr lang="en-US" smtClean="0"/>
          </a:p>
          <a:p>
            <a:pPr marL="0" indent="0">
              <a:spcBef>
                <a:spcPct val="0"/>
              </a:spcBef>
              <a:buFontTx/>
              <a:buNone/>
            </a:pPr>
            <a:r>
              <a:rPr lang="en-US" sz="4800" b="1" smtClean="0">
                <a:solidFill>
                  <a:schemeClr val="tx2"/>
                </a:solidFill>
                <a:latin typeface="Symbol" pitchFamily="18" charset="2"/>
              </a:rPr>
              <a:t>- </a:t>
            </a:r>
            <a:r>
              <a:rPr lang="en-US" smtClean="0"/>
              <a:t> Disparate sources of data</a:t>
            </a:r>
          </a:p>
          <a:p>
            <a:pPr marL="0" indent="0">
              <a:spcBef>
                <a:spcPct val="0"/>
              </a:spcBef>
              <a:buFontTx/>
              <a:buNone/>
            </a:pPr>
            <a:r>
              <a:rPr lang="en-US" sz="4800" b="1" smtClean="0">
                <a:solidFill>
                  <a:schemeClr val="tx2"/>
                </a:solidFill>
                <a:latin typeface="Symbol" pitchFamily="18" charset="2"/>
              </a:rPr>
              <a:t>-  </a:t>
            </a:r>
            <a:r>
              <a:rPr lang="en-US" smtClean="0"/>
              <a:t>Programming</a:t>
            </a:r>
            <a:endParaRPr lang="en-US" b="1" smtClean="0">
              <a:solidFill>
                <a:schemeClr val="tx2"/>
              </a:solidFill>
              <a:latin typeface="Symbol" pitchFamily="18" charset="2"/>
            </a:endParaRPr>
          </a:p>
          <a:p>
            <a:pPr marL="0" indent="0">
              <a:spcBef>
                <a:spcPct val="0"/>
              </a:spcBef>
              <a:buFontTx/>
              <a:buNone/>
            </a:pPr>
            <a:endParaRPr lang="en-US" b="1" smtClean="0">
              <a:solidFill>
                <a:schemeClr val="tx2"/>
              </a:solidFill>
              <a:latin typeface="Symbol" pitchFamily="18" charset="2"/>
            </a:endParaRPr>
          </a:p>
          <a:p>
            <a:pPr marL="0" indent="0">
              <a:buFontTx/>
              <a:buNone/>
            </a:pPr>
            <a:endParaRPr lang="en-US" smtClean="0"/>
          </a:p>
          <a:p>
            <a:pPr marL="0" indent="0">
              <a:buFontTx/>
              <a:buNone/>
            </a:pPr>
            <a:endParaRPr 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Moving forward . . .</a:t>
            </a:r>
          </a:p>
        </p:txBody>
      </p:sp>
      <p:sp>
        <p:nvSpPr>
          <p:cNvPr id="18434" name="Content Placeholder 2"/>
          <p:cNvSpPr>
            <a:spLocks noGrp="1"/>
          </p:cNvSpPr>
          <p:nvPr>
            <p:ph idx="1"/>
          </p:nvPr>
        </p:nvSpPr>
        <p:spPr/>
        <p:txBody>
          <a:bodyPr/>
          <a:lstStyle/>
          <a:p>
            <a:r>
              <a:rPr lang="en-US" smtClean="0"/>
              <a:t>Further automation of data extraction for dashboard display</a:t>
            </a:r>
          </a:p>
          <a:p>
            <a:r>
              <a:rPr lang="en-US" smtClean="0"/>
              <a:t>Identify other areas in Library management and operation that would benefit (eg, the library system, gate count, etc)</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a:t>
            </a:r>
            <a:endParaRPr lang="en-US" dirty="0"/>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r>
              <a:rPr lang="en-US" dirty="0" smtClean="0"/>
              <a:t>Define </a:t>
            </a:r>
            <a:r>
              <a:rPr lang="en-US" b="1" dirty="0" smtClean="0">
                <a:solidFill>
                  <a:schemeClr val="accent1">
                    <a:lumMod val="75000"/>
                  </a:schemeClr>
                </a:solidFill>
              </a:rPr>
              <a:t>objectives</a:t>
            </a:r>
          </a:p>
          <a:p>
            <a:pPr lvl="1"/>
            <a:r>
              <a:rPr lang="en-US" dirty="0" smtClean="0"/>
              <a:t>What do you want to manage or track?</a:t>
            </a:r>
          </a:p>
          <a:p>
            <a:pPr lvl="1"/>
            <a:r>
              <a:rPr lang="en-US" dirty="0" smtClean="0"/>
              <a:t>Keep it strategic!</a:t>
            </a:r>
          </a:p>
          <a:p>
            <a:pPr lvl="1">
              <a:buNone/>
            </a:pPr>
            <a:endParaRPr lang="en-US" dirty="0" smtClean="0"/>
          </a:p>
          <a:p>
            <a:r>
              <a:rPr lang="en-US" dirty="0" smtClean="0"/>
              <a:t>Define </a:t>
            </a:r>
            <a:r>
              <a:rPr lang="en-US" b="1" dirty="0" smtClean="0">
                <a:solidFill>
                  <a:schemeClr val="accent1">
                    <a:lumMod val="75000"/>
                  </a:schemeClr>
                </a:solidFill>
              </a:rPr>
              <a:t>metric/measures</a:t>
            </a:r>
          </a:p>
          <a:p>
            <a:pPr lvl="1"/>
            <a:r>
              <a:rPr lang="en-US" dirty="0" smtClean="0"/>
              <a:t>How will you know success?</a:t>
            </a:r>
          </a:p>
          <a:p>
            <a:pPr lvl="1"/>
            <a:r>
              <a:rPr lang="en-US" dirty="0" smtClean="0"/>
              <a:t>Point in time comparisons, current targets, predictions, measurement norm or benchmark</a:t>
            </a:r>
          </a:p>
          <a:p>
            <a:pPr lvl="1"/>
            <a:r>
              <a:rPr lang="en-US" dirty="0" smtClean="0"/>
              <a:t>Actionable!</a:t>
            </a:r>
          </a:p>
          <a:p>
            <a:pPr lvl="1">
              <a:buNone/>
            </a:pPr>
            <a:endParaRPr lang="en-US" dirty="0" smtClean="0"/>
          </a:p>
          <a:p>
            <a:r>
              <a:rPr lang="en-US" dirty="0" smtClean="0"/>
              <a:t>Define the </a:t>
            </a:r>
            <a:r>
              <a:rPr lang="en-US" b="1" dirty="0" smtClean="0">
                <a:solidFill>
                  <a:schemeClr val="accent1">
                    <a:lumMod val="75000"/>
                  </a:schemeClr>
                </a:solidFill>
              </a:rPr>
              <a:t>audience</a:t>
            </a:r>
          </a:p>
          <a:p>
            <a:pPr lvl="1"/>
            <a:r>
              <a:rPr lang="en-US" dirty="0" smtClean="0"/>
              <a:t>Who will benefit?</a:t>
            </a:r>
          </a:p>
          <a:p>
            <a:pPr lvl="1"/>
            <a:r>
              <a:rPr lang="en-US" dirty="0" smtClean="0"/>
              <a:t>Provide accessibility!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 (continued)</a:t>
            </a:r>
            <a:endParaRPr lang="en-US" dirty="0"/>
          </a:p>
        </p:txBody>
      </p:sp>
      <p:sp>
        <p:nvSpPr>
          <p:cNvPr id="3" name="Content Placeholder 2"/>
          <p:cNvSpPr>
            <a:spLocks noGrp="1"/>
          </p:cNvSpPr>
          <p:nvPr>
            <p:ph sz="quarter" idx="1"/>
          </p:nvPr>
        </p:nvSpPr>
        <p:spPr>
          <a:xfrm>
            <a:off x="914400" y="1447800"/>
            <a:ext cx="7772400" cy="5105400"/>
          </a:xfrm>
        </p:spPr>
        <p:txBody>
          <a:bodyPr>
            <a:normAutofit/>
          </a:bodyPr>
          <a:lstStyle/>
          <a:p>
            <a:r>
              <a:rPr lang="en-US" dirty="0" smtClean="0"/>
              <a:t>Define the </a:t>
            </a:r>
            <a:r>
              <a:rPr lang="en-US" b="1" dirty="0" smtClean="0">
                <a:solidFill>
                  <a:schemeClr val="accent1">
                    <a:lumMod val="75000"/>
                  </a:schemeClr>
                </a:solidFill>
              </a:rPr>
              <a:t>distribution mechanism</a:t>
            </a:r>
            <a:r>
              <a:rPr lang="en-US" dirty="0" smtClean="0"/>
              <a:t> and technical requirements</a:t>
            </a:r>
          </a:p>
          <a:p>
            <a:pPr lvl="1"/>
            <a:r>
              <a:rPr lang="en-US" dirty="0" smtClean="0"/>
              <a:t>How will you develop, deliver, and secure it?</a:t>
            </a:r>
          </a:p>
          <a:p>
            <a:pPr lvl="1">
              <a:buNone/>
            </a:pPr>
            <a:endParaRPr lang="en-US" dirty="0" smtClean="0"/>
          </a:p>
          <a:p>
            <a:r>
              <a:rPr lang="en-US" dirty="0" smtClean="0"/>
              <a:t>Follow </a:t>
            </a:r>
            <a:r>
              <a:rPr lang="en-US" b="1" dirty="0" smtClean="0">
                <a:solidFill>
                  <a:schemeClr val="accent1">
                    <a:lumMod val="75000"/>
                  </a:schemeClr>
                </a:solidFill>
              </a:rPr>
              <a:t>best practices</a:t>
            </a:r>
            <a:r>
              <a:rPr lang="en-US" dirty="0" smtClean="0"/>
              <a:t> for dashboard design (layout and content).</a:t>
            </a:r>
          </a:p>
          <a:p>
            <a:pPr lvl="1"/>
            <a:r>
              <a:rPr lang="en-US" dirty="0" smtClean="0"/>
              <a:t>Well-organized</a:t>
            </a:r>
          </a:p>
          <a:p>
            <a:pPr lvl="1"/>
            <a:r>
              <a:rPr lang="en-US" dirty="0" smtClean="0"/>
              <a:t>Specific for the task</a:t>
            </a:r>
          </a:p>
          <a:p>
            <a:pPr lvl="1"/>
            <a:r>
              <a:rPr lang="en-US" dirty="0" smtClean="0"/>
              <a:t>Use good data</a:t>
            </a:r>
          </a:p>
          <a:p>
            <a:pPr lvl="1"/>
            <a:r>
              <a:rPr lang="en-US" dirty="0" smtClean="0"/>
              <a:t>Actionable!</a:t>
            </a:r>
          </a:p>
          <a:p>
            <a:pPr lvl="1">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and Questions</a:t>
            </a:r>
            <a:endParaRPr lang="en-US" dirty="0"/>
          </a:p>
        </p:txBody>
      </p:sp>
      <p:sp>
        <p:nvSpPr>
          <p:cNvPr id="3" name="Content Placeholder 2"/>
          <p:cNvSpPr>
            <a:spLocks noGrp="1"/>
          </p:cNvSpPr>
          <p:nvPr>
            <p:ph sz="quarter" idx="1"/>
          </p:nvPr>
        </p:nvSpPr>
        <p:spPr>
          <a:xfrm>
            <a:off x="914400" y="1447800"/>
            <a:ext cx="7772400" cy="5181600"/>
          </a:xfrm>
        </p:spPr>
        <p:txBody>
          <a:bodyPr>
            <a:normAutofit/>
          </a:bodyPr>
          <a:lstStyle/>
          <a:p>
            <a:r>
              <a:rPr lang="en-US" dirty="0" smtClean="0"/>
              <a:t>Keep it strategic.</a:t>
            </a:r>
          </a:p>
          <a:p>
            <a:r>
              <a:rPr lang="en-US" dirty="0" smtClean="0"/>
              <a:t>Make it accessible.</a:t>
            </a:r>
          </a:p>
          <a:p>
            <a:r>
              <a:rPr lang="en-US" dirty="0" smtClean="0"/>
              <a:t>Keep it simple.</a:t>
            </a:r>
          </a:p>
          <a:p>
            <a:r>
              <a:rPr lang="en-US" dirty="0" smtClean="0"/>
              <a:t>Try a pilot!</a:t>
            </a:r>
          </a:p>
          <a:p>
            <a:endParaRPr lang="en-US" dirty="0" smtClean="0"/>
          </a:p>
          <a:p>
            <a:r>
              <a:rPr lang="en-US" dirty="0" smtClean="0"/>
              <a:t>Questions?</a:t>
            </a:r>
          </a:p>
          <a:p>
            <a:r>
              <a:rPr lang="en-US" dirty="0" smtClean="0"/>
              <a:t>For more information, contact</a:t>
            </a:r>
          </a:p>
          <a:p>
            <a:pPr lvl="1"/>
            <a:r>
              <a:rPr lang="en-US" dirty="0" smtClean="0"/>
              <a:t>Jill Forrester, forrestj@dickinson.edu</a:t>
            </a:r>
          </a:p>
          <a:p>
            <a:pPr lvl="1"/>
            <a:r>
              <a:rPr lang="en-US" dirty="0" smtClean="0"/>
              <a:t>Steve Brandt, brandtst@dickinson.edu</a:t>
            </a:r>
          </a:p>
          <a:p>
            <a:pPr lvl="1"/>
            <a:r>
              <a:rPr lang="en-US" dirty="0" smtClean="0"/>
              <a:t>May Chang, changm@ecu.edu</a:t>
            </a:r>
          </a:p>
          <a:p>
            <a:pPr lvl="1"/>
            <a:r>
              <a:rPr lang="en-US" dirty="0" smtClean="0"/>
              <a:t>Kenner Miner, kminer1@umbc.edu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Enterprise Systems</a:t>
            </a:r>
            <a:endParaRPr lang="en-US" dirty="0"/>
          </a:p>
        </p:txBody>
      </p:sp>
      <p:sp>
        <p:nvSpPr>
          <p:cNvPr id="3" name="Content Placeholder 2"/>
          <p:cNvSpPr>
            <a:spLocks noGrp="1"/>
          </p:cNvSpPr>
          <p:nvPr>
            <p:ph sz="quarter" idx="1"/>
          </p:nvPr>
        </p:nvSpPr>
        <p:spPr>
          <a:xfrm>
            <a:off x="914400" y="1447800"/>
            <a:ext cx="7772400" cy="5105400"/>
          </a:xfrm>
        </p:spPr>
        <p:txBody>
          <a:bodyPr>
            <a:normAutofit/>
          </a:bodyPr>
          <a:lstStyle/>
          <a:p>
            <a:r>
              <a:rPr lang="en-US" dirty="0" smtClean="0"/>
              <a:t>Charted to support technology solutions with “enterprise” scope and to provide primary interface to LIS for administrative computing.</a:t>
            </a:r>
          </a:p>
          <a:p>
            <a:pPr>
              <a:buNone/>
            </a:pPr>
            <a:endParaRPr lang="en-US" dirty="0" smtClean="0"/>
          </a:p>
          <a:p>
            <a:r>
              <a:rPr lang="en-US" dirty="0" smtClean="0"/>
              <a:t>Environment</a:t>
            </a:r>
          </a:p>
          <a:p>
            <a:pPr lvl="1"/>
            <a:r>
              <a:rPr lang="en-US" sz="2000" dirty="0" smtClean="0"/>
              <a:t>Dickinson Gateway – our portal solution</a:t>
            </a:r>
          </a:p>
          <a:p>
            <a:pPr lvl="1"/>
            <a:r>
              <a:rPr lang="en-US" sz="2000" dirty="0" smtClean="0"/>
              <a:t>Banner – our ERP solution</a:t>
            </a:r>
          </a:p>
          <a:p>
            <a:pPr lvl="1"/>
            <a:r>
              <a:rPr lang="en-US" sz="2000" dirty="0" smtClean="0"/>
              <a:t>Cognos – our enterprise reporting solution</a:t>
            </a:r>
          </a:p>
          <a:p>
            <a:r>
              <a:rPr lang="en-US" dirty="0" smtClean="0"/>
              <a:t>Staff</a:t>
            </a:r>
          </a:p>
          <a:p>
            <a:pPr lvl="1"/>
            <a:r>
              <a:rPr lang="en-US" sz="2000" dirty="0" smtClean="0"/>
              <a:t>Application Support Team (2 DBAs, 5 Application Support Analysts)</a:t>
            </a:r>
          </a:p>
          <a:p>
            <a:pPr lvl="1"/>
            <a:r>
              <a:rPr lang="en-US" sz="2000" dirty="0" smtClean="0"/>
              <a:t>Decision Support Team (3 Analysts)</a:t>
            </a:r>
          </a:p>
          <a:p>
            <a:pPr lvl="1"/>
            <a:r>
              <a:rPr lang="en-US" sz="2000" dirty="0" smtClean="0"/>
              <a:t>Application Development Team (2 Programmers, 1 Portal Administrator)</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Reporting Pyramid: </a:t>
            </a:r>
            <a:br>
              <a:rPr lang="en-US" dirty="0" smtClean="0"/>
            </a:br>
            <a:r>
              <a:rPr lang="en-US" dirty="0" smtClean="0"/>
              <a:t>Information Need</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6200000">
            <a:off x="-184666" y="3549134"/>
            <a:ext cx="1524000" cy="369332"/>
          </a:xfrm>
          <a:prstGeom prst="rect">
            <a:avLst/>
          </a:prstGeom>
          <a:noFill/>
        </p:spPr>
        <p:txBody>
          <a:bodyPr wrap="square" rtlCol="0">
            <a:spAutoFit/>
          </a:bodyPr>
          <a:lstStyle/>
          <a:p>
            <a:pPr algn="ctr"/>
            <a:r>
              <a:rPr lang="en-US" dirty="0" smtClean="0"/>
              <a:t>Drill Through</a:t>
            </a:r>
            <a:endParaRPr lang="en-US" dirty="0"/>
          </a:p>
        </p:txBody>
      </p:sp>
      <p:sp>
        <p:nvSpPr>
          <p:cNvPr id="6" name="TextBox 5"/>
          <p:cNvSpPr txBox="1"/>
          <p:nvPr/>
        </p:nvSpPr>
        <p:spPr>
          <a:xfrm>
            <a:off x="3886200" y="6019800"/>
            <a:ext cx="1752600" cy="369332"/>
          </a:xfrm>
          <a:prstGeom prst="rect">
            <a:avLst/>
          </a:prstGeom>
          <a:noFill/>
        </p:spPr>
        <p:txBody>
          <a:bodyPr wrap="square" rtlCol="0">
            <a:spAutoFit/>
          </a:bodyPr>
          <a:lstStyle/>
          <a:p>
            <a:pPr algn="ctr"/>
            <a:r>
              <a:rPr lang="en-US" dirty="0" smtClean="0"/>
              <a:t>Reporting Breadth</a:t>
            </a:r>
            <a:endParaRPr lang="en-US" dirty="0"/>
          </a:p>
        </p:txBody>
      </p:sp>
      <p:cxnSp>
        <p:nvCxnSpPr>
          <p:cNvPr id="12" name="Straight Arrow Connector 11"/>
          <p:cNvCxnSpPr>
            <a:stCxn id="5" idx="3"/>
          </p:cNvCxnSpPr>
          <p:nvPr/>
        </p:nvCxnSpPr>
        <p:spPr>
          <a:xfrm rot="5400000" flipH="1" flipV="1">
            <a:off x="-206633" y="2155567"/>
            <a:ext cx="16002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52400" y="51816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rot="10800000">
            <a:off x="914400" y="6172200"/>
            <a:ext cx="29718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p:cNvCxnSpPr>
          <p:nvPr/>
        </p:nvCxnSpPr>
        <p:spPr>
          <a:xfrm flipV="1">
            <a:off x="5638800" y="6173788"/>
            <a:ext cx="3048000" cy="30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Line Callout 2 22"/>
          <p:cNvSpPr/>
          <p:nvPr/>
        </p:nvSpPr>
        <p:spPr>
          <a:xfrm>
            <a:off x="6019800" y="1600200"/>
            <a:ext cx="2133600" cy="609600"/>
          </a:xfrm>
          <a:prstGeom prst="borderCallout2">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Dashboards!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digital dashboard?</a:t>
            </a:r>
            <a:endParaRPr lang="en-US" dirty="0"/>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r>
              <a:rPr lang="en-US" dirty="0" smtClean="0"/>
              <a:t>A </a:t>
            </a:r>
            <a:r>
              <a:rPr lang="en-US" b="1" dirty="0" smtClean="0"/>
              <a:t>dashboard</a:t>
            </a:r>
            <a:r>
              <a:rPr lang="en-US" dirty="0" smtClean="0"/>
              <a:t> ...</a:t>
            </a:r>
          </a:p>
          <a:p>
            <a:pPr lvl="1"/>
            <a:r>
              <a:rPr lang="en-US" dirty="0" smtClean="0"/>
              <a:t>is a </a:t>
            </a:r>
            <a:r>
              <a:rPr lang="en-US" b="1" dirty="0" smtClean="0">
                <a:solidFill>
                  <a:schemeClr val="accent1">
                    <a:lumMod val="75000"/>
                  </a:schemeClr>
                </a:solidFill>
              </a:rPr>
              <a:t>control panel</a:t>
            </a:r>
            <a:r>
              <a:rPr lang="en-US" dirty="0" smtClean="0"/>
              <a:t> located under the windshield of an automobile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contains the </a:t>
            </a:r>
            <a:r>
              <a:rPr lang="en-US" b="1" u="sng" dirty="0" smtClean="0">
                <a:solidFill>
                  <a:schemeClr val="accent1">
                    <a:lumMod val="75000"/>
                  </a:schemeClr>
                </a:solidFill>
              </a:rPr>
              <a:t>instrumentation</a:t>
            </a:r>
            <a:r>
              <a:rPr lang="en-US" dirty="0" smtClean="0"/>
              <a:t> and </a:t>
            </a:r>
            <a:r>
              <a:rPr lang="en-US" b="1" u="sng" dirty="0" smtClean="0">
                <a:solidFill>
                  <a:schemeClr val="accent1">
                    <a:lumMod val="75000"/>
                  </a:schemeClr>
                </a:solidFill>
              </a:rPr>
              <a:t>controls</a:t>
            </a:r>
            <a:r>
              <a:rPr lang="en-US" dirty="0" smtClean="0"/>
              <a:t> pertaining to the </a:t>
            </a:r>
            <a:r>
              <a:rPr lang="en-US" b="1" u="sng" dirty="0" smtClean="0">
                <a:solidFill>
                  <a:schemeClr val="accent1">
                    <a:lumMod val="75000"/>
                  </a:schemeClr>
                </a:solidFill>
              </a:rPr>
              <a:t>operation</a:t>
            </a:r>
            <a:r>
              <a:rPr lang="en-US" dirty="0" smtClean="0"/>
              <a:t> of the vehicle</a:t>
            </a:r>
          </a:p>
          <a:p>
            <a:pPr>
              <a:buNone/>
            </a:pPr>
            <a:endParaRPr lang="en-US" sz="1600" i="1" dirty="0" smtClean="0"/>
          </a:p>
          <a:p>
            <a:pPr>
              <a:buNone/>
            </a:pPr>
            <a:endParaRPr lang="en-US" sz="1600" i="1" dirty="0" smtClean="0"/>
          </a:p>
          <a:p>
            <a:pPr>
              <a:buNone/>
            </a:pPr>
            <a:r>
              <a:rPr lang="en-US" sz="1600" i="1" dirty="0" smtClean="0"/>
              <a:t>Source: “dashboard.” wikipedia.org, 2010</a:t>
            </a:r>
          </a:p>
          <a:p>
            <a:pPr lvl="1"/>
            <a:endParaRPr lang="en-US" dirty="0" smtClean="0"/>
          </a:p>
          <a:p>
            <a:pPr>
              <a:buNone/>
            </a:pP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304800" y="2895600"/>
            <a:ext cx="3200400" cy="1626302"/>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5638800" y="2743200"/>
            <a:ext cx="2971800" cy="192491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200400" y="3200400"/>
            <a:ext cx="2894274"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digital dashboard?</a:t>
            </a:r>
            <a:endParaRPr lang="en-US" dirty="0"/>
          </a:p>
        </p:txBody>
      </p:sp>
      <p:sp>
        <p:nvSpPr>
          <p:cNvPr id="3" name="Content Placeholder 2"/>
          <p:cNvSpPr>
            <a:spLocks noGrp="1"/>
          </p:cNvSpPr>
          <p:nvPr>
            <p:ph sz="quarter" idx="1"/>
          </p:nvPr>
        </p:nvSpPr>
        <p:spPr>
          <a:xfrm>
            <a:off x="914400" y="1447800"/>
            <a:ext cx="7772400" cy="5181600"/>
          </a:xfrm>
        </p:spPr>
        <p:txBody>
          <a:bodyPr/>
          <a:lstStyle/>
          <a:p>
            <a:r>
              <a:rPr lang="en-US" dirty="0" smtClean="0"/>
              <a:t>A </a:t>
            </a:r>
            <a:r>
              <a:rPr lang="en-US" b="1" dirty="0" smtClean="0"/>
              <a:t>digital dashboard</a:t>
            </a:r>
            <a:r>
              <a:rPr lang="en-US" dirty="0" smtClean="0"/>
              <a:t> …</a:t>
            </a:r>
          </a:p>
          <a:p>
            <a:pPr lvl="1"/>
            <a:r>
              <a:rPr lang="en-US" dirty="0" smtClean="0"/>
              <a:t>is a </a:t>
            </a:r>
            <a:r>
              <a:rPr lang="en-US" b="1" dirty="0" smtClean="0">
                <a:solidFill>
                  <a:schemeClr val="accent1">
                    <a:lumMod val="75000"/>
                  </a:schemeClr>
                </a:solidFill>
              </a:rPr>
              <a:t>visual display</a:t>
            </a:r>
            <a:r>
              <a:rPr lang="en-US" dirty="0" smtClean="0"/>
              <a:t> of the most </a:t>
            </a:r>
            <a:r>
              <a:rPr lang="en-US" b="1" dirty="0" smtClean="0">
                <a:solidFill>
                  <a:schemeClr val="accent1">
                    <a:lumMod val="75000"/>
                  </a:schemeClr>
                </a:solidFill>
              </a:rPr>
              <a:t>important information</a:t>
            </a:r>
            <a:r>
              <a:rPr lang="en-US" dirty="0" smtClean="0"/>
              <a:t> needed to </a:t>
            </a:r>
            <a:r>
              <a:rPr lang="en-US" b="1" dirty="0" smtClean="0">
                <a:solidFill>
                  <a:schemeClr val="accent1">
                    <a:lumMod val="75000"/>
                  </a:schemeClr>
                </a:solidFill>
              </a:rPr>
              <a:t>achieve</a:t>
            </a:r>
            <a:r>
              <a:rPr lang="en-US" dirty="0" smtClean="0"/>
              <a:t> one or more </a:t>
            </a:r>
            <a:r>
              <a:rPr lang="en-US" b="1" dirty="0" smtClean="0">
                <a:solidFill>
                  <a:schemeClr val="accent1">
                    <a:lumMod val="75000"/>
                  </a:schemeClr>
                </a:solidFill>
              </a:rPr>
              <a:t>objectives</a:t>
            </a:r>
          </a:p>
          <a:p>
            <a:pPr lvl="1"/>
            <a:endParaRPr lang="en-US" b="1" dirty="0" smtClean="0">
              <a:solidFill>
                <a:schemeClr val="accent1">
                  <a:lumMod val="75000"/>
                </a:schemeClr>
              </a:solidFill>
            </a:endParaRPr>
          </a:p>
          <a:p>
            <a:pPr lvl="1"/>
            <a:r>
              <a:rPr lang="en-US" dirty="0" smtClean="0"/>
              <a:t>provides high-level summaries</a:t>
            </a:r>
          </a:p>
          <a:p>
            <a:pPr lvl="1"/>
            <a:r>
              <a:rPr lang="en-US" dirty="0" smtClean="0"/>
              <a:t>uses concise, clear, and intuitive </a:t>
            </a:r>
            <a:br>
              <a:rPr lang="en-US" dirty="0" smtClean="0"/>
            </a:br>
            <a:r>
              <a:rPr lang="en-US" dirty="0" smtClean="0"/>
              <a:t>display mechanisms</a:t>
            </a:r>
          </a:p>
          <a:p>
            <a:pPr lvl="1"/>
            <a:r>
              <a:rPr lang="en-US" dirty="0" smtClean="0"/>
              <a:t>is customized to the consumers </a:t>
            </a:r>
            <a:br>
              <a:rPr lang="en-US" dirty="0" smtClean="0"/>
            </a:br>
            <a:r>
              <a:rPr lang="en-US" dirty="0" smtClean="0"/>
              <a:t>requirements</a:t>
            </a:r>
          </a:p>
          <a:p>
            <a:pPr lvl="1"/>
            <a:endParaRPr lang="en-US" dirty="0" smtClean="0"/>
          </a:p>
          <a:p>
            <a:pPr lvl="1"/>
            <a:endParaRPr lang="en-US" dirty="0" smtClean="0"/>
          </a:p>
          <a:p>
            <a:pPr>
              <a:buNone/>
            </a:pPr>
            <a:endParaRPr lang="en-US" sz="1600" i="1" dirty="0" smtClean="0"/>
          </a:p>
          <a:p>
            <a:pPr>
              <a:buNone/>
            </a:pPr>
            <a:r>
              <a:rPr lang="en-US" sz="1600" i="1" dirty="0" smtClean="0"/>
              <a:t>Source:  Intelligent Enterprise, Stephen Few, 2004</a:t>
            </a:r>
          </a:p>
        </p:txBody>
      </p:sp>
      <p:pic>
        <p:nvPicPr>
          <p:cNvPr id="1029" name="Picture 5"/>
          <p:cNvPicPr>
            <a:picLocks noChangeAspect="1" noChangeArrowheads="1"/>
          </p:cNvPicPr>
          <p:nvPr/>
        </p:nvPicPr>
        <p:blipFill>
          <a:blip r:embed="rId2"/>
          <a:srcRect/>
          <a:stretch>
            <a:fillRect/>
          </a:stretch>
        </p:blipFill>
        <p:spPr bwMode="auto">
          <a:xfrm>
            <a:off x="5257800" y="2971800"/>
            <a:ext cx="3276600" cy="2349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3075" name="Picture 3"/>
          <p:cNvPicPr>
            <a:picLocks noChangeAspect="1" noChangeArrowheads="1"/>
          </p:cNvPicPr>
          <p:nvPr/>
        </p:nvPicPr>
        <p:blipFill>
          <a:blip r:embed="rId2"/>
          <a:srcRect/>
          <a:stretch>
            <a:fillRect/>
          </a:stretch>
        </p:blipFill>
        <p:spPr bwMode="auto">
          <a:xfrm>
            <a:off x="1371600" y="1524000"/>
            <a:ext cx="6534150" cy="463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098" name="Picture 2"/>
          <p:cNvPicPr>
            <a:picLocks noChangeAspect="1" noChangeArrowheads="1"/>
          </p:cNvPicPr>
          <p:nvPr/>
        </p:nvPicPr>
        <p:blipFill>
          <a:blip r:embed="rId2"/>
          <a:srcRect/>
          <a:stretch>
            <a:fillRect/>
          </a:stretch>
        </p:blipFill>
        <p:spPr bwMode="auto">
          <a:xfrm>
            <a:off x="2133600" y="1447800"/>
            <a:ext cx="5229225"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844</TotalTime>
  <Words>737</Words>
  <Application>Microsoft Office PowerPoint</Application>
  <PresentationFormat>On-screen Show (4:3)</PresentationFormat>
  <Paragraphs>203</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Equity</vt:lpstr>
      <vt:lpstr>Getting Started with Digital Dashboards</vt:lpstr>
      <vt:lpstr>Slide 2</vt:lpstr>
      <vt:lpstr>About Dickinson College</vt:lpstr>
      <vt:lpstr>About Enterprise Systems</vt:lpstr>
      <vt:lpstr>The Reporting Pyramid:  Information Need</vt:lpstr>
      <vt:lpstr>What is a digital dashboard?</vt:lpstr>
      <vt:lpstr>What is a digital dashboard?</vt:lpstr>
      <vt:lpstr>Examples</vt:lpstr>
      <vt:lpstr>Examples</vt:lpstr>
      <vt:lpstr>Examples</vt:lpstr>
      <vt:lpstr>Examples</vt:lpstr>
      <vt:lpstr>Why use digital dashboards?</vt:lpstr>
      <vt:lpstr>Dashboards at Dickinson</vt:lpstr>
      <vt:lpstr>Dashboards at Dickinson: Starting Point (cont.)</vt:lpstr>
      <vt:lpstr>Dashboards at Dickinson: Second Iteration</vt:lpstr>
      <vt:lpstr>Dashboards at Dickinson: Third Iteration</vt:lpstr>
      <vt:lpstr>Dashboards at Dickinson: Mechanical Framework</vt:lpstr>
      <vt:lpstr>Dashboards at Dickinson</vt:lpstr>
      <vt:lpstr>Dashboards at Dickinson: Next Steps</vt:lpstr>
      <vt:lpstr>A Digital Dashboard for Library IT Operations at UMBC</vt:lpstr>
      <vt:lpstr>UMBC Library IT Services</vt:lpstr>
      <vt:lpstr>Key Performance Measures</vt:lpstr>
      <vt:lpstr>Application</vt:lpstr>
      <vt:lpstr>Digital Dashboard desktop</vt:lpstr>
      <vt:lpstr>Digital Dashboard mobile</vt:lpstr>
      <vt:lpstr>PHP and JSS</vt:lpstr>
      <vt:lpstr>Computer Usage</vt:lpstr>
      <vt:lpstr>Help Desk</vt:lpstr>
      <vt:lpstr>Events and AV Equipment</vt:lpstr>
      <vt:lpstr>Inventory</vt:lpstr>
      <vt:lpstr>Other Features</vt:lpstr>
      <vt:lpstr>Pluses and Minuses</vt:lpstr>
      <vt:lpstr>Moving forward . . .</vt:lpstr>
      <vt:lpstr>Keys to success</vt:lpstr>
      <vt:lpstr>Keys to success (continued)</vt:lpstr>
      <vt:lpstr>Final Thoughts and Questions</vt:lpstr>
    </vt:vector>
  </TitlesOfParts>
  <Company>Library and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Digital Dashboards</dc:title>
  <dc:subject>Digital Dashboards</dc:subject>
  <dc:creator>Steve Brandt / Jill Forrester</dc:creator>
  <cp:lastModifiedBy>Stephen J Brandt</cp:lastModifiedBy>
  <cp:revision>102</cp:revision>
  <dcterms:created xsi:type="dcterms:W3CDTF">2010-06-01T14:36:25Z</dcterms:created>
  <dcterms:modified xsi:type="dcterms:W3CDTF">2011-01-19T13:25:32Z</dcterms:modified>
</cp:coreProperties>
</file>