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7" r:id="rId2"/>
    <p:sldId id="304" r:id="rId3"/>
    <p:sldId id="289" r:id="rId4"/>
    <p:sldId id="290" r:id="rId5"/>
    <p:sldId id="305" r:id="rId6"/>
    <p:sldId id="307" r:id="rId7"/>
    <p:sldId id="291" r:id="rId8"/>
    <p:sldId id="292" r:id="rId9"/>
    <p:sldId id="308" r:id="rId10"/>
    <p:sldId id="294" r:id="rId11"/>
    <p:sldId id="321" r:id="rId12"/>
    <p:sldId id="310" r:id="rId13"/>
    <p:sldId id="317" r:id="rId14"/>
    <p:sldId id="311" r:id="rId15"/>
    <p:sldId id="312" r:id="rId16"/>
    <p:sldId id="313" r:id="rId17"/>
    <p:sldId id="314" r:id="rId18"/>
    <p:sldId id="315" r:id="rId19"/>
    <p:sldId id="322" r:id="rId20"/>
    <p:sldId id="316" r:id="rId21"/>
    <p:sldId id="309" r:id="rId22"/>
    <p:sldId id="318" r:id="rId23"/>
    <p:sldId id="295" r:id="rId24"/>
    <p:sldId id="297" r:id="rId25"/>
    <p:sldId id="298" r:id="rId26"/>
    <p:sldId id="299" r:id="rId27"/>
    <p:sldId id="300" r:id="rId28"/>
    <p:sldId id="319" r:id="rId29"/>
    <p:sldId id="301" r:id="rId30"/>
    <p:sldId id="320" r:id="rId31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MetaBook-Expert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F71"/>
    <a:srgbClr val="1F3240"/>
    <a:srgbClr val="455112"/>
    <a:srgbClr val="744D32"/>
    <a:srgbClr val="0A577D"/>
    <a:srgbClr val="198600"/>
    <a:srgbClr val="21AD01"/>
    <a:srgbClr val="BFAD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8" autoAdjust="0"/>
    <p:restoredTop sz="90929"/>
  </p:normalViewPr>
  <p:slideViewPr>
    <p:cSldViewPr>
      <p:cViewPr>
        <p:scale>
          <a:sx n="80" d="100"/>
          <a:sy n="80" d="100"/>
        </p:scale>
        <p:origin x="-390" y="-78"/>
      </p:cViewPr>
      <p:guideLst>
        <p:guide orient="horz" pos="100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7E8CC-A1CB-4758-B206-5D2FAD063B27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AB3A8-3809-466B-A5D7-1EDEAE55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455F1A-F5C3-4FA0-9B3D-6E2DC0851FD1}" type="datetime1">
              <a:rPr lang="en-US"/>
              <a:pPr/>
              <a:t>1/12/2011</a:t>
            </a:fld>
            <a:endParaRPr lang="en-US" dirty="0"/>
          </a:p>
        </p:txBody>
      </p:sp>
      <p:sp>
        <p:nvSpPr>
          <p:cNvPr id="4096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7F4E19-E7FE-4DF0-A1FC-E78B5A4CCC2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cs typeface="Mangal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Mangal" pitchFamily="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 flipH="1">
            <a:off x="-2705100" y="27051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 userDrawn="1"/>
        </p:nvPicPr>
        <p:blipFill>
          <a:blip r:embed="rId14" cstate="print"/>
          <a:srcRect l="53845"/>
          <a:stretch>
            <a:fillRect/>
          </a:stretch>
        </p:blipFill>
        <p:spPr bwMode="auto">
          <a:xfrm>
            <a:off x="76200" y="60960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ilway_turnout_-_Oulu_Finland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educause.informz.net/z/cjUucD9taT0zODgzMTYmcD0xJnU9MTAwMDAzMjM0MSZsaT0xNDYxMzg3/index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.educause.edu/live0914" TargetMode="External"/><Relationship Id="rId5" Type="http://schemas.openxmlformats.org/officeDocument/2006/relationships/hyperlink" Target="http://educause.informz.net/z/cjUucD9taT0zODgzMTYmcD0xJnU9MTAwMDAzMjM0MSZsaT0xNDYxMzg2/index.html" TargetMode="External"/><Relationship Id="rId4" Type="http://schemas.openxmlformats.org/officeDocument/2006/relationships/hyperlink" Target="http://educause.informz.net/z/cjUucD9taT0zODgzMTYmcD0xJnU9MTAwMDAzMjM0MSZsaT0xNDYxMzg4/index.html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838200" y="13716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dirty="0" smtClean="0"/>
              <a:t>Collaboration Comes First: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127375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A CMS </a:t>
            </a:r>
            <a:r>
              <a:rPr lang="en-US" sz="3600" dirty="0" smtClean="0"/>
              <a:t>Selection Process</a:t>
            </a:r>
          </a:p>
          <a:p>
            <a:pPr eaLnBrk="1" hangingPunct="1"/>
            <a:endParaRPr lang="en-US" sz="3600" dirty="0" smtClean="0"/>
          </a:p>
        </p:txBody>
      </p:sp>
      <p:pic>
        <p:nvPicPr>
          <p:cNvPr id="13316" name="Picture 3" descr="2011-01-05_1246_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991225"/>
            <a:ext cx="8382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LMS Selection Taskforce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Faculty</a:t>
            </a:r>
          </a:p>
          <a:p>
            <a:pPr lvl="1" eaLnBrk="1" hangingPunct="1"/>
            <a:r>
              <a:rPr lang="en-US" sz="2400" dirty="0" smtClean="0"/>
              <a:t>Fully-online</a:t>
            </a:r>
          </a:p>
          <a:p>
            <a:pPr lvl="1" eaLnBrk="1" hangingPunct="1"/>
            <a:r>
              <a:rPr lang="en-US" sz="2400" dirty="0" smtClean="0"/>
              <a:t>Face-to-face</a:t>
            </a:r>
          </a:p>
          <a:p>
            <a:pPr lvl="1" eaLnBrk="1" hangingPunct="1"/>
            <a:r>
              <a:rPr lang="en-US" sz="2400" dirty="0" smtClean="0"/>
              <a:t>Library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800" dirty="0" smtClean="0"/>
              <a:t>Staff</a:t>
            </a:r>
          </a:p>
          <a:p>
            <a:pPr lvl="1" eaLnBrk="1" hangingPunct="1"/>
            <a:r>
              <a:rPr lang="en-US" sz="2400" dirty="0" smtClean="0"/>
              <a:t>e-Learning Center</a:t>
            </a:r>
          </a:p>
          <a:p>
            <a:pPr lvl="1" eaLnBrk="1" hangingPunct="1"/>
            <a:r>
              <a:rPr lang="en-US" sz="2400" dirty="0" smtClean="0"/>
              <a:t>Office of Technology Services</a:t>
            </a:r>
          </a:p>
          <a:p>
            <a:pPr lvl="1" eaLnBrk="1" hangingPunct="1"/>
            <a:r>
              <a:rPr lang="en-US" sz="2400" dirty="0" smtClean="0"/>
              <a:t>Center for Excellence in Learning and Teaching</a:t>
            </a:r>
          </a:p>
          <a:p>
            <a:pPr lvl="1" eaLnBrk="1" hangingPunct="1"/>
            <a:endParaRPr lang="en-US" sz="2400" dirty="0" smtClean="0"/>
          </a:p>
          <a:p>
            <a:pPr eaLnBrk="1" hangingPunct="1">
              <a:buClr>
                <a:schemeClr val="tx1"/>
              </a:buClr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1562100" y="-1562100"/>
            <a:ext cx="60198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features are most important to you?</a:t>
            </a:r>
          </a:p>
          <a:p>
            <a:endParaRPr lang="en-US" sz="1800" dirty="0" smtClean="0"/>
          </a:p>
          <a:p>
            <a:r>
              <a:rPr lang="en-US" dirty="0" smtClean="0"/>
              <a:t>Based on Role 	</a:t>
            </a:r>
          </a:p>
          <a:p>
            <a:r>
              <a:rPr lang="en-US" sz="2800" dirty="0" smtClean="0"/>
              <a:t>	A-D	e-Learning Administrator</a:t>
            </a:r>
          </a:p>
          <a:p>
            <a:r>
              <a:rPr lang="en-US" sz="2800" dirty="0" smtClean="0"/>
              <a:t>	E-H	Law Professor</a:t>
            </a:r>
          </a:p>
          <a:p>
            <a:r>
              <a:rPr lang="en-US" sz="2800" dirty="0" smtClean="0"/>
              <a:t>	I-M		CFO</a:t>
            </a:r>
          </a:p>
          <a:p>
            <a:r>
              <a:rPr lang="en-US" sz="2800" dirty="0" smtClean="0"/>
              <a:t>	N-R	Biology Professor</a:t>
            </a:r>
          </a:p>
          <a:p>
            <a:r>
              <a:rPr lang="en-US" sz="2800" dirty="0" smtClean="0"/>
              <a:t>	S-V	Business Professor</a:t>
            </a:r>
          </a:p>
          <a:p>
            <a:r>
              <a:rPr lang="en-US" sz="2800" dirty="0" smtClean="0"/>
              <a:t>	W-Z	Librarian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 the Driver Seat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After our previous dilemma in 2005 we want to be sure that Faculty were in the driver seat.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Features first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600200"/>
            <a:ext cx="38100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Faculty would do a feature analysis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Costs wouldn’t be examined until the feature analysis was completed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600200"/>
            <a:ext cx="38100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Cost Ranking would be weighed as 40% of the decision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Administration made a commitment to abide by the faculty recommendation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Gradual Exposure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3 environments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1 sample course used in each platform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 a little time and gather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1906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Gradual Exposure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3 environments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1 course belonging to each faculty member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 a little time and gather results</a:t>
            </a:r>
          </a:p>
        </p:txBody>
      </p:sp>
      <p:cxnSp>
        <p:nvCxnSpPr>
          <p:cNvPr id="25604" name="Straight Connector 5"/>
          <p:cNvCxnSpPr>
            <a:cxnSpLocks noChangeShapeType="1"/>
          </p:cNvCxnSpPr>
          <p:nvPr/>
        </p:nvCxnSpPr>
        <p:spPr bwMode="auto">
          <a:xfrm>
            <a:off x="1295400" y="3200400"/>
            <a:ext cx="617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1906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Gradual Exposure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3 environments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1 course belonging to each faculty member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 a script for what needs to be tested, a little time and gather results</a:t>
            </a:r>
          </a:p>
        </p:txBody>
      </p:sp>
      <p:cxnSp>
        <p:nvCxnSpPr>
          <p:cNvPr id="26628" name="Straight Connector 4"/>
          <p:cNvCxnSpPr>
            <a:cxnSpLocks noChangeShapeType="1"/>
          </p:cNvCxnSpPr>
          <p:nvPr/>
        </p:nvCxnSpPr>
        <p:spPr bwMode="auto">
          <a:xfrm>
            <a:off x="1752600" y="4343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1906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Community engagement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00200"/>
            <a:ext cx="8305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/>
              <a:t>One important part of the plan was continual communication.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Several Town Hall sessions to gather requirements/concerns and showcase different platforms.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Open to faculty, staff, and students.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Follow-up</a:t>
            </a:r>
            <a:r>
              <a:rPr lang="en-US" dirty="0" smtClean="0"/>
              <a:t> </a:t>
            </a:r>
            <a:r>
              <a:rPr lang="en-US" sz="2800" dirty="0" smtClean="0"/>
              <a:t>with Peer-to-peer faculty engagement</a:t>
            </a:r>
          </a:p>
          <a:p>
            <a:pPr marL="609600" indent="-609600" eaLnBrk="1" hangingPunct="1"/>
            <a:endParaRPr lang="en-US" sz="2800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029200"/>
            <a:ext cx="3730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>
            <a:alphaModFix amt="21000"/>
          </a:blip>
          <a:srcRect l="3149" t="9021" r="4050" b="6232"/>
          <a:stretch>
            <a:fillRect/>
          </a:stretch>
        </p:blipFill>
        <p:spPr bwMode="auto">
          <a:xfrm>
            <a:off x="914400" y="1601788"/>
            <a:ext cx="82296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327150" y="2622550"/>
            <a:ext cx="406400" cy="74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7724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Sure, there were timelines and </a:t>
            </a:r>
            <a:r>
              <a:rPr lang="en-US" dirty="0" smtClean="0"/>
              <a:t>deliverables, benchmarks and meetings, gradual </a:t>
            </a:r>
            <a:r>
              <a:rPr lang="en-US" dirty="0"/>
              <a:t>exposure to the platforms </a:t>
            </a:r>
            <a:r>
              <a:rPr lang="en-US" dirty="0" smtClean="0"/>
              <a:t>and regular communication to the community.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was also risk.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1562100" y="-1562100"/>
            <a:ext cx="60198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Risk</a:t>
            </a:r>
          </a:p>
          <a:p>
            <a:endParaRPr lang="en-US" dirty="0" smtClean="0"/>
          </a:p>
          <a:p>
            <a:r>
              <a:rPr lang="en-US" dirty="0" smtClean="0"/>
              <a:t>Every institution is different</a:t>
            </a:r>
          </a:p>
          <a:p>
            <a:r>
              <a:rPr lang="en-US" dirty="0" smtClean="0"/>
              <a:t>	Identify what you think our greatest risk was and share what yours might be.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953000"/>
            <a:ext cx="3106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Obligatory “About Us” slide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447800"/>
            <a:ext cx="76200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Founded in 1925; online MBA in 1999</a:t>
            </a:r>
          </a:p>
          <a:p>
            <a:pPr eaLnBrk="1" hangingPunct="1"/>
            <a:r>
              <a:rPr lang="en-US" sz="2800" dirty="0" smtClean="0"/>
              <a:t>Part of the University System of Maryland</a:t>
            </a:r>
          </a:p>
          <a:p>
            <a:pPr eaLnBrk="1" hangingPunct="1"/>
            <a:r>
              <a:rPr lang="en-US" sz="2800" dirty="0" smtClean="0"/>
              <a:t>6500</a:t>
            </a:r>
            <a:r>
              <a:rPr lang="en-US" sz="2000" dirty="0" smtClean="0"/>
              <a:t>+</a:t>
            </a:r>
            <a:r>
              <a:rPr lang="en-US" sz="2800" dirty="0" smtClean="0"/>
              <a:t> students</a:t>
            </a:r>
          </a:p>
          <a:p>
            <a:pPr eaLnBrk="1" hangingPunct="1"/>
            <a:r>
              <a:rPr lang="en-US" sz="2800" dirty="0" smtClean="0"/>
              <a:t>Four Schools</a:t>
            </a:r>
          </a:p>
          <a:p>
            <a:pPr lvl="1" eaLnBrk="1" hangingPunct="1"/>
            <a:r>
              <a:rPr lang="en-US" sz="2400" dirty="0" smtClean="0"/>
              <a:t>Yale Gordon College of Arts </a:t>
            </a:r>
          </a:p>
          <a:p>
            <a:pPr lvl="1" eaLnBrk="1" hangingPunct="1"/>
            <a:r>
              <a:rPr lang="en-US" sz="2400" dirty="0" smtClean="0"/>
              <a:t>   and Sciences </a:t>
            </a:r>
          </a:p>
          <a:p>
            <a:pPr lvl="1" eaLnBrk="1" hangingPunct="1"/>
            <a:r>
              <a:rPr lang="en-US" sz="2400" dirty="0" smtClean="0"/>
              <a:t>Merrick School of Business</a:t>
            </a:r>
          </a:p>
          <a:p>
            <a:pPr lvl="1" eaLnBrk="1" hangingPunct="1"/>
            <a:r>
              <a:rPr lang="en-US" sz="2400" dirty="0" smtClean="0"/>
              <a:t>College of Public Affairs</a:t>
            </a:r>
          </a:p>
          <a:p>
            <a:pPr lvl="1" eaLnBrk="1" hangingPunct="1"/>
            <a:r>
              <a:rPr lang="en-US" sz="2400" dirty="0" smtClean="0"/>
              <a:t>School of Law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8194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ubee.jpg"/>
          <p:cNvPicPr>
            <a:picLocks noChangeAspect="1"/>
          </p:cNvPicPr>
          <p:nvPr/>
        </p:nvPicPr>
        <p:blipFill>
          <a:blip r:embed="rId5" cstate="print"/>
          <a:srcRect t="1495"/>
          <a:stretch>
            <a:fillRect/>
          </a:stretch>
        </p:blipFill>
        <p:spPr bwMode="auto">
          <a:xfrm>
            <a:off x="7496175" y="1092200"/>
            <a:ext cx="1647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Project risk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/>
              <a:t>Most of the personnel weren’t entirely accountable to the plan.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The project was being supported by staff, but the execution and ultimate decision was in the hands of the faculty.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28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 l="20393" r="17691"/>
          <a:stretch>
            <a:fillRect/>
          </a:stretch>
        </p:blipFill>
        <p:spPr bwMode="auto">
          <a:xfrm>
            <a:off x="7334250" y="4191000"/>
            <a:ext cx="1657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Respecting the Faculty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4938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Faculty want to be involved but had some very real limitations.</a:t>
            </a:r>
            <a:br>
              <a:rPr lang="en-US" dirty="0" smtClean="0"/>
            </a:br>
            <a:endParaRPr lang="en-US" sz="2400" dirty="0" smtClean="0"/>
          </a:p>
          <a:p>
            <a:pPr eaLnBrk="1" hangingPunct="1"/>
            <a:r>
              <a:rPr lang="en-US" dirty="0" smtClean="0"/>
              <a:t>Collaboration is most successful when paying respect to faculty’s concerns - foremost being time.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r="22223" b="16667"/>
          <a:stretch>
            <a:fillRect/>
          </a:stretch>
        </p:blipFill>
        <p:spPr bwMode="auto">
          <a:xfrm>
            <a:off x="2327275" y="4343400"/>
            <a:ext cx="1635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Faculty were getting lost as they examined features.</a:t>
            </a:r>
          </a:p>
          <a:p>
            <a:endParaRPr lang="en-US" dirty="0" smtClean="0"/>
          </a:p>
          <a:p>
            <a:r>
              <a:rPr lang="en-US" dirty="0" smtClean="0"/>
              <a:t>Creating a script was our first adaptation.</a:t>
            </a:r>
          </a:p>
          <a:p>
            <a:r>
              <a:rPr lang="en-US" dirty="0" smtClean="0"/>
              <a:t>	Faculty weren’t sure what to do once they got into the LMS.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65104"/>
            <a:ext cx="1580201" cy="22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Creating an evaluation rubric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How would we rate and compare features (one to  another)?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How could we create a baseline that all faculty could relate to?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How could we focus the evaluation to be more than a rating (eliminating indecisiveness).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Rubric Instructions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Online Survey for rubric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84F71"/>
                </a:solidFill>
              </a:rPr>
              <a:t>Rate</a:t>
            </a:r>
            <a:r>
              <a:rPr lang="en-US" sz="2800" dirty="0" smtClean="0"/>
              <a:t>: how does each of the proposed replacement platforms compare to WebTycho in each area?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84F71"/>
                </a:solidFill>
              </a:rPr>
              <a:t>Rank</a:t>
            </a:r>
            <a:r>
              <a:rPr lang="en-US" sz="2800" dirty="0" smtClean="0"/>
              <a:t>: please rank each LMS in each area.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84F71"/>
                </a:solidFill>
              </a:rPr>
              <a:t>Comment</a:t>
            </a:r>
            <a:r>
              <a:rPr lang="en-US" sz="2800" dirty="0" smtClean="0"/>
              <a:t>: add comments for each area.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84F71"/>
                </a:solidFill>
              </a:rPr>
              <a:t>Recommend</a:t>
            </a:r>
            <a:r>
              <a:rPr lang="en-US" sz="2800" dirty="0" smtClean="0"/>
              <a:t>: state your overall preference and tell us what made the difference.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Crucial Features </a:t>
            </a:r>
            <a:br>
              <a:rPr lang="en-US" dirty="0" smtClean="0"/>
            </a:br>
            <a:r>
              <a:rPr lang="en-US" sz="2800" dirty="0" smtClean="0"/>
              <a:t>(using WebTycho  as the median)</a:t>
            </a:r>
            <a:endParaRPr lang="en-US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874838"/>
            <a:ext cx="4038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Announcements</a:t>
            </a:r>
          </a:p>
          <a:p>
            <a:pPr eaLnBrk="1" hangingPunct="1"/>
            <a:r>
              <a:rPr lang="en-US" dirty="0" smtClean="0"/>
              <a:t>Syllabus</a:t>
            </a:r>
          </a:p>
          <a:p>
            <a:pPr eaLnBrk="1" hangingPunct="1"/>
            <a:r>
              <a:rPr lang="en-US" dirty="0" smtClean="0"/>
              <a:t>Course Content</a:t>
            </a:r>
          </a:p>
          <a:p>
            <a:pPr eaLnBrk="1" hangingPunct="1"/>
            <a:r>
              <a:rPr lang="en-US" dirty="0" smtClean="0"/>
              <a:t>WYSIWYG Editor</a:t>
            </a:r>
          </a:p>
          <a:p>
            <a:pPr eaLnBrk="1" hangingPunct="1"/>
            <a:r>
              <a:rPr lang="en-US" dirty="0" smtClean="0"/>
              <a:t>Conferences</a:t>
            </a:r>
          </a:p>
          <a:p>
            <a:pPr eaLnBrk="1" hangingPunct="1"/>
            <a:r>
              <a:rPr lang="en-US" dirty="0" smtClean="0"/>
              <a:t>Study Groups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874838"/>
            <a:ext cx="4038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Class Members</a:t>
            </a:r>
          </a:p>
          <a:p>
            <a:pPr eaLnBrk="1" hangingPunct="1"/>
            <a:r>
              <a:rPr lang="en-US" dirty="0" smtClean="0"/>
              <a:t>Assignments Folder</a:t>
            </a:r>
          </a:p>
          <a:p>
            <a:pPr eaLnBrk="1" hangingPunct="1"/>
            <a:r>
              <a:rPr lang="en-US" dirty="0" smtClean="0"/>
              <a:t>Assessments</a:t>
            </a:r>
          </a:p>
          <a:p>
            <a:pPr eaLnBrk="1" hangingPunct="1"/>
            <a:r>
              <a:rPr lang="en-US" dirty="0" smtClean="0"/>
              <a:t>Student Portfolio</a:t>
            </a:r>
          </a:p>
          <a:p>
            <a:pPr eaLnBrk="1" hangingPunct="1"/>
            <a:r>
              <a:rPr lang="en-US" dirty="0" smtClean="0"/>
              <a:t>Grade book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139074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653135"/>
            <a:ext cx="1353883" cy="18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Less Critical Features</a:t>
            </a:r>
            <a:br>
              <a:rPr lang="en-US" dirty="0" smtClean="0"/>
            </a:br>
            <a:r>
              <a:rPr lang="en-US" sz="2800" dirty="0" smtClean="0"/>
              <a:t>(still utilizing WebTycho terms)</a:t>
            </a:r>
            <a:endParaRPr lang="en-US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700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sz="2800" dirty="0" smtClean="0"/>
              <a:t>Webliography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Workbook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Chat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Class Awareness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Features NOT in WebTycho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Automatic Notification</a:t>
            </a:r>
          </a:p>
          <a:p>
            <a:pPr eaLnBrk="1" hangingPunct="1"/>
            <a:r>
              <a:rPr lang="en-US" sz="2800" dirty="0" smtClean="0"/>
              <a:t>Batch downloading/uploading of assignments for grading</a:t>
            </a:r>
          </a:p>
          <a:p>
            <a:pPr eaLnBrk="1" hangingPunct="1"/>
            <a:r>
              <a:rPr lang="en-US" sz="2800" dirty="0" smtClean="0"/>
              <a:t>File management features</a:t>
            </a:r>
          </a:p>
          <a:p>
            <a:pPr eaLnBrk="1" hangingPunct="1"/>
            <a:r>
              <a:rPr lang="en-US" sz="2800" dirty="0" smtClean="0"/>
              <a:t>Other features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the shootout</a:t>
            </a:r>
            <a:endParaRPr lang="en-US" dirty="0"/>
          </a:p>
        </p:txBody>
      </p:sp>
      <p:pic>
        <p:nvPicPr>
          <p:cNvPr id="4" name="Content Placeholder 3" descr="3 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630556" cy="4222917"/>
          </a:xfrm>
        </p:spPr>
      </p:pic>
      <p:pic>
        <p:nvPicPr>
          <p:cNvPr id="5" name="Picture 5" descr="2011-01-11_1514_mo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1210072" cy="3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011-01-11_1513_b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564904"/>
            <a:ext cx="815535" cy="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051086"/>
            <a:ext cx="864096" cy="52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Results (for UB)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All were judged “acceptable” although there was a clear preference.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In both ranking and rating Sakai was the favorite, although not in all areas.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Later months would finalize a ranking on cost which also placed Sakai as most preferred.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Some UB</a:t>
            </a:r>
            <a:r>
              <a:rPr lang="en-US" i="1" dirty="0" smtClean="0"/>
              <a:t>Online</a:t>
            </a:r>
            <a:r>
              <a:rPr lang="en-US" dirty="0" smtClean="0"/>
              <a:t> history…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543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Prehistory - Web Boards</a:t>
            </a:r>
            <a:br>
              <a:rPr lang="en-US" dirty="0" smtClean="0"/>
            </a:br>
            <a:endParaRPr lang="en-US" sz="2400" dirty="0" smtClean="0"/>
          </a:p>
          <a:p>
            <a:pPr eaLnBrk="1" hangingPunct="1"/>
            <a:r>
              <a:rPr lang="en-US" dirty="0" smtClean="0"/>
              <a:t>1999 - RCDDS/Collegis (now SunGuard Higher Education)</a:t>
            </a:r>
            <a:br>
              <a:rPr lang="en-US" dirty="0" smtClean="0"/>
            </a:br>
            <a:endParaRPr lang="en-US" sz="2400" dirty="0" smtClean="0"/>
          </a:p>
          <a:p>
            <a:pPr eaLnBrk="1" hangingPunct="1"/>
            <a:r>
              <a:rPr lang="en-US" dirty="0" smtClean="0"/>
              <a:t>2001 - Prometheus</a:t>
            </a:r>
            <a:br>
              <a:rPr lang="en-US" dirty="0" smtClean="0"/>
            </a:br>
            <a:endParaRPr lang="en-US" sz="2400" dirty="0" smtClean="0"/>
          </a:p>
          <a:p>
            <a:pPr eaLnBrk="1" hangingPunct="1"/>
            <a:r>
              <a:rPr lang="en-US" dirty="0" smtClean="0"/>
              <a:t>2005 - WebTycho</a:t>
            </a:r>
          </a:p>
        </p:txBody>
      </p:sp>
      <p:sp>
        <p:nvSpPr>
          <p:cNvPr id="6" name="Curved Left Arrow 5"/>
          <p:cNvSpPr>
            <a:spLocks noChangeArrowheads="1"/>
          </p:cNvSpPr>
          <p:nvPr/>
        </p:nvSpPr>
        <p:spPr bwMode="auto">
          <a:xfrm>
            <a:off x="4038600" y="4114800"/>
            <a:ext cx="685800" cy="114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pic>
        <p:nvPicPr>
          <p:cNvPr id="15364" name="Picture 2" descr="http://www.enotes.com/w/images/thumb/d/da/Railway_turnout_-_Oulu_Finland.jpg/300px-Railway_turnout_-_Oulu_Finland.jpg">
            <a:hlinkClick r:id="rId3" tooltip="A right-hand railroad switch with point indicator pointing to righ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0"/>
            <a:ext cx="2857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88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Process</a:t>
            </a:r>
          </a:p>
          <a:p>
            <a:pPr>
              <a:buNone/>
            </a:pPr>
            <a:r>
              <a:rPr lang="en-US" dirty="0" smtClean="0"/>
              <a:t>	Gradual Exposure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Script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Rubric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Shootout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5888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Respected faculty </a:t>
            </a:r>
          </a:p>
          <a:p>
            <a:pPr>
              <a:buNone/>
            </a:pPr>
            <a:r>
              <a:rPr lang="en-US" dirty="0" smtClean="0"/>
              <a:t>	Time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Decision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Gave us a clear decision that could be justified for our institution’s needs.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Prometheus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7724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Cold Fusion-based LMS built by George Washington University, turned into a commercial product, and adopted by 65 postsecondary institutions.</a:t>
            </a:r>
            <a:br>
              <a:rPr lang="en-US" dirty="0" smtClean="0"/>
            </a:br>
            <a:endParaRPr lang="en-US" sz="1600" dirty="0" smtClean="0"/>
          </a:p>
          <a:p>
            <a:pPr eaLnBrk="1" hangingPunct="1"/>
            <a:r>
              <a:rPr lang="en-US" dirty="0" smtClean="0"/>
              <a:t>Eventually bought by Blackboard.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113" y="5059363"/>
            <a:ext cx="3886200" cy="1554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LMS selection process</a:t>
            </a:r>
          </a:p>
          <a:p>
            <a:pPr eaLnBrk="0" hangingPunct="0"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RFP</a:t>
            </a:r>
          </a:p>
          <a:p>
            <a:pPr eaLnBrk="0" hangingPunct="0"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Faculty Evaluation</a:t>
            </a:r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6056313" y="4297363"/>
            <a:ext cx="381000" cy="83820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 l="19556" t="21448" r="20000" b="42091"/>
          <a:stretch>
            <a:fillRect/>
          </a:stretch>
        </p:blipFill>
        <p:spPr bwMode="auto">
          <a:xfrm>
            <a:off x="838200" y="44196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400" y="128588"/>
            <a:ext cx="10922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Previous Selection Process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 2005, University of Baltimore faculty were invited to evaluate several leading platforms.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Their choices were ranked and delivered to the Administration.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Contract negotiations with the first choice hit a snag with four months to 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2011-01-05_1426_d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14097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Enter the Dark Horse</a:t>
            </a:r>
          </a:p>
        </p:txBody>
      </p:sp>
      <p:sp>
        <p:nvSpPr>
          <p:cNvPr id="18435" name="Content Placeholder 1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Another USM school had a tool and, somewhat like GW, was looking to commercialize it.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those running e-Learning this was a god-send; for the faculty it was disingenuous, sneaky, and a betrayal.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wasn’t a statement about the tool, it was more of an internal trust issue.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4267200"/>
            <a:ext cx="426720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*Clearly, in 2010, this wasn’t </a:t>
            </a:r>
            <a:br>
              <a:rPr lang="en-US" dirty="0">
                <a:latin typeface="+mn-lt"/>
                <a:ea typeface="+mn-ea"/>
                <a:cs typeface="+mn-cs"/>
              </a:rPr>
            </a:br>
            <a:r>
              <a:rPr lang="en-US" dirty="0">
                <a:latin typeface="+mn-lt"/>
                <a:ea typeface="+mn-ea"/>
                <a:cs typeface="+mn-cs"/>
              </a:rPr>
              <a:t>  something we wanted to repeat.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WebTycho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Developed and run by UMUC</a:t>
            </a:r>
            <a:br>
              <a:rPr lang="en-US" dirty="0" smtClean="0"/>
            </a:br>
            <a:endParaRPr lang="en-US" sz="2000" dirty="0" smtClean="0"/>
          </a:p>
          <a:p>
            <a:pPr eaLnBrk="1" hangingPunct="1"/>
            <a:r>
              <a:rPr lang="en-US" dirty="0" smtClean="0"/>
              <a:t>UB has been their only outside client</a:t>
            </a:r>
            <a:br>
              <a:rPr lang="en-US" dirty="0" smtClean="0"/>
            </a:br>
            <a:endParaRPr lang="en-US" sz="2000" dirty="0" smtClean="0"/>
          </a:p>
          <a:p>
            <a:pPr eaLnBrk="1" hangingPunct="1"/>
            <a:r>
              <a:rPr lang="en-US" dirty="0" smtClean="0"/>
              <a:t>Five years of…</a:t>
            </a:r>
          </a:p>
          <a:p>
            <a:pPr lvl="1" eaLnBrk="1" hangingPunct="1"/>
            <a:r>
              <a:rPr lang="en-US" dirty="0" smtClean="0"/>
              <a:t>Reliability</a:t>
            </a:r>
          </a:p>
          <a:p>
            <a:pPr lvl="1" eaLnBrk="1" hangingPunct="1"/>
            <a:r>
              <a:rPr lang="en-US" dirty="0" smtClean="0"/>
              <a:t>Ease of use</a:t>
            </a:r>
          </a:p>
          <a:p>
            <a:pPr lvl="1" eaLnBrk="1" hangingPunct="1"/>
            <a:r>
              <a:rPr lang="en-US" dirty="0" smtClean="0"/>
              <a:t>Familiarity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6096000"/>
            <a:ext cx="4010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Three Options to Consider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Blackboard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Moodle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Sakai 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great resources out there…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2009 EDUCAUSE webinar highlighting three institutions making three different choices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Georgia Tech - </a:t>
            </a:r>
            <a:r>
              <a:rPr lang="en-US" sz="1800" dirty="0" smtClean="0">
                <a:hlinkClick r:id="rId3"/>
              </a:rPr>
              <a:t>Sakai</a:t>
            </a:r>
            <a:r>
              <a:rPr lang="en-US" sz="1800" dirty="0" smtClean="0"/>
              <a:t> </a:t>
            </a:r>
            <a:r>
              <a:rPr lang="en-US" sz="1000" dirty="0" smtClean="0"/>
              <a:t>http://educause.informz.net/z/cjUucD9taT0zODgzMTYmcD0xJnU9MTAwMDAzMjM0MSZsaT0xNDYxMzg3/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SUNY - </a:t>
            </a:r>
            <a:r>
              <a:rPr lang="en-US" sz="1800" dirty="0" smtClean="0">
                <a:hlinkClick r:id="rId4"/>
              </a:rPr>
              <a:t>Moodle</a:t>
            </a:r>
            <a:r>
              <a:rPr lang="en-US" sz="1800" dirty="0" smtClean="0"/>
              <a:t> </a:t>
            </a:r>
            <a:r>
              <a:rPr lang="en-US" sz="1000" dirty="0" smtClean="0"/>
              <a:t>http://educause.informz.net/z/cjUucD9taT0zODgzMTYmcD0xJnU9MTAwMDAzMjM0MSZsaT0xNDYxMzg4/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Cornell - </a:t>
            </a:r>
            <a:r>
              <a:rPr lang="en-US" sz="1800" dirty="0" smtClean="0">
                <a:hlinkClick r:id="rId5"/>
              </a:rPr>
              <a:t>Blackboard</a:t>
            </a:r>
            <a:r>
              <a:rPr lang="en-US" sz="1800" dirty="0" smtClean="0"/>
              <a:t> </a:t>
            </a:r>
            <a:r>
              <a:rPr lang="en-US" sz="1000" dirty="0" smtClean="0"/>
              <a:t>http://educause.informz.net/z/cjUucD9taT0zODgzMTYmcD0xJnU9MTAwMDAzMjM0MSZsaT0xNDYxMzg2/index.html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Additional resources, including migration plans and budgets at </a:t>
            </a:r>
            <a:r>
              <a:rPr lang="en-US" sz="1800" dirty="0" smtClean="0">
                <a:hlinkClick r:id="rId6"/>
              </a:rPr>
              <a:t>EDUCAUSE Live!</a:t>
            </a:r>
            <a:r>
              <a:rPr lang="en-US" dirty="0" smtClean="0"/>
              <a:t> </a:t>
            </a:r>
            <a:r>
              <a:rPr lang="en-US" sz="1000" dirty="0" smtClean="0"/>
              <a:t>http://net.educause.edu/live0914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0484" name="Picture 5" descr="2011-01-11_1514_mo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1375" y="1981200"/>
            <a:ext cx="2282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2011-01-11_1513_b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1219200"/>
            <a:ext cx="12192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6575" y="2465388"/>
            <a:ext cx="13430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Purpose of Presentation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Not “Why” we made our choice.</a:t>
            </a:r>
          </a:p>
          <a:p>
            <a:pPr eaLnBrk="1" hangingPunct="1"/>
            <a:r>
              <a:rPr lang="en-US" dirty="0" smtClean="0"/>
              <a:t>Not about our implementation.</a:t>
            </a:r>
          </a:p>
          <a:p>
            <a:pPr eaLnBrk="1" hangingPunct="1"/>
            <a:r>
              <a:rPr lang="en-US" dirty="0" smtClean="0"/>
              <a:t>Not about training and support.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dirty="0" smtClean="0"/>
              <a:t>It is about “How” we made the choice and what you might learn from our mistakes and successes.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6252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Exper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Expert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11536</TotalTime>
  <Words>711</Words>
  <Application>Microsoft Office PowerPoint</Application>
  <PresentationFormat>Letter Paper (8.5x11 in)</PresentationFormat>
  <Paragraphs>189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Collaboration Comes First: </vt:lpstr>
      <vt:lpstr>Obligatory “About Us” slide</vt:lpstr>
      <vt:lpstr>Some UBOnline history…</vt:lpstr>
      <vt:lpstr>Prometheus</vt:lpstr>
      <vt:lpstr>Previous Selection Process</vt:lpstr>
      <vt:lpstr>Enter the Dark Horse</vt:lpstr>
      <vt:lpstr>WebTycho</vt:lpstr>
      <vt:lpstr>Three Options to Consider</vt:lpstr>
      <vt:lpstr>Purpose of Presentation</vt:lpstr>
      <vt:lpstr>LMS Selection Taskforce</vt:lpstr>
      <vt:lpstr>Activity 1</vt:lpstr>
      <vt:lpstr>In the Driver Seat</vt:lpstr>
      <vt:lpstr>Features first</vt:lpstr>
      <vt:lpstr>Gradual Exposure</vt:lpstr>
      <vt:lpstr>Gradual Exposure</vt:lpstr>
      <vt:lpstr>Gradual Exposure</vt:lpstr>
      <vt:lpstr>Community engagement</vt:lpstr>
      <vt:lpstr>The plan</vt:lpstr>
      <vt:lpstr>Activity 2</vt:lpstr>
      <vt:lpstr>Project risk</vt:lpstr>
      <vt:lpstr>Respecting the Faculty</vt:lpstr>
      <vt:lpstr>Giving Direction</vt:lpstr>
      <vt:lpstr>Creating an evaluation rubric</vt:lpstr>
      <vt:lpstr>Rubric Instructions</vt:lpstr>
      <vt:lpstr>Crucial Features  (using WebTycho  as the median)</vt:lpstr>
      <vt:lpstr>Less Critical Features (still utilizing WebTycho terms)</vt:lpstr>
      <vt:lpstr>Features NOT in WebTycho</vt:lpstr>
      <vt:lpstr>Host the shootout</vt:lpstr>
      <vt:lpstr>Results (for UB)</vt:lpstr>
      <vt:lpstr>Summary</vt:lpstr>
    </vt:vector>
  </TitlesOfParts>
  <Company>뿿철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Boam</dc:creator>
  <cp:lastModifiedBy>UB12R98</cp:lastModifiedBy>
  <cp:revision>166</cp:revision>
  <cp:lastPrinted>2007-02-09T19:49:37Z</cp:lastPrinted>
  <dcterms:created xsi:type="dcterms:W3CDTF">2006-09-13T19:16:56Z</dcterms:created>
  <dcterms:modified xsi:type="dcterms:W3CDTF">2011-01-12T16:50:02Z</dcterms:modified>
</cp:coreProperties>
</file>