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48"/>
  </p:notesMasterIdLst>
  <p:sldIdLst>
    <p:sldId id="277" r:id="rId2"/>
    <p:sldId id="256" r:id="rId3"/>
    <p:sldId id="291" r:id="rId4"/>
    <p:sldId id="327" r:id="rId5"/>
    <p:sldId id="292" r:id="rId6"/>
    <p:sldId id="258" r:id="rId7"/>
    <p:sldId id="259" r:id="rId8"/>
    <p:sldId id="260" r:id="rId9"/>
    <p:sldId id="293" r:id="rId10"/>
    <p:sldId id="261" r:id="rId11"/>
    <p:sldId id="320" r:id="rId12"/>
    <p:sldId id="262" r:id="rId13"/>
    <p:sldId id="294" r:id="rId14"/>
    <p:sldId id="295" r:id="rId15"/>
    <p:sldId id="296" r:id="rId16"/>
    <p:sldId id="266" r:id="rId17"/>
    <p:sldId id="264" r:id="rId18"/>
    <p:sldId id="267" r:id="rId19"/>
    <p:sldId id="316" r:id="rId20"/>
    <p:sldId id="300" r:id="rId21"/>
    <p:sldId id="308" r:id="rId22"/>
    <p:sldId id="307" r:id="rId23"/>
    <p:sldId id="309" r:id="rId24"/>
    <p:sldId id="310" r:id="rId25"/>
    <p:sldId id="301" r:id="rId26"/>
    <p:sldId id="268" r:id="rId27"/>
    <p:sldId id="304" r:id="rId28"/>
    <p:sldId id="318" r:id="rId29"/>
    <p:sldId id="319" r:id="rId30"/>
    <p:sldId id="317" r:id="rId31"/>
    <p:sldId id="305" r:id="rId32"/>
    <p:sldId id="321" r:id="rId33"/>
    <p:sldId id="324" r:id="rId34"/>
    <p:sldId id="325" r:id="rId35"/>
    <p:sldId id="326" r:id="rId36"/>
    <p:sldId id="322" r:id="rId37"/>
    <p:sldId id="323" r:id="rId38"/>
    <p:sldId id="274" r:id="rId39"/>
    <p:sldId id="312" r:id="rId40"/>
    <p:sldId id="311" r:id="rId41"/>
    <p:sldId id="313" r:id="rId42"/>
    <p:sldId id="314" r:id="rId43"/>
    <p:sldId id="315" r:id="rId44"/>
    <p:sldId id="276" r:id="rId45"/>
    <p:sldId id="275" r:id="rId46"/>
    <p:sldId id="29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76" autoAdjust="0"/>
  </p:normalViewPr>
  <p:slideViewPr>
    <p:cSldViewPr>
      <p:cViewPr>
        <p:scale>
          <a:sx n="53" d="100"/>
          <a:sy n="53" d="100"/>
        </p:scale>
        <p:origin x="-780" y="-11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A6597-00B7-483E-96B0-6612D08ADEBB}" type="datetimeFigureOut">
              <a:rPr lang="en-US" smtClean="0"/>
              <a:pPr/>
              <a:t>1/4/2011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3A85F-ED1E-4CA8-B364-20C5ED1E9750}" type="slidenum">
              <a:rPr lang="en-US" smtClean="0"/>
              <a:pPr/>
              <a:t>‹#›</a:t>
            </a:fld>
            <a:endParaRPr lang="en-US" dirty="0"/>
          </a:p>
        </p:txBody>
      </p:sp>
    </p:spTree>
    <p:extLst>
      <p:ext uri="{BB962C8B-B14F-4D97-AF65-F5344CB8AC3E}">
        <p14:creationId xmlns="" xmlns:p14="http://schemas.microsoft.com/office/powerpoint/2010/main" val="122606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a:t>
            </a:fld>
            <a:endParaRPr lang="en-US" dirty="0"/>
          </a:p>
        </p:txBody>
      </p:sp>
    </p:spTree>
    <p:extLst>
      <p:ext uri="{BB962C8B-B14F-4D97-AF65-F5344CB8AC3E}">
        <p14:creationId xmlns="" xmlns:p14="http://schemas.microsoft.com/office/powerpoint/2010/main" val="396533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topic page includes:</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 Cross-reference to other common standards</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(optional) Getting Started section</a:t>
            </a:r>
          </a:p>
          <a:p>
            <a:pPr marL="457200" marR="0" lvl="2"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This example is from Risk Management, and you can see where other ISO standards apply as well as NIST, COBIT, and PCI-DSS</a:t>
            </a:r>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The “getting started” section introduces definitions.</a:t>
            </a:r>
          </a:p>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Every</a:t>
            </a:r>
            <a:r>
              <a:rPr lang="en-US" baseline="0" dirty="0" smtClean="0"/>
              <a:t> topic page includes:</a:t>
            </a:r>
          </a:p>
          <a:p>
            <a:pPr lvl="1"/>
            <a:endParaRPr lang="en-US" dirty="0" smtClean="0"/>
          </a:p>
          <a:p>
            <a:pPr lvl="1">
              <a:buFont typeface="Arial" pitchFamily="34" charset="0"/>
              <a:buNone/>
            </a:pPr>
            <a:r>
              <a:rPr lang="en-US" dirty="0" smtClean="0"/>
              <a:t>Information Security categories appropriate to that ISO topic</a:t>
            </a:r>
          </a:p>
          <a:p>
            <a:pPr lvl="2">
              <a:buFont typeface="Arial" pitchFamily="34" charset="0"/>
              <a:buChar char="•"/>
            </a:pPr>
            <a:r>
              <a:rPr lang="en-US" dirty="0" smtClean="0"/>
              <a:t>ISO objective for each category of the topic</a:t>
            </a:r>
          </a:p>
          <a:p>
            <a:pPr lvl="2">
              <a:buFont typeface="Arial" pitchFamily="34" charset="0"/>
              <a:buChar char="•"/>
            </a:pPr>
            <a:r>
              <a:rPr lang="en-US" dirty="0" smtClean="0"/>
              <a:t>Explanations, links to articles, links to presentations, links to institutional case studies (identified</a:t>
            </a:r>
            <a:r>
              <a:rPr lang="en-US" baseline="0" dirty="0" smtClean="0"/>
              <a:t> by the light bulb)</a:t>
            </a:r>
            <a:r>
              <a:rPr lang="en-US" dirty="0" smtClean="0"/>
              <a:t>, and links to other resources</a:t>
            </a:r>
          </a:p>
        </p:txBody>
      </p:sp>
      <p:sp>
        <p:nvSpPr>
          <p:cNvPr id="4" name="Slide Number Placeholder 3"/>
          <p:cNvSpPr>
            <a:spLocks noGrp="1"/>
          </p:cNvSpPr>
          <p:nvPr>
            <p:ph type="sldNum" sz="quarter" idx="10"/>
          </p:nvPr>
        </p:nvSpPr>
        <p:spPr/>
        <p:txBody>
          <a:bodyPr/>
          <a:lstStyle/>
          <a:p>
            <a:fld id="{1583A85F-ED1E-4CA8-B364-20C5ED1E9750}"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topic page includes:</a:t>
            </a:r>
          </a:p>
          <a:p>
            <a:endParaRPr lang="en-US" dirty="0" smtClean="0"/>
          </a:p>
          <a:p>
            <a:r>
              <a:rPr lang="en-US" dirty="0" smtClean="0"/>
              <a:t>	A blue box near the bottom of the page</a:t>
            </a:r>
            <a:r>
              <a:rPr lang="en-US" baseline="0" dirty="0" smtClean="0"/>
              <a:t> that </a:t>
            </a:r>
            <a:r>
              <a:rPr lang="en-US" dirty="0" smtClean="0"/>
              <a:t>highlights all resources referenced on the page. Sometimes just looking at the “resources” section is the quickest way to see</a:t>
            </a:r>
            <a:r>
              <a:rPr lang="en-US" baseline="0" dirty="0" smtClean="0"/>
              <a:t> what other institutions are doing and to avoid reinventing the wheel.</a:t>
            </a:r>
            <a:r>
              <a:rPr lang="en-US" dirty="0" smtClean="0"/>
              <a:t>	</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needed quickly, use the navigation pane for information in fairly</a:t>
            </a:r>
            <a:r>
              <a:rPr lang="en-US" baseline="0" dirty="0" smtClean="0"/>
              <a:t> obvious places:  Compliance, Business Continuity Management, Physical and Environmental Security, …</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16</a:t>
            </a:fld>
            <a:endParaRPr lang="en-US" dirty="0"/>
          </a:p>
        </p:txBody>
      </p:sp>
    </p:spTree>
    <p:extLst>
      <p:ext uri="{BB962C8B-B14F-4D97-AF65-F5344CB8AC3E}">
        <p14:creationId xmlns="" xmlns:p14="http://schemas.microsoft.com/office/powerpoint/2010/main" val="2240485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in the Navigation Pane?</a:t>
            </a:r>
          </a:p>
          <a:p>
            <a:pPr lvl="1"/>
            <a:r>
              <a:rPr lang="en-US" u="sng" dirty="0" smtClean="0"/>
              <a:t>Home</a:t>
            </a:r>
            <a:r>
              <a:rPr lang="en-US" dirty="0" smtClean="0"/>
              <a:t> – announcements and featured resource links</a:t>
            </a:r>
          </a:p>
          <a:p>
            <a:pPr lvl="1"/>
            <a:r>
              <a:rPr lang="en-US" u="sng" dirty="0" smtClean="0"/>
              <a:t>Overview to the Guide </a:t>
            </a:r>
            <a:r>
              <a:rPr lang="en-US" dirty="0" smtClean="0"/>
              <a:t>– similar to this presentation</a:t>
            </a:r>
          </a:p>
          <a:p>
            <a:pPr lvl="1"/>
            <a:r>
              <a:rPr lang="en-US" u="sng" dirty="0" smtClean="0"/>
              <a:t>Each of the twelve ISO Topics </a:t>
            </a:r>
            <a:r>
              <a:rPr lang="en-US" dirty="0" smtClean="0"/>
              <a:t>--  </a:t>
            </a:r>
            <a:r>
              <a:rPr lang="en-US" b="1" i="1" dirty="0" smtClean="0"/>
              <a:t>Risk Management </a:t>
            </a:r>
            <a:r>
              <a:rPr lang="en-US" dirty="0" smtClean="0"/>
              <a:t>(ISO 4) through </a:t>
            </a:r>
            <a:r>
              <a:rPr lang="en-US" b="1" i="1" dirty="0" smtClean="0"/>
              <a:t>Compliance</a:t>
            </a:r>
            <a:r>
              <a:rPr lang="en-US" dirty="0" smtClean="0"/>
              <a:t> (ISO 15)</a:t>
            </a:r>
          </a:p>
          <a:p>
            <a:pPr lvl="1"/>
            <a:r>
              <a:rPr lang="en-US" u="sng" dirty="0" smtClean="0"/>
              <a:t>Toolkits</a:t>
            </a:r>
            <a:r>
              <a:rPr lang="en-US" dirty="0" smtClean="0"/>
              <a:t> – links to specifically developed resources</a:t>
            </a:r>
          </a:p>
          <a:p>
            <a:pPr lvl="1"/>
            <a:r>
              <a:rPr lang="en-US" u="sng" dirty="0" smtClean="0"/>
              <a:t>Hot Topics </a:t>
            </a:r>
            <a:r>
              <a:rPr lang="en-US" dirty="0" smtClean="0"/>
              <a:t>– resources related to topics of current interest</a:t>
            </a:r>
          </a:p>
          <a:p>
            <a:pPr lvl="1"/>
            <a:r>
              <a:rPr lang="en-US" u="sng" dirty="0" smtClean="0"/>
              <a:t>Contribute a Case Study </a:t>
            </a:r>
            <a:r>
              <a:rPr lang="en-US" dirty="0" smtClean="0"/>
              <a:t>– instructions and forms</a:t>
            </a:r>
          </a:p>
          <a:p>
            <a:pPr lvl="1"/>
            <a:r>
              <a:rPr lang="en-US" u="sng" dirty="0" smtClean="0"/>
              <a:t>Glossary</a:t>
            </a:r>
            <a:r>
              <a:rPr lang="en-US" dirty="0" smtClean="0"/>
              <a:t> – list of terms and phrase definitions</a:t>
            </a:r>
          </a:p>
        </p:txBody>
      </p:sp>
      <p:sp>
        <p:nvSpPr>
          <p:cNvPr id="4" name="Slide Number Placeholder 3"/>
          <p:cNvSpPr>
            <a:spLocks noGrp="1"/>
          </p:cNvSpPr>
          <p:nvPr>
            <p:ph type="sldNum" sz="quarter" idx="10"/>
          </p:nvPr>
        </p:nvSpPr>
        <p:spPr/>
        <p:txBody>
          <a:bodyPr/>
          <a:lstStyle/>
          <a:p>
            <a:fld id="{1583A85F-ED1E-4CA8-B364-20C5ED1E9750}" type="slidenum">
              <a:rPr lang="en-US" smtClean="0"/>
              <a:pPr/>
              <a:t>17</a:t>
            </a:fld>
            <a:endParaRPr lang="en-US" dirty="0"/>
          </a:p>
        </p:txBody>
      </p:sp>
    </p:spTree>
    <p:extLst>
      <p:ext uri="{BB962C8B-B14F-4D97-AF65-F5344CB8AC3E}">
        <p14:creationId xmlns="" xmlns:p14="http://schemas.microsoft.com/office/powerpoint/2010/main" val="545510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it’s less obvious where to look</a:t>
            </a:r>
            <a:r>
              <a:rPr lang="en-US" baseline="0" dirty="0" smtClean="0"/>
              <a:t> for information. In this case, us the search tool.</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18</a:t>
            </a:fld>
            <a:endParaRPr lang="en-US" dirty="0"/>
          </a:p>
        </p:txBody>
      </p:sp>
    </p:spTree>
    <p:extLst>
      <p:ext uri="{BB962C8B-B14F-4D97-AF65-F5344CB8AC3E}">
        <p14:creationId xmlns="" xmlns:p14="http://schemas.microsoft.com/office/powerpoint/2010/main" val="1355501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Searching is easy but not fully intuitive the first time</a:t>
            </a:r>
          </a:p>
          <a:p>
            <a:endParaRPr lang="en-US" dirty="0" smtClean="0"/>
          </a:p>
          <a:p>
            <a:r>
              <a:rPr lang="en-US" dirty="0" smtClean="0"/>
              <a:t>Using the Search box on the breadcrumb</a:t>
            </a:r>
            <a:r>
              <a:rPr lang="en-US" baseline="0" dirty="0" smtClean="0"/>
              <a:t> bar will ALWAYS search the entire wiki – all spaces.  Not usually the best choice. </a:t>
            </a:r>
          </a:p>
          <a:p>
            <a:endParaRPr lang="en-US" baseline="0" dirty="0" smtClean="0"/>
          </a:p>
          <a:p>
            <a:r>
              <a:rPr lang="en-US" dirty="0" smtClean="0"/>
              <a:t>Start searching by </a:t>
            </a:r>
            <a:r>
              <a:rPr lang="en-US" u="sng" dirty="0" smtClean="0"/>
              <a:t>leaving the search box empty </a:t>
            </a:r>
            <a:r>
              <a:rPr lang="en-US" dirty="0" smtClean="0"/>
              <a:t>and pressing the search button… </a:t>
            </a:r>
          </a:p>
          <a:p>
            <a:r>
              <a:rPr lang="en-US" baseline="0" dirty="0" smtClean="0"/>
              <a:t>If you don’t see the search button, just place your cursor in the empty search box, and hit “enter.”</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19</a:t>
            </a:fld>
            <a:endParaRPr lang="en-US" dirty="0"/>
          </a:p>
        </p:txBody>
      </p:sp>
    </p:spTree>
    <p:extLst>
      <p:ext uri="{BB962C8B-B14F-4D97-AF65-F5344CB8AC3E}">
        <p14:creationId xmlns="" xmlns:p14="http://schemas.microsoft.com/office/powerpoint/2010/main" val="326511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which brings you to this expanded search box next to the Internet2 logo.</a:t>
            </a:r>
          </a:p>
          <a:p>
            <a:endParaRPr lang="en-US" dirty="0" smtClean="0"/>
          </a:p>
          <a:p>
            <a:pPr marL="0" marR="0" lvl="4" indent="0" algn="l" defTabSz="914400" rtl="0" eaLnBrk="1" fontAlgn="auto" latinLnBrk="0" hangingPunct="1">
              <a:lnSpc>
                <a:spcPct val="100000"/>
              </a:lnSpc>
              <a:spcBef>
                <a:spcPts val="0"/>
              </a:spcBef>
              <a:spcAft>
                <a:spcPts val="0"/>
              </a:spcAft>
              <a:buClrTx/>
              <a:buSzTx/>
              <a:buFontTx/>
              <a:buNone/>
              <a:tabLst/>
              <a:defRPr/>
            </a:pPr>
            <a:r>
              <a:rPr lang="en-US" sz="1800" b="1" u="sng" dirty="0" smtClean="0"/>
              <a:t>Important note</a:t>
            </a:r>
            <a:r>
              <a:rPr lang="en-US" sz="1800" dirty="0" smtClean="0"/>
              <a:t>:  The Guide is one of several “spaces” in a generalized wiki.  To search effectively, we must restrict searching to just the Guide.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 sure to limit</a:t>
            </a:r>
            <a:r>
              <a:rPr lang="en-US" baseline="0" dirty="0" smtClean="0"/>
              <a:t> your search to the Information Security Guide using the pull-down menu under, “Where.” </a:t>
            </a:r>
            <a:r>
              <a:rPr lang="en-US" dirty="0" smtClean="0"/>
              <a:t>This will filter (or limit) the search to just the Guide.</a:t>
            </a:r>
            <a:endParaRPr lang="en-US" baseline="0" dirty="0" smtClean="0"/>
          </a:p>
          <a:p>
            <a:endParaRPr lang="en-US" baseline="0" dirty="0" smtClean="0"/>
          </a:p>
          <a:p>
            <a:r>
              <a:rPr lang="en-US" baseline="0" dirty="0" smtClean="0"/>
              <a:t>Avoid the selection called, “Old Security Guide,” which no longer contains any content. </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20</a:t>
            </a:fld>
            <a:endParaRPr lang="en-US" dirty="0"/>
          </a:p>
        </p:txBody>
      </p:sp>
    </p:spTree>
    <p:extLst>
      <p:ext uri="{BB962C8B-B14F-4D97-AF65-F5344CB8AC3E}">
        <p14:creationId xmlns="" xmlns:p14="http://schemas.microsoft.com/office/powerpoint/2010/main" val="326511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you see the</a:t>
            </a:r>
            <a:r>
              <a:rPr lang="en-US" baseline="0" dirty="0" smtClean="0"/>
              <a:t> category on federation.</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a:t>
            </a:fld>
            <a:endParaRPr lang="en-US" dirty="0"/>
          </a:p>
        </p:txBody>
      </p:sp>
    </p:spTree>
    <p:extLst>
      <p:ext uri="{BB962C8B-B14F-4D97-AF65-F5344CB8AC3E}">
        <p14:creationId xmlns="" xmlns:p14="http://schemas.microsoft.com/office/powerpoint/2010/main" val="2216962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25</a:t>
            </a:fld>
            <a:endParaRPr lang="en-US" dirty="0"/>
          </a:p>
        </p:txBody>
      </p:sp>
    </p:spTree>
    <p:extLst>
      <p:ext uri="{BB962C8B-B14F-4D97-AF65-F5344CB8AC3E}">
        <p14:creationId xmlns="" xmlns:p14="http://schemas.microsoft.com/office/powerpoint/2010/main" val="326511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search will</a:t>
            </a:r>
            <a:r>
              <a:rPr lang="en-US" baseline="0" dirty="0" smtClean="0"/>
              <a:t> also find references containing the individual words, “contract” and “language.” Two very useful resources are highlighted here. </a:t>
            </a:r>
          </a:p>
          <a:p>
            <a:endParaRPr lang="en-US" baseline="0" dirty="0" smtClean="0"/>
          </a:p>
          <a:p>
            <a:r>
              <a:rPr lang="en-US" baseline="0" dirty="0" smtClean="0"/>
              <a:t>We could have searched the entire Internet2 wiki, but by limiting the search to the Information Security Guide, we reduced the number of hits from 51 to 36. </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26</a:t>
            </a:fld>
            <a:endParaRPr lang="en-US" dirty="0"/>
          </a:p>
        </p:txBody>
      </p:sp>
    </p:spTree>
    <p:extLst>
      <p:ext uri="{BB962C8B-B14F-4D97-AF65-F5344CB8AC3E}">
        <p14:creationId xmlns="" xmlns:p14="http://schemas.microsoft.com/office/powerpoint/2010/main" val="326511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here is the guide</a:t>
            </a:r>
            <a:r>
              <a:rPr lang="en-US" baseline="0" dirty="0" smtClean="0"/>
              <a:t> section on Data Protection Contractual Language. This is actually one of the Toolkits, so we’ll also take a look at toolkits included in the guide.</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27</a:t>
            </a:fld>
            <a:endParaRPr lang="en-US" dirty="0"/>
          </a:p>
        </p:txBody>
      </p:sp>
    </p:spTree>
    <p:extLst>
      <p:ext uri="{BB962C8B-B14F-4D97-AF65-F5344CB8AC3E}">
        <p14:creationId xmlns="" xmlns:p14="http://schemas.microsoft.com/office/powerpoint/2010/main" val="326511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28</a:t>
            </a:fld>
            <a:endParaRPr lang="en-US" dirty="0"/>
          </a:p>
        </p:txBody>
      </p:sp>
    </p:spTree>
    <p:extLst>
      <p:ext uri="{BB962C8B-B14F-4D97-AF65-F5344CB8AC3E}">
        <p14:creationId xmlns="" xmlns:p14="http://schemas.microsoft.com/office/powerpoint/2010/main" val="326511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Searching on Risk Management yields 89 results. </a:t>
            </a:r>
          </a:p>
          <a:p>
            <a:endParaRPr lang="en-US" baseline="0" dirty="0" smtClean="0"/>
          </a:p>
          <a:p>
            <a:r>
              <a:rPr lang="en-US" baseline="0" dirty="0" smtClean="0"/>
              <a:t>Notice that the search tool finds word permutations such as plurals; i.e., “risks.”</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29</a:t>
            </a:fld>
            <a:endParaRPr lang="en-US" dirty="0"/>
          </a:p>
        </p:txBody>
      </p:sp>
    </p:spTree>
    <p:extLst>
      <p:ext uri="{BB962C8B-B14F-4D97-AF65-F5344CB8AC3E}">
        <p14:creationId xmlns="" xmlns:p14="http://schemas.microsoft.com/office/powerpoint/2010/main" val="326511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and here is the guide</a:t>
            </a:r>
            <a:r>
              <a:rPr lang="en-US" baseline="0" dirty="0" smtClean="0"/>
              <a:t> section on Risk Management Framework toolkit. This toolkit is one of the references in the Risk Management (ISO 4) high-level topic. You can see this in the breadcrumb trail.</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30</a:t>
            </a:fld>
            <a:endParaRPr lang="en-US" dirty="0"/>
          </a:p>
        </p:txBody>
      </p:sp>
    </p:spTree>
    <p:extLst>
      <p:ext uri="{BB962C8B-B14F-4D97-AF65-F5344CB8AC3E}">
        <p14:creationId xmlns="" xmlns:p14="http://schemas.microsoft.com/office/powerpoint/2010/main" val="326511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a:t>
            </a:r>
            <a:r>
              <a:rPr lang="en-US" baseline="0" dirty="0" smtClean="0"/>
              <a:t> find </a:t>
            </a:r>
            <a:r>
              <a:rPr lang="en-US" dirty="0" smtClean="0"/>
              <a:t>“Toolkits” in the navigation pane.</a:t>
            </a:r>
            <a:r>
              <a:rPr lang="en-US" baseline="0" dirty="0" smtClean="0"/>
              <a:t> Clicking there takes </a:t>
            </a:r>
            <a:r>
              <a:rPr lang="en-US" dirty="0" smtClean="0"/>
              <a:t>you to </a:t>
            </a:r>
            <a:r>
              <a:rPr lang="en-US" baseline="0" dirty="0" smtClean="0"/>
              <a:t>resources that have been developed by EDUCAUSE groups that can save you a lot of time and research! </a:t>
            </a:r>
          </a:p>
          <a:p>
            <a:endParaRPr lang="en-US" baseline="0" dirty="0" smtClean="0"/>
          </a:p>
          <a:p>
            <a:r>
              <a:rPr lang="en-US" baseline="0" dirty="0" smtClean="0"/>
              <a:t>The newest toolkits are highlighted in the blue box, but older ones are still relevant.</a:t>
            </a:r>
          </a:p>
          <a:p>
            <a:endParaRPr lang="en-US" baseline="0" dirty="0" smtClean="0"/>
          </a:p>
          <a:p>
            <a:r>
              <a:rPr lang="en-US" baseline="0" dirty="0" smtClean="0"/>
              <a:t>Some popular toolkits:</a:t>
            </a:r>
          </a:p>
          <a:p>
            <a:pPr>
              <a:buFont typeface="Arial" pitchFamily="34" charset="0"/>
              <a:buChar char="•"/>
            </a:pPr>
            <a:r>
              <a:rPr lang="en-US" baseline="0" dirty="0" smtClean="0"/>
              <a:t>Business continuity planning</a:t>
            </a:r>
          </a:p>
          <a:p>
            <a:pPr>
              <a:buFont typeface="Arial" pitchFamily="34" charset="0"/>
              <a:buChar char="•"/>
            </a:pPr>
            <a:r>
              <a:rPr lang="en-US" baseline="0" dirty="0" smtClean="0"/>
              <a:t>Confidential data handling</a:t>
            </a:r>
          </a:p>
          <a:p>
            <a:pPr>
              <a:buFont typeface="Arial" pitchFamily="34" charset="0"/>
              <a:buChar char="•"/>
            </a:pPr>
            <a:r>
              <a:rPr lang="en-US" baseline="0" dirty="0" smtClean="0"/>
              <a:t>Data classification</a:t>
            </a:r>
          </a:p>
          <a:p>
            <a:pPr>
              <a:buFont typeface="Arial" pitchFamily="34" charset="0"/>
              <a:buChar char="•"/>
            </a:pPr>
            <a:r>
              <a:rPr lang="en-US" baseline="0" dirty="0" smtClean="0"/>
              <a:t>Incident notification</a:t>
            </a:r>
          </a:p>
          <a:p>
            <a:pPr>
              <a:buFont typeface="Arial" pitchFamily="34" charset="0"/>
              <a:buChar char="•"/>
            </a:pPr>
            <a:r>
              <a:rPr lang="en-US" baseline="0" dirty="0" smtClean="0"/>
              <a:t>Data Protection Contractual language</a:t>
            </a:r>
          </a:p>
          <a:p>
            <a:pPr>
              <a:buFont typeface="Arial" pitchFamily="34" charset="0"/>
              <a:buChar char="•"/>
            </a:pPr>
            <a:endParaRPr lang="en-US" baseline="0" dirty="0" smtClean="0"/>
          </a:p>
          <a:p>
            <a:pPr>
              <a:buFont typeface="Arial" pitchFamily="34" charset="0"/>
              <a:buNone/>
            </a:pPr>
            <a:r>
              <a:rPr lang="en-US" baseline="0" dirty="0" smtClean="0"/>
              <a:t>Let’s take a closer look at one of them – Data Incident Notification…</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a:buFont typeface="Arial" pitchFamily="34" charset="0"/>
              <a:buNone/>
            </a:pPr>
            <a:r>
              <a:rPr lang="en-US" baseline="0" dirty="0" smtClean="0"/>
              <a:t>None of us needs a data breach, but if it happens, the Data Incident Notification toolkit has templates, examples, and guidance that can save you a lot of time and effort!</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You’ll also want to take a look at the Hot Topics, which can be accessed through the navigation pane or using the search tool. Most</a:t>
            </a:r>
            <a:r>
              <a:rPr lang="en-US" baseline="0" dirty="0" smtClean="0"/>
              <a:t> of these pages were created in response to questions brought up in the EDUCAUSE Security Discussion Group listserv.  Reviewing the hot topics could turn your pain into immediate gain!</a:t>
            </a:r>
          </a:p>
          <a:p>
            <a:endParaRPr lang="en-US" baseline="0" dirty="0" smtClean="0"/>
          </a:p>
          <a:p>
            <a:pPr>
              <a:buFont typeface="Arial" pitchFamily="34" charset="0"/>
              <a:buNone/>
            </a:pPr>
            <a:r>
              <a:rPr lang="en-US" baseline="0" dirty="0" smtClean="0"/>
              <a:t>For example, are you worried about what’s on all those mobile devices the executives are using?</a:t>
            </a:r>
          </a:p>
          <a:p>
            <a:pPr>
              <a:buFont typeface="Arial" pitchFamily="34" charset="0"/>
              <a:buNone/>
            </a:pPr>
            <a:r>
              <a:rPr lang="en-US" baseline="0" dirty="0" smtClean="0"/>
              <a:t>Take a look at the hot topic page for mobile device security.</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search results for Hot Topics. Note that we’ve still limited</a:t>
            </a:r>
            <a:r>
              <a:rPr lang="en-US" baseline="0" dirty="0" smtClean="0"/>
              <a:t> the search to the </a:t>
            </a:r>
            <a:r>
              <a:rPr lang="en-US" baseline="0" dirty="0" err="1" smtClean="0"/>
              <a:t>Informtion</a:t>
            </a:r>
            <a:r>
              <a:rPr lang="en-US" baseline="0" dirty="0" smtClean="0"/>
              <a:t> Security Guide.</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Ask Q as we go.  We will answer some right</a:t>
            </a:r>
            <a:r>
              <a:rPr lang="en-US" baseline="0" dirty="0" smtClean="0"/>
              <a:t> away and hold others until either answered by presentation or Q&amp;A</a:t>
            </a:r>
          </a:p>
          <a:p>
            <a:endParaRPr lang="en-US" baseline="0" dirty="0" smtClean="0"/>
          </a:p>
          <a:p>
            <a:r>
              <a:rPr lang="en-US" baseline="0" dirty="0" smtClean="0"/>
              <a:t>We’ve provided a link to the guide so you can open it in another browser window and follow along, if you wish</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6</a:t>
            </a:fld>
            <a:endParaRPr lang="en-US" dirty="0"/>
          </a:p>
        </p:txBody>
      </p:sp>
    </p:spTree>
    <p:extLst>
      <p:ext uri="{BB962C8B-B14F-4D97-AF65-F5344CB8AC3E}">
        <p14:creationId xmlns="" xmlns:p14="http://schemas.microsoft.com/office/powerpoint/2010/main" val="3516967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the resulting page.</a:t>
            </a:r>
            <a:endParaRPr lang="en-US" baseline="0" dirty="0" smtClean="0"/>
          </a:p>
          <a:p>
            <a:endParaRPr lang="en-US" baseline="0" dirty="0" smtClean="0"/>
          </a:p>
          <a:p>
            <a:pPr>
              <a:buFont typeface="Arial" pitchFamily="34" charset="0"/>
              <a:buNone/>
            </a:pPr>
            <a:r>
              <a:rPr lang="en-US" baseline="0" dirty="0" smtClean="0"/>
              <a:t>Are you worried about the information on all those mobile devices the executives are using?</a:t>
            </a:r>
          </a:p>
          <a:p>
            <a:pPr>
              <a:buFont typeface="Arial" pitchFamily="34" charset="0"/>
              <a:buNone/>
            </a:pPr>
            <a:r>
              <a:rPr lang="en-US" baseline="0" dirty="0" smtClean="0"/>
              <a:t>Take a look at the hot topic page for mobile device security.</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topic page identifies steps to secure your mobile devices.</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Many resources – policies</a:t>
            </a:r>
            <a:r>
              <a:rPr lang="en-US" baseline="0" smtClean="0"/>
              <a:t>, guidelinesare </a:t>
            </a:r>
            <a:r>
              <a:rPr lang="en-US" baseline="0" dirty="0" smtClean="0"/>
              <a:t>available from both Higher Ed and industry.</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38</a:t>
            </a:fld>
            <a:endParaRPr lang="en-US" dirty="0"/>
          </a:p>
        </p:txBody>
      </p:sp>
    </p:spTree>
    <p:extLst>
      <p:ext uri="{BB962C8B-B14F-4D97-AF65-F5344CB8AC3E}">
        <p14:creationId xmlns="" xmlns:p14="http://schemas.microsoft.com/office/powerpoint/2010/main" val="1621655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“add comment” icon is at the bottom of every page</a:t>
            </a:r>
          </a:p>
        </p:txBody>
      </p:sp>
      <p:sp>
        <p:nvSpPr>
          <p:cNvPr id="4" name="Slide Number Placeholder 3"/>
          <p:cNvSpPr>
            <a:spLocks noGrp="1"/>
          </p:cNvSpPr>
          <p:nvPr>
            <p:ph type="sldNum" sz="quarter" idx="10"/>
          </p:nvPr>
        </p:nvSpPr>
        <p:spPr/>
        <p:txBody>
          <a:bodyPr/>
          <a:lstStyle/>
          <a:p>
            <a:fld id="{1583A85F-ED1E-4CA8-B364-20C5ED1E9750}" type="slidenum">
              <a:rPr lang="en-US" smtClean="0"/>
              <a:pPr/>
              <a:t>39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Clicking on</a:t>
            </a:r>
            <a:r>
              <a:rPr lang="en-US" baseline="0" dirty="0" smtClean="0"/>
              <a:t> “Add comment” opens up a box where you can anonymously add text and post it to the wiki. Note that adding a comment includes a </a:t>
            </a:r>
            <a:r>
              <a:rPr lang="en-US" baseline="0" dirty="0" err="1" smtClean="0"/>
              <a:t>captcha</a:t>
            </a:r>
            <a:r>
              <a:rPr lang="en-US" baseline="0" dirty="0" smtClean="0"/>
              <a:t>. </a:t>
            </a:r>
          </a:p>
          <a:p>
            <a:endParaRPr lang="en-US" baseline="0" dirty="0" smtClean="0"/>
          </a:p>
          <a:p>
            <a:r>
              <a:rPr lang="en-US" baseline="0" dirty="0" smtClean="0"/>
              <a:t>Although comments are anonymous by default, it would be helpful to include contact information so we can follow up if necessary.</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40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more</a:t>
            </a:r>
            <a:r>
              <a:rPr lang="en-US" baseline="0" dirty="0" smtClean="0"/>
              <a:t> visible, </a:t>
            </a:r>
            <a:r>
              <a:rPr lang="en-US" dirty="0" smtClean="0"/>
              <a:t>contribution you can make is a case study. </a:t>
            </a:r>
          </a:p>
          <a:p>
            <a:pPr lvl="1"/>
            <a:r>
              <a:rPr lang="en-US" dirty="0" smtClean="0"/>
              <a:t>Case</a:t>
            </a:r>
            <a:r>
              <a:rPr lang="en-US" baseline="0" dirty="0" smtClean="0"/>
              <a:t> studies are highlighted on a page with a light bulb because these are specially designed for inclusion in the security guide. </a:t>
            </a:r>
            <a:r>
              <a:rPr lang="en-US" dirty="0" smtClean="0"/>
              <a:t>A case study gives you the opportunity to publish</a:t>
            </a:r>
            <a:r>
              <a:rPr lang="en-US" baseline="0" dirty="0" smtClean="0"/>
              <a:t> your effective practice and help someone who may be struggling with the same issue.</a:t>
            </a:r>
          </a:p>
          <a:p>
            <a:pPr lvl="1"/>
            <a:endParaRPr lang="en-US" baseline="0" dirty="0" smtClean="0"/>
          </a:p>
          <a:p>
            <a:pPr lvl="1"/>
            <a:r>
              <a:rPr lang="en-US" baseline="0" dirty="0" smtClean="0"/>
              <a:t>Clicking on “Contribute a Case Study” in the navigation pane takes you to this page with instructions on how to submit a case study. </a:t>
            </a:r>
            <a:endParaRPr lang="en-US" dirty="0" smtClean="0"/>
          </a:p>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41</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aseline="0" dirty="0" smtClean="0"/>
              <a:t>Case Study template is available in two formats: A writeable PDF form, and text file. The template guides the submitter through a description of his or her solution, including benefits, challenges, future plans, and return on investment.  </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42</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version…</a:t>
            </a:r>
          </a:p>
          <a:p>
            <a:endParaRPr lang="en-US" dirty="0" smtClean="0"/>
          </a:p>
          <a:p>
            <a:r>
              <a:rPr lang="en-US" dirty="0" smtClean="0"/>
              <a:t>The template allows the submitter to check some information about the study and </a:t>
            </a:r>
            <a:r>
              <a:rPr lang="en-US" baseline="0" dirty="0" smtClean="0"/>
              <a:t>to help select the ISO category for </a:t>
            </a:r>
            <a:r>
              <a:rPr lang="en-US" baseline="0" smtClean="0"/>
              <a:t>the solution. </a:t>
            </a:r>
            <a:r>
              <a:rPr lang="en-US" baseline="0" dirty="0" smtClean="0"/>
              <a:t>The form also includes an Intellectual Property Agreement.</a:t>
            </a:r>
          </a:p>
          <a:p>
            <a:endParaRPr lang="en-US" baseline="0" dirty="0" smtClean="0"/>
          </a:p>
          <a:p>
            <a:r>
              <a:rPr lang="en-US" baseline="0" dirty="0" smtClean="0"/>
              <a:t>The .</a:t>
            </a:r>
            <a:r>
              <a:rPr lang="en-US" baseline="0" dirty="0" err="1" smtClean="0"/>
              <a:t>pdf</a:t>
            </a:r>
            <a:r>
              <a:rPr lang="en-US" baseline="0" dirty="0" smtClean="0"/>
              <a:t> version includes a “submit” button that e-mails the form to security-council@educause.edu. </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43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44</a:t>
            </a:fld>
            <a:endParaRPr lang="en-US" dirty="0"/>
          </a:p>
        </p:txBody>
      </p:sp>
    </p:spTree>
    <p:extLst>
      <p:ext uri="{BB962C8B-B14F-4D97-AF65-F5344CB8AC3E}">
        <p14:creationId xmlns="" xmlns:p14="http://schemas.microsoft.com/office/powerpoint/2010/main" val="151488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A word from our sponsor…</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7</a:t>
            </a:fld>
            <a:endParaRPr lang="en-US" dirty="0"/>
          </a:p>
        </p:txBody>
      </p:sp>
    </p:spTree>
    <p:extLst>
      <p:ext uri="{BB962C8B-B14F-4D97-AF65-F5344CB8AC3E}">
        <p14:creationId xmlns="" xmlns:p14="http://schemas.microsoft.com/office/powerpoint/2010/main" val="3428600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questions from the audience?</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45</a:t>
            </a:fld>
            <a:endParaRPr lang="en-US" dirty="0"/>
          </a:p>
        </p:txBody>
      </p:sp>
    </p:spTree>
    <p:extLst>
      <p:ext uri="{BB962C8B-B14F-4D97-AF65-F5344CB8AC3E}">
        <p14:creationId xmlns="" xmlns:p14="http://schemas.microsoft.com/office/powerpoint/2010/main" val="703989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46</a:t>
            </a:fld>
            <a:endParaRPr lang="en-US" dirty="0"/>
          </a:p>
        </p:txBody>
      </p:sp>
    </p:spTree>
    <p:extLst>
      <p:ext uri="{BB962C8B-B14F-4D97-AF65-F5344CB8AC3E}">
        <p14:creationId xmlns="" xmlns:p14="http://schemas.microsoft.com/office/powerpoint/2010/main" val="70398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8</a:t>
            </a:fld>
            <a:endParaRPr lang="en-US" dirty="0"/>
          </a:p>
        </p:txBody>
      </p:sp>
    </p:spTree>
    <p:extLst>
      <p:ext uri="{BB962C8B-B14F-4D97-AF65-F5344CB8AC3E}">
        <p14:creationId xmlns="" xmlns:p14="http://schemas.microsoft.com/office/powerpoint/2010/main" val="119442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What security standard approach</a:t>
            </a:r>
            <a:r>
              <a:rPr lang="en-US" baseline="0" dirty="0" smtClean="0"/>
              <a:t> </a:t>
            </a:r>
            <a:r>
              <a:rPr lang="en-US" dirty="0" smtClean="0"/>
              <a:t>does your institution use (predominately): </a:t>
            </a:r>
          </a:p>
          <a:p>
            <a:r>
              <a:rPr lang="en-US" dirty="0" smtClean="0"/>
              <a:t>	ISO</a:t>
            </a:r>
          </a:p>
          <a:p>
            <a:r>
              <a:rPr lang="en-US" dirty="0" smtClean="0"/>
              <a:t>	NIST</a:t>
            </a:r>
          </a:p>
          <a:p>
            <a:r>
              <a:rPr lang="en-US" dirty="0" smtClean="0"/>
              <a:t>	CobiT</a:t>
            </a:r>
          </a:p>
          <a:p>
            <a:r>
              <a:rPr lang="en-US" dirty="0" smtClean="0"/>
              <a:t>	PCI DSS</a:t>
            </a:r>
          </a:p>
          <a:p>
            <a:r>
              <a:rPr lang="en-US" dirty="0" smtClean="0"/>
              <a:t>	other</a:t>
            </a:r>
          </a:p>
          <a:p>
            <a:r>
              <a:rPr lang="en-US" dirty="0" smtClean="0"/>
              <a:t>	don’t know</a:t>
            </a:r>
          </a:p>
          <a:p>
            <a:r>
              <a:rPr lang="en-US" dirty="0" smtClean="0"/>
              <a:t>	none</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9</a:t>
            </a:fld>
            <a:endParaRPr lang="en-US" dirty="0"/>
          </a:p>
        </p:txBody>
      </p:sp>
    </p:spTree>
    <p:extLst>
      <p:ext uri="{BB962C8B-B14F-4D97-AF65-F5344CB8AC3E}">
        <p14:creationId xmlns="" xmlns:p14="http://schemas.microsoft.com/office/powerpoint/2010/main" val="1194424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10</a:t>
            </a:fld>
            <a:endParaRPr lang="en-US" dirty="0"/>
          </a:p>
        </p:txBody>
      </p:sp>
    </p:spTree>
    <p:extLst>
      <p:ext uri="{BB962C8B-B14F-4D97-AF65-F5344CB8AC3E}">
        <p14:creationId xmlns="" xmlns:p14="http://schemas.microsoft.com/office/powerpoint/2010/main" val="33751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home page. </a:t>
            </a:r>
            <a:r>
              <a:rPr lang="en-US" baseline="0" dirty="0" smtClean="0"/>
              <a:t> The guide is hosted by Internet2 as a wiki.  </a:t>
            </a:r>
          </a:p>
          <a:p>
            <a:endParaRPr lang="en-US" baseline="0" dirty="0" smtClean="0"/>
          </a:p>
          <a:p>
            <a:r>
              <a:rPr lang="en-US" baseline="0" dirty="0" smtClean="0"/>
              <a:t>The home page is the door to a world of information security information! In addition to the navigation pane on the left, this page contains featured resources and publications that are particularly timely.</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11</a:t>
            </a:fld>
            <a:endParaRPr lang="en-US" dirty="0"/>
          </a:p>
        </p:txBody>
      </p:sp>
    </p:spTree>
    <p:extLst>
      <p:ext uri="{BB962C8B-B14F-4D97-AF65-F5344CB8AC3E}">
        <p14:creationId xmlns="" xmlns:p14="http://schemas.microsoft.com/office/powerpoint/2010/main" val="337519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topic page includes:</a:t>
            </a:r>
          </a:p>
          <a:p>
            <a:pPr lvl="1">
              <a:buFont typeface="Arial" pitchFamily="34" charset="0"/>
              <a:buChar char="•"/>
            </a:pPr>
            <a:r>
              <a:rPr lang="en-US" baseline="0" dirty="0" smtClean="0"/>
              <a:t>Navigation pane</a:t>
            </a:r>
            <a:endParaRPr lang="en-US" dirty="0" smtClean="0"/>
          </a:p>
          <a:p>
            <a:pPr lvl="1">
              <a:buFont typeface="Arial" pitchFamily="34" charset="0"/>
              <a:buChar char="•"/>
            </a:pPr>
            <a:r>
              <a:rPr lang="en-US" dirty="0" smtClean="0"/>
              <a:t>Linked Table of Contents which depends upon the ISO category structure for the topic </a:t>
            </a:r>
          </a:p>
          <a:p>
            <a:pPr lvl="1">
              <a:buFont typeface="Arial" pitchFamily="34" charset="0"/>
              <a:buChar char="•"/>
            </a:pPr>
            <a:r>
              <a:rPr lang="en-US" dirty="0" smtClean="0"/>
              <a:t>Overview description of general intent of the ISO topic</a:t>
            </a:r>
          </a:p>
          <a:p>
            <a:pPr lvl="1">
              <a:buFont typeface="Arial" pitchFamily="34" charset="0"/>
              <a:buChar char="•"/>
            </a:pPr>
            <a:r>
              <a:rPr lang="en-US" dirty="0" smtClean="0"/>
              <a:t>“Bread-crumb” trail at the top of the page</a:t>
            </a:r>
            <a:endParaRPr lang="en-US" dirty="0"/>
          </a:p>
        </p:txBody>
      </p:sp>
      <p:sp>
        <p:nvSpPr>
          <p:cNvPr id="4" name="Slide Number Placeholder 3"/>
          <p:cNvSpPr>
            <a:spLocks noGrp="1"/>
          </p:cNvSpPr>
          <p:nvPr>
            <p:ph type="sldNum" sz="quarter" idx="10"/>
          </p:nvPr>
        </p:nvSpPr>
        <p:spPr/>
        <p:txBody>
          <a:bodyPr/>
          <a:lstStyle/>
          <a:p>
            <a:fld id="{1583A85F-ED1E-4CA8-B364-20C5ED1E9750}" type="slidenum">
              <a:rPr lang="en-US" smtClean="0"/>
              <a:pPr/>
              <a:t>12</a:t>
            </a:fld>
            <a:endParaRPr lang="en-US" dirty="0"/>
          </a:p>
        </p:txBody>
      </p:sp>
    </p:spTree>
    <p:extLst>
      <p:ext uri="{BB962C8B-B14F-4D97-AF65-F5344CB8AC3E}">
        <p14:creationId xmlns="" xmlns:p14="http://schemas.microsoft.com/office/powerpoint/2010/main" val="537228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11" descr="cyber.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938" y="6321425"/>
            <a:ext cx="9151938"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2" descr="EDUCAUSE-I2logo.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89113" y="709613"/>
            <a:ext cx="5619750" cy="86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BC3C55D9-A862-4155-9611-FFC9B62908E0}" type="datetime1">
              <a:rPr lang="en-US" smtClean="0"/>
              <a:pPr/>
              <a:t>1/4/2011</a:t>
            </a:fld>
            <a:endParaRPr lang="en-US" dirty="0"/>
          </a:p>
        </p:txBody>
      </p:sp>
      <p:sp>
        <p:nvSpPr>
          <p:cNvPr id="7" name="Footer Placeholder 4"/>
          <p:cNvSpPr>
            <a:spLocks noGrp="1"/>
          </p:cNvSpPr>
          <p:nvPr>
            <p:ph type="ftr" sz="quarter" idx="11"/>
          </p:nvPr>
        </p:nvSpPr>
        <p:spPr/>
        <p:txBody>
          <a:bodyPr/>
          <a:lstStyle>
            <a:lvl1pPr>
              <a:defRPr/>
            </a:lvl1pPr>
          </a:lstStyle>
          <a:p>
            <a:endParaRPr lang="en-US" dirty="0"/>
          </a:p>
        </p:txBody>
      </p:sp>
      <p:sp>
        <p:nvSpPr>
          <p:cNvPr id="8"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 xmlns:p14="http://schemas.microsoft.com/office/powerpoint/2010/main" val="3510544989"/>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68CC14C-E4EE-405B-9E8E-E808A31470AA}" type="datetime1">
              <a:rPr lang="en-US" smtClean="0"/>
              <a:pPr/>
              <a:t>1/4/2011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 xmlns:p14="http://schemas.microsoft.com/office/powerpoint/2010/main" val="222557649"/>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1795EC5-F8DA-4AC0-B632-DB0AC4D59859}" type="datetime1">
              <a:rPr lang="en-US" smtClean="0"/>
              <a:pPr/>
              <a:t>1/4/2011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 xmlns:p14="http://schemas.microsoft.com/office/powerpoint/2010/main" val="70585107"/>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06309B1-DF3F-4DD1-9E82-6A644E4143C7}" type="datetime1">
              <a:rPr lang="en-US" smtClean="0"/>
              <a:pPr/>
              <a:t>1/4/2011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 xmlns:p14="http://schemas.microsoft.com/office/powerpoint/2010/main" val="1364287028"/>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sp>
        <p:nvSpPr>
          <p:cNvPr id="3" name="Date Placeholder 1"/>
          <p:cNvSpPr>
            <a:spLocks noGrp="1"/>
          </p:cNvSpPr>
          <p:nvPr>
            <p:ph type="dt" sz="half" idx="10"/>
          </p:nvPr>
        </p:nvSpPr>
        <p:spPr/>
        <p:txBody>
          <a:bodyPr/>
          <a:lstStyle>
            <a:lvl1pPr>
              <a:defRPr/>
            </a:lvl1pPr>
          </a:lstStyle>
          <a:p>
            <a:fld id="{FC7EE1AC-90F8-4285-AEDF-6EDF97D862F9}" type="datetime1">
              <a:rPr lang="en-US" smtClean="0"/>
              <a:pPr/>
              <a:t>1/4/2011</a:t>
            </a:fld>
            <a:endParaRPr lang="en-US" dirty="0"/>
          </a:p>
        </p:txBody>
      </p:sp>
      <p:sp>
        <p:nvSpPr>
          <p:cNvPr id="4" name="Footer Placeholder 2"/>
          <p:cNvSpPr>
            <a:spLocks noGrp="1"/>
          </p:cNvSpPr>
          <p:nvPr>
            <p:ph type="ftr" sz="quarter" idx="11"/>
          </p:nvPr>
        </p:nvSpPr>
        <p:spPr/>
        <p:txBody>
          <a:bodyPr/>
          <a:lstStyle>
            <a:lvl1pPr>
              <a:defRPr/>
            </a:lvl1pPr>
          </a:lstStyle>
          <a:p>
            <a:endParaRPr lang="en-US" dirty="0"/>
          </a:p>
        </p:txBody>
      </p:sp>
      <p:sp>
        <p:nvSpPr>
          <p:cNvPr id="5" name="Slide Number Placeholder 3"/>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 xmlns:p14="http://schemas.microsoft.com/office/powerpoint/2010/main" val="304524195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63D71AB-41B9-4019-AD79-731C99FA2642}" type="datetime1">
              <a:rPr lang="en-US" smtClean="0"/>
              <a:pPr/>
              <a:t>1/4/2011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 xmlns:p14="http://schemas.microsoft.com/office/powerpoint/2010/main" val="2045883787"/>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CE67093-9673-4F09-B069-D72C1B52ECC7}" type="datetime1">
              <a:rPr lang="en-US" smtClean="0"/>
              <a:pPr/>
              <a:t>1/4/2011</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 xmlns:p14="http://schemas.microsoft.com/office/powerpoint/2010/main" val="1757330673"/>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3C6373A-C8AD-4C70-88E7-9F3E633418A1}" type="datetime1">
              <a:rPr lang="en-US" smtClean="0"/>
              <a:pPr/>
              <a:t>1/4/2011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 xmlns:p14="http://schemas.microsoft.com/office/powerpoint/2010/main" val="258352328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BDADC1A-4015-4DBC-B4FC-8D905B2E9A21}" type="datetime1">
              <a:rPr lang="en-US" smtClean="0"/>
              <a:pPr/>
              <a:t>1/4/2011</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 xmlns:p14="http://schemas.microsoft.com/office/powerpoint/2010/main" val="3188009999"/>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02A6EE8-B199-4A5E-BDFB-CF8C66237987}" type="datetime1">
              <a:rPr lang="en-US" smtClean="0"/>
              <a:pPr/>
              <a:t>1/4/2011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 xmlns:p14="http://schemas.microsoft.com/office/powerpoint/2010/main" val="49947936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271CD6A-858E-48D8-822B-B04CB60DF306}" type="datetime1">
              <a:rPr lang="en-US" smtClean="0"/>
              <a:pPr/>
              <a:t>1/4/2011</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a:xfrm>
            <a:off x="7010400" y="5943600"/>
            <a:ext cx="2133600" cy="365125"/>
          </a:xfrm>
        </p:spPr>
        <p:txBody>
          <a:bodyPr/>
          <a:lstStyle>
            <a:lvl1pPr>
              <a:defRPr/>
            </a:lvl1pPr>
          </a:lstStyle>
          <a:p>
            <a:fld id="{D21D77C7-5D54-449B-9267-0F723A407510}" type="slidenum">
              <a:rPr lang="en-US" smtClean="0"/>
              <a:pPr/>
              <a:t>‹#›</a:t>
            </a:fld>
            <a:endParaRPr lang="en-US" dirty="0"/>
          </a:p>
        </p:txBody>
      </p:sp>
    </p:spTree>
    <p:extLst>
      <p:ext uri="{BB962C8B-B14F-4D97-AF65-F5344CB8AC3E}">
        <p14:creationId xmlns="" xmlns:p14="http://schemas.microsoft.com/office/powerpoint/2010/main" val="948659830"/>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6D7B4A5C-9F01-497B-9F16-2AC9DD672778}" type="datetime1">
              <a:rPr lang="en-US" smtClean="0"/>
              <a:pPr/>
              <a:t>1/4/2011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D21D77C7-5D54-449B-9267-0F723A407510}" type="slidenum">
              <a:rPr lang="en-US" smtClean="0"/>
              <a:pPr/>
              <a:t>‹#›</a:t>
            </a:fld>
            <a:endParaRPr lang="en-US" dirty="0"/>
          </a:p>
        </p:txBody>
      </p:sp>
      <p:sp>
        <p:nvSpPr>
          <p:cNvPr id="25" name="Rectangle 24"/>
          <p:cNvSpPr/>
          <p:nvPr/>
        </p:nvSpPr>
        <p:spPr bwMode="auto">
          <a:xfrm>
            <a:off x="4941888" y="6046788"/>
            <a:ext cx="90487"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sp>
        <p:nvSpPr>
          <p:cNvPr id="26" name="Rectangle 25"/>
          <p:cNvSpPr/>
          <p:nvPr/>
        </p:nvSpPr>
        <p:spPr bwMode="auto">
          <a:xfrm>
            <a:off x="4133850" y="6046788"/>
            <a:ext cx="88900" cy="904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sp>
        <p:nvSpPr>
          <p:cNvPr id="27" name="Rectangle 26"/>
          <p:cNvSpPr/>
          <p:nvPr/>
        </p:nvSpPr>
        <p:spPr bwMode="auto">
          <a:xfrm>
            <a:off x="4400550" y="6046788"/>
            <a:ext cx="90488" cy="90487"/>
          </a:xfrm>
          <a:prstGeom prst="rect">
            <a:avLst/>
          </a:prstGeom>
          <a:solidFill>
            <a:srgbClr val="558B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sp>
        <p:nvSpPr>
          <p:cNvPr id="28" name="Rectangle 27"/>
          <p:cNvSpPr/>
          <p:nvPr/>
        </p:nvSpPr>
        <p:spPr bwMode="auto">
          <a:xfrm>
            <a:off x="4672013" y="6046788"/>
            <a:ext cx="88900" cy="90487"/>
          </a:xfrm>
          <a:prstGeom prst="rect">
            <a:avLst/>
          </a:prstGeom>
          <a:solidFill>
            <a:srgbClr val="19759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64" charset="-128"/>
            </a:endParaRPr>
          </a:p>
        </p:txBody>
      </p:sp>
      <p:pic>
        <p:nvPicPr>
          <p:cNvPr id="1035" name="Picture 21" descr="cyber.jpg"/>
          <p:cNvPicPr>
            <a:picLocks noChangeAspect="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938" y="6321425"/>
            <a:ext cx="9151938"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spd="med">
    <p:fade/>
  </p:transition>
  <p:timing>
    <p:tnLst>
      <p:par>
        <p:cTn id="1" dur="indefinite" restart="never" nodeType="tmRoot"/>
      </p:par>
    </p:tnLst>
  </p:timing>
  <p:hf hdr="0" ftr="0" dt="0"/>
  <p:txStyles>
    <p:titleStyle>
      <a:lvl1pPr algn="l" defTabSz="457200" rtl="0" eaLnBrk="1" fontAlgn="base" hangingPunct="1">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1" fontAlgn="base" hangingPunct="1">
        <a:spcBef>
          <a:spcPct val="20000"/>
        </a:spcBef>
        <a:spcAft>
          <a:spcPct val="0"/>
        </a:spcAft>
        <a:buClr>
          <a:srgbClr val="B70036"/>
        </a:buClr>
        <a:buSzPct val="80000"/>
        <a:buFont typeface="Wingdings" pitchFamily="64" charset="2"/>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
          <a:srgbClr val="EA3B32"/>
        </a:buClr>
        <a:buSzPct val="80000"/>
        <a:buFont typeface="Wingdings" pitchFamily="64" charset="2"/>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B70036"/>
        </a:buClr>
        <a:buSzPct val="80000"/>
        <a:buFont typeface="Wingdings" pitchFamily="64" charset="2"/>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
          <a:srgbClr val="EA3B32"/>
        </a:buClr>
        <a:buSzPct val="80000"/>
        <a:buFont typeface="Wingdings" pitchFamily="64" charset="2"/>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B70036"/>
        </a:buClr>
        <a:buSzPct val="80000"/>
        <a:buFont typeface="Wingdings" pitchFamily="64"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ced.bennett@stanford.edu"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educause.edu/security/guide" TargetMode="External"/><Relationship Id="rId5" Type="http://schemas.openxmlformats.org/officeDocument/2006/relationships/hyperlink" Target="mailto:security-council@educause.edu" TargetMode="External"/><Relationship Id="rId4" Type="http://schemas.openxmlformats.org/officeDocument/2006/relationships/hyperlink" Target="mailto:dunker@vt.edu"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ducause.edu/security/gui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a:t>
            </a:fld>
            <a:endParaRPr lang="en-US" dirty="0"/>
          </a:p>
        </p:txBody>
      </p:sp>
      <p:pic>
        <p:nvPicPr>
          <p:cNvPr id="9" name="Content Placeholder 8"/>
          <p:cNvPicPr>
            <a:picLocks noGrp="1" noChangeAspect="1"/>
          </p:cNvPicPr>
          <p:nvPr>
            <p:ph idx="4294967295"/>
          </p:nvPr>
        </p:nvPicPr>
        <p:blipFill>
          <a:blip r:embed="rId3" cstate="print">
            <a:extLst>
              <a:ext uri="{28A0092B-C50C-407E-A947-70E740481C1C}">
                <a14:useLocalDpi xmlns="" xmlns:a14="http://schemas.microsoft.com/office/drawing/2010/main" val="0"/>
              </a:ext>
            </a:extLst>
          </a:blip>
          <a:stretch>
            <a:fillRect/>
          </a:stretch>
        </p:blipFill>
        <p:spPr>
          <a:xfrm>
            <a:off x="0" y="76200"/>
            <a:ext cx="8786813" cy="6346825"/>
          </a:xfrm>
        </p:spPr>
      </p:pic>
    </p:spTree>
    <p:extLst>
      <p:ext uri="{BB962C8B-B14F-4D97-AF65-F5344CB8AC3E}">
        <p14:creationId xmlns="" xmlns:p14="http://schemas.microsoft.com/office/powerpoint/2010/main" val="429425448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Structure of the Guide</a:t>
            </a:r>
            <a:endParaRPr lang="en-US" dirty="0"/>
          </a:p>
        </p:txBody>
      </p:sp>
      <p:sp>
        <p:nvSpPr>
          <p:cNvPr id="3" name="Content Placeholder 2"/>
          <p:cNvSpPr>
            <a:spLocks noGrp="1"/>
          </p:cNvSpPr>
          <p:nvPr>
            <p:ph idx="1"/>
          </p:nvPr>
        </p:nvSpPr>
        <p:spPr/>
        <p:txBody>
          <a:bodyPr>
            <a:normAutofit/>
          </a:bodyPr>
          <a:lstStyle/>
          <a:p>
            <a:r>
              <a:rPr lang="en-US" dirty="0" smtClean="0"/>
              <a:t>Recently reorganized to follow ISO 27002 topics</a:t>
            </a:r>
          </a:p>
          <a:p>
            <a:pPr marL="973137" lvl="3" indent="0">
              <a:buNone/>
            </a:pPr>
            <a:r>
              <a:rPr lang="en-US" dirty="0" smtClean="0"/>
              <a:t>But it is NOT an implementation toolkit for ISO 27002</a:t>
            </a:r>
          </a:p>
          <a:p>
            <a:r>
              <a:rPr lang="en-US" dirty="0" smtClean="0"/>
              <a:t>ISO 27002 was selected as the organizing principle of the Guide because it is a widely accepted international standard – and because…</a:t>
            </a:r>
          </a:p>
          <a:p>
            <a:pPr lvl="1"/>
            <a:r>
              <a:rPr lang="en-US" dirty="0" smtClean="0"/>
              <a:t>ISO 27002 is concerned with the security of information assets (i.e., the actual information)</a:t>
            </a:r>
          </a:p>
          <a:p>
            <a:pPr lvl="1"/>
            <a:r>
              <a:rPr lang="en-US" dirty="0" smtClean="0"/>
              <a:t>ISO 27002 focuses on information security controls within a framework of enterprise security topics</a:t>
            </a:r>
          </a:p>
          <a:p>
            <a:pPr lvl="1"/>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10</a:t>
            </a:fld>
            <a:endParaRPr lang="en-US" dirty="0"/>
          </a:p>
        </p:txBody>
      </p:sp>
    </p:spTree>
    <p:extLst>
      <p:ext uri="{BB962C8B-B14F-4D97-AF65-F5344CB8AC3E}">
        <p14:creationId xmlns="" xmlns:p14="http://schemas.microsoft.com/office/powerpoint/2010/main" val="407773512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curityGuideHome.PNG"/>
          <p:cNvPicPr>
            <a:picLocks noGrp="1" noChangeAspect="1"/>
          </p:cNvPicPr>
          <p:nvPr>
            <p:ph idx="1"/>
          </p:nvPr>
        </p:nvPicPr>
        <p:blipFill>
          <a:blip r:embed="rId3" cstate="print"/>
          <a:stretch>
            <a:fillRect/>
          </a:stretch>
        </p:blipFill>
        <p:spPr>
          <a:xfrm>
            <a:off x="152400" y="914400"/>
            <a:ext cx="8991600" cy="5410200"/>
          </a:xfrm>
        </p:spPr>
      </p:pic>
      <p:sp>
        <p:nvSpPr>
          <p:cNvPr id="4" name="Slide Number Placeholder 3"/>
          <p:cNvSpPr>
            <a:spLocks noGrp="1"/>
          </p:cNvSpPr>
          <p:nvPr>
            <p:ph type="sldNum" sz="quarter" idx="12"/>
          </p:nvPr>
        </p:nvSpPr>
        <p:spPr/>
        <p:txBody>
          <a:bodyPr/>
          <a:lstStyle/>
          <a:p>
            <a:fld id="{D21D77C7-5D54-449B-9267-0F723A407510}" type="slidenum">
              <a:rPr lang="en-US" smtClean="0"/>
              <a:pPr/>
              <a:t>11</a:t>
            </a:fld>
            <a:endParaRPr lang="en-US" dirty="0"/>
          </a:p>
        </p:txBody>
      </p:sp>
      <p:sp>
        <p:nvSpPr>
          <p:cNvPr id="7" name="TextBox 6"/>
          <p:cNvSpPr txBox="1"/>
          <p:nvPr/>
        </p:nvSpPr>
        <p:spPr>
          <a:xfrm>
            <a:off x="381000" y="152400"/>
            <a:ext cx="8382000" cy="584775"/>
          </a:xfrm>
          <a:prstGeom prst="rect">
            <a:avLst/>
          </a:prstGeom>
          <a:noFill/>
        </p:spPr>
        <p:txBody>
          <a:bodyPr wrap="square" rtlCol="0">
            <a:spAutoFit/>
          </a:bodyPr>
          <a:lstStyle/>
          <a:p>
            <a:pPr algn="ctr"/>
            <a:r>
              <a:rPr lang="en-US" sz="3200" b="1" dirty="0" smtClean="0"/>
              <a:t>www.educause.edu/security/guide</a:t>
            </a:r>
            <a:endParaRPr lang="en-US" sz="3200" b="1" dirty="0"/>
          </a:p>
        </p:txBody>
      </p:sp>
    </p:spTree>
    <p:extLst>
      <p:ext uri="{BB962C8B-B14F-4D97-AF65-F5344CB8AC3E}">
        <p14:creationId xmlns="" xmlns:p14="http://schemas.microsoft.com/office/powerpoint/2010/main" val="407773512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dirty="0" smtClean="0"/>
              <a:t>Navigation pane, ToC, Overview</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673100" y="1143000"/>
            <a:ext cx="7950200" cy="5105400"/>
          </a:xfrm>
          <a:prstGeom prst="rect">
            <a:avLst/>
          </a:prstGeom>
          <a:solidFill>
            <a:schemeClr val="accent1"/>
          </a:solidFill>
          <a:ln w="9525">
            <a:noFill/>
            <a:miter lim="800000"/>
            <a:headEnd/>
            <a:tailEnd/>
          </a:ln>
        </p:spPr>
      </p:pic>
      <p:sp>
        <p:nvSpPr>
          <p:cNvPr id="5" name="Slide Number Placeholder 4"/>
          <p:cNvSpPr>
            <a:spLocks noGrp="1"/>
          </p:cNvSpPr>
          <p:nvPr>
            <p:ph type="sldNum" sz="quarter" idx="12"/>
          </p:nvPr>
        </p:nvSpPr>
        <p:spPr/>
        <p:txBody>
          <a:bodyPr/>
          <a:lstStyle/>
          <a:p>
            <a:fld id="{D21D77C7-5D54-449B-9267-0F723A407510}" type="slidenum">
              <a:rPr lang="en-US" smtClean="0"/>
              <a:pPr/>
              <a:t>12</a:t>
            </a:fld>
            <a:endParaRPr lang="en-US" dirty="0"/>
          </a:p>
        </p:txBody>
      </p:sp>
      <p:sp>
        <p:nvSpPr>
          <p:cNvPr id="7" name="Rounded Rectangle 6"/>
          <p:cNvSpPr/>
          <p:nvPr/>
        </p:nvSpPr>
        <p:spPr>
          <a:xfrm>
            <a:off x="685800" y="1524000"/>
            <a:ext cx="1143000" cy="4800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3200400"/>
            <a:ext cx="2971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981200" y="4267200"/>
            <a:ext cx="6096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429000" y="1447800"/>
            <a:ext cx="4191000" cy="614065"/>
            <a:chOff x="3429000" y="1600200"/>
            <a:chExt cx="4191000" cy="614065"/>
          </a:xfrm>
        </p:grpSpPr>
        <p:cxnSp>
          <p:nvCxnSpPr>
            <p:cNvPr id="12" name="Straight Arrow Connector 11"/>
            <p:cNvCxnSpPr/>
            <p:nvPr/>
          </p:nvCxnSpPr>
          <p:spPr>
            <a:xfrm rot="10800000">
              <a:off x="3429000" y="1600200"/>
              <a:ext cx="12192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48200" y="1752600"/>
              <a:ext cx="2971800" cy="461665"/>
            </a:xfrm>
            <a:prstGeom prst="rect">
              <a:avLst/>
            </a:prstGeom>
            <a:noFill/>
          </p:spPr>
          <p:txBody>
            <a:bodyPr wrap="square" rtlCol="0">
              <a:spAutoFit/>
            </a:bodyPr>
            <a:lstStyle/>
            <a:p>
              <a:r>
                <a:rPr lang="en-US" sz="2400" dirty="0" smtClean="0">
                  <a:solidFill>
                    <a:srgbClr val="FF0000"/>
                  </a:solidFill>
                </a:rPr>
                <a:t>bread crumb trail</a:t>
              </a:r>
              <a:endParaRPr lang="en-US" sz="2400" dirty="0">
                <a:solidFill>
                  <a:srgbClr val="FF0000"/>
                </a:solidFill>
              </a:endParaRPr>
            </a:p>
          </p:txBody>
        </p:sp>
      </p:grpSp>
    </p:spTree>
    <p:extLst>
      <p:ext uri="{BB962C8B-B14F-4D97-AF65-F5344CB8AC3E}">
        <p14:creationId xmlns="" xmlns:p14="http://schemas.microsoft.com/office/powerpoint/2010/main" val="33220912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684212"/>
          </a:xfrm>
        </p:spPr>
        <p:txBody>
          <a:bodyPr>
            <a:normAutofit/>
          </a:bodyPr>
          <a:lstStyle/>
          <a:p>
            <a:pPr algn="ctr"/>
            <a:r>
              <a:rPr lang="en-US" dirty="0" smtClean="0"/>
              <a:t>Standards</a:t>
            </a:r>
            <a:endParaRPr lang="en-US" dirty="0"/>
          </a:p>
        </p:txBody>
      </p:sp>
      <p:pic>
        <p:nvPicPr>
          <p:cNvPr id="2050" name="Picture 2"/>
          <p:cNvPicPr>
            <a:picLocks noGrp="1" noChangeAspect="1" noChangeArrowheads="1"/>
          </p:cNvPicPr>
          <p:nvPr>
            <p:ph idx="1"/>
          </p:nvPr>
        </p:nvPicPr>
        <p:blipFill>
          <a:blip r:embed="rId3" cstate="print"/>
          <a:stretch>
            <a:fillRect/>
          </a:stretch>
        </p:blipFill>
        <p:spPr bwMode="auto">
          <a:xfrm>
            <a:off x="304800" y="1219200"/>
            <a:ext cx="8610600" cy="4800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21D77C7-5D54-449B-9267-0F723A407510}" type="slidenum">
              <a:rPr lang="en-US" smtClean="0"/>
              <a:pPr/>
              <a:t>13</a:t>
            </a:fld>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684212"/>
          </a:xfrm>
        </p:spPr>
        <p:txBody>
          <a:bodyPr/>
          <a:lstStyle/>
          <a:p>
            <a:pPr algn="ctr"/>
            <a:r>
              <a:rPr lang="en-US" dirty="0" smtClean="0"/>
              <a:t>Objectives</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533400" y="914400"/>
            <a:ext cx="8077199" cy="5334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21D77C7-5D54-449B-9267-0F723A407510}" type="slidenum">
              <a:rPr lang="en-US" smtClean="0"/>
              <a:pPr/>
              <a:t>14</a:t>
            </a:fld>
            <a:endParaRPr 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14400"/>
          </a:xfrm>
        </p:spPr>
        <p:txBody>
          <a:bodyPr/>
          <a:lstStyle/>
          <a:p>
            <a:pPr algn="ctr"/>
            <a:r>
              <a:rPr lang="en-US" dirty="0" smtClean="0"/>
              <a:t>Resources</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457200" y="990600"/>
            <a:ext cx="8153400" cy="5257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21D77C7-5D54-449B-9267-0F723A407510}" type="slidenum">
              <a:rPr lang="en-US" smtClean="0"/>
              <a:pPr/>
              <a:t>15</a:t>
            </a:fld>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Finding information in the Guide</a:t>
            </a:r>
            <a:endParaRPr lang="en-US" dirty="0"/>
          </a:p>
        </p:txBody>
      </p:sp>
      <p:sp>
        <p:nvSpPr>
          <p:cNvPr id="4" name="Content Placeholder 3"/>
          <p:cNvSpPr>
            <a:spLocks noGrp="1"/>
          </p:cNvSpPr>
          <p:nvPr>
            <p:ph idx="1"/>
          </p:nvPr>
        </p:nvSpPr>
        <p:spPr/>
        <p:txBody>
          <a:bodyPr>
            <a:normAutofit/>
          </a:bodyPr>
          <a:lstStyle/>
          <a:p>
            <a:r>
              <a:rPr lang="en-US" dirty="0" smtClean="0"/>
              <a:t>Two ways find information</a:t>
            </a:r>
          </a:p>
          <a:p>
            <a:pPr lvl="1"/>
            <a:r>
              <a:rPr lang="en-US" dirty="0" smtClean="0"/>
              <a:t>Link directly to the desired information via the Navigation Pane</a:t>
            </a:r>
          </a:p>
          <a:p>
            <a:pPr lvl="1"/>
            <a:r>
              <a:rPr lang="en-US" dirty="0" smtClean="0"/>
              <a:t>Look for the desired information using the Search tool</a:t>
            </a:r>
          </a:p>
          <a:p>
            <a:r>
              <a:rPr lang="en-US" dirty="0" smtClean="0"/>
              <a:t>Navigation Pane is the quickest and easiest</a:t>
            </a:r>
          </a:p>
          <a:p>
            <a:pPr lvl="1"/>
            <a:r>
              <a:rPr lang="en-US" dirty="0" smtClean="0"/>
              <a:t>When the topic name makes the location of the desired information obvious, e.g.,</a:t>
            </a:r>
          </a:p>
          <a:p>
            <a:pPr lvl="2"/>
            <a:r>
              <a:rPr lang="en-US" dirty="0" smtClean="0"/>
              <a:t>Risk Management (ISO 4)</a:t>
            </a:r>
          </a:p>
          <a:p>
            <a:pPr lvl="2"/>
            <a:r>
              <a:rPr lang="en-US" dirty="0" smtClean="0"/>
              <a:t>Security Policy (ISO 5)</a:t>
            </a:r>
          </a:p>
          <a:p>
            <a:pPr lvl="2"/>
            <a:r>
              <a:rPr lang="en-US" dirty="0" smtClean="0"/>
              <a:t>Information Security Incident Management (ISO 13)</a:t>
            </a:r>
          </a:p>
          <a:p>
            <a:pPr lvl="1"/>
            <a:endParaRPr lang="en-US" dirty="0"/>
          </a:p>
        </p:txBody>
      </p:sp>
      <p:sp>
        <p:nvSpPr>
          <p:cNvPr id="2" name="Slide Number Placeholder 1"/>
          <p:cNvSpPr>
            <a:spLocks noGrp="1"/>
          </p:cNvSpPr>
          <p:nvPr>
            <p:ph type="sldNum" sz="quarter" idx="12"/>
          </p:nvPr>
        </p:nvSpPr>
        <p:spPr/>
        <p:txBody>
          <a:bodyPr/>
          <a:lstStyle/>
          <a:p>
            <a:fld id="{D21D77C7-5D54-449B-9267-0F723A407510}" type="slidenum">
              <a:rPr lang="en-US" smtClean="0"/>
              <a:pPr/>
              <a:t>16</a:t>
            </a:fld>
            <a:endParaRPr lang="en-US" dirty="0"/>
          </a:p>
        </p:txBody>
      </p:sp>
    </p:spTree>
    <p:extLst>
      <p:ext uri="{BB962C8B-B14F-4D97-AF65-F5344CB8AC3E}">
        <p14:creationId xmlns="" xmlns:p14="http://schemas.microsoft.com/office/powerpoint/2010/main" val="247038013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8788"/>
            <a:ext cx="8305800" cy="836612"/>
          </a:xfrm>
        </p:spPr>
        <p:txBody>
          <a:bodyPr/>
          <a:lstStyle/>
          <a:p>
            <a:pPr algn="ctr"/>
            <a:r>
              <a:rPr lang="en-US" dirty="0" smtClean="0"/>
              <a:t>Navigation Pane</a:t>
            </a:r>
            <a:endParaRPr lang="en-US" dirty="0"/>
          </a:p>
        </p:txBody>
      </p:sp>
      <p:sp>
        <p:nvSpPr>
          <p:cNvPr id="2" name="Slide Number Placeholder 1"/>
          <p:cNvSpPr>
            <a:spLocks noGrp="1"/>
          </p:cNvSpPr>
          <p:nvPr>
            <p:ph type="sldNum" sz="quarter" idx="12"/>
          </p:nvPr>
        </p:nvSpPr>
        <p:spPr/>
        <p:txBody>
          <a:bodyPr/>
          <a:lstStyle/>
          <a:p>
            <a:fld id="{D21D77C7-5D54-449B-9267-0F723A407510}" type="slidenum">
              <a:rPr lang="en-US" smtClean="0"/>
              <a:pPr/>
              <a:t>17</a:t>
            </a:fld>
            <a:endParaRPr lang="en-US" dirty="0"/>
          </a:p>
        </p:txBody>
      </p:sp>
      <p:pic>
        <p:nvPicPr>
          <p:cNvPr id="205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4337" y="1485900"/>
            <a:ext cx="2417426" cy="3467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48000" y="1585913"/>
            <a:ext cx="2552700" cy="43328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19800" y="1585913"/>
            <a:ext cx="2510518" cy="4657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6355501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 information in the guide</a:t>
            </a:r>
            <a:endParaRPr lang="en-US" dirty="0"/>
          </a:p>
        </p:txBody>
      </p:sp>
      <p:sp>
        <p:nvSpPr>
          <p:cNvPr id="3" name="Content Placeholder 2"/>
          <p:cNvSpPr>
            <a:spLocks noGrp="1"/>
          </p:cNvSpPr>
          <p:nvPr>
            <p:ph idx="1"/>
          </p:nvPr>
        </p:nvSpPr>
        <p:spPr>
          <a:xfrm>
            <a:off x="457200" y="1524000"/>
            <a:ext cx="8382000" cy="4525963"/>
          </a:xfrm>
        </p:spPr>
        <p:txBody>
          <a:bodyPr>
            <a:normAutofit/>
          </a:bodyPr>
          <a:lstStyle/>
          <a:p>
            <a:r>
              <a:rPr lang="en-US" dirty="0" smtClean="0"/>
              <a:t>Navigation pane is not as effective if you don’t know where the desired topic is covered in ISO, e.g.,</a:t>
            </a:r>
          </a:p>
          <a:p>
            <a:pPr lvl="1"/>
            <a:r>
              <a:rPr lang="en-US" dirty="0" smtClean="0"/>
              <a:t>Data Classification is in Asset Management (ISO 7)</a:t>
            </a:r>
          </a:p>
          <a:p>
            <a:pPr lvl="1"/>
            <a:r>
              <a:rPr lang="en-US" dirty="0" smtClean="0"/>
              <a:t>Awareness and Training is in Human Resources Security (ISO 8)</a:t>
            </a:r>
          </a:p>
          <a:p>
            <a:pPr lvl="1"/>
            <a:r>
              <a:rPr lang="en-US" dirty="0" smtClean="0"/>
              <a:t>Cryptographic Controls is in Information Systems Acquisition, Development, and Maintenance (ISO 12)</a:t>
            </a:r>
          </a:p>
          <a:p>
            <a:r>
              <a:rPr lang="en-US" dirty="0" smtClean="0"/>
              <a:t>For these sort of topics, use the Search Tool</a:t>
            </a:r>
          </a:p>
          <a:p>
            <a:pPr lvl="2"/>
            <a:r>
              <a:rPr lang="en-US" dirty="0" smtClean="0"/>
              <a:t>Or to ensure you find all information relevant to your interest</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18</a:t>
            </a:fld>
            <a:endParaRPr lang="en-US" dirty="0"/>
          </a:p>
        </p:txBody>
      </p:sp>
    </p:spTree>
    <p:extLst>
      <p:ext uri="{BB962C8B-B14F-4D97-AF65-F5344CB8AC3E}">
        <p14:creationId xmlns="" xmlns:p14="http://schemas.microsoft.com/office/powerpoint/2010/main" val="427062209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685800"/>
          </a:xfrm>
        </p:spPr>
        <p:txBody>
          <a:bodyPr/>
          <a:lstStyle/>
          <a:p>
            <a:pPr algn="ctr"/>
            <a:r>
              <a:rPr lang="en-US" dirty="0" smtClean="0"/>
              <a:t>Using the search tool</a:t>
            </a:r>
            <a:endParaRPr lang="en-US" dirty="0"/>
          </a:p>
        </p:txBody>
      </p:sp>
      <p:pic>
        <p:nvPicPr>
          <p:cNvPr id="8" name="Content Placeholder 7" descr="GuideHome.PNG"/>
          <p:cNvPicPr>
            <a:picLocks noGrp="1" noChangeAspect="1"/>
          </p:cNvPicPr>
          <p:nvPr>
            <p:ph idx="1"/>
          </p:nvPr>
        </p:nvPicPr>
        <p:blipFill>
          <a:blip r:embed="rId3" cstate="print"/>
          <a:stretch>
            <a:fillRect/>
          </a:stretch>
        </p:blipFill>
        <p:spPr>
          <a:xfrm>
            <a:off x="152400" y="914401"/>
            <a:ext cx="8991600" cy="5410200"/>
          </a:xfrm>
        </p:spPr>
      </p:pic>
      <p:sp>
        <p:nvSpPr>
          <p:cNvPr id="4" name="Slide Number Placeholder 3"/>
          <p:cNvSpPr>
            <a:spLocks noGrp="1"/>
          </p:cNvSpPr>
          <p:nvPr>
            <p:ph type="sldNum" sz="quarter" idx="12"/>
          </p:nvPr>
        </p:nvSpPr>
        <p:spPr/>
        <p:txBody>
          <a:bodyPr/>
          <a:lstStyle/>
          <a:p>
            <a:fld id="{D21D77C7-5D54-449B-9267-0F723A407510}" type="slidenum">
              <a:rPr lang="en-US" smtClean="0"/>
              <a:pPr/>
              <a:t>19</a:t>
            </a:fld>
            <a:endParaRPr lang="en-US" dirty="0"/>
          </a:p>
        </p:txBody>
      </p:sp>
      <p:sp>
        <p:nvSpPr>
          <p:cNvPr id="9" name="Oval 8"/>
          <p:cNvSpPr/>
          <p:nvPr/>
        </p:nvSpPr>
        <p:spPr>
          <a:xfrm>
            <a:off x="7620000" y="99060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3" idx="3"/>
          </p:cNvCxnSpPr>
          <p:nvPr/>
        </p:nvCxnSpPr>
        <p:spPr>
          <a:xfrm flipV="1">
            <a:off x="6705600" y="1371600"/>
            <a:ext cx="990600" cy="5356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00600" y="1676400"/>
            <a:ext cx="1905000" cy="461665"/>
          </a:xfrm>
          <a:prstGeom prst="rect">
            <a:avLst/>
          </a:prstGeom>
          <a:noFill/>
        </p:spPr>
        <p:txBody>
          <a:bodyPr wrap="square" rtlCol="0">
            <a:spAutoFit/>
          </a:bodyPr>
          <a:lstStyle/>
          <a:p>
            <a:pPr algn="r"/>
            <a:r>
              <a:rPr lang="en-US" sz="2400" dirty="0" smtClean="0">
                <a:solidFill>
                  <a:srgbClr val="FF0000"/>
                </a:solidFill>
              </a:rPr>
              <a:t>leave  empty</a:t>
            </a:r>
            <a:endParaRPr lang="en-US" sz="2400" dirty="0">
              <a:solidFill>
                <a:srgbClr val="FF0000"/>
              </a:solidFill>
            </a:endParaRPr>
          </a:p>
        </p:txBody>
      </p:sp>
    </p:spTree>
    <p:extLst>
      <p:ext uri="{BB962C8B-B14F-4D97-AF65-F5344CB8AC3E}">
        <p14:creationId xmlns="" xmlns:p14="http://schemas.microsoft.com/office/powerpoint/2010/main" val="89305912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057401"/>
            <a:ext cx="7772400" cy="1905000"/>
          </a:xfrm>
        </p:spPr>
        <p:txBody>
          <a:bodyPr>
            <a:noAutofit/>
          </a:bodyPr>
          <a:lstStyle/>
          <a:p>
            <a:r>
              <a:rPr lang="en-US" sz="3200" dirty="0"/>
              <a:t>Overview of the </a:t>
            </a:r>
            <a:r>
              <a:rPr lang="en-US" sz="4000" dirty="0" smtClean="0"/>
              <a:t/>
            </a:r>
            <a:br>
              <a:rPr lang="en-US" sz="4000" dirty="0" smtClean="0"/>
            </a:br>
            <a:r>
              <a:rPr lang="en-US" sz="4000" i="1" dirty="0" smtClean="0"/>
              <a:t>Information </a:t>
            </a:r>
            <a:r>
              <a:rPr lang="en-US" sz="4000" i="1" dirty="0"/>
              <a:t>Security Guide</a:t>
            </a:r>
            <a:r>
              <a:rPr lang="en-US" sz="4000" dirty="0"/>
              <a:t>: </a:t>
            </a:r>
          </a:p>
        </p:txBody>
      </p:sp>
      <p:sp>
        <p:nvSpPr>
          <p:cNvPr id="3" name="Subtitle 2"/>
          <p:cNvSpPr>
            <a:spLocks noGrp="1"/>
          </p:cNvSpPr>
          <p:nvPr>
            <p:ph type="subTitle" idx="1"/>
          </p:nvPr>
        </p:nvSpPr>
        <p:spPr>
          <a:xfrm>
            <a:off x="1447800" y="3886200"/>
            <a:ext cx="6400800" cy="2133600"/>
          </a:xfrm>
        </p:spPr>
        <p:txBody>
          <a:bodyPr>
            <a:normAutofit/>
          </a:bodyPr>
          <a:lstStyle/>
          <a:p>
            <a:r>
              <a:rPr lang="en-US" sz="3200" dirty="0" smtClean="0"/>
              <a:t>How to get a virtual workforce for free</a:t>
            </a:r>
          </a:p>
          <a:p>
            <a:endParaRPr lang="en-US" sz="3200" dirty="0"/>
          </a:p>
          <a:p>
            <a:r>
              <a:rPr lang="en-US" sz="1400" dirty="0" smtClean="0"/>
              <a:t>January 14, 2011, 9:30am</a:t>
            </a:r>
            <a:endParaRPr lang="en-US" sz="1400" dirty="0"/>
          </a:p>
          <a:p>
            <a:endParaRPr lang="en-US" sz="1400"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2</a:t>
            </a:fld>
            <a:endParaRPr lang="en-US" dirty="0"/>
          </a:p>
        </p:txBody>
      </p:sp>
    </p:spTree>
    <p:extLst>
      <p:ext uri="{BB962C8B-B14F-4D97-AF65-F5344CB8AC3E}">
        <p14:creationId xmlns="" xmlns:p14="http://schemas.microsoft.com/office/powerpoint/2010/main" val="1339028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838200"/>
          </a:xfrm>
        </p:spPr>
        <p:txBody>
          <a:bodyPr/>
          <a:lstStyle/>
          <a:p>
            <a:pPr algn="ctr"/>
            <a:r>
              <a:rPr lang="en-US" dirty="0" smtClean="0"/>
              <a:t>Using the search tool</a:t>
            </a:r>
            <a:endParaRPr lang="en-US" dirty="0"/>
          </a:p>
        </p:txBody>
      </p:sp>
      <p:pic>
        <p:nvPicPr>
          <p:cNvPr id="8" name="Picture 2"/>
          <p:cNvPicPr>
            <a:picLocks noGrp="1" noChangeAspect="1" noChangeArrowheads="1"/>
          </p:cNvPicPr>
          <p:nvPr>
            <p:ph idx="1"/>
          </p:nvPr>
        </p:nvPicPr>
        <p:blipFill>
          <a:blip r:embed="rId3" cstate="print"/>
          <a:stretch>
            <a:fillRect/>
          </a:stretch>
        </p:blipFill>
        <p:spPr bwMode="auto">
          <a:xfrm>
            <a:off x="228600" y="990600"/>
            <a:ext cx="8915399" cy="5257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21D77C7-5D54-449B-9267-0F723A407510}" type="slidenum">
              <a:rPr lang="en-US" smtClean="0"/>
              <a:pPr/>
              <a:t>20</a:t>
            </a:fld>
            <a:endParaRPr lang="en-US" dirty="0"/>
          </a:p>
        </p:txBody>
      </p:sp>
      <p:sp>
        <p:nvSpPr>
          <p:cNvPr id="9" name="Rectangle 8"/>
          <p:cNvSpPr/>
          <p:nvPr/>
        </p:nvSpPr>
        <p:spPr>
          <a:xfrm>
            <a:off x="1295400" y="3810000"/>
            <a:ext cx="4572000" cy="646331"/>
          </a:xfrm>
          <a:prstGeom prst="rect">
            <a:avLst/>
          </a:prstGeom>
        </p:spPr>
        <p:txBody>
          <a:bodyPr>
            <a:spAutoFit/>
          </a:bodyPr>
          <a:lstStyle/>
          <a:p>
            <a:r>
              <a:rPr lang="en-US" b="1" u="sng" dirty="0" smtClean="0">
                <a:solidFill>
                  <a:srgbClr val="FF0000"/>
                </a:solidFill>
              </a:rPr>
              <a:t>Note</a:t>
            </a:r>
            <a:r>
              <a:rPr lang="en-US" dirty="0" smtClean="0">
                <a:solidFill>
                  <a:srgbClr val="FF0000"/>
                </a:solidFill>
              </a:rPr>
              <a:t>:  Be sure to avoid the selection called “Old Security Guide”</a:t>
            </a:r>
            <a:endParaRPr lang="en-US" dirty="0">
              <a:solidFill>
                <a:srgbClr val="FF0000"/>
              </a:solidFill>
            </a:endParaRPr>
          </a:p>
        </p:txBody>
      </p:sp>
      <p:sp>
        <p:nvSpPr>
          <p:cNvPr id="11" name="Oval 10"/>
          <p:cNvSpPr/>
          <p:nvPr/>
        </p:nvSpPr>
        <p:spPr>
          <a:xfrm>
            <a:off x="152400" y="1752600"/>
            <a:ext cx="441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20000" y="3886200"/>
            <a:ext cx="1371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93059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1D77C7-5D54-449B-9267-0F723A407510}" type="slidenum">
              <a:rPr lang="en-US" smtClean="0"/>
              <a:pPr/>
              <a:t>21</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52400" y="838200"/>
            <a:ext cx="8759952" cy="5486400"/>
          </a:xfrm>
          <a:prstGeom prst="rect">
            <a:avLst/>
          </a:prstGeom>
          <a:noFill/>
          <a:ln w="9525">
            <a:noFill/>
            <a:miter lim="800000"/>
            <a:headEnd/>
            <a:tailEnd/>
          </a:ln>
        </p:spPr>
      </p:pic>
      <p:grpSp>
        <p:nvGrpSpPr>
          <p:cNvPr id="6" name="Group 5"/>
          <p:cNvGrpSpPr/>
          <p:nvPr/>
        </p:nvGrpSpPr>
        <p:grpSpPr>
          <a:xfrm>
            <a:off x="990600" y="2057400"/>
            <a:ext cx="5029200" cy="1380530"/>
            <a:chOff x="1143000" y="1828800"/>
            <a:chExt cx="5029200" cy="1380530"/>
          </a:xfrm>
        </p:grpSpPr>
        <p:sp>
          <p:nvSpPr>
            <p:cNvPr id="7" name="Rectangle 6"/>
            <p:cNvSpPr/>
            <p:nvPr/>
          </p:nvSpPr>
          <p:spPr>
            <a:xfrm>
              <a:off x="1600200" y="2286000"/>
              <a:ext cx="4572000" cy="923330"/>
            </a:xfrm>
            <a:prstGeom prst="rect">
              <a:avLst/>
            </a:prstGeom>
          </p:spPr>
          <p:txBody>
            <a:bodyPr>
              <a:spAutoFit/>
            </a:bodyPr>
            <a:lstStyle/>
            <a:p>
              <a:r>
                <a:rPr lang="en-US" dirty="0" smtClean="0">
                  <a:solidFill>
                    <a:srgbClr val="FF0000"/>
                  </a:solidFill>
                </a:rPr>
                <a:t>Now enter your search term into the search box on the left side of the page (next to the Internet2 logo)</a:t>
              </a:r>
            </a:p>
          </p:txBody>
        </p:sp>
        <p:sp>
          <p:nvSpPr>
            <p:cNvPr id="8" name="Bent Arrow 7"/>
            <p:cNvSpPr/>
            <p:nvPr/>
          </p:nvSpPr>
          <p:spPr>
            <a:xfrm rot="-5400000">
              <a:off x="838200" y="2133600"/>
              <a:ext cx="990600" cy="381000"/>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Title 5"/>
          <p:cNvSpPr txBox="1">
            <a:spLocks/>
          </p:cNvSpPr>
          <p:nvPr/>
        </p:nvSpPr>
        <p:spPr>
          <a:xfrm>
            <a:off x="228600" y="152400"/>
            <a:ext cx="8686800" cy="838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USING THE SEARCH TOOL</a:t>
            </a: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0" name="Oval 9"/>
          <p:cNvSpPr/>
          <p:nvPr/>
        </p:nvSpPr>
        <p:spPr>
          <a:xfrm>
            <a:off x="7391400" y="2133600"/>
            <a:ext cx="1447800" cy="381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1D77C7-5D54-449B-9267-0F723A407510}" type="slidenum">
              <a:rPr lang="en-US" smtClean="0"/>
              <a:pPr/>
              <a:t>22</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762000"/>
            <a:ext cx="8759952" cy="5562600"/>
          </a:xfrm>
          <a:prstGeom prst="rect">
            <a:avLst/>
          </a:prstGeom>
          <a:noFill/>
          <a:ln w="9525">
            <a:noFill/>
            <a:miter lim="800000"/>
            <a:headEnd/>
            <a:tailEnd/>
          </a:ln>
        </p:spPr>
      </p:pic>
      <p:grpSp>
        <p:nvGrpSpPr>
          <p:cNvPr id="6" name="Group 5"/>
          <p:cNvGrpSpPr/>
          <p:nvPr/>
        </p:nvGrpSpPr>
        <p:grpSpPr>
          <a:xfrm>
            <a:off x="1143000" y="4572000"/>
            <a:ext cx="2590800" cy="533400"/>
            <a:chOff x="990600" y="4267200"/>
            <a:chExt cx="2590800" cy="533400"/>
          </a:xfrm>
        </p:grpSpPr>
        <p:sp>
          <p:nvSpPr>
            <p:cNvPr id="7" name="Oval 6"/>
            <p:cNvSpPr/>
            <p:nvPr/>
          </p:nvSpPr>
          <p:spPr>
            <a:xfrm>
              <a:off x="2971800" y="4343400"/>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p:cNvCxnSpPr/>
            <p:nvPr/>
          </p:nvCxnSpPr>
          <p:spPr>
            <a:xfrm rot="10800000">
              <a:off x="1447800" y="4267200"/>
              <a:ext cx="1524000" cy="304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2"/>
            </p:cNvCxnSpPr>
            <p:nvPr/>
          </p:nvCxnSpPr>
          <p:spPr>
            <a:xfrm rot="10800000" flipV="1">
              <a:off x="990600" y="4572000"/>
              <a:ext cx="1981200" cy="228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Title 7"/>
          <p:cNvSpPr txBox="1">
            <a:spLocks/>
          </p:cNvSpPr>
          <p:nvPr/>
        </p:nvSpPr>
        <p:spPr>
          <a:xfrm>
            <a:off x="457200" y="152400"/>
            <a:ext cx="82296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b="1" dirty="0" smtClean="0">
                <a:latin typeface="Arial" pitchFamily="34" charset="0"/>
                <a:ea typeface="+mj-ea"/>
                <a:cs typeface="Arial" pitchFamily="34" charset="0"/>
              </a:rPr>
              <a:t>SEARCH RESULTS: FEDERATION</a:t>
            </a:r>
            <a:endParaRPr kumimoji="0" lang="en-US" sz="3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1D77C7-5D54-449B-9267-0F723A407510}" type="slidenum">
              <a:rPr lang="en-US" smtClean="0"/>
              <a:pPr/>
              <a:t>23</a:t>
            </a:fld>
            <a:endParaRPr lang="en-US" dirty="0"/>
          </a:p>
        </p:txBody>
      </p:sp>
      <p:pic>
        <p:nvPicPr>
          <p:cNvPr id="4" name="Picture 2"/>
          <p:cNvPicPr>
            <a:picLocks noChangeAspect="1" noChangeArrowheads="1"/>
          </p:cNvPicPr>
          <p:nvPr/>
        </p:nvPicPr>
        <p:blipFill>
          <a:blip r:embed="rId3" cstate="print"/>
          <a:srcRect/>
          <a:stretch>
            <a:fillRect/>
          </a:stretch>
        </p:blipFill>
        <p:spPr bwMode="auto">
          <a:xfrm>
            <a:off x="228600" y="990600"/>
            <a:ext cx="8759952" cy="5334000"/>
          </a:xfrm>
          <a:prstGeom prst="rect">
            <a:avLst/>
          </a:prstGeom>
          <a:solidFill>
            <a:srgbClr val="FF0000"/>
          </a:solidFill>
          <a:ln w="9525">
            <a:solidFill>
              <a:srgbClr val="FF0000"/>
            </a:solidFill>
            <a:miter lim="800000"/>
            <a:headEnd/>
            <a:tailEnd/>
          </a:ln>
        </p:spPr>
      </p:pic>
      <p:grpSp>
        <p:nvGrpSpPr>
          <p:cNvPr id="5" name="Group 4"/>
          <p:cNvGrpSpPr/>
          <p:nvPr/>
        </p:nvGrpSpPr>
        <p:grpSpPr>
          <a:xfrm>
            <a:off x="3657600" y="4724400"/>
            <a:ext cx="2209800" cy="1151930"/>
            <a:chOff x="3657600" y="4486870"/>
            <a:chExt cx="2209800" cy="1151930"/>
          </a:xfrm>
        </p:grpSpPr>
        <p:sp>
          <p:nvSpPr>
            <p:cNvPr id="6" name="Rectangle 5"/>
            <p:cNvSpPr/>
            <p:nvPr/>
          </p:nvSpPr>
          <p:spPr>
            <a:xfrm>
              <a:off x="3657600" y="4486870"/>
              <a:ext cx="2209800" cy="369332"/>
            </a:xfrm>
            <a:prstGeom prst="rect">
              <a:avLst/>
            </a:prstGeom>
          </p:spPr>
          <p:txBody>
            <a:bodyPr wrap="square">
              <a:spAutoFit/>
            </a:bodyPr>
            <a:lstStyle/>
            <a:p>
              <a:r>
                <a:rPr lang="en-US" dirty="0" smtClean="0">
                  <a:solidFill>
                    <a:srgbClr val="FF0000"/>
                  </a:solidFill>
                </a:rPr>
                <a:t>If you scroll down…….</a:t>
              </a:r>
            </a:p>
          </p:txBody>
        </p:sp>
        <p:sp>
          <p:nvSpPr>
            <p:cNvPr id="7" name="Down Arrow 6"/>
            <p:cNvSpPr/>
            <p:nvPr/>
          </p:nvSpPr>
          <p:spPr>
            <a:xfrm>
              <a:off x="4343400" y="4876800"/>
              <a:ext cx="304800"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TextBox 7"/>
          <p:cNvSpPr txBox="1"/>
          <p:nvPr/>
        </p:nvSpPr>
        <p:spPr>
          <a:xfrm>
            <a:off x="228600" y="304800"/>
            <a:ext cx="8458200" cy="553998"/>
          </a:xfrm>
          <a:prstGeom prst="rect">
            <a:avLst/>
          </a:prstGeom>
          <a:noFill/>
        </p:spPr>
        <p:txBody>
          <a:bodyPr wrap="square" rtlCol="0">
            <a:spAutoFit/>
          </a:bodyPr>
          <a:lstStyle/>
          <a:p>
            <a:pPr lvl="0" algn="ctr">
              <a:spcBef>
                <a:spcPct val="0"/>
              </a:spcBef>
              <a:defRPr/>
            </a:pPr>
            <a:r>
              <a:rPr lang="en-US" sz="3000" b="1" dirty="0" smtClean="0">
                <a:latin typeface="Arial" pitchFamily="34" charset="0"/>
                <a:cs typeface="Arial" pitchFamily="34" charset="0"/>
              </a:rPr>
              <a:t>SEARCH RESULTS: FEDERATION</a:t>
            </a:r>
            <a:endParaRPr lang="en-US" sz="3000" b="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1D77C7-5D54-449B-9267-0F723A407510}" type="slidenum">
              <a:rPr lang="en-US" smtClean="0"/>
              <a:pPr/>
              <a:t>24</a:t>
            </a:fld>
            <a:endParaRPr lang="en-US" dirty="0"/>
          </a:p>
        </p:txBody>
      </p:sp>
      <p:pic>
        <p:nvPicPr>
          <p:cNvPr id="3" name="Picture 2"/>
          <p:cNvPicPr>
            <a:picLocks noChangeAspect="1" noChangeArrowheads="1"/>
          </p:cNvPicPr>
          <p:nvPr/>
        </p:nvPicPr>
        <p:blipFill>
          <a:blip r:embed="rId3" cstate="print"/>
          <a:srcRect/>
          <a:stretch>
            <a:fillRect/>
          </a:stretch>
        </p:blipFill>
        <p:spPr bwMode="auto">
          <a:xfrm>
            <a:off x="152400" y="685800"/>
            <a:ext cx="8759952" cy="5715000"/>
          </a:xfrm>
          <a:prstGeom prst="rect">
            <a:avLst/>
          </a:prstGeom>
          <a:noFill/>
          <a:ln w="9525">
            <a:noFill/>
            <a:miter lim="800000"/>
            <a:headEnd/>
            <a:tailEnd/>
          </a:ln>
        </p:spPr>
      </p:pic>
      <p:sp>
        <p:nvSpPr>
          <p:cNvPr id="4" name="TextBox 3"/>
          <p:cNvSpPr txBox="1"/>
          <p:nvPr/>
        </p:nvSpPr>
        <p:spPr>
          <a:xfrm>
            <a:off x="381000" y="1"/>
            <a:ext cx="8458200" cy="553998"/>
          </a:xfrm>
          <a:prstGeom prst="rect">
            <a:avLst/>
          </a:prstGeom>
          <a:noFill/>
        </p:spPr>
        <p:txBody>
          <a:bodyPr wrap="square" rtlCol="0">
            <a:spAutoFit/>
          </a:bodyPr>
          <a:lstStyle/>
          <a:p>
            <a:pPr lvl="0" algn="ctr">
              <a:spcBef>
                <a:spcPct val="0"/>
              </a:spcBef>
              <a:defRPr/>
            </a:pPr>
            <a:r>
              <a:rPr lang="en-US" sz="3000" b="1" dirty="0" smtClean="0">
                <a:latin typeface="Arial" pitchFamily="34" charset="0"/>
                <a:cs typeface="Arial" pitchFamily="34" charset="0"/>
              </a:rPr>
              <a:t>SEARCH RESULTS: FEDERATION</a:t>
            </a:r>
            <a:endParaRPr lang="en-US" sz="3000" b="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792162"/>
          </a:xfrm>
        </p:spPr>
        <p:txBody>
          <a:bodyPr>
            <a:normAutofit/>
          </a:bodyPr>
          <a:lstStyle/>
          <a:p>
            <a:pPr algn="ctr"/>
            <a:r>
              <a:rPr lang="en-US" dirty="0" smtClean="0"/>
              <a:t>Using the search tool</a:t>
            </a:r>
            <a:endParaRPr lang="en-US" dirty="0"/>
          </a:p>
        </p:txBody>
      </p:sp>
      <p:pic>
        <p:nvPicPr>
          <p:cNvPr id="7" name="Content Placeholder 6" descr="ContractLanguagesearchBox.PNG"/>
          <p:cNvPicPr>
            <a:picLocks noGrp="1" noChangeAspect="1"/>
          </p:cNvPicPr>
          <p:nvPr>
            <p:ph idx="1"/>
          </p:nvPr>
        </p:nvPicPr>
        <p:blipFill>
          <a:blip r:embed="rId3" cstate="print"/>
          <a:stretch>
            <a:fillRect/>
          </a:stretch>
        </p:blipFill>
        <p:spPr>
          <a:xfrm>
            <a:off x="152400" y="1143000"/>
            <a:ext cx="8839200" cy="5105400"/>
          </a:xfrm>
        </p:spPr>
      </p:pic>
      <p:sp>
        <p:nvSpPr>
          <p:cNvPr id="4" name="Slide Number Placeholder 3"/>
          <p:cNvSpPr>
            <a:spLocks noGrp="1"/>
          </p:cNvSpPr>
          <p:nvPr>
            <p:ph type="sldNum" sz="quarter" idx="12"/>
          </p:nvPr>
        </p:nvSpPr>
        <p:spPr/>
        <p:txBody>
          <a:bodyPr/>
          <a:lstStyle/>
          <a:p>
            <a:fld id="{D21D77C7-5D54-449B-9267-0F723A407510}" type="slidenum">
              <a:rPr lang="en-US" smtClean="0"/>
              <a:pPr/>
              <a:t>25</a:t>
            </a:fld>
            <a:endParaRPr lang="en-US" dirty="0"/>
          </a:p>
        </p:txBody>
      </p:sp>
      <p:grpSp>
        <p:nvGrpSpPr>
          <p:cNvPr id="10" name="Group 9"/>
          <p:cNvGrpSpPr/>
          <p:nvPr/>
        </p:nvGrpSpPr>
        <p:grpSpPr>
          <a:xfrm>
            <a:off x="1524000" y="1828800"/>
            <a:ext cx="5029200" cy="1380530"/>
            <a:chOff x="1143000" y="1828800"/>
            <a:chExt cx="5029200" cy="1380530"/>
          </a:xfrm>
        </p:grpSpPr>
        <p:sp>
          <p:nvSpPr>
            <p:cNvPr id="11" name="Rectangle 10"/>
            <p:cNvSpPr/>
            <p:nvPr/>
          </p:nvSpPr>
          <p:spPr>
            <a:xfrm>
              <a:off x="1600200" y="2286000"/>
              <a:ext cx="4572000" cy="923330"/>
            </a:xfrm>
            <a:prstGeom prst="rect">
              <a:avLst/>
            </a:prstGeom>
          </p:spPr>
          <p:txBody>
            <a:bodyPr>
              <a:spAutoFit/>
            </a:bodyPr>
            <a:lstStyle/>
            <a:p>
              <a:r>
                <a:rPr lang="en-US" dirty="0" smtClean="0">
                  <a:solidFill>
                    <a:srgbClr val="FF0000"/>
                  </a:solidFill>
                </a:rPr>
                <a:t>Now enter your search term into the search box on the left side of the page (next to the Internet2 logo)</a:t>
              </a:r>
            </a:p>
          </p:txBody>
        </p:sp>
        <p:sp>
          <p:nvSpPr>
            <p:cNvPr id="12" name="Bent Arrow 11"/>
            <p:cNvSpPr/>
            <p:nvPr/>
          </p:nvSpPr>
          <p:spPr>
            <a:xfrm rot="-5400000">
              <a:off x="838200" y="2133600"/>
              <a:ext cx="990600" cy="381000"/>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Oval 7"/>
          <p:cNvSpPr/>
          <p:nvPr/>
        </p:nvSpPr>
        <p:spPr>
          <a:xfrm>
            <a:off x="6934200" y="1905000"/>
            <a:ext cx="1828800" cy="533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9305912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dirty="0" smtClean="0"/>
              <a:t>Search results: contract language</a:t>
            </a:r>
            <a:endParaRPr lang="en-US" dirty="0"/>
          </a:p>
        </p:txBody>
      </p:sp>
      <p:pic>
        <p:nvPicPr>
          <p:cNvPr id="7" name="Content Placeholder 6" descr="ContractLanguageSearch.PNG"/>
          <p:cNvPicPr>
            <a:picLocks noGrp="1" noChangeAspect="1"/>
          </p:cNvPicPr>
          <p:nvPr>
            <p:ph idx="1"/>
          </p:nvPr>
        </p:nvPicPr>
        <p:blipFill>
          <a:blip r:embed="rId3" cstate="print"/>
          <a:stretch>
            <a:fillRect/>
          </a:stretch>
        </p:blipFill>
        <p:spPr>
          <a:xfrm>
            <a:off x="0" y="1219200"/>
            <a:ext cx="9144000" cy="5257800"/>
          </a:xfrm>
        </p:spPr>
      </p:pic>
      <p:sp>
        <p:nvSpPr>
          <p:cNvPr id="4" name="Slide Number Placeholder 3"/>
          <p:cNvSpPr>
            <a:spLocks noGrp="1"/>
          </p:cNvSpPr>
          <p:nvPr>
            <p:ph type="sldNum" sz="quarter" idx="12"/>
          </p:nvPr>
        </p:nvSpPr>
        <p:spPr/>
        <p:txBody>
          <a:bodyPr/>
          <a:lstStyle/>
          <a:p>
            <a:fld id="{D21D77C7-5D54-449B-9267-0F723A407510}" type="slidenum">
              <a:rPr lang="en-US" smtClean="0"/>
              <a:pPr/>
              <a:t>26</a:t>
            </a:fld>
            <a:endParaRPr lang="en-US" dirty="0"/>
          </a:p>
        </p:txBody>
      </p:sp>
      <p:grpSp>
        <p:nvGrpSpPr>
          <p:cNvPr id="5" name="Group 4"/>
          <p:cNvGrpSpPr/>
          <p:nvPr/>
        </p:nvGrpSpPr>
        <p:grpSpPr>
          <a:xfrm>
            <a:off x="914400" y="2286000"/>
            <a:ext cx="1371600" cy="3200400"/>
            <a:chOff x="914400" y="2286000"/>
            <a:chExt cx="1371600" cy="3200400"/>
          </a:xfrm>
        </p:grpSpPr>
        <p:sp>
          <p:nvSpPr>
            <p:cNvPr id="6" name="Oval 5"/>
            <p:cNvSpPr/>
            <p:nvPr/>
          </p:nvSpPr>
          <p:spPr>
            <a:xfrm>
              <a:off x="1371600" y="2286000"/>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p:cNvCxnSpPr>
              <a:stCxn id="6" idx="4"/>
            </p:cNvCxnSpPr>
            <p:nvPr/>
          </p:nvCxnSpPr>
          <p:spPr>
            <a:xfrm rot="5400000">
              <a:off x="0" y="3657600"/>
              <a:ext cx="2743200" cy="9144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p:cNvCxnSpPr>
            <p:nvPr/>
          </p:nvCxnSpPr>
          <p:spPr>
            <a:xfrm rot="5400000">
              <a:off x="1176479" y="2490367"/>
              <a:ext cx="143155" cy="51491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89305912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990600"/>
          </a:xfrm>
        </p:spPr>
        <p:txBody>
          <a:bodyPr/>
          <a:lstStyle/>
          <a:p>
            <a:r>
              <a:rPr lang="en-US" dirty="0" smtClean="0"/>
              <a:t>Search results: contract language</a:t>
            </a:r>
            <a:endParaRPr lang="en-US" dirty="0"/>
          </a:p>
        </p:txBody>
      </p:sp>
      <p:pic>
        <p:nvPicPr>
          <p:cNvPr id="11" name="Content Placeholder 10" descr="DataProtectionContractLanguage.PNG"/>
          <p:cNvPicPr>
            <a:picLocks noGrp="1" noChangeAspect="1"/>
          </p:cNvPicPr>
          <p:nvPr>
            <p:ph idx="1"/>
          </p:nvPr>
        </p:nvPicPr>
        <p:blipFill>
          <a:blip r:embed="rId3" cstate="print"/>
          <a:stretch>
            <a:fillRect/>
          </a:stretch>
        </p:blipFill>
        <p:spPr>
          <a:xfrm>
            <a:off x="228600" y="838200"/>
            <a:ext cx="8458200" cy="5486400"/>
          </a:xfrm>
        </p:spPr>
      </p:pic>
      <p:sp>
        <p:nvSpPr>
          <p:cNvPr id="4" name="Slide Number Placeholder 3"/>
          <p:cNvSpPr>
            <a:spLocks noGrp="1"/>
          </p:cNvSpPr>
          <p:nvPr>
            <p:ph type="sldNum" sz="quarter" idx="12"/>
          </p:nvPr>
        </p:nvSpPr>
        <p:spPr/>
        <p:txBody>
          <a:bodyPr/>
          <a:lstStyle/>
          <a:p>
            <a:fld id="{D21D77C7-5D54-449B-9267-0F723A407510}" type="slidenum">
              <a:rPr lang="en-US" smtClean="0"/>
              <a:pPr/>
              <a:t>27</a:t>
            </a:fld>
            <a:endParaRPr lang="en-US" dirty="0"/>
          </a:p>
        </p:txBody>
      </p:sp>
    </p:spTree>
    <p:extLst>
      <p:ext uri="{BB962C8B-B14F-4D97-AF65-F5344CB8AC3E}">
        <p14:creationId xmlns="" xmlns:p14="http://schemas.microsoft.com/office/powerpoint/2010/main" val="89305912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792162"/>
          </a:xfrm>
        </p:spPr>
        <p:txBody>
          <a:bodyPr>
            <a:normAutofit/>
          </a:bodyPr>
          <a:lstStyle/>
          <a:p>
            <a:pPr algn="ctr"/>
            <a:r>
              <a:rPr lang="en-US" dirty="0" smtClean="0"/>
              <a:t>Using the search tool</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28</a:t>
            </a:fld>
            <a:endParaRPr lang="en-US" dirty="0"/>
          </a:p>
        </p:txBody>
      </p:sp>
      <p:pic>
        <p:nvPicPr>
          <p:cNvPr id="10" name="Content Placeholder 2"/>
          <p:cNvPicPr>
            <a:picLocks noGrp="1"/>
          </p:cNvPicPr>
          <p:nvPr>
            <p:ph idx="1"/>
          </p:nvPr>
        </p:nvPicPr>
        <p:blipFill>
          <a:blip r:embed="rId3" cstate="print"/>
          <a:srcRect b="1973"/>
          <a:stretch>
            <a:fillRect/>
          </a:stretch>
        </p:blipFill>
        <p:spPr>
          <a:xfrm>
            <a:off x="0" y="1066800"/>
            <a:ext cx="9144000" cy="5181600"/>
          </a:xfrm>
          <a:ln w="3175">
            <a:solidFill>
              <a:schemeClr val="tx1"/>
            </a:solidFill>
          </a:ln>
        </p:spPr>
      </p:pic>
      <p:grpSp>
        <p:nvGrpSpPr>
          <p:cNvPr id="16" name="Group 5"/>
          <p:cNvGrpSpPr>
            <a:grpSpLocks/>
          </p:cNvGrpSpPr>
          <p:nvPr/>
        </p:nvGrpSpPr>
        <p:grpSpPr bwMode="auto">
          <a:xfrm>
            <a:off x="1371600" y="2438400"/>
            <a:ext cx="4953000" cy="1381125"/>
            <a:chOff x="1219200" y="1828800"/>
            <a:chExt cx="4953000" cy="1380530"/>
          </a:xfrm>
        </p:grpSpPr>
        <p:sp>
          <p:nvSpPr>
            <p:cNvPr id="17" name="Rectangle 6"/>
            <p:cNvSpPr>
              <a:spLocks noChangeArrowheads="1"/>
            </p:cNvSpPr>
            <p:nvPr/>
          </p:nvSpPr>
          <p:spPr bwMode="auto">
            <a:xfrm>
              <a:off x="1600200" y="2286000"/>
              <a:ext cx="4572000" cy="92333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alibri" pitchFamily="34" charset="0"/>
                </a:rPr>
                <a:t>Now enter your search term into the search box on the left side of the page (next to the Internet2 logo) </a:t>
              </a:r>
            </a:p>
          </p:txBody>
        </p:sp>
        <p:sp>
          <p:nvSpPr>
            <p:cNvPr id="18" name="Bent Arrow 17"/>
            <p:cNvSpPr/>
            <p:nvPr/>
          </p:nvSpPr>
          <p:spPr>
            <a:xfrm rot="16200000">
              <a:off x="876513" y="2171487"/>
              <a:ext cx="990173" cy="304800"/>
            </a:xfrm>
            <a:prstGeom prst="bentArrow">
              <a:avLst/>
            </a:prstGeom>
            <a:solidFill>
              <a:srgbClr val="FF0000"/>
            </a:solid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8" name="Oval 7"/>
          <p:cNvSpPr/>
          <p:nvPr/>
        </p:nvSpPr>
        <p:spPr>
          <a:xfrm>
            <a:off x="7391400" y="2514600"/>
            <a:ext cx="1447800" cy="381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893059128"/>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92162"/>
          </a:xfrm>
        </p:spPr>
        <p:txBody>
          <a:bodyPr>
            <a:normAutofit/>
          </a:bodyPr>
          <a:lstStyle/>
          <a:p>
            <a:pPr algn="ctr"/>
            <a:r>
              <a:rPr lang="en-US" dirty="0" smtClean="0"/>
              <a:t>Search results: RISK MANAGEMENT</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29</a:t>
            </a:fld>
            <a:endParaRPr lang="en-US" dirty="0"/>
          </a:p>
        </p:txBody>
      </p:sp>
      <p:sp>
        <p:nvSpPr>
          <p:cNvPr id="10" name="Content Placeholder 9"/>
          <p:cNvSpPr>
            <a:spLocks noGrp="1"/>
          </p:cNvSpPr>
          <p:nvPr>
            <p:ph idx="1"/>
          </p:nvPr>
        </p:nvSpPr>
        <p:spPr/>
        <p:txBody>
          <a:bodyPr/>
          <a:lstStyle/>
          <a:p>
            <a:endParaRPr lang="en-US" dirty="0"/>
          </a:p>
        </p:txBody>
      </p:sp>
      <p:pic>
        <p:nvPicPr>
          <p:cNvPr id="11" name="Content Placeholder 2"/>
          <p:cNvPicPr>
            <a:picLocks/>
          </p:cNvPicPr>
          <p:nvPr/>
        </p:nvPicPr>
        <p:blipFill>
          <a:blip r:embed="rId3" cstate="print"/>
          <a:srcRect b="2124"/>
          <a:stretch>
            <a:fillRect/>
          </a:stretch>
        </p:blipFill>
        <p:spPr bwMode="auto">
          <a:xfrm>
            <a:off x="-1" y="1066800"/>
            <a:ext cx="9144001"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Oval 11"/>
          <p:cNvSpPr/>
          <p:nvPr/>
        </p:nvSpPr>
        <p:spPr>
          <a:xfrm>
            <a:off x="52682" y="2438400"/>
            <a:ext cx="2031999" cy="48640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 xmlns:p14="http://schemas.microsoft.com/office/powerpoint/2010/main" val="89305912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Copyright Statement</a:t>
            </a:r>
            <a:endParaRPr lang="en-US" dirty="0"/>
          </a:p>
        </p:txBody>
      </p:sp>
      <p:sp>
        <p:nvSpPr>
          <p:cNvPr id="3" name="Content Placeholder 2"/>
          <p:cNvSpPr>
            <a:spLocks noGrp="1"/>
          </p:cNvSpPr>
          <p:nvPr>
            <p:ph idx="1"/>
          </p:nvPr>
        </p:nvSpPr>
        <p:spPr>
          <a:xfrm>
            <a:off x="457200" y="1371600"/>
            <a:ext cx="8382000" cy="4754563"/>
          </a:xfrm>
        </p:spPr>
        <p:txBody>
          <a:bodyPr/>
          <a:lstStyle/>
          <a:p>
            <a:pPr>
              <a:buNone/>
            </a:pPr>
            <a:r>
              <a:rPr lang="en-US" dirty="0" smtClean="0"/>
              <a:t>Copyright </a:t>
            </a:r>
            <a:r>
              <a:rPr lang="en-US" dirty="0" smtClean="0"/>
              <a:t>Mary Dunker, Ced Bennett, Tammy </a:t>
            </a:r>
            <a:r>
              <a:rPr lang="en-US" dirty="0" smtClean="0"/>
              <a:t>C</a:t>
            </a:r>
            <a:r>
              <a:rPr lang="en-US" dirty="0" smtClean="0"/>
              <a:t>lark, Miguel Soldi, John Bruggeman, </a:t>
            </a:r>
            <a:r>
              <a:rPr lang="en-US" smtClean="0"/>
              <a:t>Theresa Semmens, </a:t>
            </a:r>
            <a:r>
              <a:rPr lang="en-US" dirty="0" smtClean="0"/>
              <a:t>2011. </a:t>
            </a:r>
            <a:r>
              <a:rPr lang="en-US" dirty="0" smtClean="0"/>
              <a:t>This work is the intellectual property of the </a:t>
            </a:r>
            <a:r>
              <a:rPr lang="en-US" dirty="0" smtClean="0"/>
              <a:t>authors. </a:t>
            </a:r>
            <a:r>
              <a:rPr lang="en-US" dirty="0" smtClean="0"/>
              <a:t>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t>
            </a:r>
            <a:r>
              <a:rPr lang="en-US" dirty="0" smtClean="0"/>
              <a:t>authors.</a:t>
            </a: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3</a:t>
            </a:fld>
            <a:endParaRPr lang="en-US"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990600"/>
          </a:xfrm>
        </p:spPr>
        <p:txBody>
          <a:bodyPr/>
          <a:lstStyle/>
          <a:p>
            <a:r>
              <a:rPr lang="en-US" dirty="0" smtClean="0"/>
              <a:t>Search results: RISK MANAGEMENT</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30</a:t>
            </a:fld>
            <a:endParaRPr lang="en-US" dirty="0"/>
          </a:p>
        </p:txBody>
      </p:sp>
      <p:pic>
        <p:nvPicPr>
          <p:cNvPr id="6" name="Content Placeholder 2"/>
          <p:cNvPicPr>
            <a:picLocks noGrp="1"/>
          </p:cNvPicPr>
          <p:nvPr>
            <p:ph idx="1"/>
          </p:nvPr>
        </p:nvPicPr>
        <p:blipFill>
          <a:blip r:embed="rId3" cstate="print"/>
          <a:srcRect b="2124"/>
          <a:stretch>
            <a:fillRect/>
          </a:stretch>
        </p:blipFill>
        <p:spPr>
          <a:xfrm>
            <a:off x="0" y="838200"/>
            <a:ext cx="9144000" cy="5486400"/>
          </a:xfrm>
        </p:spPr>
      </p:pic>
    </p:spTree>
    <p:extLst>
      <p:ext uri="{BB962C8B-B14F-4D97-AF65-F5344CB8AC3E}">
        <p14:creationId xmlns="" xmlns:p14="http://schemas.microsoft.com/office/powerpoint/2010/main" val="89305912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400800" cy="914400"/>
          </a:xfrm>
        </p:spPr>
        <p:txBody>
          <a:bodyPr/>
          <a:lstStyle/>
          <a:p>
            <a:pPr algn="ctr"/>
            <a:r>
              <a:rPr lang="en-US" dirty="0" smtClean="0"/>
              <a:t>Toolkits</a:t>
            </a:r>
            <a:endParaRPr lang="en-US" dirty="0"/>
          </a:p>
        </p:txBody>
      </p:sp>
      <p:pic>
        <p:nvPicPr>
          <p:cNvPr id="7" name="Content Placeholder 6" descr="ToolkitsNavPane.PNG"/>
          <p:cNvPicPr>
            <a:picLocks noGrp="1" noChangeAspect="1"/>
          </p:cNvPicPr>
          <p:nvPr>
            <p:ph sz="half" idx="1"/>
          </p:nvPr>
        </p:nvPicPr>
        <p:blipFill>
          <a:blip r:embed="rId3" cstate="print"/>
          <a:stretch>
            <a:fillRect/>
          </a:stretch>
        </p:blipFill>
        <p:spPr>
          <a:xfrm>
            <a:off x="0" y="593188"/>
            <a:ext cx="1600200" cy="5731412"/>
          </a:xfrm>
        </p:spPr>
      </p:pic>
      <p:pic>
        <p:nvPicPr>
          <p:cNvPr id="11" name="Content Placeholder 10" descr="Toolkits.PNG"/>
          <p:cNvPicPr>
            <a:picLocks noGrp="1" noChangeAspect="1"/>
          </p:cNvPicPr>
          <p:nvPr>
            <p:ph sz="half" idx="2"/>
          </p:nvPr>
        </p:nvPicPr>
        <p:blipFill>
          <a:blip r:embed="rId4" cstate="print"/>
          <a:stretch>
            <a:fillRect/>
          </a:stretch>
        </p:blipFill>
        <p:spPr>
          <a:xfrm>
            <a:off x="1600200" y="990600"/>
            <a:ext cx="7391400" cy="5334000"/>
          </a:xfrm>
        </p:spPr>
      </p:pic>
      <p:sp>
        <p:nvSpPr>
          <p:cNvPr id="4" name="Slide Number Placeholder 3"/>
          <p:cNvSpPr>
            <a:spLocks noGrp="1"/>
          </p:cNvSpPr>
          <p:nvPr>
            <p:ph type="sldNum" sz="quarter" idx="12"/>
          </p:nvPr>
        </p:nvSpPr>
        <p:spPr/>
        <p:txBody>
          <a:bodyPr/>
          <a:lstStyle/>
          <a:p>
            <a:fld id="{D21D77C7-5D54-449B-9267-0F723A407510}" type="slidenum">
              <a:rPr lang="en-US" smtClean="0"/>
              <a:pPr/>
              <a:t>31</a:t>
            </a:fld>
            <a:endParaRPr lang="en-US" dirty="0"/>
          </a:p>
        </p:txBody>
      </p:sp>
      <p:sp>
        <p:nvSpPr>
          <p:cNvPr id="9" name="Oval 8"/>
          <p:cNvSpPr/>
          <p:nvPr/>
        </p:nvSpPr>
        <p:spPr>
          <a:xfrm>
            <a:off x="0" y="4419600"/>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429000" y="4876800"/>
            <a:ext cx="3124200" cy="609600"/>
            <a:chOff x="3352800" y="4876800"/>
            <a:chExt cx="3124200" cy="609600"/>
          </a:xfrm>
        </p:grpSpPr>
        <p:cxnSp>
          <p:nvCxnSpPr>
            <p:cNvPr id="10" name="Straight Arrow Connector 9"/>
            <p:cNvCxnSpPr/>
            <p:nvPr/>
          </p:nvCxnSpPr>
          <p:spPr>
            <a:xfrm rot="10800000">
              <a:off x="3352800" y="4876800"/>
              <a:ext cx="2971800" cy="457200"/>
            </a:xfrm>
            <a:prstGeom prst="straightConnector1">
              <a:avLst/>
            </a:prstGeom>
            <a:solidFill>
              <a:schemeClr val="accent1"/>
            </a:solidFill>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5-Point Star 11"/>
            <p:cNvSpPr/>
            <p:nvPr/>
          </p:nvSpPr>
          <p:spPr>
            <a:xfrm>
              <a:off x="6248400" y="5181600"/>
              <a:ext cx="228600" cy="3048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0" cy="914400"/>
          </a:xfrm>
        </p:spPr>
        <p:txBody>
          <a:bodyPr>
            <a:normAutofit/>
          </a:bodyPr>
          <a:lstStyle/>
          <a:p>
            <a:pPr algn="ctr"/>
            <a:r>
              <a:rPr lang="en-US" dirty="0" smtClean="0"/>
              <a:t>Toolkits: incident Notification</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32</a:t>
            </a:fld>
            <a:endParaRPr lang="en-US" dirty="0"/>
          </a:p>
        </p:txBody>
      </p:sp>
      <p:pic>
        <p:nvPicPr>
          <p:cNvPr id="10" name="Content Placeholder 9" descr="Incident.PNG"/>
          <p:cNvPicPr>
            <a:picLocks noGrp="1" noChangeAspect="1"/>
          </p:cNvPicPr>
          <p:nvPr>
            <p:ph sz="half" idx="2"/>
          </p:nvPr>
        </p:nvPicPr>
        <p:blipFill>
          <a:blip r:embed="rId3" cstate="print"/>
          <a:stretch>
            <a:fillRect/>
          </a:stretch>
        </p:blipFill>
        <p:spPr>
          <a:xfrm>
            <a:off x="0" y="685800"/>
            <a:ext cx="9144000" cy="5638800"/>
          </a:xfrm>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dirty="0" smtClean="0"/>
              <a:t>Hot Topics</a:t>
            </a:r>
            <a:endParaRPr lang="en-US" dirty="0"/>
          </a:p>
        </p:txBody>
      </p:sp>
      <p:sp>
        <p:nvSpPr>
          <p:cNvPr id="5" name="Slide Number Placeholder 4"/>
          <p:cNvSpPr>
            <a:spLocks noGrp="1"/>
          </p:cNvSpPr>
          <p:nvPr>
            <p:ph type="sldNum" sz="quarter" idx="12"/>
          </p:nvPr>
        </p:nvSpPr>
        <p:spPr/>
        <p:txBody>
          <a:bodyPr/>
          <a:lstStyle/>
          <a:p>
            <a:fld id="{D21D77C7-5D54-449B-9267-0F723A407510}" type="slidenum">
              <a:rPr lang="en-US" smtClean="0"/>
              <a:pPr/>
              <a:t>33</a:t>
            </a:fld>
            <a:endParaRPr lang="en-US" dirty="0"/>
          </a:p>
        </p:txBody>
      </p:sp>
      <p:sp>
        <p:nvSpPr>
          <p:cNvPr id="11" name="Content Placeholder 10"/>
          <p:cNvSpPr>
            <a:spLocks noGrp="1"/>
          </p:cNvSpPr>
          <p:nvPr>
            <p:ph sz="half" idx="1"/>
          </p:nvPr>
        </p:nvSpPr>
        <p:spPr/>
        <p:txBody>
          <a:bodyPr/>
          <a:lstStyle/>
          <a:p>
            <a:endParaRPr lang="en-US" dirty="0"/>
          </a:p>
        </p:txBody>
      </p:sp>
      <p:pic>
        <p:nvPicPr>
          <p:cNvPr id="15" name="Content Placeholder 10" descr="HotTopicFirefox.PNG"/>
          <p:cNvPicPr>
            <a:picLocks noGrp="1" noChangeAspect="1"/>
          </p:cNvPicPr>
          <p:nvPr>
            <p:ph idx="1"/>
          </p:nvPr>
        </p:nvPicPr>
        <p:blipFill>
          <a:blip r:embed="rId3" cstate="print"/>
          <a:stretch>
            <a:fillRect/>
          </a:stretch>
        </p:blipFill>
        <p:spPr>
          <a:xfrm>
            <a:off x="152400" y="685800"/>
            <a:ext cx="8839200" cy="5638800"/>
          </a:xfrm>
        </p:spPr>
      </p:pic>
      <p:sp>
        <p:nvSpPr>
          <p:cNvPr id="16" name="Oval 15"/>
          <p:cNvSpPr/>
          <p:nvPr/>
        </p:nvSpPr>
        <p:spPr>
          <a:xfrm>
            <a:off x="152400" y="1676400"/>
            <a:ext cx="2362200" cy="1278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038600" y="3048000"/>
            <a:ext cx="3200399" cy="646331"/>
          </a:xfrm>
          <a:prstGeom prst="rect">
            <a:avLst/>
          </a:prstGeom>
          <a:noFill/>
        </p:spPr>
        <p:txBody>
          <a:bodyPr wrap="square" rtlCol="0">
            <a:spAutoFit/>
          </a:bodyPr>
          <a:lstStyle/>
          <a:p>
            <a:r>
              <a:rPr lang="en-US" dirty="0" smtClean="0"/>
              <a:t>Type “Hot Topics” into the search window and click enter</a:t>
            </a:r>
            <a:endParaRPr lang="en-US" dirty="0"/>
          </a:p>
        </p:txBody>
      </p:sp>
      <p:cxnSp>
        <p:nvCxnSpPr>
          <p:cNvPr id="18" name="Straight Arrow Connector 17"/>
          <p:cNvCxnSpPr/>
          <p:nvPr/>
        </p:nvCxnSpPr>
        <p:spPr>
          <a:xfrm rot="10800000">
            <a:off x="1981200" y="2286000"/>
            <a:ext cx="2057400" cy="100896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239000" y="2438400"/>
            <a:ext cx="1752600" cy="601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dirty="0" smtClean="0"/>
              <a:t>Hot Topics</a:t>
            </a:r>
            <a:endParaRPr lang="en-US" dirty="0"/>
          </a:p>
        </p:txBody>
      </p:sp>
      <p:sp>
        <p:nvSpPr>
          <p:cNvPr id="5" name="Slide Number Placeholder 4"/>
          <p:cNvSpPr>
            <a:spLocks noGrp="1"/>
          </p:cNvSpPr>
          <p:nvPr>
            <p:ph type="sldNum" sz="quarter" idx="12"/>
          </p:nvPr>
        </p:nvSpPr>
        <p:spPr/>
        <p:txBody>
          <a:bodyPr/>
          <a:lstStyle/>
          <a:p>
            <a:fld id="{D21D77C7-5D54-449B-9267-0F723A407510}" type="slidenum">
              <a:rPr lang="en-US" smtClean="0"/>
              <a:pPr/>
              <a:t>34</a:t>
            </a:fld>
            <a:endParaRPr lang="en-US" dirty="0"/>
          </a:p>
        </p:txBody>
      </p:sp>
      <p:sp>
        <p:nvSpPr>
          <p:cNvPr id="13" name="Content Placeholder 12"/>
          <p:cNvSpPr>
            <a:spLocks noGrp="1"/>
          </p:cNvSpPr>
          <p:nvPr>
            <p:ph sz="half" idx="1"/>
          </p:nvPr>
        </p:nvSpPr>
        <p:spPr/>
        <p:txBody>
          <a:bodyPr/>
          <a:lstStyle/>
          <a:p>
            <a:endParaRPr lang="en-US" dirty="0"/>
          </a:p>
        </p:txBody>
      </p:sp>
      <p:pic>
        <p:nvPicPr>
          <p:cNvPr id="14" name="Content Placeholder 7" descr="HotTopicHit.PNG"/>
          <p:cNvPicPr>
            <a:picLocks noGrp="1" noChangeAspect="1"/>
          </p:cNvPicPr>
          <p:nvPr>
            <p:ph idx="1"/>
          </p:nvPr>
        </p:nvPicPr>
        <p:blipFill>
          <a:blip r:embed="rId3" cstate="print"/>
          <a:stretch>
            <a:fillRect/>
          </a:stretch>
        </p:blipFill>
        <p:spPr>
          <a:xfrm>
            <a:off x="0" y="838200"/>
            <a:ext cx="9144000" cy="5562600"/>
          </a:xfrm>
        </p:spPr>
      </p:pic>
      <p:cxnSp>
        <p:nvCxnSpPr>
          <p:cNvPr id="20" name="Straight Arrow Connector 19"/>
          <p:cNvCxnSpPr/>
          <p:nvPr/>
        </p:nvCxnSpPr>
        <p:spPr>
          <a:xfrm rot="10800000" flipV="1">
            <a:off x="1066800" y="2590800"/>
            <a:ext cx="1752600" cy="304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19400" y="2362200"/>
            <a:ext cx="2438400" cy="646331"/>
          </a:xfrm>
          <a:prstGeom prst="rect">
            <a:avLst/>
          </a:prstGeom>
          <a:noFill/>
          <a:ln>
            <a:solidFill>
              <a:schemeClr val="tx1"/>
            </a:solidFill>
          </a:ln>
        </p:spPr>
        <p:txBody>
          <a:bodyPr wrap="square" rtlCol="0">
            <a:spAutoFit/>
          </a:bodyPr>
          <a:lstStyle/>
          <a:p>
            <a:r>
              <a:rPr lang="en-US" dirty="0" smtClean="0"/>
              <a:t>Click on “Hot Topics” Link to open</a:t>
            </a:r>
            <a:endParaRPr lang="en-US" dirty="0"/>
          </a:p>
        </p:txBody>
      </p:sp>
      <p:sp>
        <p:nvSpPr>
          <p:cNvPr id="25" name="Oval 24"/>
          <p:cNvSpPr/>
          <p:nvPr/>
        </p:nvSpPr>
        <p:spPr>
          <a:xfrm>
            <a:off x="7391400" y="2667000"/>
            <a:ext cx="1752600" cy="601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dirty="0" smtClean="0"/>
              <a:t>Hot Topics</a:t>
            </a:r>
            <a:endParaRPr lang="en-US" dirty="0"/>
          </a:p>
        </p:txBody>
      </p:sp>
      <p:sp>
        <p:nvSpPr>
          <p:cNvPr id="5" name="Slide Number Placeholder 4"/>
          <p:cNvSpPr>
            <a:spLocks noGrp="1"/>
          </p:cNvSpPr>
          <p:nvPr>
            <p:ph type="sldNum" sz="quarter" idx="12"/>
          </p:nvPr>
        </p:nvSpPr>
        <p:spPr/>
        <p:txBody>
          <a:bodyPr/>
          <a:lstStyle/>
          <a:p>
            <a:fld id="{D21D77C7-5D54-449B-9267-0F723A407510}" type="slidenum">
              <a:rPr lang="en-US" smtClean="0"/>
              <a:pPr/>
              <a:t>35</a:t>
            </a:fld>
            <a:endParaRPr lang="en-US" dirty="0"/>
          </a:p>
        </p:txBody>
      </p:sp>
      <p:pic>
        <p:nvPicPr>
          <p:cNvPr id="9" name="Content Placeholder 8" descr="Hot Topics 3.jpg"/>
          <p:cNvPicPr>
            <a:picLocks noGrp="1" noChangeAspect="1"/>
          </p:cNvPicPr>
          <p:nvPr>
            <p:ph sz="half" idx="1"/>
          </p:nvPr>
        </p:nvPicPr>
        <p:blipFill>
          <a:blip r:embed="rId3" cstate="print"/>
          <a:stretch>
            <a:fillRect/>
          </a:stretch>
        </p:blipFill>
        <p:spPr>
          <a:xfrm>
            <a:off x="0" y="685800"/>
            <a:ext cx="9144000" cy="5562599"/>
          </a:xfrm>
          <a:prstGeom prst="rect">
            <a:avLst/>
          </a:prstGeom>
        </p:spPr>
      </p:pic>
      <p:sp>
        <p:nvSpPr>
          <p:cNvPr id="10" name="Right Brace 9"/>
          <p:cNvSpPr/>
          <p:nvPr/>
        </p:nvSpPr>
        <p:spPr>
          <a:xfrm>
            <a:off x="5791200" y="2971800"/>
            <a:ext cx="1066800" cy="1447800"/>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934200" y="3200400"/>
            <a:ext cx="1524000" cy="1200329"/>
          </a:xfrm>
          <a:prstGeom prst="rect">
            <a:avLst/>
          </a:prstGeom>
          <a:noFill/>
        </p:spPr>
        <p:txBody>
          <a:bodyPr wrap="square" rtlCol="0">
            <a:spAutoFit/>
          </a:bodyPr>
          <a:lstStyle/>
          <a:p>
            <a:r>
              <a:rPr lang="en-US" dirty="0" smtClean="0">
                <a:ln>
                  <a:solidFill>
                    <a:srgbClr val="C00000"/>
                  </a:solidFill>
                </a:ln>
                <a:solidFill>
                  <a:srgbClr val="FF0000"/>
                </a:solidFill>
              </a:rPr>
              <a:t>Choose from list of Hot Topics to research</a:t>
            </a:r>
            <a:endParaRPr lang="en-US" dirty="0">
              <a:ln>
                <a:solidFill>
                  <a:srgbClr val="C00000"/>
                </a:solidFill>
              </a:ln>
              <a:solidFill>
                <a:srgbClr val="FF0000"/>
              </a:solidFill>
            </a:endParaRPr>
          </a:p>
        </p:txBody>
      </p:sp>
      <p:sp>
        <p:nvSpPr>
          <p:cNvPr id="15" name="Oval 14"/>
          <p:cNvSpPr/>
          <p:nvPr/>
        </p:nvSpPr>
        <p:spPr>
          <a:xfrm>
            <a:off x="1371600" y="3810000"/>
            <a:ext cx="2667000" cy="228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dirty="0" smtClean="0"/>
              <a:t>Hot Topics: Mobile device security</a:t>
            </a:r>
            <a:endParaRPr lang="en-US" dirty="0"/>
          </a:p>
        </p:txBody>
      </p:sp>
      <p:sp>
        <p:nvSpPr>
          <p:cNvPr id="5" name="Slide Number Placeholder 4"/>
          <p:cNvSpPr>
            <a:spLocks noGrp="1"/>
          </p:cNvSpPr>
          <p:nvPr>
            <p:ph type="sldNum" sz="quarter" idx="12"/>
          </p:nvPr>
        </p:nvSpPr>
        <p:spPr/>
        <p:txBody>
          <a:bodyPr/>
          <a:lstStyle/>
          <a:p>
            <a:fld id="{D21D77C7-5D54-449B-9267-0F723A407510}" type="slidenum">
              <a:rPr lang="en-US" smtClean="0"/>
              <a:pPr/>
              <a:t>36</a:t>
            </a:fld>
            <a:endParaRPr lang="en-US" dirty="0"/>
          </a:p>
        </p:txBody>
      </p:sp>
      <p:pic>
        <p:nvPicPr>
          <p:cNvPr id="11" name="Content Placeholder 10" descr="MobileDevice.PNG"/>
          <p:cNvPicPr>
            <a:picLocks noGrp="1" noChangeAspect="1"/>
          </p:cNvPicPr>
          <p:nvPr>
            <p:ph sz="half" idx="2"/>
          </p:nvPr>
        </p:nvPicPr>
        <p:blipFill>
          <a:blip r:embed="rId3" cstate="print"/>
          <a:stretch>
            <a:fillRect/>
          </a:stretch>
        </p:blipFill>
        <p:spPr>
          <a:xfrm>
            <a:off x="0" y="914400"/>
            <a:ext cx="9144000" cy="5410199"/>
          </a:xfrm>
        </p:spPr>
      </p:pic>
      <p:grpSp>
        <p:nvGrpSpPr>
          <p:cNvPr id="17" name="Group 16"/>
          <p:cNvGrpSpPr/>
          <p:nvPr/>
        </p:nvGrpSpPr>
        <p:grpSpPr>
          <a:xfrm>
            <a:off x="4038600" y="4724400"/>
            <a:ext cx="2209800" cy="1228130"/>
            <a:chOff x="3657600" y="4410670"/>
            <a:chExt cx="2209800" cy="1228130"/>
          </a:xfrm>
        </p:grpSpPr>
        <p:sp>
          <p:nvSpPr>
            <p:cNvPr id="18" name="Rectangle 17"/>
            <p:cNvSpPr/>
            <p:nvPr/>
          </p:nvSpPr>
          <p:spPr>
            <a:xfrm>
              <a:off x="3657600" y="4410670"/>
              <a:ext cx="2209800" cy="369332"/>
            </a:xfrm>
            <a:prstGeom prst="rect">
              <a:avLst/>
            </a:prstGeom>
          </p:spPr>
          <p:txBody>
            <a:bodyPr wrap="square">
              <a:spAutoFit/>
            </a:bodyPr>
            <a:lstStyle/>
            <a:p>
              <a:r>
                <a:rPr lang="en-US" dirty="0" smtClean="0">
                  <a:solidFill>
                    <a:srgbClr val="FF0000"/>
                  </a:solidFill>
                </a:rPr>
                <a:t>If you scroll down…….</a:t>
              </a:r>
            </a:p>
          </p:txBody>
        </p:sp>
        <p:sp>
          <p:nvSpPr>
            <p:cNvPr id="19" name="Down Arrow 18"/>
            <p:cNvSpPr/>
            <p:nvPr/>
          </p:nvSpPr>
          <p:spPr>
            <a:xfrm>
              <a:off x="4343400" y="4876800"/>
              <a:ext cx="304800"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dirty="0" smtClean="0"/>
              <a:t>Hot Topics: Mobile device security</a:t>
            </a:r>
            <a:endParaRPr lang="en-US" dirty="0"/>
          </a:p>
        </p:txBody>
      </p:sp>
      <p:sp>
        <p:nvSpPr>
          <p:cNvPr id="5" name="Slide Number Placeholder 4"/>
          <p:cNvSpPr>
            <a:spLocks noGrp="1"/>
          </p:cNvSpPr>
          <p:nvPr>
            <p:ph type="sldNum" sz="quarter" idx="12"/>
          </p:nvPr>
        </p:nvSpPr>
        <p:spPr/>
        <p:txBody>
          <a:bodyPr/>
          <a:lstStyle/>
          <a:p>
            <a:fld id="{D21D77C7-5D54-449B-9267-0F723A407510}" type="slidenum">
              <a:rPr lang="en-US" smtClean="0"/>
              <a:pPr/>
              <a:t>37</a:t>
            </a:fld>
            <a:endParaRPr lang="en-US" dirty="0"/>
          </a:p>
        </p:txBody>
      </p:sp>
      <p:pic>
        <p:nvPicPr>
          <p:cNvPr id="9" name="Content Placeholder 8" descr="MobileResources.PNG"/>
          <p:cNvPicPr>
            <a:picLocks noGrp="1" noChangeAspect="1"/>
          </p:cNvPicPr>
          <p:nvPr>
            <p:ph sz="half" idx="2"/>
          </p:nvPr>
        </p:nvPicPr>
        <p:blipFill>
          <a:blip r:embed="rId3" cstate="print"/>
          <a:stretch>
            <a:fillRect/>
          </a:stretch>
        </p:blipFill>
        <p:spPr>
          <a:xfrm>
            <a:off x="152400" y="990600"/>
            <a:ext cx="8610600" cy="5334000"/>
          </a:xfrm>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Contributing to the guide</a:t>
            </a:r>
            <a:endParaRPr lang="en-US" dirty="0"/>
          </a:p>
        </p:txBody>
      </p:sp>
      <p:sp>
        <p:nvSpPr>
          <p:cNvPr id="3" name="Content Placeholder 2"/>
          <p:cNvSpPr>
            <a:spLocks noGrp="1"/>
          </p:cNvSpPr>
          <p:nvPr>
            <p:ph idx="1"/>
          </p:nvPr>
        </p:nvSpPr>
        <p:spPr/>
        <p:txBody>
          <a:bodyPr>
            <a:normAutofit/>
          </a:bodyPr>
          <a:lstStyle/>
          <a:p>
            <a:r>
              <a:rPr lang="en-US" dirty="0" smtClean="0"/>
              <a:t>The Editorial Board depends upon input from many sources</a:t>
            </a:r>
          </a:p>
          <a:p>
            <a:pPr lvl="1"/>
            <a:r>
              <a:rPr lang="en-US" dirty="0" smtClean="0"/>
              <a:t>There are two ways to provide input to the Guide</a:t>
            </a:r>
          </a:p>
          <a:p>
            <a:r>
              <a:rPr lang="en-US" dirty="0" smtClean="0"/>
              <a:t>Make a comment on any page</a:t>
            </a:r>
          </a:p>
          <a:p>
            <a:pPr lvl="1"/>
            <a:r>
              <a:rPr lang="en-US" dirty="0" smtClean="0"/>
              <a:t>The underlying platform is a wiki. All comments are monitored and suggestions are acted upon</a:t>
            </a:r>
          </a:p>
          <a:p>
            <a:r>
              <a:rPr lang="en-US" dirty="0" smtClean="0"/>
              <a:t>Submit a case study</a:t>
            </a:r>
          </a:p>
          <a:p>
            <a:pPr lvl="1"/>
            <a:r>
              <a:rPr lang="en-US" dirty="0" smtClean="0"/>
              <a:t>The chances are good that your institution is doing something that others will want to know about and possibly emulate</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38</a:t>
            </a:fld>
            <a:endParaRPr lang="en-US" dirty="0"/>
          </a:p>
        </p:txBody>
      </p:sp>
    </p:spTree>
    <p:extLst>
      <p:ext uri="{BB962C8B-B14F-4D97-AF65-F5344CB8AC3E}">
        <p14:creationId xmlns="" xmlns:p14="http://schemas.microsoft.com/office/powerpoint/2010/main" val="3150716387"/>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Add a comment to any page</a:t>
            </a:r>
            <a:endParaRPr lang="en-US" dirty="0"/>
          </a:p>
        </p:txBody>
      </p:sp>
      <p:pic>
        <p:nvPicPr>
          <p:cNvPr id="6" name="Content Placeholder 5" descr="ToolkitsNavPane.PNG"/>
          <p:cNvPicPr>
            <a:picLocks noGrp="1" noChangeAspect="1"/>
          </p:cNvPicPr>
          <p:nvPr>
            <p:ph sz="half" idx="1"/>
          </p:nvPr>
        </p:nvPicPr>
        <p:blipFill>
          <a:blip r:embed="rId3" cstate="print"/>
          <a:stretch>
            <a:fillRect/>
          </a:stretch>
        </p:blipFill>
        <p:spPr>
          <a:xfrm>
            <a:off x="0" y="457200"/>
            <a:ext cx="1416340" cy="5943600"/>
          </a:xfrm>
        </p:spPr>
      </p:pic>
      <p:pic>
        <p:nvPicPr>
          <p:cNvPr id="7" name="Content Placeholder 6" descr="Hot Topics.PNG"/>
          <p:cNvPicPr>
            <a:picLocks noGrp="1" noChangeAspect="1"/>
          </p:cNvPicPr>
          <p:nvPr>
            <p:ph sz="half" idx="2"/>
          </p:nvPr>
        </p:nvPicPr>
        <p:blipFill>
          <a:blip r:embed="rId4" cstate="print"/>
          <a:stretch>
            <a:fillRect/>
          </a:stretch>
        </p:blipFill>
        <p:spPr>
          <a:xfrm>
            <a:off x="1447800" y="914400"/>
            <a:ext cx="7696200" cy="5410200"/>
          </a:xfrm>
        </p:spPr>
      </p:pic>
      <p:sp>
        <p:nvSpPr>
          <p:cNvPr id="5" name="Slide Number Placeholder 4"/>
          <p:cNvSpPr>
            <a:spLocks noGrp="1"/>
          </p:cNvSpPr>
          <p:nvPr>
            <p:ph type="sldNum" sz="quarter" idx="12"/>
          </p:nvPr>
        </p:nvSpPr>
        <p:spPr/>
        <p:txBody>
          <a:bodyPr/>
          <a:lstStyle/>
          <a:p>
            <a:fld id="{D21D77C7-5D54-449B-9267-0F723A407510}" type="slidenum">
              <a:rPr lang="en-US" smtClean="0"/>
              <a:pPr/>
              <a:t>39</a:t>
            </a:fld>
            <a:endParaRPr lang="en-US" dirty="0"/>
          </a:p>
        </p:txBody>
      </p:sp>
      <p:sp>
        <p:nvSpPr>
          <p:cNvPr id="9" name="Oval 8"/>
          <p:cNvSpPr/>
          <p:nvPr/>
        </p:nvSpPr>
        <p:spPr>
          <a:xfrm>
            <a:off x="1447800" y="58674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for the audience</a:t>
            </a:r>
            <a:endParaRPr lang="en-US" dirty="0"/>
          </a:p>
        </p:txBody>
      </p:sp>
      <p:sp>
        <p:nvSpPr>
          <p:cNvPr id="3" name="Content Placeholder 2"/>
          <p:cNvSpPr>
            <a:spLocks noGrp="1"/>
          </p:cNvSpPr>
          <p:nvPr>
            <p:ph idx="1"/>
          </p:nvPr>
        </p:nvSpPr>
        <p:spPr/>
        <p:txBody>
          <a:bodyPr/>
          <a:lstStyle/>
          <a:p>
            <a:pPr>
              <a:buNone/>
            </a:pPr>
            <a:r>
              <a:rPr lang="en-US" dirty="0"/>
              <a:t>What is your role?</a:t>
            </a:r>
          </a:p>
          <a:p>
            <a:r>
              <a:rPr lang="en-US" dirty="0"/>
              <a:t>            Security officer</a:t>
            </a:r>
          </a:p>
          <a:p>
            <a:r>
              <a:rPr lang="en-US" dirty="0"/>
              <a:t>            Other IT/Technical</a:t>
            </a:r>
          </a:p>
          <a:p>
            <a:r>
              <a:rPr lang="en-US" dirty="0"/>
              <a:t>            Administrative</a:t>
            </a:r>
          </a:p>
          <a:p>
            <a:r>
              <a:rPr lang="en-US" dirty="0"/>
              <a:t>            </a:t>
            </a:r>
            <a:r>
              <a:rPr lang="en-US" dirty="0" smtClean="0"/>
              <a:t>Academic</a:t>
            </a:r>
          </a:p>
          <a:p>
            <a:pPr>
              <a:buNone/>
            </a:pP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4</a:t>
            </a:fld>
            <a:endParaRPr lang="en-US" dirty="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Add a comment</a:t>
            </a:r>
            <a:endParaRPr lang="en-US" dirty="0"/>
          </a:p>
        </p:txBody>
      </p:sp>
      <p:pic>
        <p:nvPicPr>
          <p:cNvPr id="9" name="Content Placeholder 8" descr="Comment.PNG"/>
          <p:cNvPicPr>
            <a:picLocks noGrp="1" noChangeAspect="1"/>
          </p:cNvPicPr>
          <p:nvPr>
            <p:ph idx="1"/>
          </p:nvPr>
        </p:nvPicPr>
        <p:blipFill>
          <a:blip r:embed="rId3" cstate="print"/>
          <a:stretch>
            <a:fillRect/>
          </a:stretch>
        </p:blipFill>
        <p:spPr>
          <a:xfrm>
            <a:off x="152400" y="1066800"/>
            <a:ext cx="8763000" cy="5257800"/>
          </a:xfrm>
        </p:spPr>
      </p:pic>
      <p:sp>
        <p:nvSpPr>
          <p:cNvPr id="5" name="Slide Number Placeholder 4"/>
          <p:cNvSpPr>
            <a:spLocks noGrp="1"/>
          </p:cNvSpPr>
          <p:nvPr>
            <p:ph type="sldNum" sz="quarter" idx="12"/>
          </p:nvPr>
        </p:nvSpPr>
        <p:spPr/>
        <p:txBody>
          <a:bodyPr/>
          <a:lstStyle/>
          <a:p>
            <a:fld id="{D21D77C7-5D54-449B-9267-0F723A407510}" type="slidenum">
              <a:rPr lang="en-US" smtClean="0"/>
              <a:pPr/>
              <a:t>40</a:t>
            </a:fld>
            <a:endParaRPr lang="en-US" dirty="0"/>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dirty="0" smtClean="0"/>
              <a:t>Contributing to the guide</a:t>
            </a:r>
            <a:endParaRPr lang="en-US" dirty="0"/>
          </a:p>
        </p:txBody>
      </p:sp>
      <p:pic>
        <p:nvPicPr>
          <p:cNvPr id="10" name="Content Placeholder 9" descr="ToolkitsNavPane.PNG"/>
          <p:cNvPicPr>
            <a:picLocks noGrp="1" noChangeAspect="1"/>
          </p:cNvPicPr>
          <p:nvPr>
            <p:ph sz="half" idx="1"/>
          </p:nvPr>
        </p:nvPicPr>
        <p:blipFill>
          <a:blip r:embed="rId3" cstate="print"/>
          <a:stretch>
            <a:fillRect/>
          </a:stretch>
        </p:blipFill>
        <p:spPr>
          <a:xfrm>
            <a:off x="152400" y="228600"/>
            <a:ext cx="1600200" cy="6096000"/>
          </a:xfrm>
        </p:spPr>
      </p:pic>
      <p:pic>
        <p:nvPicPr>
          <p:cNvPr id="9" name="Content Placeholder 8" descr="CaseStudy.PNG"/>
          <p:cNvPicPr>
            <a:picLocks noGrp="1" noChangeAspect="1"/>
          </p:cNvPicPr>
          <p:nvPr>
            <p:ph sz="half" idx="2"/>
          </p:nvPr>
        </p:nvPicPr>
        <p:blipFill>
          <a:blip r:embed="rId4" cstate="print"/>
          <a:stretch>
            <a:fillRect/>
          </a:stretch>
        </p:blipFill>
        <p:spPr>
          <a:xfrm>
            <a:off x="1752600" y="1026464"/>
            <a:ext cx="7239000" cy="5298136"/>
          </a:xfrm>
        </p:spPr>
      </p:pic>
      <p:sp>
        <p:nvSpPr>
          <p:cNvPr id="5" name="Slide Number Placeholder 4"/>
          <p:cNvSpPr>
            <a:spLocks noGrp="1"/>
          </p:cNvSpPr>
          <p:nvPr>
            <p:ph type="sldNum" sz="quarter" idx="12"/>
          </p:nvPr>
        </p:nvSpPr>
        <p:spPr/>
        <p:txBody>
          <a:bodyPr/>
          <a:lstStyle/>
          <a:p>
            <a:fld id="{D21D77C7-5D54-449B-9267-0F723A407510}" type="slidenum">
              <a:rPr lang="en-US" smtClean="0"/>
              <a:pPr/>
              <a:t>41</a:t>
            </a:fld>
            <a:endParaRPr lang="en-US" dirty="0"/>
          </a:p>
        </p:txBody>
      </p:sp>
      <p:sp>
        <p:nvSpPr>
          <p:cNvPr id="11" name="Oval 10"/>
          <p:cNvSpPr/>
          <p:nvPr/>
        </p:nvSpPr>
        <p:spPr>
          <a:xfrm>
            <a:off x="0" y="4953000"/>
            <a:ext cx="1752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684212"/>
          </a:xfrm>
        </p:spPr>
        <p:txBody>
          <a:bodyPr/>
          <a:lstStyle/>
          <a:p>
            <a:pPr algn="ctr"/>
            <a:r>
              <a:rPr lang="en-US" dirty="0" smtClean="0"/>
              <a:t>Case Study template</a:t>
            </a:r>
            <a:endParaRPr lang="en-US" dirty="0"/>
          </a:p>
        </p:txBody>
      </p:sp>
      <p:pic>
        <p:nvPicPr>
          <p:cNvPr id="7" name="Content Placeholder 6" descr="CaseStudyPDF.PNG"/>
          <p:cNvPicPr>
            <a:picLocks noGrp="1" noChangeAspect="1"/>
          </p:cNvPicPr>
          <p:nvPr>
            <p:ph idx="1"/>
          </p:nvPr>
        </p:nvPicPr>
        <p:blipFill>
          <a:blip r:embed="rId3" cstate="print"/>
          <a:stretch>
            <a:fillRect/>
          </a:stretch>
        </p:blipFill>
        <p:spPr>
          <a:xfrm>
            <a:off x="304800" y="1066800"/>
            <a:ext cx="8458200" cy="5257800"/>
          </a:xfrm>
        </p:spPr>
      </p:pic>
      <p:sp>
        <p:nvSpPr>
          <p:cNvPr id="5" name="Slide Number Placeholder 4"/>
          <p:cNvSpPr>
            <a:spLocks noGrp="1"/>
          </p:cNvSpPr>
          <p:nvPr>
            <p:ph type="sldNum" sz="quarter" idx="12"/>
          </p:nvPr>
        </p:nvSpPr>
        <p:spPr/>
        <p:txBody>
          <a:bodyPr/>
          <a:lstStyle/>
          <a:p>
            <a:fld id="{D21D77C7-5D54-449B-9267-0F723A407510}" type="slidenum">
              <a:rPr lang="en-US" smtClean="0"/>
              <a:pPr/>
              <a:t>42</a:t>
            </a:fld>
            <a:endParaRPr lang="en-US"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Study template</a:t>
            </a:r>
            <a:endParaRPr lang="en-US" dirty="0"/>
          </a:p>
        </p:txBody>
      </p:sp>
      <p:pic>
        <p:nvPicPr>
          <p:cNvPr id="8" name="Content Placeholder 7" descr="CaseStudyTXT.PNG"/>
          <p:cNvPicPr>
            <a:picLocks noGrp="1" noChangeAspect="1"/>
          </p:cNvPicPr>
          <p:nvPr>
            <p:ph idx="1"/>
          </p:nvPr>
        </p:nvPicPr>
        <p:blipFill>
          <a:blip r:embed="rId3" cstate="print"/>
          <a:stretch>
            <a:fillRect/>
          </a:stretch>
        </p:blipFill>
        <p:spPr>
          <a:xfrm>
            <a:off x="1952486" y="2027937"/>
            <a:ext cx="5391427" cy="3670489"/>
          </a:xfrm>
        </p:spPr>
      </p:pic>
      <p:sp>
        <p:nvSpPr>
          <p:cNvPr id="5" name="Slide Number Placeholder 4"/>
          <p:cNvSpPr>
            <a:spLocks noGrp="1"/>
          </p:cNvSpPr>
          <p:nvPr>
            <p:ph type="sldNum" sz="quarter" idx="12"/>
          </p:nvPr>
        </p:nvSpPr>
        <p:spPr/>
        <p:txBody>
          <a:bodyPr/>
          <a:lstStyle/>
          <a:p>
            <a:fld id="{D21D77C7-5D54-449B-9267-0F723A407510}" type="slidenum">
              <a:rPr lang="en-US" smtClean="0"/>
              <a:pPr/>
              <a:t>43</a:t>
            </a:fld>
            <a:endParaRPr lang="en-US" dirty="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 can also make suggestions or ask questions by sending email to</a:t>
            </a:r>
            <a:endParaRPr lang="en-US" dirty="0"/>
          </a:p>
        </p:txBody>
      </p:sp>
      <p:sp>
        <p:nvSpPr>
          <p:cNvPr id="3" name="Content Placeholder 2"/>
          <p:cNvSpPr>
            <a:spLocks noGrp="1"/>
          </p:cNvSpPr>
          <p:nvPr>
            <p:ph idx="1"/>
          </p:nvPr>
        </p:nvSpPr>
        <p:spPr/>
        <p:txBody>
          <a:bodyPr/>
          <a:lstStyle/>
          <a:p>
            <a:r>
              <a:rPr lang="en-US" dirty="0" smtClean="0">
                <a:hlinkClick r:id="rId3"/>
              </a:rPr>
              <a:t>ced.bennett@stanford.edu</a:t>
            </a:r>
            <a:endParaRPr lang="en-US" dirty="0" smtClean="0"/>
          </a:p>
          <a:p>
            <a:r>
              <a:rPr lang="en-US" dirty="0" smtClean="0">
                <a:hlinkClick r:id="rId4"/>
              </a:rPr>
              <a:t>dunker@vt.edu</a:t>
            </a:r>
            <a:endParaRPr lang="en-US" dirty="0" smtClean="0"/>
          </a:p>
          <a:p>
            <a:r>
              <a:rPr lang="en-US" dirty="0" smtClean="0">
                <a:hlinkClick r:id="rId5"/>
              </a:rPr>
              <a:t>security-council@educause.edu</a:t>
            </a:r>
            <a:endParaRPr lang="en-US" dirty="0"/>
          </a:p>
          <a:p>
            <a:endParaRPr lang="en-US" sz="3600" b="1" dirty="0" smtClean="0">
              <a:latin typeface="Arial Black" pitchFamily="34" charset="0"/>
            </a:endParaRPr>
          </a:p>
          <a:p>
            <a:r>
              <a:rPr lang="en-US" b="1" dirty="0" smtClean="0">
                <a:latin typeface="Arial Black" pitchFamily="34" charset="0"/>
              </a:rPr>
              <a:t>Here’s where you can find the Guide</a:t>
            </a:r>
          </a:p>
          <a:p>
            <a:pPr marL="973137" lvl="3" indent="0">
              <a:buNone/>
            </a:pPr>
            <a:r>
              <a:rPr lang="en-US" sz="2400" b="1" u="sng" dirty="0">
                <a:hlinkClick r:id="rId6"/>
              </a:rPr>
              <a:t>www.educause.edu/security/guide</a:t>
            </a:r>
            <a:endParaRPr lang="en-US" sz="2400" b="1" dirty="0" smtClean="0">
              <a:latin typeface="Arial Black" pitchFamily="34" charset="0"/>
            </a:endParaRPr>
          </a:p>
          <a:p>
            <a:endParaRPr lang="en-US" sz="1100" b="1" dirty="0" smtClean="0">
              <a:latin typeface="Arial Black" pitchFamily="34" charset="0"/>
            </a:endParaRPr>
          </a:p>
        </p:txBody>
      </p:sp>
      <p:sp>
        <p:nvSpPr>
          <p:cNvPr id="4" name="Slide Number Placeholder 3"/>
          <p:cNvSpPr>
            <a:spLocks noGrp="1"/>
          </p:cNvSpPr>
          <p:nvPr>
            <p:ph type="sldNum" sz="quarter" idx="12"/>
          </p:nvPr>
        </p:nvSpPr>
        <p:spPr/>
        <p:txBody>
          <a:bodyPr/>
          <a:lstStyle/>
          <a:p>
            <a:fld id="{D21D77C7-5D54-449B-9267-0F723A407510}" type="slidenum">
              <a:rPr lang="en-US" smtClean="0"/>
              <a:pPr/>
              <a:t>44</a:t>
            </a:fld>
            <a:endParaRPr lang="en-US" dirty="0"/>
          </a:p>
        </p:txBody>
      </p:sp>
    </p:spTree>
    <p:extLst>
      <p:ext uri="{BB962C8B-B14F-4D97-AF65-F5344CB8AC3E}">
        <p14:creationId xmlns="" xmlns:p14="http://schemas.microsoft.com/office/powerpoint/2010/main" val="349242438"/>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and answers</a:t>
            </a:r>
            <a:endParaRPr lang="en-US" dirty="0"/>
          </a:p>
        </p:txBody>
      </p:sp>
      <p:sp>
        <p:nvSpPr>
          <p:cNvPr id="3" name="Content Placeholder 2"/>
          <p:cNvSpPr>
            <a:spLocks noGrp="1"/>
          </p:cNvSpPr>
          <p:nvPr>
            <p:ph idx="1"/>
          </p:nvPr>
        </p:nvSpPr>
        <p:spPr>
          <a:xfrm>
            <a:off x="457200" y="1447800"/>
            <a:ext cx="8382000" cy="4525963"/>
          </a:xfrm>
        </p:spPr>
        <p:txBody>
          <a:bodyPr/>
          <a:lstStyle/>
          <a:p>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45</a:t>
            </a:fld>
            <a:endParaRPr lang="en-US" dirty="0"/>
          </a:p>
        </p:txBody>
      </p:sp>
    </p:spTree>
    <p:extLst>
      <p:ext uri="{BB962C8B-B14F-4D97-AF65-F5344CB8AC3E}">
        <p14:creationId xmlns="" xmlns:p14="http://schemas.microsoft.com/office/powerpoint/2010/main" val="1890706298"/>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and answers</a:t>
            </a:r>
            <a:endParaRPr lang="en-US" dirty="0"/>
          </a:p>
        </p:txBody>
      </p:sp>
      <p:sp>
        <p:nvSpPr>
          <p:cNvPr id="3" name="Content Placeholder 2"/>
          <p:cNvSpPr>
            <a:spLocks noGrp="1"/>
          </p:cNvSpPr>
          <p:nvPr>
            <p:ph idx="1"/>
          </p:nvPr>
        </p:nvSpPr>
        <p:spPr>
          <a:xfrm>
            <a:off x="457200" y="1447800"/>
            <a:ext cx="8382000" cy="4525963"/>
          </a:xfrm>
        </p:spPr>
        <p:txBody>
          <a:bodyPr>
            <a:normAutofit lnSpcReduction="10000"/>
          </a:bodyPr>
          <a:lstStyle/>
          <a:p>
            <a:r>
              <a:rPr lang="en-US" dirty="0" smtClean="0"/>
              <a:t>Here are some questions from us…</a:t>
            </a:r>
          </a:p>
          <a:p>
            <a:pPr lvl="1"/>
            <a:r>
              <a:rPr lang="en-US" dirty="0"/>
              <a:t>What do institutions and security officers need from the Guide?  What other materials would be useful</a:t>
            </a:r>
            <a:r>
              <a:rPr lang="en-US" dirty="0" smtClean="0"/>
              <a:t>?</a:t>
            </a:r>
          </a:p>
          <a:p>
            <a:pPr lvl="1"/>
            <a:endParaRPr lang="en-US" dirty="0"/>
          </a:p>
          <a:p>
            <a:pPr lvl="1"/>
            <a:r>
              <a:rPr lang="en-US" dirty="0"/>
              <a:t>Are there Case Studies (i.e., campus effective practices and solutions) that you would like to see included?  Does your institution have an effective practice that you would be willing to share as a Case Study</a:t>
            </a:r>
            <a:r>
              <a:rPr lang="en-US" dirty="0" smtClean="0"/>
              <a:t>? </a:t>
            </a:r>
          </a:p>
          <a:p>
            <a:pPr lvl="1"/>
            <a:endParaRPr lang="en-US" dirty="0"/>
          </a:p>
          <a:p>
            <a:pPr lvl="1"/>
            <a:r>
              <a:rPr lang="en-US" dirty="0"/>
              <a:t> What, in addition to the Guide, could HEISC do to support institutional information security?</a:t>
            </a:r>
          </a:p>
        </p:txBody>
      </p:sp>
      <p:sp>
        <p:nvSpPr>
          <p:cNvPr id="4" name="Slide Number Placeholder 3"/>
          <p:cNvSpPr>
            <a:spLocks noGrp="1"/>
          </p:cNvSpPr>
          <p:nvPr>
            <p:ph type="sldNum" sz="quarter" idx="12"/>
          </p:nvPr>
        </p:nvSpPr>
        <p:spPr/>
        <p:txBody>
          <a:bodyPr/>
          <a:lstStyle/>
          <a:p>
            <a:fld id="{D21D77C7-5D54-449B-9267-0F723A407510}" type="slidenum">
              <a:rPr lang="en-US" smtClean="0"/>
              <a:pPr/>
              <a:t>46</a:t>
            </a:fld>
            <a:endParaRPr lang="en-US" dirty="0"/>
          </a:p>
        </p:txBody>
      </p:sp>
    </p:spTree>
    <p:extLst>
      <p:ext uri="{BB962C8B-B14F-4D97-AF65-F5344CB8AC3E}">
        <p14:creationId xmlns="" xmlns:p14="http://schemas.microsoft.com/office/powerpoint/2010/main" val="269252688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for the audience</a:t>
            </a:r>
            <a:endParaRPr lang="en-US" dirty="0"/>
          </a:p>
        </p:txBody>
      </p:sp>
      <p:sp>
        <p:nvSpPr>
          <p:cNvPr id="3" name="Content Placeholder 2"/>
          <p:cNvSpPr>
            <a:spLocks noGrp="1"/>
          </p:cNvSpPr>
          <p:nvPr>
            <p:ph idx="1"/>
          </p:nvPr>
        </p:nvSpPr>
        <p:spPr/>
        <p:txBody>
          <a:bodyPr/>
          <a:lstStyle/>
          <a:p>
            <a:pPr>
              <a:buNone/>
            </a:pPr>
            <a:r>
              <a:rPr lang="en-US" dirty="0"/>
              <a:t>When you are looking for </a:t>
            </a:r>
            <a:r>
              <a:rPr lang="en-US" dirty="0" smtClean="0"/>
              <a:t>security information/solutions</a:t>
            </a:r>
            <a:r>
              <a:rPr lang="en-US" dirty="0"/>
              <a:t>, what is the resource you use most?</a:t>
            </a:r>
          </a:p>
          <a:p>
            <a:r>
              <a:rPr lang="en-US" dirty="0"/>
              <a:t>            Colleagues</a:t>
            </a:r>
          </a:p>
          <a:p>
            <a:r>
              <a:rPr lang="en-US" dirty="0"/>
              <a:t>            Publications/articles/Internet</a:t>
            </a:r>
          </a:p>
          <a:p>
            <a:r>
              <a:rPr lang="en-US" dirty="0"/>
              <a:t>            Classes</a:t>
            </a:r>
          </a:p>
          <a:p>
            <a:r>
              <a:rPr lang="en-US" dirty="0"/>
              <a:t>            EDUCAUSE Security Guide</a:t>
            </a:r>
          </a:p>
          <a:p>
            <a:r>
              <a:rPr lang="en-US" dirty="0"/>
              <a:t>            Other</a:t>
            </a:r>
          </a:p>
          <a:p>
            <a:pPr>
              <a:buNone/>
            </a:pP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5</a:t>
            </a:fld>
            <a:endParaRPr lang="en-US"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Agenda</a:t>
            </a:r>
            <a:endParaRPr lang="en-US" dirty="0"/>
          </a:p>
        </p:txBody>
      </p:sp>
      <p:sp>
        <p:nvSpPr>
          <p:cNvPr id="6" name="Content Placeholder 5"/>
          <p:cNvSpPr>
            <a:spLocks noGrp="1"/>
          </p:cNvSpPr>
          <p:nvPr>
            <p:ph idx="1"/>
          </p:nvPr>
        </p:nvSpPr>
        <p:spPr/>
        <p:txBody>
          <a:bodyPr>
            <a:normAutofit/>
          </a:bodyPr>
          <a:lstStyle/>
          <a:p>
            <a:r>
              <a:rPr lang="en-US" dirty="0" smtClean="0"/>
              <a:t>Introduction</a:t>
            </a:r>
          </a:p>
          <a:p>
            <a:r>
              <a:rPr lang="en-US" dirty="0" smtClean="0"/>
              <a:t>Structure of the Guide</a:t>
            </a:r>
          </a:p>
          <a:p>
            <a:r>
              <a:rPr lang="en-US" dirty="0" smtClean="0"/>
              <a:t>Finding information in the Guide</a:t>
            </a:r>
          </a:p>
          <a:p>
            <a:r>
              <a:rPr lang="en-US" dirty="0" smtClean="0"/>
              <a:t>Contributing to the Guide</a:t>
            </a:r>
          </a:p>
          <a:p>
            <a:r>
              <a:rPr lang="en-US" dirty="0" smtClean="0"/>
              <a:t>Questions and Answers</a:t>
            </a:r>
          </a:p>
          <a:p>
            <a:pPr lvl="1"/>
            <a:endParaRPr lang="en-US" dirty="0" smtClean="0"/>
          </a:p>
          <a:p>
            <a:pPr marL="0" indent="0">
              <a:buNone/>
            </a:pPr>
            <a:r>
              <a:rPr lang="en-US" b="1" dirty="0" smtClean="0">
                <a:latin typeface="Arial Black" pitchFamily="34" charset="0"/>
              </a:rPr>
              <a:t>	Here’s </a:t>
            </a:r>
            <a:r>
              <a:rPr lang="en-US" b="1" dirty="0">
                <a:latin typeface="Arial Black" pitchFamily="34" charset="0"/>
              </a:rPr>
              <a:t>where you can find the </a:t>
            </a:r>
            <a:r>
              <a:rPr lang="en-US" b="1" dirty="0" smtClean="0">
                <a:latin typeface="Arial Black" pitchFamily="34" charset="0"/>
              </a:rPr>
              <a:t>Guide</a:t>
            </a:r>
          </a:p>
          <a:p>
            <a:pPr marL="0" indent="0">
              <a:buNone/>
            </a:pPr>
            <a:r>
              <a:rPr lang="en-US" b="1" dirty="0">
                <a:latin typeface="Arial Black" pitchFamily="34" charset="0"/>
              </a:rPr>
              <a:t>	</a:t>
            </a:r>
            <a:r>
              <a:rPr lang="en-US" b="1" dirty="0" smtClean="0">
                <a:latin typeface="Arial Black" pitchFamily="34" charset="0"/>
              </a:rPr>
              <a:t>		</a:t>
            </a:r>
            <a:r>
              <a:rPr lang="en-US" b="1" u="sng" dirty="0" smtClean="0">
                <a:hlinkClick r:id="rId3"/>
              </a:rPr>
              <a:t>www.educause.edu/security/guide</a:t>
            </a:r>
            <a:endParaRPr lang="en-US" b="1" dirty="0">
              <a:latin typeface="Arial Black" pitchFamily="34" charset="0"/>
            </a:endParaRPr>
          </a:p>
        </p:txBody>
      </p:sp>
      <p:sp>
        <p:nvSpPr>
          <p:cNvPr id="2" name="Slide Number Placeholder 1"/>
          <p:cNvSpPr>
            <a:spLocks noGrp="1"/>
          </p:cNvSpPr>
          <p:nvPr>
            <p:ph type="sldNum" sz="quarter" idx="12"/>
          </p:nvPr>
        </p:nvSpPr>
        <p:spPr/>
        <p:txBody>
          <a:bodyPr/>
          <a:lstStyle/>
          <a:p>
            <a:fld id="{D21D77C7-5D54-449B-9267-0F723A407510}" type="slidenum">
              <a:rPr lang="en-US" smtClean="0"/>
              <a:pPr/>
              <a:t>6</a:t>
            </a:fld>
            <a:endParaRPr lang="en-US" dirty="0"/>
          </a:p>
        </p:txBody>
      </p:sp>
    </p:spTree>
    <p:extLst>
      <p:ext uri="{BB962C8B-B14F-4D97-AF65-F5344CB8AC3E}">
        <p14:creationId xmlns="" xmlns:p14="http://schemas.microsoft.com/office/powerpoint/2010/main" val="342876262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Higher Education </a:t>
            </a:r>
            <a:br>
              <a:rPr lang="en-US" dirty="0" smtClean="0"/>
            </a:br>
            <a:r>
              <a:rPr lang="en-US" dirty="0" smtClean="0"/>
              <a:t>Information Security Council</a:t>
            </a:r>
            <a:endParaRPr lang="en-US" dirty="0"/>
          </a:p>
        </p:txBody>
      </p:sp>
      <p:sp>
        <p:nvSpPr>
          <p:cNvPr id="3" name="Content Placeholder 2"/>
          <p:cNvSpPr>
            <a:spLocks noGrp="1"/>
          </p:cNvSpPr>
          <p:nvPr>
            <p:ph idx="1"/>
          </p:nvPr>
        </p:nvSpPr>
        <p:spPr/>
        <p:txBody>
          <a:bodyPr>
            <a:normAutofit/>
          </a:bodyPr>
          <a:lstStyle/>
          <a:p>
            <a:r>
              <a:rPr lang="en-US" dirty="0" smtClean="0"/>
              <a:t>Established in 2002 by EDUCAUSE and Internet2 </a:t>
            </a:r>
          </a:p>
          <a:p>
            <a:pPr marL="973137" lvl="3" indent="0">
              <a:buNone/>
            </a:pPr>
            <a:r>
              <a:rPr lang="en-US" dirty="0" smtClean="0"/>
              <a:t>	HEISC formerly called the Security Task Force</a:t>
            </a:r>
          </a:p>
          <a:p>
            <a:pPr lvl="1"/>
            <a:r>
              <a:rPr lang="en-US" dirty="0"/>
              <a:t>Works to improve information security and privacy programs across the higher education </a:t>
            </a:r>
            <a:r>
              <a:rPr lang="en-US" dirty="0" smtClean="0"/>
              <a:t>sector</a:t>
            </a:r>
          </a:p>
          <a:p>
            <a:pPr lvl="2"/>
            <a:r>
              <a:rPr lang="en-US" dirty="0"/>
              <a:t>through its community members and focused partnerships with government, industry, and other academic </a:t>
            </a:r>
            <a:r>
              <a:rPr lang="en-US" dirty="0" smtClean="0"/>
              <a:t>organizations</a:t>
            </a:r>
          </a:p>
          <a:p>
            <a:pPr lvl="1"/>
            <a:r>
              <a:rPr lang="en-US" dirty="0" smtClean="0"/>
              <a:t>Actively </a:t>
            </a:r>
            <a:r>
              <a:rPr lang="en-US" dirty="0"/>
              <a:t>develops and promotes awareness and understanding, effective practices and policies, and solutions for the protection of critical IT assets and </a:t>
            </a:r>
            <a:r>
              <a:rPr lang="en-US" dirty="0" smtClean="0"/>
              <a:t>infrastructures</a:t>
            </a:r>
          </a:p>
        </p:txBody>
      </p:sp>
      <p:sp>
        <p:nvSpPr>
          <p:cNvPr id="4" name="Slide Number Placeholder 3"/>
          <p:cNvSpPr>
            <a:spLocks noGrp="1"/>
          </p:cNvSpPr>
          <p:nvPr>
            <p:ph type="sldNum" sz="quarter" idx="12"/>
          </p:nvPr>
        </p:nvSpPr>
        <p:spPr/>
        <p:txBody>
          <a:bodyPr/>
          <a:lstStyle/>
          <a:p>
            <a:fld id="{D21D77C7-5D54-449B-9267-0F723A407510}" type="slidenum">
              <a:rPr lang="en-US" smtClean="0"/>
              <a:pPr/>
              <a:t>7</a:t>
            </a:fld>
            <a:endParaRPr lang="en-US" dirty="0"/>
          </a:p>
        </p:txBody>
      </p:sp>
    </p:spTree>
    <p:extLst>
      <p:ext uri="{BB962C8B-B14F-4D97-AF65-F5344CB8AC3E}">
        <p14:creationId xmlns="" xmlns:p14="http://schemas.microsoft.com/office/powerpoint/2010/main" val="121301502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Information Security Guide</a:t>
            </a:r>
            <a:endParaRPr lang="en-US" dirty="0"/>
          </a:p>
        </p:txBody>
      </p:sp>
      <p:sp>
        <p:nvSpPr>
          <p:cNvPr id="3" name="Content Placeholder 2"/>
          <p:cNvSpPr>
            <a:spLocks noGrp="1"/>
          </p:cNvSpPr>
          <p:nvPr>
            <p:ph idx="1"/>
          </p:nvPr>
        </p:nvSpPr>
        <p:spPr/>
        <p:txBody>
          <a:bodyPr>
            <a:normAutofit/>
          </a:bodyPr>
          <a:lstStyle/>
          <a:p>
            <a:r>
              <a:rPr lang="en-US" dirty="0" smtClean="0"/>
              <a:t>A major initiative and key publication of HEISC</a:t>
            </a:r>
          </a:p>
          <a:p>
            <a:pPr lvl="1"/>
            <a:r>
              <a:rPr lang="en-US" dirty="0" smtClean="0"/>
              <a:t>A </a:t>
            </a:r>
            <a:r>
              <a:rPr lang="en-US" dirty="0"/>
              <a:t>compendium of information providing guidance on effective approaches to the application of information security at institutions of higher education</a:t>
            </a:r>
            <a:endParaRPr lang="en-US" dirty="0" smtClean="0"/>
          </a:p>
          <a:p>
            <a:pPr lvl="1"/>
            <a:r>
              <a:rPr lang="en-US" dirty="0" smtClean="0"/>
              <a:t>Content managed by the Editorial Board</a:t>
            </a:r>
          </a:p>
          <a:p>
            <a:pPr lvl="2"/>
            <a:r>
              <a:rPr lang="en-US" dirty="0" smtClean="0"/>
              <a:t>Represents a broad cross-section of higher education community</a:t>
            </a:r>
          </a:p>
          <a:p>
            <a:pPr lvl="2"/>
            <a:r>
              <a:rPr lang="en-US" dirty="0" smtClean="0"/>
              <a:t>Input comes from</a:t>
            </a:r>
          </a:p>
          <a:p>
            <a:pPr lvl="3"/>
            <a:r>
              <a:rPr lang="en-US" dirty="0" smtClean="0"/>
              <a:t>Editorial Board members</a:t>
            </a:r>
            <a:endParaRPr lang="en-US" dirty="0"/>
          </a:p>
          <a:p>
            <a:pPr lvl="3"/>
            <a:r>
              <a:rPr lang="en-US" dirty="0" smtClean="0"/>
              <a:t>Other HEISC working groups</a:t>
            </a:r>
          </a:p>
          <a:p>
            <a:pPr lvl="3"/>
            <a:r>
              <a:rPr lang="en-US" dirty="0" smtClean="0"/>
              <a:t>Conference presentations and published articles</a:t>
            </a:r>
          </a:p>
          <a:p>
            <a:pPr lvl="3"/>
            <a:r>
              <a:rPr lang="en-US" dirty="0" smtClean="0"/>
              <a:t>Information security practioners from a wide variety of institutions</a:t>
            </a:r>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8</a:t>
            </a:fld>
            <a:endParaRPr lang="en-US" dirty="0"/>
          </a:p>
        </p:txBody>
      </p:sp>
    </p:spTree>
    <p:extLst>
      <p:ext uri="{BB962C8B-B14F-4D97-AF65-F5344CB8AC3E}">
        <p14:creationId xmlns="" xmlns:p14="http://schemas.microsoft.com/office/powerpoint/2010/main" val="371070377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Another poll…</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What security standard approach</a:t>
            </a:r>
            <a:r>
              <a:rPr lang="en-US" baseline="0" dirty="0" smtClean="0"/>
              <a:t> </a:t>
            </a:r>
            <a:r>
              <a:rPr lang="en-US" dirty="0" smtClean="0"/>
              <a:t>does your institution use (predominately)?</a:t>
            </a:r>
          </a:p>
          <a:p>
            <a:r>
              <a:rPr lang="en-US" dirty="0" smtClean="0"/>
              <a:t>	ISO</a:t>
            </a:r>
          </a:p>
          <a:p>
            <a:r>
              <a:rPr lang="en-US" dirty="0" smtClean="0"/>
              <a:t>	NIST</a:t>
            </a:r>
          </a:p>
          <a:p>
            <a:r>
              <a:rPr lang="en-US" dirty="0" smtClean="0"/>
              <a:t>	CobiT</a:t>
            </a:r>
          </a:p>
          <a:p>
            <a:r>
              <a:rPr lang="en-US" dirty="0" smtClean="0"/>
              <a:t>	PCI DSS</a:t>
            </a:r>
          </a:p>
          <a:p>
            <a:r>
              <a:rPr lang="en-US" dirty="0" smtClean="0"/>
              <a:t>	other</a:t>
            </a:r>
          </a:p>
          <a:p>
            <a:r>
              <a:rPr lang="en-US" dirty="0" smtClean="0"/>
              <a:t>	don’t know</a:t>
            </a:r>
          </a:p>
          <a:p>
            <a:r>
              <a:rPr lang="en-US" dirty="0" smtClean="0"/>
              <a:t>	none</a:t>
            </a:r>
          </a:p>
          <a:p>
            <a:endParaRPr lang="en-US" dirty="0"/>
          </a:p>
        </p:txBody>
      </p:sp>
      <p:sp>
        <p:nvSpPr>
          <p:cNvPr id="4" name="Slide Number Placeholder 3"/>
          <p:cNvSpPr>
            <a:spLocks noGrp="1"/>
          </p:cNvSpPr>
          <p:nvPr>
            <p:ph type="sldNum" sz="quarter" idx="12"/>
          </p:nvPr>
        </p:nvSpPr>
        <p:spPr/>
        <p:txBody>
          <a:bodyPr/>
          <a:lstStyle/>
          <a:p>
            <a:fld id="{D21D77C7-5D54-449B-9267-0F723A407510}" type="slidenum">
              <a:rPr lang="en-US" smtClean="0"/>
              <a:pPr/>
              <a:t>9</a:t>
            </a:fld>
            <a:endParaRPr lang="en-US" dirty="0"/>
          </a:p>
        </p:txBody>
      </p:sp>
    </p:spTree>
    <p:extLst>
      <p:ext uri="{BB962C8B-B14F-4D97-AF65-F5344CB8AC3E}">
        <p14:creationId xmlns="" xmlns:p14="http://schemas.microsoft.com/office/powerpoint/2010/main" val="371070377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HEI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HEISC</Template>
  <TotalTime>2090</TotalTime>
  <Words>2169</Words>
  <Application>Microsoft Office PowerPoint</Application>
  <PresentationFormat>On-screen Show (4:3)</PresentationFormat>
  <Paragraphs>337</Paragraphs>
  <Slides>46</Slides>
  <Notes>41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HEISC</vt:lpstr>
      <vt:lpstr>Slide 1</vt:lpstr>
      <vt:lpstr>Overview of the  Information Security Guide: </vt:lpstr>
      <vt:lpstr>Copyright Statement</vt:lpstr>
      <vt:lpstr>Questions for the audience</vt:lpstr>
      <vt:lpstr>Questions for the audience</vt:lpstr>
      <vt:lpstr>Agenda</vt:lpstr>
      <vt:lpstr>Higher Education  Information Security Council</vt:lpstr>
      <vt:lpstr>Information Security Guide</vt:lpstr>
      <vt:lpstr>Another poll…</vt:lpstr>
      <vt:lpstr>Structure of the Guide</vt:lpstr>
      <vt:lpstr>Slide 11</vt:lpstr>
      <vt:lpstr>Navigation pane, ToC, Overview</vt:lpstr>
      <vt:lpstr>Standards</vt:lpstr>
      <vt:lpstr>Objectives</vt:lpstr>
      <vt:lpstr>Resources</vt:lpstr>
      <vt:lpstr>Finding information in the Guide</vt:lpstr>
      <vt:lpstr>Navigation Pane</vt:lpstr>
      <vt:lpstr>Finding information in the guide</vt:lpstr>
      <vt:lpstr>Using the search tool</vt:lpstr>
      <vt:lpstr>Using the search tool</vt:lpstr>
      <vt:lpstr>Slide 21</vt:lpstr>
      <vt:lpstr>Slide 22</vt:lpstr>
      <vt:lpstr>Slide 23</vt:lpstr>
      <vt:lpstr>Slide 24</vt:lpstr>
      <vt:lpstr>Using the search tool</vt:lpstr>
      <vt:lpstr>Search results: contract language</vt:lpstr>
      <vt:lpstr>Search results: contract language</vt:lpstr>
      <vt:lpstr>Using the search tool</vt:lpstr>
      <vt:lpstr>Search results: RISK MANAGEMENT</vt:lpstr>
      <vt:lpstr>Search results: RISK MANAGEMENT</vt:lpstr>
      <vt:lpstr>Toolkits</vt:lpstr>
      <vt:lpstr>Toolkits: incident Notification</vt:lpstr>
      <vt:lpstr>Hot Topics</vt:lpstr>
      <vt:lpstr>Hot Topics</vt:lpstr>
      <vt:lpstr>Hot Topics</vt:lpstr>
      <vt:lpstr>Hot Topics: Mobile device security</vt:lpstr>
      <vt:lpstr>Hot Topics: Mobile device security</vt:lpstr>
      <vt:lpstr>Contributing to the guide</vt:lpstr>
      <vt:lpstr>Add a comment to any page</vt:lpstr>
      <vt:lpstr>Add a comment</vt:lpstr>
      <vt:lpstr>Contributing to the guide</vt:lpstr>
      <vt:lpstr>Case Study template</vt:lpstr>
      <vt:lpstr>Case Study template</vt:lpstr>
      <vt:lpstr>You can also make suggestions or ask questions by sending email to</vt:lpstr>
      <vt:lpstr>Questions and answers</vt:lpstr>
      <vt:lpstr>Questions and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Information Security Guide:</dc:title>
  <dc:creator>Ced Bennett</dc:creator>
  <cp:lastModifiedBy>dunker</cp:lastModifiedBy>
  <cp:revision>302</cp:revision>
  <dcterms:created xsi:type="dcterms:W3CDTF">2010-09-10T17:06:10Z</dcterms:created>
  <dcterms:modified xsi:type="dcterms:W3CDTF">2011-01-04T20:47:23Z</dcterms:modified>
</cp:coreProperties>
</file>