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0" r:id="rId3"/>
    <p:sldId id="263" r:id="rId4"/>
    <p:sldId id="257" r:id="rId5"/>
    <p:sldId id="264" r:id="rId6"/>
    <p:sldId id="265" r:id="rId7"/>
    <p:sldId id="266" r:id="rId8"/>
    <p:sldId id="280" r:id="rId9"/>
    <p:sldId id="275" r:id="rId10"/>
    <p:sldId id="276" r:id="rId11"/>
    <p:sldId id="281" r:id="rId12"/>
    <p:sldId id="282" r:id="rId13"/>
    <p:sldId id="283" r:id="rId14"/>
    <p:sldId id="284" r:id="rId15"/>
    <p:sldId id="278" r:id="rId16"/>
    <p:sldId id="267" r:id="rId17"/>
    <p:sldId id="261" r:id="rId18"/>
    <p:sldId id="268" r:id="rId19"/>
    <p:sldId id="270" r:id="rId20"/>
    <p:sldId id="271" r:id="rId21"/>
    <p:sldId id="269" r:id="rId22"/>
    <p:sldId id="272" r:id="rId23"/>
    <p:sldId id="273" r:id="rId24"/>
    <p:sldId id="279" r:id="rId25"/>
    <p:sldId id="274" r:id="rId26"/>
    <p:sldId id="285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2"/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1/18/2011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F580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B308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C00000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8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pic>
        <p:nvPicPr>
          <p:cNvPr id="14" name="Picture 13" descr="PDbannerTEST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6331100"/>
            <a:ext cx="9144000" cy="539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159306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Teaching Technology Virtually: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 Beyond the Desktop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4067174"/>
            <a:ext cx="6400800" cy="177176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Steven Engorn  January 13, 2011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Stevenson University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School of Graduate and Professional Studies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sengorn@stevenson.edu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443-352-4220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Timeline (continued)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June 2010		Departmental initiative ($75K) to</a:t>
            </a:r>
          </a:p>
          <a:p>
            <a:pPr eaLnBrk="1" hangingPunct="1">
              <a:buNone/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							increase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Vlab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hardware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Sept 2010		12 courses using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Vlab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Jan 2011			Pilot capstone course using 								simulated Corporate network 							infrastructure		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Investment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Initial investment of $100,000 (grant funded)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Initial hardware and software infrastructure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Leveraged existing space in current Blade Center environment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Second investment of $75,000 (University funded) with purpose of expanding use of 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Vlab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for undergraduate courses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Current Configuration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Hardware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(3) HS21 IBM Blades – Xeon quad core with 32GB ram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(2) HS22 IBM Blades – Xeon quad core with 32GB ram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8TB storage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3TB located on high speed drives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5TB located on lower speed drives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Current Configuration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Software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vSphere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Enterprise 4 Plus (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Vmware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)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vCenter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(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Vmware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)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vCenter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Lab Manager (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Vmware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)</a:t>
            </a:r>
          </a:p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vFoglight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(</a:t>
            </a:r>
            <a:r>
              <a:rPr lang="en-US" dirty="0" err="1" smtClean="0">
                <a:latin typeface="Arial" charset="0"/>
                <a:ea typeface="ＭＳ Ｐゴシック" pitchFamily="96" charset="-128"/>
              </a:rPr>
              <a:t>Visioncore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Planned Upgrades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4TB storage for media library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Additional 1.6TB high speed drives (grant funded)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(2) additional HS22 Blades (32MB)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Example of Benefits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Networking course had 20 students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Running 3 sections of this course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Each student was given 4 VM’s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240 unique VM’s were associated with this </a:t>
            </a:r>
            <a:r>
              <a:rPr lang="en-US" smtClean="0">
                <a:latin typeface="Arial" charset="0"/>
                <a:ea typeface="ＭＳ Ｐゴシック" pitchFamily="96" charset="-128"/>
              </a:rPr>
              <a:t>online course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Students have hands on experience building networking environments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Environment does not interfere with University network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Sample Configurations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PPT3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590" y="1564395"/>
            <a:ext cx="6626191" cy="4428781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PPTAAC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64395"/>
            <a:ext cx="6802916" cy="420844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49995" y="1729649"/>
            <a:ext cx="8273668" cy="369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Stevenson University – Who are we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5076"/>
            <a:ext cx="4038600" cy="4771088"/>
          </a:xfrm>
        </p:spPr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Private Liberal Arts University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Founded – 1947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Located in Stevenson Maryland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Two campuses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Stevenson, Maryland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Owings Mils, Maryland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Enrollment 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Total – 4,000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FTE – 3,000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Graduate - 400</a:t>
            </a: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Clr>
                <a:srgbClr val="558B34"/>
              </a:buClr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5" name="Content Placeholder 4" descr="ist2_5375516-docto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41484" y="1755775"/>
            <a:ext cx="2864386" cy="3719608"/>
          </a:xfrm>
          <a:effectLst>
            <a:outerShdw dist="38100" dir="8100000" rotWithShape="0">
              <a:srgbClr val="000000">
                <a:alpha val="40999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729648" y="1685581"/>
            <a:ext cx="6268598" cy="41423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nagit_PPTB4CC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85580"/>
            <a:ext cx="8580000" cy="409827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Sample of Media Library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r>
              <a:rPr lang="en-US" dirty="0" smtClean="0"/>
              <a:t>Over 60 ISO’s available for student use</a:t>
            </a:r>
          </a:p>
          <a:p>
            <a:r>
              <a:rPr lang="en-US" smtClean="0"/>
              <a:t>MSDNAA Agreement</a:t>
            </a:r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Windows Server 2008 R2 Standard, Enterprise, Datacenter, and Web</a:t>
            </a:r>
          </a:p>
          <a:p>
            <a:pPr lvl="1"/>
            <a:r>
              <a:rPr lang="en-US" dirty="0" smtClean="0"/>
              <a:t>Windows 7 Enterprise</a:t>
            </a:r>
          </a:p>
          <a:p>
            <a:pPr lvl="1"/>
            <a:r>
              <a:rPr lang="en-US" dirty="0" smtClean="0"/>
              <a:t>Exchange Server 2007 or 2010</a:t>
            </a:r>
          </a:p>
          <a:p>
            <a:pPr lvl="1"/>
            <a:r>
              <a:rPr lang="en-US" dirty="0" smtClean="0"/>
              <a:t>Forefront Security for Exchange Server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Lessons Learned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r>
              <a:rPr lang="en-US" dirty="0" smtClean="0"/>
              <a:t>Need </a:t>
            </a:r>
            <a:r>
              <a:rPr lang="en-US" dirty="0" err="1" smtClean="0"/>
              <a:t>Vlab</a:t>
            </a:r>
            <a:r>
              <a:rPr lang="en-US" dirty="0" smtClean="0"/>
              <a:t> course administrator</a:t>
            </a:r>
          </a:p>
          <a:p>
            <a:r>
              <a:rPr lang="en-US" dirty="0" err="1" smtClean="0"/>
              <a:t>vCenter</a:t>
            </a:r>
            <a:r>
              <a:rPr lang="en-US" dirty="0" smtClean="0"/>
              <a:t> Lab Manager training for faculty</a:t>
            </a:r>
          </a:p>
          <a:p>
            <a:r>
              <a:rPr lang="en-US" dirty="0" smtClean="0"/>
              <a:t>Good relationship with OIT</a:t>
            </a:r>
          </a:p>
          <a:p>
            <a:r>
              <a:rPr lang="en-US" dirty="0" smtClean="0"/>
              <a:t>Consider hardware capacity </a:t>
            </a:r>
            <a:r>
              <a:rPr lang="en-US" dirty="0" err="1" smtClean="0"/>
              <a:t>vs</a:t>
            </a:r>
            <a:r>
              <a:rPr lang="en-US" dirty="0" smtClean="0"/>
              <a:t> faculty requests</a:t>
            </a:r>
          </a:p>
          <a:p>
            <a:r>
              <a:rPr lang="en-US" dirty="0" smtClean="0"/>
              <a:t>Scripts advantageous (not part of </a:t>
            </a:r>
            <a:r>
              <a:rPr lang="en-US" dirty="0" err="1" smtClean="0"/>
              <a:t>vCenter</a:t>
            </a:r>
            <a:r>
              <a:rPr lang="en-US" dirty="0" smtClean="0"/>
              <a:t> Lab Manager) to build student workspaces</a:t>
            </a:r>
          </a:p>
          <a:p>
            <a:r>
              <a:rPr lang="en-US" dirty="0" smtClean="0"/>
              <a:t>Hardware decisions are important</a:t>
            </a:r>
          </a:p>
          <a:p>
            <a:pPr lvl="1"/>
            <a:r>
              <a:rPr lang="en-US" dirty="0" smtClean="0"/>
              <a:t>Example: 7200 RPM drives </a:t>
            </a:r>
            <a:r>
              <a:rPr lang="en-US" dirty="0" err="1" smtClean="0"/>
              <a:t>vs</a:t>
            </a:r>
            <a:r>
              <a:rPr lang="en-US" dirty="0" smtClean="0"/>
              <a:t> 15000 RPM drives</a:t>
            </a:r>
          </a:p>
          <a:p>
            <a:pPr lvl="1"/>
            <a:endParaRPr lang="en-US" dirty="0" smtClean="0"/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Demo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Questions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smtClean="0">
                <a:latin typeface="Arial" charset="0"/>
                <a:ea typeface="ＭＳ Ｐゴシック" pitchFamily="96" charset="-128"/>
              </a:rPr>
              <a:t>THANK YOU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School of Graduate and Professional 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Studies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7378"/>
            <a:ext cx="4038600" cy="3212583"/>
          </a:xfrm>
        </p:spPr>
        <p:txBody>
          <a:bodyPr/>
          <a:lstStyle/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Accelerated Bachelor’s degree programs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Accelerated Master’s degree programs 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8-week format</a:t>
            </a:r>
          </a:p>
          <a:p>
            <a:pPr lvl="1" eaLnBrk="1" hangingPunct="1">
              <a:buClr>
                <a:srgbClr val="558B34"/>
              </a:buClr>
            </a:pPr>
            <a:r>
              <a:rPr lang="en-US" dirty="0" smtClean="0">
                <a:latin typeface="Arial" charset="0"/>
                <a:ea typeface="ＭＳ Ｐゴシック" pitchFamily="96" charset="-128"/>
              </a:rPr>
              <a:t>Online and onsite</a:t>
            </a:r>
          </a:p>
          <a:p>
            <a:pPr lvl="1" eaLnBrk="1" hangingPunct="1">
              <a:buClr>
                <a:srgbClr val="558B34"/>
              </a:buClr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  <p:pic>
        <p:nvPicPr>
          <p:cNvPr id="5" name="Content Placeholder 4" descr="ist2_5375516-docto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0304" y="1839817"/>
            <a:ext cx="4068896" cy="2974554"/>
          </a:xfrm>
          <a:effectLst>
            <a:outerShdw dist="38100" dir="8100000" rotWithShape="0">
              <a:srgbClr val="000000">
                <a:alpha val="40999"/>
              </a:srgbClr>
            </a:outerShdw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History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311007"/>
            <a:ext cx="8229600" cy="466918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Master’s degree in Forensic Studies required use of technologies in online environment not readily available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Online requirements to include: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Configure and test logging utilities to track key events and preserve forensic evidence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Identify the classes of system exploits and the vulnerabilities they attack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Develop an environment to defend the network and system against hacking exploits and evaluate appropriate countermeasure products</a:t>
            </a: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History (continued)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Arial" charset="0"/>
                <a:ea typeface="ＭＳ Ｐゴシック" pitchFamily="96" charset="-128"/>
              </a:rPr>
              <a:t>Educause</a:t>
            </a:r>
            <a:r>
              <a:rPr lang="en-US" dirty="0" smtClean="0">
                <a:latin typeface="Arial" charset="0"/>
                <a:ea typeface="ＭＳ Ｐゴシック" pitchFamily="96" charset="-128"/>
              </a:rPr>
              <a:t> Conference in Seattle, Washington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Attended session on N.C. State VCL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VCL was catalyst for developing idea of SU’s Virtual Lab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Received grant from DOJ to enhance Forensic Studies Master’s degree program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Used portion of this grant to build SU Virtual Lab pilot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Requirement to be able to go beyond standard virtual desktop configuration and simulate corporate network infrastructures</a:t>
            </a:r>
          </a:p>
          <a:p>
            <a:pPr lvl="1"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Idea becomes reality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SU’s Virtual Lab (VLAB)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Built on VMware Virtualization software solution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IBM Blade Center hardware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Ability to easily build very simple or complex corporate network infrastructure environments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All technologies available to students online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Technology must be expandable to include online and onsite courses from other degree programs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Idea becomes reality</a:t>
            </a:r>
            <a:br>
              <a:rPr lang="en-US" cap="none" dirty="0" smtClean="0">
                <a:latin typeface="Arial" charset="0"/>
                <a:ea typeface="ＭＳ Ｐゴシック" pitchFamily="96" charset="-128"/>
              </a:rPr>
            </a:br>
            <a:r>
              <a:rPr lang="en-US" cap="none" dirty="0" smtClean="0">
                <a:latin typeface="Arial" charset="0"/>
                <a:ea typeface="ＭＳ Ｐゴシック" pitchFamily="96" charset="-128"/>
              </a:rPr>
              <a:t>SU’s Virtual Lab (continued)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Licensing compliance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Maryland Education Enterprise Consortia agreement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Student Option</a:t>
            </a:r>
          </a:p>
          <a:p>
            <a:pPr lvl="2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Microsoft compliance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Software requirements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MSDNAA agreement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OIT Security concerns for Remote Access</a:t>
            </a:r>
          </a:p>
          <a:p>
            <a:pPr lvl="1"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Remote access via Citrix software solution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err="1" smtClean="0">
                <a:latin typeface="Arial" charset="0"/>
                <a:ea typeface="ＭＳ Ｐゴシック" pitchFamily="96" charset="-128"/>
              </a:rPr>
              <a:t>Vlab</a:t>
            </a:r>
            <a:r>
              <a:rPr lang="en-US" cap="none" dirty="0" smtClean="0">
                <a:latin typeface="Arial" charset="0"/>
                <a:ea typeface="ＭＳ Ｐゴシック" pitchFamily="96" charset="-128"/>
              </a:rPr>
              <a:t> Requirements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Minimal involvement of OIT once setup completed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Online request for course configuration setup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Faculty responsible for obtaining software requirements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Faculty build their own images and prepare them for students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Expandability 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Timeline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 pitchFamily="96" charset="-128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June 2008		Hardware ordered and installed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July/Aug 2008	Solution tested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Aug 2008			Faculty training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Sept 2008		Pilot started (2 courses)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Jan 2009			5 courses added to pilot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Aug 2009			Purchased more hardware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Sept 2009		3 more courses added		</a:t>
            </a:r>
          </a:p>
          <a:p>
            <a:pPr lvl="1" eaLnBrk="1" hangingPunct="1">
              <a:buNone/>
            </a:pP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587</Words>
  <Application>Microsoft Office PowerPoint</Application>
  <PresentationFormat>On-screen Show (4:3)</PresentationFormat>
  <Paragraphs>130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Teaching Technology Virtually:  Beyond the Desktop</vt:lpstr>
      <vt:lpstr>Stevenson University – Who are we</vt:lpstr>
      <vt:lpstr>School of Graduate and Professional  Studies</vt:lpstr>
      <vt:lpstr>History</vt:lpstr>
      <vt:lpstr>History (continued)</vt:lpstr>
      <vt:lpstr>Idea becomes reality SU’s Virtual Lab (VLAB)</vt:lpstr>
      <vt:lpstr>Idea becomes reality SU’s Virtual Lab (continued)</vt:lpstr>
      <vt:lpstr>Vlab Requirements</vt:lpstr>
      <vt:lpstr>Timeline</vt:lpstr>
      <vt:lpstr>Timeline (continued)</vt:lpstr>
      <vt:lpstr>Investment</vt:lpstr>
      <vt:lpstr>Current Configuration Hardware</vt:lpstr>
      <vt:lpstr>Current Configuration Software</vt:lpstr>
      <vt:lpstr>Planned Upgrades</vt:lpstr>
      <vt:lpstr>Example of Benefits </vt:lpstr>
      <vt:lpstr>Sample Configurations</vt:lpstr>
      <vt:lpstr>Slide 17</vt:lpstr>
      <vt:lpstr>Slide 18</vt:lpstr>
      <vt:lpstr>Slide 19</vt:lpstr>
      <vt:lpstr>Slide 20</vt:lpstr>
      <vt:lpstr>Slide 21</vt:lpstr>
      <vt:lpstr>Sample of Media Library</vt:lpstr>
      <vt:lpstr>Lessons Learned</vt:lpstr>
      <vt:lpstr>Demo</vt:lpstr>
      <vt:lpstr>Questions</vt:lpstr>
      <vt:lpstr>THANK YOU</vt:lpstr>
    </vt:vector>
  </TitlesOfParts>
  <Company>brain bolts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SENGORN</cp:lastModifiedBy>
  <cp:revision>113</cp:revision>
  <dcterms:created xsi:type="dcterms:W3CDTF">2009-07-28T17:41:50Z</dcterms:created>
  <dcterms:modified xsi:type="dcterms:W3CDTF">2011-01-18T21:42:11Z</dcterms:modified>
</cp:coreProperties>
</file>