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 snapToGrid="0" snapToObjects="1"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DD6BD-D0B7-4DB5-9A57-9E59676D8B9C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9D9B-F574-45E0-B0ED-B866573637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39D9B-F574-45E0-B0ED-B866573637D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39D9B-F574-45E0-B0ED-B866573637D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39D9B-F574-45E0-B0ED-B866573637D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39D9B-F574-45E0-B0ED-B866573637D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39D9B-F574-45E0-B0ED-B866573637D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39D9B-F574-45E0-B0ED-B866573637D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A4B3-F8F7-0C4B-8488-75AAAC4ABD20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ancuso@umarylan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sbrown@umarylan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wiz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83" y="1891862"/>
            <a:ext cx="7304689" cy="186350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Unifying Disparate Campus Email Systems</a:t>
            </a:r>
            <a:endParaRPr lang="en-US" sz="4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3780" y="4372303"/>
            <a:ext cx="3563006" cy="1863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180" y="4524703"/>
            <a:ext cx="3563006" cy="1863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120055"/>
            <a:ext cx="3563006" cy="1863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272455"/>
            <a:ext cx="3116317" cy="1346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Joe Mancuso</a:t>
            </a:r>
          </a:p>
          <a:p>
            <a:r>
              <a:rPr lang="en-US" dirty="0" smtClean="0"/>
              <a:t>Director Infrastructure Services</a:t>
            </a:r>
          </a:p>
          <a:p>
            <a:r>
              <a:rPr lang="en-US" dirty="0" smtClean="0"/>
              <a:t>University of Maryland - CITS</a:t>
            </a:r>
          </a:p>
          <a:p>
            <a:r>
              <a:rPr lang="en-US" u="sng" dirty="0" smtClean="0">
                <a:hlinkClick r:id="rId3"/>
              </a:rPr>
              <a:t>jmancuso@umaryland.edu</a:t>
            </a:r>
            <a:endParaRPr lang="en-US" dirty="0" smtClean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4424855"/>
            <a:ext cx="3563006" cy="1863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6650" y="4120055"/>
            <a:ext cx="3158358" cy="1346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Brown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Senior, Systems Administrator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Maryland – CITS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j-lt"/>
                <a:ea typeface="+mj-ea"/>
                <a:cs typeface="+mj-cs"/>
                <a:hlinkClick r:id="rId4"/>
              </a:rPr>
              <a:t>sbrown@umaryland.edu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80" y="5455751"/>
            <a:ext cx="2944594" cy="1097449"/>
          </a:xfrm>
          <a:prstGeom prst="rect">
            <a:avLst/>
          </a:prstGeom>
        </p:spPr>
      </p:pic>
    </p:spTree>
  </p:cSld>
  <p:clrMapOvr>
    <a:masterClrMapping/>
  </p:clrMapOvr>
  <p:transition advTm="10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3031"/>
          </a:xfrm>
        </p:spPr>
        <p:txBody>
          <a:bodyPr/>
          <a:lstStyle/>
          <a:p>
            <a:r>
              <a:rPr lang="en-US" b="1" u="sng" dirty="0" smtClean="0"/>
              <a:t>Statement of Problem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1187669"/>
            <a:ext cx="8229600" cy="522364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University of Maryland is comprised of seven professional and graduate schools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It also has a close relationship with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University </a:t>
            </a:r>
            <a:r>
              <a:rPr lang="en-US" sz="2400" dirty="0" smtClean="0"/>
              <a:t>of Maryland Medical Center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Self-sufficient entities led to </a:t>
            </a:r>
            <a:r>
              <a:rPr lang="en-US" sz="2400" dirty="0" smtClean="0"/>
              <a:t>independent</a:t>
            </a:r>
            <a:br>
              <a:rPr lang="en-US" sz="2400" dirty="0" smtClean="0"/>
            </a:br>
            <a:r>
              <a:rPr lang="en-US" sz="2400" dirty="0" smtClean="0"/>
              <a:t>email </a:t>
            </a:r>
            <a:r>
              <a:rPr lang="en-US" sz="2400" dirty="0" smtClean="0"/>
              <a:t>systems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Separateness prohibits standard </a:t>
            </a:r>
            <a:r>
              <a:rPr lang="en-US" sz="2400" dirty="0" smtClean="0"/>
              <a:t>email</a:t>
            </a:r>
            <a:br>
              <a:rPr lang="en-US" sz="2400" dirty="0" smtClean="0"/>
            </a:br>
            <a:r>
              <a:rPr lang="en-US" sz="2400" dirty="0" smtClean="0"/>
              <a:t>functionality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Missing features are: Global Address </a:t>
            </a:r>
            <a:r>
              <a:rPr lang="en-US" sz="2400" dirty="0" smtClean="0"/>
              <a:t>Lists,</a:t>
            </a:r>
            <a:br>
              <a:rPr lang="en-US" sz="2400" dirty="0" smtClean="0"/>
            </a:br>
            <a:r>
              <a:rPr lang="en-US" sz="2400" dirty="0" smtClean="0"/>
              <a:t>distributions </a:t>
            </a:r>
            <a:r>
              <a:rPr lang="en-US" sz="2400" dirty="0" smtClean="0"/>
              <a:t>lists and calendar sharing</a:t>
            </a:r>
            <a:endParaRPr lang="en-US" sz="2400" dirty="0"/>
          </a:p>
        </p:txBody>
      </p: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68" y="2298699"/>
            <a:ext cx="2661046" cy="4012857"/>
          </a:xfrm>
          <a:prstGeom prst="rect">
            <a:avLst/>
          </a:prstGeom>
        </p:spPr>
      </p:pic>
    </p:spTree>
  </p:cSld>
  <p:clrMapOvr>
    <a:masterClrMapping/>
  </p:clrMapOvr>
  <p:transition advTm="1517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Background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Many different email platforms had evolved</a:t>
            </a:r>
          </a:p>
          <a:p>
            <a:endParaRPr lang="en-US" sz="1300" dirty="0" smtClean="0"/>
          </a:p>
          <a:p>
            <a:r>
              <a:rPr lang="en-US" sz="2400" dirty="0" smtClean="0"/>
              <a:t>Address lookups across environments was nonexistent</a:t>
            </a:r>
          </a:p>
          <a:p>
            <a:endParaRPr lang="en-US" sz="1300" dirty="0" smtClean="0"/>
          </a:p>
          <a:p>
            <a:r>
              <a:rPr lang="en-US" sz="2400" dirty="0" smtClean="0"/>
              <a:t>Decision was made to create a unified address book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sz="2400" dirty="0" smtClean="0"/>
              <a:t>Initial deployment was</a:t>
            </a:r>
          </a:p>
          <a:p>
            <a:pPr lvl="1"/>
            <a:r>
              <a:rPr lang="en-US" sz="2000" dirty="0" smtClean="0"/>
              <a:t>Microsoft’s Active Directory Connector (ADC)</a:t>
            </a:r>
          </a:p>
          <a:p>
            <a:pPr lvl="1"/>
            <a:r>
              <a:rPr lang="en-US" sz="2000" dirty="0" smtClean="0"/>
              <a:t>Microsoft’s GroupWise to AD connector</a:t>
            </a:r>
          </a:p>
          <a:p>
            <a:pPr lvl="1">
              <a:buNone/>
            </a:pPr>
            <a:endParaRPr lang="en-US" sz="1900" dirty="0" smtClean="0"/>
          </a:p>
          <a:p>
            <a:r>
              <a:rPr lang="en-US" sz="2400" dirty="0" smtClean="0"/>
              <a:t>Finally in 2010 a product call </a:t>
            </a:r>
            <a:r>
              <a:rPr lang="en-US" sz="2400" dirty="0" err="1" smtClean="0"/>
              <a:t>UnitySync</a:t>
            </a:r>
            <a:r>
              <a:rPr lang="en-US" sz="2400" dirty="0" smtClean="0"/>
              <a:t>,</a:t>
            </a:r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://www.dirwiz.com</a:t>
            </a:r>
            <a:r>
              <a:rPr lang="en-US" sz="2400" dirty="0" smtClean="0"/>
              <a:t>, was found</a:t>
            </a:r>
          </a:p>
          <a:p>
            <a:pPr lvl="1"/>
            <a:r>
              <a:rPr lang="en-US" sz="2000" dirty="0" smtClean="0"/>
              <a:t>Uses standard LDAP calls</a:t>
            </a:r>
          </a:p>
          <a:p>
            <a:pPr lvl="1"/>
            <a:r>
              <a:rPr lang="en-US" sz="2000" dirty="0" smtClean="0"/>
              <a:t>Easy to configure with excellent technical support</a:t>
            </a:r>
          </a:p>
        </p:txBody>
      </p:sp>
      <p:pic>
        <p:nvPicPr>
          <p:cNvPr id="6" name="Picture 5" descr="v2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62" y="3533285"/>
            <a:ext cx="2687638" cy="1965815"/>
          </a:xfrm>
          <a:prstGeom prst="rect">
            <a:avLst/>
          </a:prstGeom>
        </p:spPr>
      </p:pic>
    </p:spTree>
  </p:cSld>
  <p:clrMapOvr>
    <a:masterClrMapping/>
  </p:clrMapOvr>
  <p:transition advTm="14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it Works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User’s information is replicated to the different directories throughout the UM campus</a:t>
            </a:r>
          </a:p>
          <a:p>
            <a:pPr lvl="1"/>
            <a:r>
              <a:rPr lang="en-US" sz="2000" dirty="0" smtClean="0"/>
              <a:t>Some do not wish to have information “pushed” to their directory</a:t>
            </a:r>
          </a:p>
          <a:p>
            <a:pPr lvl="1"/>
            <a:r>
              <a:rPr lang="en-US" sz="2000" dirty="0" smtClean="0"/>
              <a:t>Opened the central repository servers so that LDAP lookups could be achieved from any desktop messaging application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400" dirty="0" smtClean="0"/>
              <a:t>Allows individual users to </a:t>
            </a:r>
            <a:r>
              <a:rPr lang="en-US" sz="2400" dirty="0" smtClean="0"/>
              <a:t>do Global </a:t>
            </a:r>
            <a:r>
              <a:rPr lang="en-US" sz="2400" dirty="0" smtClean="0"/>
              <a:t>Address List (</a:t>
            </a:r>
            <a:r>
              <a:rPr lang="en-US" sz="2400" dirty="0" smtClean="0"/>
              <a:t>GAL) lookups for </a:t>
            </a:r>
            <a:r>
              <a:rPr lang="en-US" sz="2400" dirty="0" smtClean="0"/>
              <a:t>anyone on </a:t>
            </a:r>
            <a:r>
              <a:rPr lang="en-US" sz="2400" dirty="0" smtClean="0"/>
              <a:t>campus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en-US" sz="2400" dirty="0" smtClean="0"/>
              <a:t>Easily send messages throughout the environment</a:t>
            </a:r>
          </a:p>
          <a:p>
            <a:pPr lvl="1"/>
            <a:r>
              <a:rPr lang="en-US" sz="2000" dirty="0" smtClean="0"/>
              <a:t>Do not have to be bothered with what an </a:t>
            </a:r>
            <a:r>
              <a:rPr lang="en-US" sz="2000" dirty="0" smtClean="0"/>
              <a:t>individual’s email </a:t>
            </a:r>
            <a:r>
              <a:rPr lang="en-US" sz="2000" dirty="0" smtClean="0"/>
              <a:t>address is </a:t>
            </a:r>
          </a:p>
          <a:p>
            <a:pPr lvl="1"/>
            <a:r>
              <a:rPr lang="en-US" sz="2000" dirty="0" smtClean="0"/>
              <a:t>All that is needed is to know the person name</a:t>
            </a:r>
          </a:p>
          <a:p>
            <a:pPr lvl="1"/>
            <a:r>
              <a:rPr lang="en-US" sz="2000" dirty="0" smtClean="0"/>
              <a:t>Today most users are not aware they are </a:t>
            </a:r>
            <a:r>
              <a:rPr lang="en-US" sz="2000" dirty="0" smtClean="0"/>
              <a:t>collaborating with </a:t>
            </a:r>
            <a:r>
              <a:rPr lang="en-US" sz="2000" dirty="0" smtClean="0"/>
              <a:t>users in other disparate messaging environments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6" name="Picture 5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5617443"/>
            <a:ext cx="5969000" cy="966640"/>
          </a:xfrm>
          <a:prstGeom prst="rect">
            <a:avLst/>
          </a:prstGeom>
        </p:spPr>
      </p:pic>
    </p:spTree>
  </p:cSld>
  <p:clrMapOvr>
    <a:masterClrMapping/>
  </p:clrMapOvr>
  <p:transition advTm="20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Importance to Your Institution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Projects like this help pull the campus community closer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Having email addresses and demographic information available is vital</a:t>
            </a:r>
          </a:p>
          <a:p>
            <a:endParaRPr lang="en-US" sz="1800" dirty="0" smtClean="0"/>
          </a:p>
          <a:p>
            <a:r>
              <a:rPr lang="en-US" sz="2400" dirty="0" smtClean="0"/>
              <a:t>When this type of information is not available, user frustration occurs and valuable time is wasted.  </a:t>
            </a:r>
          </a:p>
          <a:p>
            <a:endParaRPr lang="en-US" sz="2400" dirty="0" smtClean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695656"/>
            <a:ext cx="7200900" cy="1532107"/>
          </a:xfrm>
          <a:prstGeom prst="rect">
            <a:avLst/>
          </a:prstGeom>
        </p:spPr>
      </p:pic>
    </p:spTree>
  </p:cSld>
  <p:clrMapOvr>
    <a:masterClrMapping/>
  </p:clrMapOvr>
  <p:transition advTm="1520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Session Outcomes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Make an assessment of what is working for the UM and decide if it will work for you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2400" dirty="0" smtClean="0"/>
              <a:t>Identify some of the pitfalls that can occur when implementing a project of this nature  </a:t>
            </a:r>
          </a:p>
          <a:p>
            <a:pPr lvl="0"/>
            <a:endParaRPr lang="en-US" sz="1800" dirty="0" smtClean="0"/>
          </a:p>
          <a:p>
            <a:r>
              <a:rPr lang="en-US" sz="2400" dirty="0" smtClean="0"/>
              <a:t>Discuss issues with UM team members that support the day-to-day activities of a large disparate messaging environment.</a:t>
            </a:r>
            <a:endParaRPr lang="en-US" sz="1200" dirty="0" smtClean="0"/>
          </a:p>
          <a:p>
            <a:pPr lvl="0"/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5040631"/>
            <a:ext cx="7545388" cy="1225232"/>
          </a:xfrm>
          <a:prstGeom prst="rect">
            <a:avLst/>
          </a:prstGeom>
        </p:spPr>
      </p:pic>
    </p:spTree>
  </p:cSld>
  <p:clrMapOvr>
    <a:masterClrMapping/>
  </p:clrMapOvr>
  <p:transition advTm="1509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256</Words>
  <Application>Microsoft Office PowerPoint</Application>
  <PresentationFormat>On-screen Show (4:3)</PresentationFormat>
  <Paragraphs>62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Unifying Disparate Campus Email Systems</vt:lpstr>
      <vt:lpstr>Statement of Problem</vt:lpstr>
      <vt:lpstr>Background </vt:lpstr>
      <vt:lpstr>How it Works </vt:lpstr>
      <vt:lpstr>Importance to Your Institution  </vt:lpstr>
      <vt:lpstr>Session Outcomes</vt:lpstr>
    </vt:vector>
  </TitlesOfParts>
  <Company>Univ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disparate campus email systems</dc:title>
  <dc:subject>MARC12</dc:subject>
  <dc:creator>Joe Mancuso, Steve Brown</dc:creator>
  <cp:lastModifiedBy>megz</cp:lastModifiedBy>
  <cp:revision>46</cp:revision>
  <dcterms:created xsi:type="dcterms:W3CDTF">2011-07-11T15:55:14Z</dcterms:created>
  <dcterms:modified xsi:type="dcterms:W3CDTF">2011-12-08T03:25:01Z</dcterms:modified>
</cp:coreProperties>
</file>