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3" r:id="rId2"/>
    <p:sldId id="289" r:id="rId3"/>
    <p:sldId id="290" r:id="rId4"/>
    <p:sldId id="29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61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A9"/>
    <a:srgbClr val="F58025"/>
    <a:srgbClr val="B30838"/>
    <a:srgbClr val="EC922E"/>
    <a:srgbClr val="FCD866"/>
    <a:srgbClr val="F3E570"/>
    <a:srgbClr val="DA5919"/>
    <a:srgbClr val="5D717E"/>
    <a:srgbClr val="3D6117"/>
    <a:srgbClr val="00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90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ADED9B-6D03-47BF-AFAE-5ECB447ECAAB}" type="datetime1">
              <a:rPr lang="en-US"/>
              <a:pPr/>
              <a:t>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ABB746-9A00-4CD7-8078-9815D0DE0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18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CA550B-4A0B-4E63-BAD4-F7B1E362DA3D}" type="datetime1">
              <a:rPr lang="en-US"/>
              <a:pPr/>
              <a:t>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54E0C0-7263-45AD-BDE4-6C593E369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5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ＭＳ Ｐゴシック" pitchFamily="4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E5C0A-FDA1-004F-9E9E-4B7B0D5EB16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cyber.jpg"/>
          <p:cNvPicPr>
            <a:picLocks noChangeAspect="1"/>
          </p:cNvPicPr>
          <p:nvPr userDrawn="1"/>
        </p:nvPicPr>
        <p:blipFill>
          <a:blip r:embed="rId2"/>
          <a:srcRect r="57039"/>
          <a:stretch>
            <a:fillRect/>
          </a:stretch>
        </p:blipFill>
        <p:spPr bwMode="auto">
          <a:xfrm>
            <a:off x="2614613" y="955675"/>
            <a:ext cx="39322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6243B-66F9-4E4B-AC5B-7350CD8F700B}" type="datetime1">
              <a:rPr lang="en-US"/>
              <a:pPr/>
              <a:t>1/11/2012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04417-4D29-481F-BA71-CE255D0BB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7E46D-61C3-45BF-A4EE-F9F431134C7D}" type="datetime1">
              <a:rPr lang="en-US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D9E75-A596-481B-9CC1-322F7111E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056D-E189-44C2-8AF7-6990464A4B59}" type="datetime1">
              <a:rPr lang="en-US"/>
              <a:pPr/>
              <a:t>1/11/2012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6267F-2ABF-4CAB-863A-D923FD4D4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A4E108-A864-4C15-82CB-65A2B039B6CB}" type="datetime1">
              <a:rPr lang="en-US"/>
              <a:pPr/>
              <a:t>1/11/2012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F6464-6A89-48A5-A7F9-9D43FA41D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A15C1-00CB-4218-9B0B-5AE6A96C6867}" type="datetime1">
              <a:rPr lang="en-US"/>
              <a:pPr/>
              <a:t>1/11/2012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A5DA-B4AB-42A9-A3DE-97E2C7812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79FB9-3E8E-4D34-8466-9949FD87EDAE}" type="datetime1">
              <a:rPr lang="en-US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31B8C-9282-4BBE-B005-5B7B683B7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FDAB4-07BE-444D-B3B6-277A260B7CA1}" type="datetime1">
              <a:rPr lang="en-US"/>
              <a:pPr/>
              <a:t>1/11/2012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973DB-D0DA-4DEF-8270-AD720F800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558B34"/>
              </a:buClr>
              <a:defRPr sz="3200"/>
            </a:lvl1pPr>
            <a:lvl2pPr>
              <a:buClrTx/>
              <a:defRPr sz="2800"/>
            </a:lvl2pPr>
            <a:lvl3pPr>
              <a:buClr>
                <a:srgbClr val="558B34"/>
              </a:buClr>
              <a:defRPr sz="2400"/>
            </a:lvl3pPr>
            <a:lvl4pPr>
              <a:buClrTx/>
              <a:defRPr sz="2000"/>
            </a:lvl4pPr>
            <a:lvl5pPr>
              <a:buClr>
                <a:srgbClr val="558B34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9F5B4-D945-49C9-BEA0-3A9609CA2B70}" type="datetime1">
              <a:rPr lang="en-US"/>
              <a:pPr/>
              <a:t>1/11/2012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F9A39-EA43-41F0-82D4-E795A7B37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29641-4493-4C36-AB8E-614F816A8236}" type="datetime1">
              <a:rPr lang="en-US"/>
              <a:pPr/>
              <a:t>1/11/2012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AEC60-31EA-459D-9997-E57A41FD0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525"/>
            <a:ext cx="9144000" cy="5375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85439748-91FE-4A4B-AF2D-FB64EE129116}" type="datetime1">
              <a:rPr lang="en-US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271DCC74-33F1-497A-AA2E-7BE49694F7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F58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rgbClr val="B308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C00000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008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8" r:id="rId2"/>
    <p:sldLayoutId id="214748382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itchFamily="96" charset="2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itchFamily="96" charset="2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362200"/>
            <a:ext cx="7126288" cy="2133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Technology Project Selection and Governance at Loyola University Maryland</a:t>
            </a:r>
            <a:endParaRPr lang="en-US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89125" y="4724400"/>
            <a:ext cx="6553200" cy="1143000"/>
          </a:xfrm>
        </p:spPr>
        <p:txBody>
          <a:bodyPr/>
          <a:lstStyle/>
          <a:p>
            <a:r>
              <a:rPr lang="en-US" dirty="0" smtClean="0"/>
              <a:t>Richard G. Sigler, Director PMO</a:t>
            </a:r>
          </a:p>
          <a:p>
            <a:r>
              <a:rPr lang="en-US" dirty="0" smtClean="0"/>
              <a:t>Loyola University Maryland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5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-cherubini.it/mauro/blog/wp-content/uploads/2007/08/images/IKEA_instruction-mistak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62099"/>
            <a:ext cx="6286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Formation</a:t>
            </a:r>
          </a:p>
          <a:p>
            <a:r>
              <a:rPr lang="en-US" dirty="0" smtClean="0"/>
              <a:t>Tracking</a:t>
            </a:r>
          </a:p>
          <a:p>
            <a:r>
              <a:rPr lang="en-US" dirty="0" smtClean="0"/>
              <a:t>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28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5091112" cy="3024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Formation – Step 1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4038600"/>
          </a:xfrm>
        </p:spPr>
        <p:txBody>
          <a:bodyPr/>
          <a:lstStyle/>
          <a:p>
            <a:r>
              <a:rPr lang="en-US" dirty="0" smtClean="0"/>
              <a:t>Actor: Organization Member</a:t>
            </a:r>
          </a:p>
          <a:p>
            <a:r>
              <a:rPr lang="en-US" dirty="0" smtClean="0"/>
              <a:t>Process: Fills out online proposal form</a:t>
            </a:r>
          </a:p>
          <a:p>
            <a:r>
              <a:rPr lang="en-US" dirty="0" smtClean="0"/>
              <a:t>Tool: Online proposal form</a:t>
            </a:r>
          </a:p>
          <a:p>
            <a:r>
              <a:rPr lang="en-US" dirty="0" smtClean="0"/>
              <a:t>Output: Submitted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41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2286"/>
            <a:ext cx="8382000" cy="1143000"/>
          </a:xfrm>
        </p:spPr>
        <p:txBody>
          <a:bodyPr/>
          <a:lstStyle/>
          <a:p>
            <a:r>
              <a:rPr lang="en-US" dirty="0" smtClean="0"/>
              <a:t>Portfolio Formation – Step 2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3932"/>
            <a:ext cx="7772400" cy="4038600"/>
          </a:xfrm>
        </p:spPr>
        <p:txBody>
          <a:bodyPr/>
          <a:lstStyle/>
          <a:p>
            <a:r>
              <a:rPr lang="en-US" dirty="0" smtClean="0"/>
              <a:t>Actor: IT Director</a:t>
            </a:r>
          </a:p>
          <a:p>
            <a:r>
              <a:rPr lang="en-US" dirty="0" smtClean="0"/>
              <a:t>Process: Cost Estimation (People / Dollars)</a:t>
            </a:r>
          </a:p>
          <a:p>
            <a:r>
              <a:rPr lang="en-US" dirty="0" smtClean="0"/>
              <a:t>Tool: Evaluation Scorecard</a:t>
            </a:r>
          </a:p>
          <a:p>
            <a:r>
              <a:rPr lang="en-US" dirty="0" smtClean="0"/>
              <a:t>Output: Cost information on Scorecard</a:t>
            </a:r>
            <a:endParaRPr lang="en-US" dirty="0"/>
          </a:p>
        </p:txBody>
      </p:sp>
      <p:pic>
        <p:nvPicPr>
          <p:cNvPr id="5" name="Content Placeholder 4" descr="spreadsheetjpg.jpg"/>
          <p:cNvPicPr>
            <a:picLocks noChangeAspect="1"/>
          </p:cNvPicPr>
          <p:nvPr/>
        </p:nvPicPr>
        <p:blipFill>
          <a:blip r:embed="rId2"/>
          <a:srcRect r="19934" b="60081"/>
          <a:stretch>
            <a:fillRect/>
          </a:stretch>
        </p:blipFill>
        <p:spPr bwMode="auto">
          <a:xfrm>
            <a:off x="533400" y="3800212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3946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34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Portfolio Formation – Step 3 Scoring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2606"/>
            <a:ext cx="8420100" cy="4038600"/>
          </a:xfrm>
        </p:spPr>
        <p:txBody>
          <a:bodyPr/>
          <a:lstStyle/>
          <a:p>
            <a:r>
              <a:rPr lang="en-US" dirty="0" smtClean="0"/>
              <a:t>Actor: Governance</a:t>
            </a:r>
          </a:p>
          <a:p>
            <a:r>
              <a:rPr lang="en-US" dirty="0" smtClean="0"/>
              <a:t>Process: </a:t>
            </a:r>
            <a:r>
              <a:rPr lang="en-US" sz="2400" dirty="0" smtClean="0"/>
              <a:t>Objective</a:t>
            </a:r>
            <a:r>
              <a:rPr lang="en-US" dirty="0" smtClean="0"/>
              <a:t> Project Scoring (Impact &amp; Risk)</a:t>
            </a:r>
          </a:p>
          <a:p>
            <a:r>
              <a:rPr lang="en-US" dirty="0" smtClean="0"/>
              <a:t>Tool: Evaluation Scorecard</a:t>
            </a:r>
          </a:p>
          <a:p>
            <a:r>
              <a:rPr lang="en-US" dirty="0" smtClean="0"/>
              <a:t>Output: Project Class &amp; Impact, Project Swim Lane &amp; Risk</a:t>
            </a:r>
            <a:endParaRPr lang="en-US" dirty="0"/>
          </a:p>
        </p:txBody>
      </p:sp>
      <p:pic>
        <p:nvPicPr>
          <p:cNvPr id="6" name="Content Placeholder 6" descr="lowerhalf.jpg"/>
          <p:cNvPicPr>
            <a:picLocks noChangeAspect="1"/>
          </p:cNvPicPr>
          <p:nvPr/>
        </p:nvPicPr>
        <p:blipFill>
          <a:blip r:embed="rId2"/>
          <a:srcRect r="1124"/>
          <a:stretch>
            <a:fillRect/>
          </a:stretch>
        </p:blipFill>
        <p:spPr bwMode="auto">
          <a:xfrm>
            <a:off x="4261607" y="3136429"/>
            <a:ext cx="4320911" cy="30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697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6" descr="lowerhalf.jpg"/>
          <p:cNvPicPr>
            <a:picLocks noChangeAspect="1"/>
          </p:cNvPicPr>
          <p:nvPr/>
        </p:nvPicPr>
        <p:blipFill>
          <a:blip r:embed="rId2"/>
          <a:srcRect r="1124"/>
          <a:stretch>
            <a:fillRect/>
          </a:stretch>
        </p:blipFill>
        <p:spPr bwMode="auto">
          <a:xfrm>
            <a:off x="529944" y="609600"/>
            <a:ext cx="7864755" cy="550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502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57" y="-228600"/>
            <a:ext cx="7772400" cy="1981200"/>
          </a:xfrm>
        </p:spPr>
        <p:txBody>
          <a:bodyPr/>
          <a:lstStyle/>
          <a:p>
            <a:r>
              <a:rPr lang="en-US" dirty="0" smtClean="0"/>
              <a:t>Project Classification</a:t>
            </a:r>
            <a:br>
              <a:rPr lang="en-US" dirty="0" smtClean="0"/>
            </a:br>
            <a:r>
              <a:rPr lang="en-US" dirty="0" smtClean="0"/>
              <a:t>(Prioritization)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79454" y="2628900"/>
            <a:ext cx="795184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8275" indent="-168275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30288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Projects are scheduled</a:t>
            </a:r>
          </a:p>
          <a:p>
            <a:pPr lvl="1"/>
            <a:r>
              <a:rPr lang="en-US" dirty="0" smtClean="0"/>
              <a:t>Class X - Regulatory</a:t>
            </a:r>
          </a:p>
          <a:p>
            <a:pPr lvl="1"/>
            <a:r>
              <a:rPr lang="en-US" dirty="0" smtClean="0"/>
              <a:t>Class 0 - Underway</a:t>
            </a:r>
          </a:p>
          <a:p>
            <a:pPr lvl="1"/>
            <a:r>
              <a:rPr lang="en-US" dirty="0" smtClean="0"/>
              <a:t>Class 1 – High Impact / Low Cost = Quick Win</a:t>
            </a:r>
          </a:p>
          <a:p>
            <a:pPr lvl="1"/>
            <a:r>
              <a:rPr lang="en-US" dirty="0" smtClean="0"/>
              <a:t>Class 2 – High Impact / High Cost = Large Strategic</a:t>
            </a:r>
          </a:p>
          <a:p>
            <a:pPr lvl="1"/>
            <a:r>
              <a:rPr lang="en-US" dirty="0" smtClean="0">
                <a:solidFill>
                  <a:srgbClr val="D6A752"/>
                </a:solidFill>
              </a:rPr>
              <a:t>Class 3 – Low Impact / Low Cost = Nice to Have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Class 4 – Low Impact / High Cost = Declined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696854" y="2628900"/>
            <a:ext cx="381000" cy="2895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6" name="Picture 5" descr="lowerhalf.jpg"/>
          <p:cNvPicPr>
            <a:picLocks noChangeAspect="1"/>
          </p:cNvPicPr>
          <p:nvPr/>
        </p:nvPicPr>
        <p:blipFill>
          <a:blip r:embed="rId2"/>
          <a:srcRect l="36667" r="37500" b="72892"/>
          <a:stretch>
            <a:fillRect/>
          </a:stretch>
        </p:blipFill>
        <p:spPr>
          <a:xfrm>
            <a:off x="5012764" y="1256950"/>
            <a:ext cx="3151246" cy="228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12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050"/>
            <a:ext cx="5534637" cy="572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Content Placeholder 6" descr="lowerhalf.jpg"/>
          <p:cNvPicPr>
            <a:picLocks noChangeAspect="1"/>
          </p:cNvPicPr>
          <p:nvPr/>
        </p:nvPicPr>
        <p:blipFill rotWithShape="1">
          <a:blip r:embed="rId3"/>
          <a:srcRect l="39513" t="26355" r="37453" b="41155"/>
          <a:stretch/>
        </p:blipFill>
        <p:spPr bwMode="auto">
          <a:xfrm>
            <a:off x="5830349" y="761999"/>
            <a:ext cx="2932650" cy="286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-6096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dirty="0" smtClean="0"/>
              <a:t>Swim Lane (Required Level of Management)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95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16478" r="2095" b="5770"/>
          <a:stretch/>
        </p:blipFill>
        <p:spPr bwMode="auto">
          <a:xfrm>
            <a:off x="4343400" y="2743200"/>
            <a:ext cx="4724400" cy="337880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Portfolio Formation - Step 4 HL Scheduling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5300" y="1524000"/>
            <a:ext cx="8420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8275" indent="-168275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30288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Actor: IT / PMO</a:t>
            </a:r>
          </a:p>
          <a:p>
            <a:r>
              <a:rPr lang="en-US" dirty="0" smtClean="0"/>
              <a:t>Process: Resource Estimation &amp; Capacity Planning</a:t>
            </a:r>
          </a:p>
          <a:p>
            <a:r>
              <a:rPr lang="en-US" dirty="0" smtClean="0"/>
              <a:t>Tool: PPM</a:t>
            </a:r>
          </a:p>
          <a:p>
            <a:r>
              <a:rPr lang="en-US" dirty="0" smtClean="0"/>
              <a:t>Output: Leveled 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84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Formation – Step 5 Approval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5300" y="1828800"/>
            <a:ext cx="8420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8275" indent="-168275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30288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3038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65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Actor: Governance / IT Leadership</a:t>
            </a:r>
          </a:p>
          <a:p>
            <a:r>
              <a:rPr lang="en-US" dirty="0" smtClean="0"/>
              <a:t>Process: Portfolio Review and Approval</a:t>
            </a:r>
          </a:p>
          <a:p>
            <a:r>
              <a:rPr lang="en-US" dirty="0" smtClean="0"/>
              <a:t>Tool: PPM</a:t>
            </a:r>
          </a:p>
          <a:p>
            <a:r>
              <a:rPr lang="en-US" dirty="0" smtClean="0"/>
              <a:t>Output: Approved 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35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Portfolio Tracking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"/>
          <a:stretch/>
        </p:blipFill>
        <p:spPr bwMode="auto">
          <a:xfrm>
            <a:off x="3619362" y="1431984"/>
            <a:ext cx="5257800" cy="3104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 bwMode="auto">
          <a:xfrm>
            <a:off x="381000" y="3140528"/>
            <a:ext cx="3238362" cy="279169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484409"/>
            <a:ext cx="169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7939926">
            <a:off x="831954" y="3975289"/>
            <a:ext cx="169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3562777">
            <a:off x="1950894" y="4637104"/>
            <a:ext cx="169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121228"/>
            <a:ext cx="7772400" cy="4038600"/>
          </a:xfrm>
        </p:spPr>
        <p:txBody>
          <a:bodyPr/>
          <a:lstStyle/>
          <a:p>
            <a:r>
              <a:rPr lang="en-US" dirty="0" smtClean="0"/>
              <a:t>GANTT</a:t>
            </a:r>
          </a:p>
          <a:p>
            <a:r>
              <a:rPr lang="en-US" dirty="0" smtClean="0"/>
              <a:t>Progress Reports</a:t>
            </a:r>
          </a:p>
          <a:p>
            <a:r>
              <a:rPr lang="en-US" dirty="0" smtClean="0"/>
              <a:t>KPIs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5283392" y="5236523"/>
            <a:ext cx="533400" cy="533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045392" y="5236523"/>
            <a:ext cx="533400" cy="5334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69154" y="5236523"/>
            <a:ext cx="533400" cy="533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870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process: </a:t>
            </a:r>
            <a:br>
              <a:rPr lang="en-US" dirty="0" smtClean="0"/>
            </a:br>
            <a:r>
              <a:rPr lang="en-US" dirty="0" smtClean="0"/>
              <a:t>building something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427"/>
            <a:ext cx="8382000" cy="3684864"/>
          </a:xfrm>
        </p:spPr>
        <p:txBody>
          <a:bodyPr/>
          <a:lstStyle/>
          <a:p>
            <a:r>
              <a:rPr lang="en-US" dirty="0" smtClean="0"/>
              <a:t>Loyola recognized the need for process </a:t>
            </a:r>
          </a:p>
          <a:p>
            <a:pPr lvl="1"/>
            <a:r>
              <a:rPr lang="en-US" dirty="0" smtClean="0"/>
              <a:t>no more arbitrary “yes &amp; no”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election process must be repeatable &amp; consistent</a:t>
            </a:r>
          </a:p>
          <a:p>
            <a:pPr lvl="1"/>
            <a:r>
              <a:rPr lang="en-US" dirty="0" smtClean="0"/>
              <a:t>must represent the strategic and evolving needs </a:t>
            </a:r>
          </a:p>
          <a:p>
            <a:pPr lvl="1"/>
            <a:r>
              <a:rPr lang="en-US" dirty="0" smtClean="0"/>
              <a:t>the University must be involved and “buy in”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rojects must be tracked and managed in a portfolio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 project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60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7772400" cy="2133600"/>
          </a:xfrm>
        </p:spPr>
        <p:txBody>
          <a:bodyPr/>
          <a:lstStyle/>
          <a:p>
            <a:r>
              <a:rPr lang="en-US" dirty="0" smtClean="0"/>
              <a:t>Portfolio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4038600"/>
          </a:xfrm>
        </p:spPr>
        <p:txBody>
          <a:bodyPr/>
          <a:lstStyle/>
          <a:p>
            <a:r>
              <a:rPr lang="en-US" dirty="0" smtClean="0"/>
              <a:t>Dashboards</a:t>
            </a:r>
          </a:p>
          <a:p>
            <a:r>
              <a:rPr lang="en-US" dirty="0" smtClean="0"/>
              <a:t>Review Meetings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Report Outs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990" y="1333213"/>
            <a:ext cx="4663554" cy="411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949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-cherubini.it/mauro/blog/wp-content/uploads/2007/08/images/IKEA_instruction-mistak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62099"/>
            <a:ext cx="6286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772400" cy="4038600"/>
          </a:xfrm>
        </p:spPr>
        <p:txBody>
          <a:bodyPr/>
          <a:lstStyle/>
          <a:p>
            <a:r>
              <a:rPr lang="en-US" dirty="0" smtClean="0"/>
              <a:t>Swim Lanes</a:t>
            </a:r>
          </a:p>
          <a:p>
            <a:r>
              <a:rPr lang="en-US" dirty="0" smtClean="0"/>
              <a:t>Stages</a:t>
            </a:r>
          </a:p>
          <a:p>
            <a:r>
              <a:rPr lang="en-US" dirty="0" smtClean="0"/>
              <a:t>Stage Gates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22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9" y="761999"/>
            <a:ext cx="4992069" cy="516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Content Placeholder 6" descr="lowerhalf.jpg"/>
          <p:cNvPicPr>
            <a:picLocks noChangeAspect="1"/>
          </p:cNvPicPr>
          <p:nvPr/>
        </p:nvPicPr>
        <p:blipFill rotWithShape="1">
          <a:blip r:embed="rId3"/>
          <a:srcRect l="39513" t="26355" r="37453" b="41155"/>
          <a:stretch/>
        </p:blipFill>
        <p:spPr bwMode="auto">
          <a:xfrm>
            <a:off x="5367338" y="761999"/>
            <a:ext cx="3395662" cy="331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-6096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dirty="0" smtClean="0"/>
              <a:t>Swim Lane (Required Level of Management)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21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Stages: Technology Services Service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18600" r="9069" b="20665"/>
          <a:stretch/>
        </p:blipFill>
        <p:spPr bwMode="auto">
          <a:xfrm>
            <a:off x="334617" y="2057400"/>
            <a:ext cx="8517786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60679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-cherubini.it/mauro/blog/wp-content/uploads/2007/08/images/IKEA_instruction-mistak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62099"/>
            <a:ext cx="6286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SYSTEM: PPM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10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SYSTEM: PPM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Following…</a:t>
            </a:r>
          </a:p>
          <a:p>
            <a:pPr lvl="1"/>
            <a:r>
              <a:rPr lang="en-US" dirty="0" smtClean="0"/>
              <a:t>Web thin client – nothing installed (why in this day and age?)</a:t>
            </a:r>
          </a:p>
          <a:p>
            <a:pPr lvl="1"/>
            <a:r>
              <a:rPr lang="en-US" dirty="0" smtClean="0"/>
              <a:t>Aggregate Reporting &amp; Dashboards</a:t>
            </a:r>
          </a:p>
          <a:p>
            <a:pPr lvl="1"/>
            <a:r>
              <a:rPr lang="en-US" dirty="0" smtClean="0"/>
              <a:t>Custom reports &amp; </a:t>
            </a:r>
            <a:r>
              <a:rPr lang="en-US" dirty="0"/>
              <a:t>c</a:t>
            </a:r>
            <a:r>
              <a:rPr lang="en-US" dirty="0" smtClean="0"/>
              <a:t>ustom data</a:t>
            </a:r>
          </a:p>
          <a:p>
            <a:pPr lvl="1"/>
            <a:r>
              <a:rPr lang="en-US" dirty="0" smtClean="0"/>
              <a:t>MS Project-like schedule interface (via Web client)</a:t>
            </a:r>
          </a:p>
          <a:p>
            <a:pPr lvl="1"/>
            <a:r>
              <a:rPr lang="en-US" dirty="0" smtClean="0"/>
              <a:t>Ability to import / export </a:t>
            </a:r>
            <a:r>
              <a:rPr lang="en-US" dirty="0"/>
              <a:t>P</a:t>
            </a:r>
            <a:r>
              <a:rPr lang="en-US" dirty="0" smtClean="0"/>
              <a:t>roject files</a:t>
            </a:r>
          </a:p>
          <a:p>
            <a:pPr lvl="1"/>
            <a:r>
              <a:rPr lang="en-US" dirty="0" smtClean="0"/>
              <a:t>Capacity Planning (a must)</a:t>
            </a:r>
          </a:p>
          <a:p>
            <a:pPr lvl="1"/>
            <a:r>
              <a:rPr lang="en-US" dirty="0" smtClean="0"/>
              <a:t>Outlook integration / team member home</a:t>
            </a:r>
          </a:p>
          <a:p>
            <a:pPr lvl="1"/>
            <a:r>
              <a:rPr lang="en-US" dirty="0" smtClean="0"/>
              <a:t>Mobile device integration</a:t>
            </a:r>
          </a:p>
          <a:p>
            <a:pPr lvl="1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9062395">
            <a:off x="5965959" y="4251189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BIASED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2085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-cherubini.it/mauro/blog/wp-content/uploads/2007/08/images/IKEA_instruction-mistak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62099"/>
            <a:ext cx="6286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9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Strategy – Doing the Right 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Support Center</a:t>
            </a:r>
          </a:p>
          <a:p>
            <a:r>
              <a:rPr lang="en-US" dirty="0" smtClean="0"/>
              <a:t>PMO Project Consultants</a:t>
            </a:r>
          </a:p>
          <a:p>
            <a:r>
              <a:rPr lang="en-US" dirty="0" smtClean="0"/>
              <a:t>Community of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88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Strategy – Doing it </a:t>
            </a:r>
            <a:r>
              <a:rPr lang="en-US" b="1" i="1" dirty="0" smtClean="0"/>
              <a:t>RIGHT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Audits</a:t>
            </a:r>
          </a:p>
          <a:p>
            <a:r>
              <a:rPr lang="en-US" dirty="0" smtClean="0"/>
              <a:t>Project Intervention (can be </a:t>
            </a:r>
            <a:r>
              <a:rPr lang="en-US" i="1" dirty="0" smtClean="0"/>
              <a:t>SUBTLE or DIRECT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3909995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940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500" y="40386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Project Portfolio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PM Process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Information System (PPM / PM Info Sys)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Support Strategy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cubiclebot.com/wp-content/uploads/2010/11/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9075"/>
            <a:ext cx="6982114" cy="35147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15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Loyola decided we needed a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51589" y="2810312"/>
            <a:ext cx="41273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PMO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712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QUESTIONS?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18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6" y="652245"/>
            <a:ext cx="3654173" cy="2740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0" descr="http://t0.gstatic.com/images?q=tbn:ANd9GcRfLhoDI7YY9F7CXEPhNdZXrlFC9I5_Iyy20Ymr1dqM4p3j0a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66" y="2265028"/>
            <a:ext cx="4510961" cy="3759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35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6" t="24725" r="37216" b="15936"/>
          <a:stretch/>
        </p:blipFill>
        <p:spPr bwMode="auto">
          <a:xfrm rot="9267734">
            <a:off x="2332126" y="3053275"/>
            <a:ext cx="2844860" cy="3819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5750">
            <a:off x="-40212" y="-381740"/>
            <a:ext cx="3102639" cy="401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6" t="24725" r="37216" b="15936"/>
          <a:stretch/>
        </p:blipFill>
        <p:spPr bwMode="auto">
          <a:xfrm rot="19390740">
            <a:off x="6423506" y="2251520"/>
            <a:ext cx="2844860" cy="3819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171">
            <a:off x="5998118" y="-446350"/>
            <a:ext cx="3098913" cy="400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0" t="22627" r="38794" b="19603"/>
          <a:stretch/>
        </p:blipFill>
        <p:spPr bwMode="auto">
          <a:xfrm rot="21103011">
            <a:off x="2908357" y="-630749"/>
            <a:ext cx="3479682" cy="482158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9236">
            <a:off x="-478173" y="2349382"/>
            <a:ext cx="3327569" cy="431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3" t="28640" r="37143" b="12604"/>
          <a:stretch/>
        </p:blipFill>
        <p:spPr bwMode="auto">
          <a:xfrm rot="20464359">
            <a:off x="4311180" y="2719558"/>
            <a:ext cx="3100454" cy="4076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9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farm1.static.flickr.com/23/33283987_c2ba2b2cc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715000" cy="5771361"/>
          </a:xfrm>
          <a:prstGeom prst="rect">
            <a:avLst/>
          </a:prstGeom>
          <a:noFill/>
          <a:effectLst>
            <a:outerShdw blurRad="50800" dist="1270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01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 Well</a:t>
            </a:r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 smtClean="0"/>
              <a:t>Success</a:t>
            </a:r>
          </a:p>
          <a:p>
            <a:r>
              <a:rPr lang="en-US" dirty="0" smtClean="0"/>
              <a:t>Lower Risk</a:t>
            </a:r>
          </a:p>
          <a:p>
            <a:r>
              <a:rPr lang="en-US" dirty="0" smtClean="0"/>
              <a:t>Increase Maturity</a:t>
            </a:r>
          </a:p>
          <a:p>
            <a:r>
              <a:rPr lang="en-US" dirty="0" smtClean="0"/>
              <a:t>Show Progress</a:t>
            </a:r>
            <a:endParaRPr lang="en-US" dirty="0"/>
          </a:p>
        </p:txBody>
      </p:sp>
      <p:pic>
        <p:nvPicPr>
          <p:cNvPr id="3074" name="Picture 2" descr="http://cubiclebot.com/wp-content/uploads/2010/11/1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8"/>
          <a:stretch/>
        </p:blipFill>
        <p:spPr bwMode="auto">
          <a:xfrm>
            <a:off x="4038600" y="838200"/>
            <a:ext cx="4724400" cy="5035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61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500" y="40386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Project Portfolio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PM Process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Information System (PPM / PM Info Sys)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Support Strategy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cubiclebot.com/wp-content/uploads/2010/11/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9075"/>
            <a:ext cx="6982114" cy="35147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19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480</Words>
  <Application>Microsoft Office PowerPoint</Application>
  <PresentationFormat>On-screen Show (4:3)</PresentationFormat>
  <Paragraphs>112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Technology Project Selection and Governance at Loyola University Maryland</vt:lpstr>
      <vt:lpstr>Bringing process:  building something great</vt:lpstr>
      <vt:lpstr>PowerPoint Presentation</vt:lpstr>
      <vt:lpstr>How do we do that?</vt:lpstr>
      <vt:lpstr>PowerPoint Presentation</vt:lpstr>
      <vt:lpstr>PowerPoint Presentation</vt:lpstr>
      <vt:lpstr>PowerPoint Presentation</vt:lpstr>
      <vt:lpstr>PMO</vt:lpstr>
      <vt:lpstr>PowerPoint Presentation</vt:lpstr>
      <vt:lpstr>Project Portfolio</vt:lpstr>
      <vt:lpstr>Portfolio Formation – Step 1 Proposal</vt:lpstr>
      <vt:lpstr>Portfolio Formation – Step 2 Investigation</vt:lpstr>
      <vt:lpstr>Portfolio Formation – Step 3 Scoring</vt:lpstr>
      <vt:lpstr>PowerPoint Presentation</vt:lpstr>
      <vt:lpstr>Project Classification (Prioritization)</vt:lpstr>
      <vt:lpstr>PowerPoint Presentation</vt:lpstr>
      <vt:lpstr>Portfolio Formation - Step 4 HL Scheduling</vt:lpstr>
      <vt:lpstr>Portfolio Formation – Step 5 Approval</vt:lpstr>
      <vt:lpstr>Portfolio Tracking</vt:lpstr>
      <vt:lpstr>Portfolio Reporting</vt:lpstr>
      <vt:lpstr>PM PROCESS</vt:lpstr>
      <vt:lpstr>PowerPoint Presentation</vt:lpstr>
      <vt:lpstr>Stages: Technology Services Service Life Cycle</vt:lpstr>
      <vt:lpstr>INFORMATION SYSTEM: PPM</vt:lpstr>
      <vt:lpstr>INFORMATION SYSTEM: PPM</vt:lpstr>
      <vt:lpstr>Support Strategy</vt:lpstr>
      <vt:lpstr>Support Strategy – Doing the Right Thing</vt:lpstr>
      <vt:lpstr>Support Strategy – Doing it RIGHT</vt:lpstr>
      <vt:lpstr>PowerPoint Presentation</vt:lpstr>
      <vt:lpstr>QUESTIONS?</vt:lpstr>
    </vt:vector>
  </TitlesOfParts>
  <Company>brain bolts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Richard G. Sigler</cp:lastModifiedBy>
  <cp:revision>58</cp:revision>
  <dcterms:created xsi:type="dcterms:W3CDTF">2009-07-28T17:41:50Z</dcterms:created>
  <dcterms:modified xsi:type="dcterms:W3CDTF">2012-01-11T14:07:38Z</dcterms:modified>
</cp:coreProperties>
</file>