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4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8000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13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85F2-DF84-CE41-8066-7C5AC2DB26C0}" type="datetimeFigureOut">
              <a:rPr lang="en-US" smtClean="0"/>
              <a:pPr/>
              <a:t>1/8/12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BEDA-99EF-814E-BEA8-1E24A86D7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85F2-DF84-CE41-8066-7C5AC2DB26C0}" type="datetimeFigureOut">
              <a:rPr lang="en-US" smtClean="0"/>
              <a:pPr/>
              <a:t>1/8/12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BEDA-99EF-814E-BEA8-1E24A86D7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85F2-DF84-CE41-8066-7C5AC2DB26C0}" type="datetimeFigureOut">
              <a:rPr lang="en-US" smtClean="0"/>
              <a:pPr/>
              <a:t>1/8/12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BEDA-99EF-814E-BEA8-1E24A86D7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85F2-DF84-CE41-8066-7C5AC2DB26C0}" type="datetimeFigureOut">
              <a:rPr lang="en-US" smtClean="0"/>
              <a:pPr/>
              <a:t>1/8/12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BEDA-99EF-814E-BEA8-1E24A86D7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85F2-DF84-CE41-8066-7C5AC2DB26C0}" type="datetimeFigureOut">
              <a:rPr lang="en-US" smtClean="0"/>
              <a:pPr/>
              <a:t>1/8/12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BEDA-99EF-814E-BEA8-1E24A86D7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85F2-DF84-CE41-8066-7C5AC2DB26C0}" type="datetimeFigureOut">
              <a:rPr lang="en-US" smtClean="0"/>
              <a:pPr/>
              <a:t>1/8/12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BEDA-99EF-814E-BEA8-1E24A86D7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85F2-DF84-CE41-8066-7C5AC2DB26C0}" type="datetimeFigureOut">
              <a:rPr lang="en-US" smtClean="0"/>
              <a:pPr/>
              <a:t>1/8/12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BEDA-99EF-814E-BEA8-1E24A86D7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85F2-DF84-CE41-8066-7C5AC2DB26C0}" type="datetimeFigureOut">
              <a:rPr lang="en-US" smtClean="0"/>
              <a:pPr/>
              <a:t>1/8/12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BEDA-99EF-814E-BEA8-1E24A86D7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85F2-DF84-CE41-8066-7C5AC2DB26C0}" type="datetimeFigureOut">
              <a:rPr lang="en-US" smtClean="0"/>
              <a:pPr/>
              <a:t>1/8/12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BEDA-99EF-814E-BEA8-1E24A86D7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85F2-DF84-CE41-8066-7C5AC2DB26C0}" type="datetimeFigureOut">
              <a:rPr lang="en-US" smtClean="0"/>
              <a:pPr/>
              <a:t>1/8/12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BEDA-99EF-814E-BEA8-1E24A86D7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85F2-DF84-CE41-8066-7C5AC2DB26C0}" type="datetimeFigureOut">
              <a:rPr lang="en-US" smtClean="0"/>
              <a:pPr/>
              <a:t>1/8/12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BEDA-99EF-814E-BEA8-1E24A86D7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085F2-DF84-CE41-8066-7C5AC2DB26C0}" type="datetimeFigureOut">
              <a:rPr lang="en-US" smtClean="0"/>
              <a:pPr/>
              <a:t>1/8/12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DBEDA-99EF-814E-BEA8-1E24A86D7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hannon@psu.edu" TargetMode="External"/><Relationship Id="rId3" Type="http://schemas.openxmlformats.org/officeDocument/2006/relationships/hyperlink" Target="mailto:dolan@psu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sgz103/Desktop/MARC12/Social%20Media%20Revolution%202011.mo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lickr.com/psulib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sonal.psu.edu/jjd24/blogs/471derful/blog/" TargetMode="External"/><Relationship Id="rId4" Type="http://schemas.openxmlformats.org/officeDocument/2006/relationships/hyperlink" Target="http://psutheatre.tumblr.com" TargetMode="External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heureport.posterous.com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sgz103/Desktop/MARC12/Rachel%20on%20Facebook_1.wmv.mo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sgz103/Desktop/MARC12/Twitter%20in%20Plain%20English.mo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8848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From </a:t>
            </a:r>
            <a:r>
              <a:rPr lang="en-US" dirty="0" err="1" smtClean="0"/>
              <a:t>Facebook</a:t>
            </a:r>
            <a:r>
              <a:rPr lang="en-US" dirty="0" smtClean="0"/>
              <a:t> to </a:t>
            </a:r>
            <a:r>
              <a:rPr lang="en-US" dirty="0" err="1" smtClean="0"/>
              <a:t>Flickr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Getting Started with Social Media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80478"/>
            <a:ext cx="6400800" cy="1977522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  <a:latin typeface="Helvetica"/>
              </a:rPr>
              <a:t>Shannon</a:t>
            </a:r>
            <a:r>
              <a:rPr lang="en-US" sz="1800" b="1" dirty="0" smtClean="0">
                <a:solidFill>
                  <a:schemeClr val="tx1"/>
                </a:solidFill>
                <a:latin typeface="Helvetica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Helvetica"/>
              </a:rPr>
              <a:t>R</a:t>
            </a:r>
            <a:r>
              <a:rPr lang="en-US" sz="1800" b="1" dirty="0" smtClean="0">
                <a:solidFill>
                  <a:schemeClr val="tx1"/>
                </a:solidFill>
                <a:latin typeface="Helvetica"/>
              </a:rPr>
              <a:t>itter</a:t>
            </a:r>
            <a:endParaRPr lang="en-US" sz="1800" b="1" dirty="0" smtClean="0">
              <a:solidFill>
                <a:schemeClr val="tx1"/>
              </a:solidFill>
              <a:latin typeface="Helvetica"/>
            </a:endParaRPr>
          </a:p>
          <a:p>
            <a:r>
              <a:rPr lang="en-US" sz="1800" b="1" dirty="0" smtClean="0">
                <a:solidFill>
                  <a:schemeClr val="tx1"/>
                </a:solidFill>
                <a:latin typeface="Helvetica"/>
              </a:rPr>
              <a:t>And</a:t>
            </a:r>
          </a:p>
          <a:p>
            <a:r>
              <a:rPr lang="en-US" sz="1800" b="1" dirty="0" smtClean="0">
                <a:solidFill>
                  <a:schemeClr val="tx1"/>
                </a:solidFill>
                <a:latin typeface="Helvetica"/>
              </a:rPr>
              <a:t>John</a:t>
            </a:r>
            <a:r>
              <a:rPr lang="en-US" sz="1800" b="1" dirty="0" smtClean="0">
                <a:solidFill>
                  <a:schemeClr val="tx1"/>
                </a:solidFill>
                <a:latin typeface="Helvetica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Helvetica"/>
              </a:rPr>
              <a:t>D</a:t>
            </a:r>
            <a:r>
              <a:rPr lang="en-US" sz="1800" b="1" dirty="0" smtClean="0">
                <a:solidFill>
                  <a:schemeClr val="tx1"/>
                </a:solidFill>
                <a:latin typeface="Helvetica"/>
              </a:rPr>
              <a:t>olan</a:t>
            </a:r>
            <a:endParaRPr lang="en-US" sz="1800" b="1" dirty="0" smtClean="0">
              <a:solidFill>
                <a:schemeClr val="tx1"/>
              </a:solidFill>
              <a:latin typeface="Helvetica"/>
            </a:endParaRPr>
          </a:p>
          <a:p>
            <a:r>
              <a:rPr lang="en-US" sz="1800" b="1" dirty="0" smtClean="0">
                <a:solidFill>
                  <a:schemeClr val="tx1"/>
                </a:solidFill>
                <a:latin typeface="Helvetica"/>
              </a:rPr>
              <a:t>The</a:t>
            </a:r>
            <a:r>
              <a:rPr lang="en-US" sz="1800" b="1" dirty="0" smtClean="0">
                <a:solidFill>
                  <a:schemeClr val="tx1"/>
                </a:solidFill>
                <a:latin typeface="Helvetica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Helvetica"/>
              </a:rPr>
              <a:t>P</a:t>
            </a:r>
            <a:r>
              <a:rPr lang="en-US" sz="1800" b="1" dirty="0" smtClean="0">
                <a:solidFill>
                  <a:schemeClr val="tx1"/>
                </a:solidFill>
                <a:latin typeface="Helvetica"/>
              </a:rPr>
              <a:t>ennsylvania </a:t>
            </a:r>
            <a:r>
              <a:rPr lang="en-US" sz="1800" b="1" dirty="0">
                <a:solidFill>
                  <a:schemeClr val="tx1"/>
                </a:solidFill>
                <a:latin typeface="Helvetica"/>
              </a:rPr>
              <a:t>S</a:t>
            </a:r>
            <a:r>
              <a:rPr lang="en-US" sz="1800" b="1" dirty="0" smtClean="0">
                <a:solidFill>
                  <a:schemeClr val="tx1"/>
                </a:solidFill>
                <a:latin typeface="Helvetica"/>
              </a:rPr>
              <a:t>tate </a:t>
            </a:r>
            <a:r>
              <a:rPr lang="en-US" sz="1800" b="1" dirty="0" smtClean="0">
                <a:solidFill>
                  <a:schemeClr val="tx1"/>
                </a:solidFill>
                <a:latin typeface="Helvetica"/>
              </a:rPr>
              <a:t>U</a:t>
            </a:r>
            <a:r>
              <a:rPr lang="en-US" sz="1800" b="1" dirty="0" smtClean="0">
                <a:solidFill>
                  <a:schemeClr val="tx1"/>
                </a:solidFill>
                <a:latin typeface="Helvetica"/>
              </a:rPr>
              <a:t>niversity</a:t>
            </a:r>
          </a:p>
          <a:p>
            <a:r>
              <a:rPr lang="en-US" sz="1800" b="1" dirty="0" smtClean="0">
                <a:solidFill>
                  <a:schemeClr val="tx1"/>
                </a:solidFill>
                <a:latin typeface="Helvetica"/>
              </a:rPr>
              <a:t>#MARC12</a:t>
            </a:r>
            <a:endParaRPr lang="en-US" sz="1800" b="1" dirty="0" smtClean="0">
              <a:solidFill>
                <a:schemeClr val="tx1"/>
              </a:solidFill>
              <a:latin typeface="Helvetica"/>
            </a:endParaRPr>
          </a:p>
          <a:p>
            <a:endParaRPr lang="en-US" sz="2000" b="1" dirty="0">
              <a:latin typeface="Gill Sans Light"/>
            </a:endParaRPr>
          </a:p>
        </p:txBody>
      </p:sp>
      <p:sp>
        <p:nvSpPr>
          <p:cNvPr id="4" name="Trapezoid 3"/>
          <p:cNvSpPr/>
          <p:nvPr/>
        </p:nvSpPr>
        <p:spPr>
          <a:xfrm rot="4407362">
            <a:off x="1638112" y="-706441"/>
            <a:ext cx="2268665" cy="4125334"/>
          </a:xfrm>
          <a:prstGeom prst="trapezoid">
            <a:avLst/>
          </a:prstGeom>
          <a:solidFill>
            <a:schemeClr val="tx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Box 5"/>
          <p:cNvSpPr txBox="1"/>
          <p:nvPr/>
        </p:nvSpPr>
        <p:spPr>
          <a:xfrm rot="20669001">
            <a:off x="1094967" y="766957"/>
            <a:ext cx="4094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Impact"/>
              </a:rPr>
              <a:t>EXPERIENCE</a:t>
            </a:r>
            <a:endParaRPr lang="en-US" sz="4800" dirty="0">
              <a:solidFill>
                <a:schemeClr val="bg1"/>
              </a:solidFill>
              <a:latin typeface="Impact"/>
            </a:endParaRPr>
          </a:p>
        </p:txBody>
      </p:sp>
      <p:sp>
        <p:nvSpPr>
          <p:cNvPr id="7" name="Trapezoid 6"/>
          <p:cNvSpPr/>
          <p:nvPr/>
        </p:nvSpPr>
        <p:spPr>
          <a:xfrm rot="17035133">
            <a:off x="5805429" y="336489"/>
            <a:ext cx="2263821" cy="2572705"/>
          </a:xfrm>
          <a:prstGeom prst="trapezoid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 rot="889153">
            <a:off x="6458498" y="1239695"/>
            <a:ext cx="1216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Marlett"/>
              </a:rPr>
              <a:t>IT</a:t>
            </a:r>
            <a:endParaRPr lang="en-US" sz="5400" dirty="0">
              <a:solidFill>
                <a:schemeClr val="bg1"/>
              </a:solidFill>
              <a:latin typeface="Marlet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wit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71648">
            <a:off x="600384" y="1067803"/>
            <a:ext cx="5207443" cy="30087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Welcome to Facebook - Log In, Sign Up or Learn Mo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35158">
            <a:off x="3629881" y="3566633"/>
            <a:ext cx="5274069" cy="29611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7419"/>
            <a:ext cx="8229600" cy="3296433"/>
          </a:xfrm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>
                <a:latin typeface="Helvetica"/>
                <a:cs typeface="Helvetica"/>
              </a:rPr>
              <a:t>Have Questions?</a:t>
            </a:r>
          </a:p>
          <a:p>
            <a:pPr algn="ctr">
              <a:buNone/>
            </a:pPr>
            <a:endParaRPr lang="en-US" sz="4400" dirty="0" smtClean="0">
              <a:latin typeface="Helvetica"/>
              <a:cs typeface="Helvetica"/>
            </a:endParaRPr>
          </a:p>
          <a:p>
            <a:pPr algn="ctr">
              <a:buNone/>
            </a:pPr>
            <a:r>
              <a:rPr lang="en-US" sz="4400" dirty="0" smtClean="0">
                <a:latin typeface="Helvetica"/>
                <a:cs typeface="Helvetica"/>
              </a:rPr>
              <a:t>We have answers! </a:t>
            </a:r>
          </a:p>
          <a:p>
            <a:pPr algn="ctr">
              <a:buNone/>
            </a:pPr>
            <a:r>
              <a:rPr lang="en-US" sz="4400" dirty="0" smtClean="0">
                <a:latin typeface="Helvetica"/>
                <a:cs typeface="Helvetica"/>
              </a:rPr>
              <a:t>Ask away!!</a:t>
            </a:r>
            <a:endParaRPr lang="en-US" sz="4400" dirty="0">
              <a:latin typeface="Helvetica"/>
              <a:cs typeface="Helvetica"/>
            </a:endParaRPr>
          </a:p>
        </p:txBody>
      </p:sp>
      <p:sp>
        <p:nvSpPr>
          <p:cNvPr id="4" name="24-Point Star 3"/>
          <p:cNvSpPr/>
          <p:nvPr/>
        </p:nvSpPr>
        <p:spPr>
          <a:xfrm>
            <a:off x="216187" y="2698903"/>
            <a:ext cx="2640900" cy="2329897"/>
          </a:xfrm>
          <a:prstGeom prst="star24">
            <a:avLst/>
          </a:prstGeom>
          <a:solidFill>
            <a:schemeClr val="tx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24-Point Star 5"/>
          <p:cNvSpPr/>
          <p:nvPr/>
        </p:nvSpPr>
        <p:spPr>
          <a:xfrm>
            <a:off x="6503100" y="2698903"/>
            <a:ext cx="2640900" cy="2329897"/>
          </a:xfrm>
          <a:prstGeom prst="star24">
            <a:avLst/>
          </a:prstGeom>
          <a:solidFill>
            <a:srgbClr val="FF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extBox 6"/>
          <p:cNvSpPr txBox="1"/>
          <p:nvPr/>
        </p:nvSpPr>
        <p:spPr>
          <a:xfrm rot="20698766">
            <a:off x="743141" y="3479132"/>
            <a:ext cx="1420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Helvetica"/>
              </a:rPr>
              <a:t>John</a:t>
            </a:r>
            <a:endParaRPr lang="en-US" sz="4400" dirty="0">
              <a:solidFill>
                <a:schemeClr val="bg1"/>
              </a:solidFill>
              <a:latin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 rot="1122296">
            <a:off x="6985515" y="3557067"/>
            <a:ext cx="18277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Helvetica"/>
              </a:rPr>
              <a:t>Shannon</a:t>
            </a:r>
            <a:endParaRPr lang="en-US" sz="3200" dirty="0">
              <a:solidFill>
                <a:schemeClr val="bg1"/>
              </a:solidFill>
              <a:latin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68014" y="4041194"/>
            <a:ext cx="34269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Helvetica"/>
              </a:rPr>
              <a:t>Contact:</a:t>
            </a:r>
          </a:p>
          <a:p>
            <a:pPr algn="ctr"/>
            <a:r>
              <a:rPr lang="en-US" sz="2400" dirty="0" smtClean="0">
                <a:latin typeface="Helvetica"/>
              </a:rPr>
              <a:t>John - @</a:t>
            </a:r>
            <a:r>
              <a:rPr lang="en-US" sz="2400" dirty="0" err="1" smtClean="0">
                <a:latin typeface="Helvetica"/>
              </a:rPr>
              <a:t>dolanatpsu</a:t>
            </a:r>
            <a:endParaRPr lang="en-US" sz="2400" dirty="0" smtClean="0">
              <a:latin typeface="Helvetica"/>
            </a:endParaRPr>
          </a:p>
          <a:p>
            <a:pPr algn="ctr"/>
            <a:r>
              <a:rPr lang="en-US" sz="2400" dirty="0" smtClean="0">
                <a:latin typeface="Helvetica"/>
              </a:rPr>
              <a:t>Shannon - @</a:t>
            </a:r>
            <a:r>
              <a:rPr lang="en-US" sz="2400" dirty="0" err="1" smtClean="0">
                <a:latin typeface="Helvetica"/>
              </a:rPr>
              <a:t>micala</a:t>
            </a:r>
            <a:endParaRPr lang="en-US" sz="2400" dirty="0" smtClean="0">
              <a:latin typeface="Helvetica"/>
            </a:endParaRPr>
          </a:p>
          <a:p>
            <a:pPr algn="ctr"/>
            <a:endParaRPr lang="en-US" sz="2400" dirty="0" smtClean="0">
              <a:latin typeface="Helvetica"/>
            </a:endParaRPr>
          </a:p>
          <a:p>
            <a:pPr algn="ctr"/>
            <a:r>
              <a:rPr lang="en-US" sz="2400" b="1" dirty="0" smtClean="0">
                <a:latin typeface="Helvetica"/>
              </a:rPr>
              <a:t>#MARC12</a:t>
            </a:r>
          </a:p>
          <a:p>
            <a:pPr algn="ctr"/>
            <a:endParaRPr lang="en-US" sz="2400" b="1" dirty="0" smtClean="0">
              <a:latin typeface="Helvetica"/>
            </a:endParaRPr>
          </a:p>
          <a:p>
            <a:pPr algn="ctr"/>
            <a:r>
              <a:rPr lang="en-US" sz="2400" b="1" dirty="0" smtClean="0">
                <a:latin typeface="Helvetica"/>
              </a:rPr>
              <a:t>THANK YOU!!</a:t>
            </a:r>
            <a:endParaRPr lang="en-US" sz="2400" b="1" dirty="0">
              <a:latin typeface="Helvetic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 and Contact Info: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Shannon Ritter – Penn State School of Theatre</a:t>
            </a:r>
          </a:p>
          <a:p>
            <a:pPr>
              <a:buNone/>
            </a:pPr>
            <a:r>
              <a:rPr lang="en-US" dirty="0" smtClean="0"/>
              <a:t>	Social Media Coordinator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hlinkClick r:id="rId2"/>
              </a:rPr>
              <a:t>shannon@psu.edu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@</a:t>
            </a:r>
            <a:r>
              <a:rPr lang="en-US" dirty="0" err="1" smtClean="0"/>
              <a:t>micala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John Dolan – College of the Liberal Arts</a:t>
            </a:r>
          </a:p>
          <a:p>
            <a:pPr>
              <a:buNone/>
            </a:pPr>
            <a:r>
              <a:rPr lang="en-US" dirty="0" smtClean="0"/>
              <a:t>	Director of Digital Media and Pedagogy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hlinkClick r:id="rId3"/>
              </a:rPr>
              <a:t>dolan@psu.edu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@</a:t>
            </a:r>
            <a:r>
              <a:rPr lang="en-US" dirty="0" err="1" smtClean="0"/>
              <a:t>dolanatpsu</a:t>
            </a: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Revolution</a:t>
            </a:r>
            <a:endParaRPr lang="en-US" dirty="0"/>
          </a:p>
        </p:txBody>
      </p:sp>
      <p:pic>
        <p:nvPicPr>
          <p:cNvPr id="4" name="Social Media Revolution 2011.mov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2039" y="320186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Cover four </a:t>
            </a:r>
            <a:r>
              <a:rPr lang="en-US" dirty="0" smtClean="0"/>
              <a:t>social media tools</a:t>
            </a:r>
          </a:p>
          <a:p>
            <a:pPr algn="ctr">
              <a:buNone/>
            </a:pPr>
            <a:r>
              <a:rPr lang="en-US" dirty="0" smtClean="0"/>
              <a:t>Be quick about it</a:t>
            </a:r>
          </a:p>
          <a:p>
            <a:pPr algn="ctr">
              <a:buNone/>
            </a:pPr>
            <a:r>
              <a:rPr lang="en-US" dirty="0" smtClean="0"/>
              <a:t>Answer questions</a:t>
            </a:r>
          </a:p>
          <a:p>
            <a:pPr algn="ctr">
              <a:buNone/>
            </a:pPr>
            <a:r>
              <a:rPr lang="en-US" dirty="0" smtClean="0"/>
              <a:t>Help You!</a:t>
            </a:r>
            <a:endParaRPr lang="en-US" dirty="0"/>
          </a:p>
        </p:txBody>
      </p:sp>
      <p:sp>
        <p:nvSpPr>
          <p:cNvPr id="7" name="16-Point Star 6"/>
          <p:cNvSpPr/>
          <p:nvPr/>
        </p:nvSpPr>
        <p:spPr>
          <a:xfrm>
            <a:off x="227256" y="0"/>
            <a:ext cx="3424576" cy="3409741"/>
          </a:xfrm>
          <a:prstGeom prst="star16">
            <a:avLst/>
          </a:prstGeom>
          <a:solidFill>
            <a:srgbClr val="FF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4215631" y="1323977"/>
            <a:ext cx="1418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elvetica"/>
              </a:rPr>
              <a:t>The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Helvetica"/>
              </a:rPr>
              <a:t>Plan</a:t>
            </a:r>
            <a:endParaRPr lang="en-US" sz="3600" dirty="0">
              <a:solidFill>
                <a:schemeClr val="bg1"/>
              </a:solidFill>
              <a:latin typeface="Helvetica"/>
            </a:endParaRPr>
          </a:p>
        </p:txBody>
      </p:sp>
      <p:sp>
        <p:nvSpPr>
          <p:cNvPr id="10" name="Rectangle 9"/>
          <p:cNvSpPr/>
          <p:nvPr/>
        </p:nvSpPr>
        <p:spPr>
          <a:xfrm rot="20807663">
            <a:off x="875584" y="988287"/>
            <a:ext cx="21780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 smtClean="0">
                <a:solidFill>
                  <a:prstClr val="white"/>
                </a:solidFill>
                <a:latin typeface="Helvetica"/>
              </a:rPr>
              <a:t>The</a:t>
            </a:r>
          </a:p>
          <a:p>
            <a:pPr lvl="0" algn="ctr"/>
            <a:r>
              <a:rPr lang="en-US" sz="4000" dirty="0" smtClean="0">
                <a:solidFill>
                  <a:prstClr val="white"/>
                </a:solidFill>
                <a:latin typeface="Helvetica"/>
              </a:rPr>
              <a:t>Plan</a:t>
            </a:r>
            <a:endParaRPr lang="en-US" sz="4000" dirty="0">
              <a:solidFill>
                <a:prstClr val="white"/>
              </a:solidFill>
              <a:latin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333" y="2332037"/>
            <a:ext cx="8229600" cy="4525963"/>
          </a:xfrm>
        </p:spPr>
        <p:txBody>
          <a:bodyPr/>
          <a:lstStyle/>
          <a:p>
            <a:pPr lvl="2">
              <a:buNone/>
            </a:pPr>
            <a:r>
              <a:rPr lang="en-US" dirty="0" smtClean="0"/>
              <a:t>Penn </a:t>
            </a:r>
            <a:r>
              <a:rPr lang="en-US" dirty="0" smtClean="0"/>
              <a:t>State Libraries – </a:t>
            </a:r>
            <a:r>
              <a:rPr lang="en-US" dirty="0" smtClean="0">
                <a:hlinkClick r:id="rId2"/>
              </a:rPr>
              <a:t>http://www.flickr.com/psulibs</a:t>
            </a:r>
            <a:endParaRPr lang="en-US" dirty="0" smtClean="0"/>
          </a:p>
          <a:p>
            <a:pPr lvl="2">
              <a:buNone/>
            </a:pPr>
            <a:endParaRPr lang="en-US" dirty="0"/>
          </a:p>
        </p:txBody>
      </p:sp>
      <p:pic>
        <p:nvPicPr>
          <p:cNvPr id="4" name="Picture 3" descr="librari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672147"/>
            <a:ext cx="3378138" cy="25336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libraries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08504">
            <a:off x="4659771" y="3238216"/>
            <a:ext cx="4013068" cy="30098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rapezoid 6"/>
          <p:cNvSpPr/>
          <p:nvPr/>
        </p:nvSpPr>
        <p:spPr>
          <a:xfrm rot="4477807">
            <a:off x="1212207" y="-421454"/>
            <a:ext cx="1830326" cy="3213212"/>
          </a:xfrm>
          <a:prstGeom prst="trapezoid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20782203">
            <a:off x="1134978" y="722649"/>
            <a:ext cx="2161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  <a:latin typeface="Impact"/>
              </a:rPr>
              <a:t>Flickr</a:t>
            </a:r>
            <a:endParaRPr lang="en-US" sz="4800" dirty="0">
              <a:solidFill>
                <a:schemeClr val="bg1"/>
              </a:solidFill>
              <a:latin typeface="Impac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3750"/>
            <a:ext cx="8229600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The U Report </a:t>
            </a:r>
            <a:r>
              <a:rPr lang="en-US" dirty="0" smtClean="0"/>
              <a:t>–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http://theureport.posterous.com</a:t>
            </a:r>
            <a:endParaRPr lang="en-US" dirty="0" smtClean="0"/>
          </a:p>
          <a:p>
            <a:pPr lvl="1"/>
            <a:r>
              <a:rPr lang="en-US" dirty="0" smtClean="0"/>
              <a:t>471derful - </a:t>
            </a:r>
            <a:r>
              <a:rPr lang="en-US" dirty="0" smtClean="0">
                <a:hlinkClick r:id="rId3"/>
              </a:rPr>
              <a:t>http://www.personal.psu.edu/jjd24/blogs/471derful/blog/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Backstage – </a:t>
            </a:r>
            <a:r>
              <a:rPr lang="en-US" dirty="0" smtClean="0">
                <a:hlinkClick r:id="rId4"/>
              </a:rPr>
              <a:t>http://psutheatre.tumblr.com</a:t>
            </a:r>
            <a:r>
              <a:rPr lang="en-US" dirty="0" smtClean="0"/>
              <a:t> 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3" descr="ureport.jpeg">
            <a:hlinkClick r:id="rId2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689713"/>
            <a:ext cx="2258960" cy="16942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Yammer-1.jpg">
            <a:hlinkClick r:id="rId3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9929" y="4689713"/>
            <a:ext cx="2543541" cy="17219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Yammer.jpg">
            <a:hlinkClick r:id="rId4"/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898741">
            <a:off x="5870601" y="4689713"/>
            <a:ext cx="2816199" cy="16942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Explosion 1 6"/>
          <p:cNvSpPr/>
          <p:nvPr/>
        </p:nvSpPr>
        <p:spPr>
          <a:xfrm>
            <a:off x="6216655" y="0"/>
            <a:ext cx="2641248" cy="2775725"/>
          </a:xfrm>
          <a:prstGeom prst="irregularSeal1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 rot="546669">
            <a:off x="6827770" y="945698"/>
            <a:ext cx="1469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Impact"/>
              </a:rPr>
              <a:t>Blogs</a:t>
            </a:r>
            <a:endParaRPr lang="en-US" sz="4000" dirty="0">
              <a:solidFill>
                <a:schemeClr val="bg1"/>
              </a:solidFill>
              <a:latin typeface="Impac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achel on Facebook_1.wmv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350885" y="2032677"/>
            <a:ext cx="4804010" cy="4099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rapezoid 4"/>
          <p:cNvSpPr/>
          <p:nvPr/>
        </p:nvSpPr>
        <p:spPr>
          <a:xfrm rot="3653929">
            <a:off x="1378085" y="-366068"/>
            <a:ext cx="2250802" cy="3859526"/>
          </a:xfrm>
          <a:prstGeom prst="trapezoid">
            <a:avLst/>
          </a:prstGeom>
          <a:solidFill>
            <a:srgbClr val="FF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extBox 6"/>
          <p:cNvSpPr txBox="1"/>
          <p:nvPr/>
        </p:nvSpPr>
        <p:spPr>
          <a:xfrm rot="19827890">
            <a:off x="1134734" y="1060587"/>
            <a:ext cx="27701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Impact"/>
              </a:rPr>
              <a:t>Facebook</a:t>
            </a:r>
            <a:endParaRPr lang="en-US" sz="4400" dirty="0">
              <a:solidFill>
                <a:schemeClr val="bg1"/>
              </a:solidFill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witter in Plain English.mov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1859" y="3286679"/>
            <a:ext cx="4064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Oval Callout 4"/>
          <p:cNvSpPr/>
          <p:nvPr/>
        </p:nvSpPr>
        <p:spPr>
          <a:xfrm rot="589156">
            <a:off x="4208318" y="706451"/>
            <a:ext cx="4478482" cy="2214566"/>
          </a:xfrm>
          <a:prstGeom prst="wedgeEllipseCallou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extBox 6"/>
          <p:cNvSpPr txBox="1"/>
          <p:nvPr/>
        </p:nvSpPr>
        <p:spPr>
          <a:xfrm rot="726607">
            <a:off x="5328679" y="1394378"/>
            <a:ext cx="2443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Helvetica"/>
              </a:rPr>
              <a:t>Twitter</a:t>
            </a:r>
            <a:endParaRPr lang="en-US" sz="4800" dirty="0">
              <a:solidFill>
                <a:schemeClr val="bg1"/>
              </a:solidFill>
              <a:latin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nt-Up Arrow 3"/>
          <p:cNvSpPr/>
          <p:nvPr/>
        </p:nvSpPr>
        <p:spPr>
          <a:xfrm>
            <a:off x="3891351" y="2688485"/>
            <a:ext cx="5045972" cy="3796302"/>
          </a:xfrm>
          <a:prstGeom prst="bentUp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Rectangular Callout 4"/>
          <p:cNvSpPr/>
          <p:nvPr/>
        </p:nvSpPr>
        <p:spPr>
          <a:xfrm>
            <a:off x="358684" y="338818"/>
            <a:ext cx="4721692" cy="2944105"/>
          </a:xfrm>
          <a:prstGeom prst="wedgeRectCallou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Box 5"/>
          <p:cNvSpPr txBox="1"/>
          <p:nvPr/>
        </p:nvSpPr>
        <p:spPr>
          <a:xfrm>
            <a:off x="5566817" y="5682331"/>
            <a:ext cx="2783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Helvetica"/>
              </a:rPr>
              <a:t>SIGN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7114261" y="4262605"/>
            <a:ext cx="17024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Helvetica"/>
              </a:rPr>
              <a:t>UP!!</a:t>
            </a:r>
            <a:endParaRPr lang="en-US" sz="4400" dirty="0">
              <a:solidFill>
                <a:schemeClr val="bg1"/>
              </a:solidFill>
              <a:latin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9092" y="1013786"/>
            <a:ext cx="41615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Helvetica"/>
              </a:rPr>
              <a:t>How Do I Get Started?</a:t>
            </a:r>
            <a:endParaRPr lang="en-US" sz="4000" dirty="0">
              <a:solidFill>
                <a:schemeClr val="bg1"/>
              </a:solidFill>
              <a:latin typeface="Helvetica"/>
            </a:endParaRPr>
          </a:p>
        </p:txBody>
      </p:sp>
      <p:sp>
        <p:nvSpPr>
          <p:cNvPr id="9" name="Action Button: Help 8"/>
          <p:cNvSpPr/>
          <p:nvPr/>
        </p:nvSpPr>
        <p:spPr>
          <a:xfrm>
            <a:off x="4709430" y="3830651"/>
            <a:ext cx="822960" cy="822960"/>
          </a:xfrm>
          <a:prstGeom prst="actionButtonHelp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181</Words>
  <Application>Microsoft Macintosh PowerPoint</Application>
  <PresentationFormat>On-screen Show (4:3)</PresentationFormat>
  <Paragraphs>54</Paragraphs>
  <Slides>11</Slides>
  <Notes>0</Notes>
  <HiddenSlides>0</HiddenSlides>
  <MMClips>3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From Facebook to Flickr: Getting Started with Social Media</vt:lpstr>
      <vt:lpstr>Introductions and Contact Info:</vt:lpstr>
      <vt:lpstr>Social Media Revolution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Penn State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Experience IT  Social Media</dc:title>
  <dc:creator>AAIT</dc:creator>
  <cp:lastModifiedBy>AAIT</cp:lastModifiedBy>
  <cp:revision>19</cp:revision>
  <dcterms:created xsi:type="dcterms:W3CDTF">2012-01-08T17:39:04Z</dcterms:created>
  <dcterms:modified xsi:type="dcterms:W3CDTF">2012-01-08T18:43:12Z</dcterms:modified>
</cp:coreProperties>
</file>