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84" r:id="rId6"/>
    <p:sldId id="272" r:id="rId7"/>
    <p:sldId id="287" r:id="rId8"/>
    <p:sldId id="274" r:id="rId9"/>
    <p:sldId id="261" r:id="rId10"/>
    <p:sldId id="263" r:id="rId11"/>
    <p:sldId id="265" r:id="rId12"/>
    <p:sldId id="275" r:id="rId13"/>
    <p:sldId id="288" r:id="rId14"/>
    <p:sldId id="277" r:id="rId15"/>
    <p:sldId id="259" r:id="rId16"/>
    <p:sldId id="264" r:id="rId17"/>
    <p:sldId id="285" r:id="rId18"/>
    <p:sldId id="266" r:id="rId19"/>
    <p:sldId id="278" r:id="rId20"/>
    <p:sldId id="279" r:id="rId21"/>
    <p:sldId id="280" r:id="rId22"/>
    <p:sldId id="262" r:id="rId23"/>
    <p:sldId id="268" r:id="rId24"/>
    <p:sldId id="286" r:id="rId25"/>
    <p:sldId id="267" r:id="rId26"/>
    <p:sldId id="281" r:id="rId27"/>
    <p:sldId id="289" r:id="rId28"/>
    <p:sldId id="283" r:id="rId29"/>
    <p:sldId id="269" r:id="rId30"/>
    <p:sldId id="270" r:id="rId31"/>
    <p:sldId id="27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8" autoAdjust="0"/>
    <p:restoredTop sz="94388" autoAdjust="0"/>
  </p:normalViewPr>
  <p:slideViewPr>
    <p:cSldViewPr snapToGrid="0" snapToObjects="1">
      <p:cViewPr>
        <p:scale>
          <a:sx n="76" d="100"/>
          <a:sy n="76" d="100"/>
        </p:scale>
        <p:origin x="-139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/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063496"/>
            <a:ext cx="8229600" cy="908304"/>
          </a:xfrm>
        </p:spPr>
        <p:txBody>
          <a:bodyPr/>
          <a:lstStyle>
            <a:lvl1pPr marR="9144" algn="ctr">
              <a:defRPr sz="3200" b="1" cap="none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1524000"/>
          </a:xfrm>
        </p:spPr>
        <p:txBody>
          <a:bodyPr lIns="100584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xfrm>
            <a:off x="7543800" y="5943600"/>
            <a:ext cx="987425" cy="365125"/>
          </a:xfrm>
        </p:spPr>
        <p:txBody>
          <a:bodyPr/>
          <a:lstStyle>
            <a:lvl1pPr algn="l">
              <a:defRPr sz="800" i="0" smtClean="0"/>
            </a:lvl1pPr>
            <a:extLst/>
          </a:lstStyle>
          <a:p>
            <a:fld id="{6DF48A89-18BE-2D44-9C4C-9B8606FAE4C6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2C830B6-E638-5A4C-A727-1E82A7A9D32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600200" y="5943600"/>
            <a:ext cx="5870575" cy="365125"/>
          </a:xfrm>
        </p:spPr>
        <p:txBody>
          <a:bodyPr/>
          <a:lstStyle>
            <a:lvl1pPr algn="l">
              <a:defRPr dirty="0" smtClean="0"/>
            </a:lvl1pPr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72579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3962400"/>
          </a:xfrm>
        </p:spPr>
        <p:txBody>
          <a:bodyPr/>
          <a:lstStyle>
            <a:lvl1pPr>
              <a:defRPr sz="2800"/>
            </a:lvl1pPr>
            <a:lvl2pPr>
              <a:buSzPct val="100000"/>
              <a:buFont typeface="Arial" pitchFamily="34" charset="0"/>
              <a:buChar char="•"/>
              <a:defRPr/>
            </a:lvl2pPr>
            <a:lvl3pPr>
              <a:buSzPct val="100000"/>
              <a:defRPr/>
            </a:lvl3pPr>
            <a:lvl4pPr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lvl4pPr>
            <a:lvl5pPr>
              <a:buClrTx/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DF48A89-18BE-2D44-9C4C-9B8606FAE4C6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5943600"/>
            <a:ext cx="5870575" cy="365125"/>
          </a:xfrm>
        </p:spPr>
        <p:txBody>
          <a:bodyPr/>
          <a:lstStyle>
            <a:lvl1pPr algn="l">
              <a:defRPr dirty="0" smtClean="0"/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2C830B6-E638-5A4C-A727-1E82A7A9D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8514"/>
            <a:ext cx="8229600" cy="39492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48A89-18BE-2D44-9C4C-9B8606FAE4C6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830B6-E638-5A4C-A727-1E82A7A9D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219200"/>
            <a:ext cx="2057400" cy="4038600"/>
          </a:xfrm>
        </p:spPr>
        <p:txBody>
          <a:bodyPr>
            <a:normAutofit/>
          </a:bodyPr>
          <a:lstStyle>
            <a:lvl1pPr marL="5486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43200" y="1219200"/>
            <a:ext cx="5943600" cy="4038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buFont typeface="Arial" pitchFamily="34" charset="0"/>
              <a:buChar char="•"/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762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48A89-18BE-2D44-9C4C-9B8606FAE4C6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830B6-E638-5A4C-A727-1E82A7A9D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53200" y="1219200"/>
            <a:ext cx="2136648" cy="4038600"/>
          </a:xfrm>
        </p:spPr>
        <p:txBody>
          <a:bodyPr/>
          <a:lstStyle>
            <a:lvl1pPr marL="54864" indent="0" eaLnBrk="1" latinLnBrk="0" hangingPunct="1">
              <a:buNone/>
              <a:defRPr sz="1400"/>
            </a:lvl1pPr>
            <a:lvl2pPr eaLnBrk="1" latinLnBrk="0" hangingPunct="1">
              <a:buNone/>
              <a:defRPr sz="1200"/>
            </a:lvl2pPr>
            <a:lvl3pPr eaLnBrk="1" latinLnBrk="0" hangingPunct="1">
              <a:buNone/>
              <a:defRPr sz="1000"/>
            </a:lvl3pPr>
            <a:lvl4pPr eaLnBrk="1" latinLnBrk="0" hangingPunct="1">
              <a:buNone/>
              <a:defRPr sz="900"/>
            </a:lvl4pPr>
            <a:lvl5pPr eaLnBrk="1" latinLnBrk="0" hangingPunct="1"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5791200" cy="4038600"/>
          </a:xfrm>
        </p:spPr>
        <p:txBody>
          <a:bodyPr/>
          <a:lstStyle>
            <a:lvl1pPr>
              <a:defRPr sz="2800"/>
            </a:lvl1pPr>
            <a:lvl2pPr marL="0">
              <a:spcBef>
                <a:spcPts val="0"/>
              </a:spcBef>
              <a:defRPr sz="2800"/>
            </a:lvl2pPr>
            <a:lvl3pPr marL="0">
              <a:defRPr sz="2400"/>
            </a:lvl3pPr>
            <a:lvl4pPr marL="457200">
              <a:defRPr sz="2000"/>
            </a:lvl4pPr>
            <a:lvl5pPr marL="731520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48A89-18BE-2D44-9C4C-9B8606FAE4C6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830B6-E638-5A4C-A727-1E82A7A9D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1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48A89-18BE-2D44-9C4C-9B8606FAE4C6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830B6-E638-5A4C-A727-1E82A7A9D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2400" cy="639762"/>
          </a:xfrm>
        </p:spPr>
        <p:txBody>
          <a:bodyPr anchor="ctr">
            <a:normAutofit/>
          </a:bodyPr>
          <a:lstStyle>
            <a:lvl1pPr marL="73152" indent="0" algn="l">
              <a:buNone/>
              <a:defRPr sz="1600" b="1" i="1">
                <a:solidFill>
                  <a:srgbClr val="EE8E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1219200"/>
            <a:ext cx="3962400" cy="639762"/>
          </a:xfrm>
        </p:spPr>
        <p:txBody>
          <a:bodyPr anchor="ctr">
            <a:normAutofit/>
          </a:bodyPr>
          <a:lstStyle>
            <a:lvl1pPr marL="73152" indent="0">
              <a:buNone/>
              <a:defRPr sz="1600" b="1" i="1">
                <a:solidFill>
                  <a:srgbClr val="EE8E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44687"/>
            <a:ext cx="3962400" cy="331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944687"/>
            <a:ext cx="3962400" cy="331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48A89-18BE-2D44-9C4C-9B8606FAE4C6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830B6-E638-5A4C-A727-1E82A7A9D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48A89-18BE-2D44-9C4C-9B8606FAE4C6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830B6-E638-5A4C-A727-1E82A7A9D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48A89-18BE-2D44-9C4C-9B8606FAE4C6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830B6-E638-5A4C-A727-1E82A7A9D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tx1">
                <a:lumMod val="85000"/>
              </a:schemeClr>
            </a:gs>
            <a:gs pos="39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5400000">
            <a:off x="3886200" y="1600200"/>
            <a:ext cx="1371600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543800" y="5943600"/>
            <a:ext cx="990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6DF48A89-18BE-2D44-9C4C-9B8606FAE4C6}" type="datetimeFigureOut">
              <a:rPr lang="en-US" smtClean="0"/>
              <a:t>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00200" y="5943600"/>
            <a:ext cx="58674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5943600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82C830B6-E638-5A4C-A727-1E82A7A9D32D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23" descr="OITmedallion_onWhite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6525" y="5638800"/>
            <a:ext cx="11001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spc="-1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EE8E00"/>
        </a:buClr>
        <a:buSzPct val="100000"/>
        <a:buFont typeface="Arial" charset="0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otubu@princeton.edu" TargetMode="External"/><Relationship Id="rId2" Type="http://schemas.openxmlformats.org/officeDocument/2006/relationships/hyperlink" Target="mailto:mimmordi@princeton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EDUCAUSE Mid-Atlantic 2012</a:t>
            </a:r>
            <a:br>
              <a:rPr lang="en-US" dirty="0" smtClean="0"/>
            </a:br>
            <a:r>
              <a:rPr lang="en-US" sz="1800" dirty="0" smtClean="0"/>
              <a:t>SharePoint: 7 Views and Uses from around campus 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1720"/>
            <a:ext cx="82296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Matt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Immordino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Harris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Otubu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Princeton University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67" y="5512752"/>
            <a:ext cx="885825" cy="1095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67" y="1161920"/>
            <a:ext cx="5657850" cy="159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" y="509458"/>
            <a:ext cx="1781175" cy="448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37" y="3291214"/>
            <a:ext cx="7372350" cy="1409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b="1" u="sng" dirty="0" smtClean="0"/>
              <a:t>OIT Internal site – Under the hood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Picture libraries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Announcement lists for OIT news</a:t>
            </a:r>
            <a:r>
              <a:rPr lang="en-US" sz="2400" dirty="0"/>
              <a:t> </a:t>
            </a:r>
            <a:r>
              <a:rPr lang="en-US" sz="2400" dirty="0" smtClean="0"/>
              <a:t>&amp; announcements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Document library &amp; alerts for Cabinet meeting minutes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RSS reader for streaming headlines</a:t>
            </a:r>
            <a:r>
              <a:rPr lang="en-US" sz="2400" dirty="0"/>
              <a:t> </a:t>
            </a:r>
            <a:r>
              <a:rPr lang="en-US" sz="2400" dirty="0" smtClean="0"/>
              <a:t>&amp; outages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Links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Departmental sub sites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Calendar for organizational events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67" y="5512752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b="1" u="sng" dirty="0" smtClean="0"/>
              <a:t>Job Description Repository - Requirements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i="1" dirty="0" smtClean="0"/>
              <a:t>Previously used Blackboard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Create a template for our descriptions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Limit what employees can see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Keep track of changes to descriptions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Need something more dynamic than documents in a shared folder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Report on the positions in our workforce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43" y="5512752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23" y="1802448"/>
            <a:ext cx="5781675" cy="28670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6373"/>
            <a:ext cx="4333875" cy="1323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773" y="457200"/>
            <a:ext cx="2390775" cy="1981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515043"/>
            <a:ext cx="1543050" cy="18192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3464560"/>
            <a:ext cx="4200525" cy="17621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43" y="5512752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b="1" u="sng" dirty="0" smtClean="0"/>
              <a:t>Job Description Repository – Under the hood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/>
              <a:t>One custom list to hold all of the data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“Person” columns for tagging and filtering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Several </a:t>
            </a:r>
            <a:r>
              <a:rPr lang="en-US" sz="2200" dirty="0" err="1" smtClean="0"/>
              <a:t>webparts</a:t>
            </a:r>
            <a:r>
              <a:rPr lang="en-US" sz="2200" dirty="0" smtClean="0"/>
              <a:t> for creating a dashboard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Important HR links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Views for reports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A </a:t>
            </a:r>
            <a:r>
              <a:rPr lang="en-US" sz="2200" dirty="0" err="1" smtClean="0"/>
              <a:t>webpart</a:t>
            </a:r>
            <a:r>
              <a:rPr lang="en-US" sz="2200" dirty="0" smtClean="0"/>
              <a:t> page for administrative maintenance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Custom permission levels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17" y="5537804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b="1" u="sng" dirty="0" smtClean="0"/>
              <a:t>Softball Sites - Requirements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dirty="0" smtClean="0"/>
              <a:t>Campus intramural league</a:t>
            </a:r>
          </a:p>
          <a:p>
            <a:pPr marL="0" indent="0">
              <a:buNone/>
            </a:pPr>
            <a:r>
              <a:rPr lang="en-US" sz="2000" i="1" dirty="0" smtClean="0"/>
              <a:t>Previously used Google docs</a:t>
            </a:r>
          </a:p>
          <a:p>
            <a:pPr lvl="1">
              <a:buClr>
                <a:srgbClr val="FF9933"/>
              </a:buClr>
              <a:buFont typeface="Wingdings" pitchFamily="2" charset="2"/>
              <a:buChar char="q"/>
            </a:pPr>
            <a:r>
              <a:rPr lang="en-US" sz="2000" dirty="0" smtClean="0"/>
              <a:t>Place to keep track of scores &amp; standings</a:t>
            </a:r>
          </a:p>
          <a:p>
            <a:endParaRPr lang="en-US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sz="2600" dirty="0" smtClean="0"/>
              <a:t>CTRL+ALT+DEL</a:t>
            </a:r>
          </a:p>
          <a:p>
            <a:pPr marL="0" indent="0">
              <a:buNone/>
            </a:pPr>
            <a:r>
              <a:rPr lang="en-US" sz="2000" i="1" dirty="0" smtClean="0"/>
              <a:t>No previous site</a:t>
            </a:r>
          </a:p>
          <a:p>
            <a:pPr lvl="1"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 dirty="0" smtClean="0"/>
              <a:t>Place to keep pictures, stats &amp; schedule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89" y="5522912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89" y="5522912"/>
            <a:ext cx="885825" cy="10953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3" y="3305502"/>
            <a:ext cx="8077200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8" y="631129"/>
            <a:ext cx="7677150" cy="203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9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49" y="229977"/>
            <a:ext cx="5983629" cy="308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27" y="3178355"/>
            <a:ext cx="3524250" cy="1876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9" y="3559420"/>
            <a:ext cx="35433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89" y="5522912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9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b="1" u="sng" dirty="0" smtClean="0"/>
              <a:t>Softball sites – Under the hood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Campus intramural site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smtClean="0"/>
              <a:t>SharePoint canned template (sports league)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smtClean="0"/>
              <a:t>Calculated column for winning 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CTRL+ALT+DEL site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smtClean="0"/>
              <a:t>Picture gallery 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smtClean="0"/>
              <a:t>Custom list created from spreadsheet for stats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smtClean="0"/>
              <a:t>Calendar for schedule, results &amp; recap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err="1"/>
              <a:t>Webpart</a:t>
            </a:r>
            <a:r>
              <a:rPr lang="en-US" sz="1900" dirty="0"/>
              <a:t> &amp; filters </a:t>
            </a:r>
            <a:r>
              <a:rPr lang="en-US" sz="1900" dirty="0" smtClean="0"/>
              <a:t>for creating a dashboard-like homepage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smtClean="0"/>
              <a:t>Surveys to determine availability for makeup games &amp; social outings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89" y="5522912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74638"/>
            <a:ext cx="856488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b="1" u="sng" dirty="0" smtClean="0"/>
              <a:t>Psychology Department Student Records - Requirements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/>
              <a:t>Previously used custom application</a:t>
            </a:r>
          </a:p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Track student grades throughout their time in the undergraduate program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Calculate grades based on custom grade-point system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Secure records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Easy data entry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Easily find a particular student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28" y="5508018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Chartered in 1746 in New Jersey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In </a:t>
            </a:r>
            <a:r>
              <a:rPr lang="en-US" sz="2200" dirty="0"/>
              <a:t>the nation's service and in the service of all </a:t>
            </a:r>
            <a:r>
              <a:rPr lang="en-US" sz="2200" dirty="0" smtClean="0"/>
              <a:t>nations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≈ 5000 undergraduates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≈ 2500 graduate students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≈ 1100 faculty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≈ 3800 staff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Home of the Princeton Tigers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83" y="665988"/>
            <a:ext cx="4799425" cy="7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8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Psychology Student Records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02" y="5508018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2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b="1" u="sng" dirty="0" smtClean="0"/>
              <a:t>Student Records – Under the hood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4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/>
              <a:t>Custom list to hold student records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Over 100 columns (40+ calculated) 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Custom </a:t>
            </a:r>
            <a:r>
              <a:rPr lang="en-US" sz="2200" dirty="0"/>
              <a:t>lists for supporting information like course offerings and </a:t>
            </a:r>
            <a:r>
              <a:rPr lang="en-US" sz="2200" dirty="0" smtClean="0"/>
              <a:t>professors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Webparts</a:t>
            </a:r>
            <a:r>
              <a:rPr lang="en-US" sz="2200" dirty="0" smtClean="0"/>
              <a:t> for </a:t>
            </a:r>
            <a:r>
              <a:rPr lang="en-US" sz="2200" dirty="0" err="1" smtClean="0"/>
              <a:t>dashboarding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Views for easy data </a:t>
            </a:r>
            <a:r>
              <a:rPr lang="en-US" sz="2200" dirty="0"/>
              <a:t>entry &amp; </a:t>
            </a:r>
            <a:r>
              <a:rPr lang="en-US" sz="2200" dirty="0" smtClean="0"/>
              <a:t>reporting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Permissions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02" y="5508018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b="1" u="sng" dirty="0" smtClean="0"/>
              <a:t>Broadcast Center - Requirements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/>
              <a:t>Previously used FileMaker Pro</a:t>
            </a:r>
          </a:p>
          <a:p>
            <a:pPr marL="342900" lvl="1" indent="-342900">
              <a:buFont typeface="Wingdings" pitchFamily="2" charset="2"/>
              <a:buChar char="q"/>
            </a:pPr>
            <a:endParaRPr lang="en-US" sz="2200" dirty="0" smtClean="0"/>
          </a:p>
          <a:p>
            <a:pPr marL="342900" lvl="1" indent="-342900">
              <a:buClr>
                <a:srgbClr val="EA891E"/>
              </a:buClr>
              <a:buFont typeface="Wingdings" pitchFamily="2" charset="2"/>
              <a:buChar char="q"/>
            </a:pPr>
            <a:r>
              <a:rPr lang="en-US" sz="2200" dirty="0" smtClean="0"/>
              <a:t>Calendaring </a:t>
            </a:r>
            <a:r>
              <a:rPr lang="en-US" sz="2200" dirty="0"/>
              <a:t>&amp; scheduling</a:t>
            </a:r>
          </a:p>
          <a:p>
            <a:pPr marL="342900" lvl="1" indent="-342900">
              <a:buClr>
                <a:srgbClr val="EA891E"/>
              </a:buClr>
              <a:buFont typeface="Wingdings" pitchFamily="2" charset="2"/>
              <a:buChar char="q"/>
            </a:pPr>
            <a:r>
              <a:rPr lang="en-US" sz="2200" dirty="0"/>
              <a:t>Request for work</a:t>
            </a:r>
          </a:p>
          <a:p>
            <a:pPr marL="342900" lvl="1" indent="-342900">
              <a:buClr>
                <a:srgbClr val="EA891E"/>
              </a:buClr>
              <a:buFont typeface="Wingdings" pitchFamily="2" charset="2"/>
              <a:buChar char="q"/>
            </a:pPr>
            <a:r>
              <a:rPr lang="en-US" sz="2200" dirty="0"/>
              <a:t>Billing</a:t>
            </a:r>
          </a:p>
          <a:p>
            <a:pPr marL="342900" lvl="1" indent="-342900">
              <a:buClr>
                <a:srgbClr val="EA891E"/>
              </a:buClr>
              <a:buFont typeface="Wingdings" pitchFamily="2" charset="2"/>
              <a:buChar char="q"/>
            </a:pPr>
            <a:r>
              <a:rPr lang="en-US" sz="2200" dirty="0"/>
              <a:t>Integrated notifications</a:t>
            </a:r>
          </a:p>
          <a:p>
            <a:pPr marL="342900" lvl="1" indent="-342900">
              <a:buClr>
                <a:srgbClr val="EA891E"/>
              </a:buClr>
              <a:buFont typeface="Wingdings" pitchFamily="2" charset="2"/>
              <a:buChar char="q"/>
            </a:pPr>
            <a:r>
              <a:rPr lang="en-US" sz="2200" dirty="0"/>
              <a:t>Invoicing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09" y="5508716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09" y="5508716"/>
            <a:ext cx="885825" cy="1095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9" y="436513"/>
            <a:ext cx="8215034" cy="2023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41" y="2721998"/>
            <a:ext cx="4119758" cy="2786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138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2" y="353000"/>
            <a:ext cx="5617924" cy="2979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68" y="2747450"/>
            <a:ext cx="5608139" cy="2661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09" y="5508716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746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b="1" u="sng" dirty="0" smtClean="0"/>
              <a:t>Broadcast Center – Under the hood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Calendar for custom fields &amp; calculated columns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Workflows for notifications, creating custom ID &amp; generating </a:t>
            </a:r>
            <a:r>
              <a:rPr lang="en-US" sz="2200" dirty="0" err="1" smtClean="0"/>
              <a:t>urls</a:t>
            </a:r>
            <a:r>
              <a:rPr lang="en-US" sz="22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Filters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SharePoint Designer was used to create a custom submission page, modify new event page &amp; develop invoice receipt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Alerts for new requests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09" y="5508716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74638"/>
            <a:ext cx="8564880" cy="1143000"/>
          </a:xfrm>
        </p:spPr>
        <p:txBody>
          <a:bodyPr>
            <a:normAutofit/>
          </a:bodyPr>
          <a:lstStyle/>
          <a:p>
            <a:r>
              <a:rPr lang="en-US" sz="2600" b="1" u="sng" dirty="0" smtClean="0"/>
              <a:t>New and Separating Employee Tasks - Requirements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i="1" dirty="0" smtClean="0"/>
              <a:t>Previously used a paper checklist</a:t>
            </a:r>
          </a:p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Organize all of our tasks related to new and separating employees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Track progress on tasks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Remove the burden of tracking tasks from our administrative assistant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Remind hiring managers what they’re responsible for &amp; who can help them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Make sure we don’t miss any steps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75" y="5511082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65418"/>
            <a:ext cx="5238750" cy="10001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323215"/>
            <a:ext cx="1628775" cy="1314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606675"/>
            <a:ext cx="4276725" cy="27622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07" y="1301432"/>
            <a:ext cx="4676775" cy="18573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3486785"/>
            <a:ext cx="4943475" cy="1790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75" y="5511082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6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b="1" u="sng" dirty="0" smtClean="0"/>
              <a:t>Employee Tasks – Under the hood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Two custom lists for entering employee information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Two task lists for tracking everything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Workflows for creating tasks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Alerts for notifying people about their tasks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Views for grouping tasks by employee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49" y="5523608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b="1" u="sng" dirty="0" smtClean="0"/>
              <a:t>Other uses of SharePoint on campus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/>
              <a:t>InfoPath forms for Athletics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Several purchasing systems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Departmental intranets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Documentation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Lab animal compliance tracking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Inventory tracking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Contacts management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External collaboration via GAP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OIT &amp; TCS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OIT has about 290 employees</a:t>
            </a:r>
          </a:p>
          <a:p>
            <a:pPr lvl="1"/>
            <a:r>
              <a:rPr lang="en-US" sz="2000" dirty="0" smtClean="0"/>
              <a:t>Another 100 or so distributed around campus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Technology Consulting Services</a:t>
            </a:r>
          </a:p>
          <a:p>
            <a:pPr lvl="1"/>
            <a:r>
              <a:rPr lang="en-US" sz="2000" dirty="0"/>
              <a:t>Technology Needs </a:t>
            </a:r>
            <a:r>
              <a:rPr lang="en-US" sz="2000" dirty="0" smtClean="0"/>
              <a:t>Assessment  &amp; Recommendations</a:t>
            </a:r>
            <a:endParaRPr lang="en-US" sz="2000" dirty="0"/>
          </a:p>
          <a:p>
            <a:pPr lvl="1"/>
            <a:r>
              <a:rPr lang="en-US" sz="2000" dirty="0"/>
              <a:t>Process Improvement Facilitation</a:t>
            </a:r>
          </a:p>
          <a:p>
            <a:pPr lvl="1"/>
            <a:r>
              <a:rPr lang="en-US" sz="2000" dirty="0"/>
              <a:t>Personalized Technology Consulting</a:t>
            </a:r>
          </a:p>
        </p:txBody>
      </p:sp>
    </p:spTree>
    <p:extLst>
      <p:ext uri="{BB962C8B-B14F-4D97-AF65-F5344CB8AC3E}">
        <p14:creationId xmlns:p14="http://schemas.microsoft.com/office/powerpoint/2010/main" val="27467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b="1" u="sng" dirty="0" smtClean="0"/>
              <a:t>Recap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Amount of specialized training Matt &amp; Harris have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SharePoint can be used as a simple web-based tool for document sharing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Canned sites and templates can be easily tweaked to suit your purposes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With a little more work, pseudo applications can be built without programming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67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06798"/>
            <a:ext cx="8153400" cy="725798"/>
          </a:xfrm>
        </p:spPr>
        <p:txBody>
          <a:bodyPr/>
          <a:lstStyle/>
          <a:p>
            <a:pPr algn="ctr"/>
            <a:r>
              <a:rPr lang="en-US" sz="2600" b="1" dirty="0" smtClean="0"/>
              <a:t>Questions/Comments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6640"/>
            <a:ext cx="8153400" cy="1371600"/>
          </a:xfrm>
        </p:spPr>
        <p:txBody>
          <a:bodyPr/>
          <a:lstStyle/>
          <a:p>
            <a:pPr marL="68263" indent="0" algn="ctr">
              <a:buNone/>
            </a:pPr>
            <a:r>
              <a:rPr lang="en-US" dirty="0" smtClean="0">
                <a:hlinkClick r:id="rId2"/>
              </a:rPr>
              <a:t>mimmordi@princeton.edu</a:t>
            </a:r>
            <a:endParaRPr lang="en-US" dirty="0" smtClean="0"/>
          </a:p>
          <a:p>
            <a:pPr marL="68263" indent="0" algn="ctr">
              <a:buNone/>
            </a:pPr>
            <a:r>
              <a:rPr lang="en-US" dirty="0" smtClean="0">
                <a:hlinkClick r:id="rId3"/>
              </a:rPr>
              <a:t>otubu@princeton.edu</a:t>
            </a:r>
            <a:endParaRPr lang="en-US" dirty="0" smtClean="0"/>
          </a:p>
          <a:p>
            <a:pPr algn="ctr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SharePoint @ Princeton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Currently running SharePoint Enterprise 2007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Deployed in September 2007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Department space (</a:t>
            </a:r>
            <a:r>
              <a:rPr lang="en-US" sz="2200" dirty="0" err="1" smtClean="0"/>
              <a:t>sp</a:t>
            </a:r>
            <a:r>
              <a:rPr lang="en-US" sz="2200" dirty="0" smtClean="0"/>
              <a:t>), Personal (</a:t>
            </a:r>
            <a:r>
              <a:rPr lang="en-US" sz="2200" dirty="0" err="1" smtClean="0"/>
              <a:t>mysite</a:t>
            </a:r>
            <a:r>
              <a:rPr lang="en-US" sz="2200" dirty="0" smtClean="0"/>
              <a:t>) &amp; Project (project)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QA &amp; Production environment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Currently in the process of moving to SharePoint 2010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644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071245"/>
            <a:ext cx="7867650" cy="424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175" y="396240"/>
            <a:ext cx="77336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High-level architecture of SharePoint @ Princeton</a:t>
            </a:r>
            <a:endParaRPr lang="en-US" sz="25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22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b="1" u="sng" dirty="0" smtClean="0"/>
              <a:t>Interdepartmental Project Portfolio - Requirements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/>
              <a:t>Previously used MS Excel &amp; custom built PHP application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Enhance the process for submitting, reviewing, tracking proposals &amp; projects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Automate pieces of the process e.g. sending e-mails and status updates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Tag and classify projects in several different ways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Create reports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3" y="5482271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23" y="1867535"/>
            <a:ext cx="5781675" cy="25336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8" y="227013"/>
            <a:ext cx="5381625" cy="1323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4017645"/>
            <a:ext cx="3790950" cy="1314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3" y="3915091"/>
            <a:ext cx="3743325" cy="1323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65" y="452755"/>
            <a:ext cx="1352550" cy="24574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70" y="5512262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u="sng" dirty="0" smtClean="0"/>
              <a:t>Interdepartmental Project Portfolio  – Under the hood</a:t>
            </a:r>
            <a:endParaRPr lang="en-US" sz="2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668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200" dirty="0" smtClean="0"/>
              <a:t>Custom lists for submitting and tracking project information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“Person” columns for tagging and filtering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Workflows for moving items between lists, sending e-mails &amp; updating list items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Views for reporting and framing the data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err="1" smtClean="0"/>
              <a:t>Webparts</a:t>
            </a:r>
            <a:r>
              <a:rPr lang="en-US" sz="2200" dirty="0" smtClean="0"/>
              <a:t> and </a:t>
            </a:r>
            <a:r>
              <a:rPr lang="en-US" sz="2200" dirty="0" err="1" smtClean="0"/>
              <a:t>Webpart</a:t>
            </a:r>
            <a:r>
              <a:rPr lang="en-US" sz="2200" dirty="0" smtClean="0"/>
              <a:t> pages for creating dashboards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Versioning for keeping track of changes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56" y="5482271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4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b="1" u="sng" dirty="0"/>
              <a:t>OIT Internal site -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i="1" dirty="0" smtClean="0"/>
              <a:t>Previously used Blackboard</a:t>
            </a:r>
          </a:p>
          <a:p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Post information(pictures, announcements, tools &amp; links)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Allow easy creation &amp; maintenance of workgroup sites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Provide appropriate security &amp; confidentiality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67" y="5512752"/>
            <a:ext cx="8858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IT_presentationTemplate0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OIT_presentationTemplate01</Template>
  <TotalTime>28067</TotalTime>
  <Words>781</Words>
  <Application>Microsoft Office PowerPoint</Application>
  <PresentationFormat>On-screen Show (4:3)</PresentationFormat>
  <Paragraphs>160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OIT_presentationTemplate01</vt:lpstr>
      <vt:lpstr>EDUCAUSE Mid-Atlantic 2012 SharePoint: 7 Views and Uses from around campus </vt:lpstr>
      <vt:lpstr>PowerPoint Presentation</vt:lpstr>
      <vt:lpstr>OIT &amp; TCS</vt:lpstr>
      <vt:lpstr>SharePoint @ Princeton</vt:lpstr>
      <vt:lpstr>PowerPoint Presentation</vt:lpstr>
      <vt:lpstr>Interdepartmental Project Portfolio - Requirements</vt:lpstr>
      <vt:lpstr>PowerPoint Presentation</vt:lpstr>
      <vt:lpstr>Interdepartmental Project Portfolio  – Under the hood</vt:lpstr>
      <vt:lpstr>OIT Internal site - Requirements</vt:lpstr>
      <vt:lpstr>PowerPoint Presentation</vt:lpstr>
      <vt:lpstr>OIT Internal site – Under the hood</vt:lpstr>
      <vt:lpstr>Job Description Repository - Requirements</vt:lpstr>
      <vt:lpstr>PowerPoint Presentation</vt:lpstr>
      <vt:lpstr>Job Description Repository – Under the hood</vt:lpstr>
      <vt:lpstr>Softball Sites - Requirements</vt:lpstr>
      <vt:lpstr>PowerPoint Presentation</vt:lpstr>
      <vt:lpstr>PowerPoint Presentation</vt:lpstr>
      <vt:lpstr>Softball sites – Under the hood</vt:lpstr>
      <vt:lpstr>Psychology Department Student Records - Requirements</vt:lpstr>
      <vt:lpstr>Psychology Student Records</vt:lpstr>
      <vt:lpstr>Student Records – Under the hood</vt:lpstr>
      <vt:lpstr>Broadcast Center - Requirements</vt:lpstr>
      <vt:lpstr>PowerPoint Presentation</vt:lpstr>
      <vt:lpstr>PowerPoint Presentation</vt:lpstr>
      <vt:lpstr>Broadcast Center – Under the hood</vt:lpstr>
      <vt:lpstr>New and Separating Employee Tasks - Requirements</vt:lpstr>
      <vt:lpstr>PowerPoint Presentation</vt:lpstr>
      <vt:lpstr>Employee Tasks – Under the hood</vt:lpstr>
      <vt:lpstr>Other uses of SharePoint on campus</vt:lpstr>
      <vt:lpstr>Recap</vt:lpstr>
      <vt:lpstr>Questions/Comments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EDUCAUSE Mid-Atlantic 2012</dc:title>
  <dc:creator>Harris Otubu</dc:creator>
  <cp:lastModifiedBy>Princeton Affiliate</cp:lastModifiedBy>
  <cp:revision>109</cp:revision>
  <dcterms:created xsi:type="dcterms:W3CDTF">2011-11-04T14:42:29Z</dcterms:created>
  <dcterms:modified xsi:type="dcterms:W3CDTF">2012-01-16T14:12:43Z</dcterms:modified>
</cp:coreProperties>
</file>