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65" r:id="rId2"/>
    <p:sldId id="256" r:id="rId3"/>
    <p:sldId id="281" r:id="rId4"/>
    <p:sldId id="271" r:id="rId5"/>
    <p:sldId id="272" r:id="rId6"/>
    <p:sldId id="273" r:id="rId7"/>
    <p:sldId id="274" r:id="rId8"/>
    <p:sldId id="276" r:id="rId9"/>
    <p:sldId id="275" r:id="rId10"/>
    <p:sldId id="277" r:id="rId11"/>
    <p:sldId id="278" r:id="rId12"/>
    <p:sldId id="279" r:id="rId13"/>
    <p:sldId id="280" r:id="rId14"/>
    <p:sldId id="261" r:id="rId1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9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9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9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9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96" charset="-128"/>
        <a:cs typeface="+mn-cs"/>
      </a:defRPr>
    </a:lvl5pPr>
    <a:lvl6pPr marL="2286000" algn="l" defTabSz="914400" rtl="0" eaLnBrk="1" latinLnBrk="0" hangingPunct="1">
      <a:defRPr kern="1200">
        <a:solidFill>
          <a:schemeClr val="tx1"/>
        </a:solidFill>
        <a:latin typeface="Arial" charset="0"/>
        <a:ea typeface="ＭＳ Ｐゴシック" pitchFamily="96" charset="-128"/>
        <a:cs typeface="+mn-cs"/>
      </a:defRPr>
    </a:lvl6pPr>
    <a:lvl7pPr marL="2743200" algn="l" defTabSz="914400" rtl="0" eaLnBrk="1" latinLnBrk="0" hangingPunct="1">
      <a:defRPr kern="1200">
        <a:solidFill>
          <a:schemeClr val="tx1"/>
        </a:solidFill>
        <a:latin typeface="Arial" charset="0"/>
        <a:ea typeface="ＭＳ Ｐゴシック" pitchFamily="96" charset="-128"/>
        <a:cs typeface="+mn-cs"/>
      </a:defRPr>
    </a:lvl7pPr>
    <a:lvl8pPr marL="3200400" algn="l" defTabSz="914400" rtl="0" eaLnBrk="1" latinLnBrk="0" hangingPunct="1">
      <a:defRPr kern="1200">
        <a:solidFill>
          <a:schemeClr val="tx1"/>
        </a:solidFill>
        <a:latin typeface="Arial" charset="0"/>
        <a:ea typeface="ＭＳ Ｐゴシック" pitchFamily="96" charset="-128"/>
        <a:cs typeface="+mn-cs"/>
      </a:defRPr>
    </a:lvl8pPr>
    <a:lvl9pPr marL="3657600" algn="l" defTabSz="914400" rtl="0" eaLnBrk="1" latinLnBrk="0" hangingPunct="1">
      <a:defRPr kern="1200">
        <a:solidFill>
          <a:schemeClr val="tx1"/>
        </a:solidFill>
        <a:latin typeface="Arial" charset="0"/>
        <a:ea typeface="ＭＳ Ｐゴシック" pitchFamily="9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4A9"/>
    <a:srgbClr val="F58025"/>
    <a:srgbClr val="B30838"/>
    <a:srgbClr val="EC922E"/>
    <a:srgbClr val="FCD866"/>
    <a:srgbClr val="F3E570"/>
    <a:srgbClr val="DA5919"/>
    <a:srgbClr val="5D717E"/>
    <a:srgbClr val="3D6117"/>
    <a:srgbClr val="004A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00" autoAdjust="0"/>
  </p:normalViewPr>
  <p:slideViewPr>
    <p:cSldViewPr snapToGrid="0" snapToObjects="1">
      <p:cViewPr>
        <p:scale>
          <a:sx n="114" d="100"/>
          <a:sy n="114" d="100"/>
        </p:scale>
        <p:origin x="-1470" y="87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5" d="100"/>
          <a:sy n="85" d="100"/>
        </p:scale>
        <p:origin x="-378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45ADED9B-6D03-47BF-AFAE-5ECB447ECAAB}" type="datetime1">
              <a:rPr lang="en-US"/>
              <a:pPr/>
              <a:t>1/16/2012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AABB746-9A00-4CD7-8078-9815D0DE0F59}" type="slidenum">
              <a:rPr lang="en-US"/>
              <a:pPr/>
              <a:t>‹#›</a:t>
            </a:fld>
            <a:endParaRPr lang="en-US"/>
          </a:p>
        </p:txBody>
      </p:sp>
    </p:spTree>
    <p:extLst>
      <p:ext uri="{BB962C8B-B14F-4D97-AF65-F5344CB8AC3E}">
        <p14:creationId xmlns:p14="http://schemas.microsoft.com/office/powerpoint/2010/main" val="6395184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05CA550B-4A0B-4E63-BAD4-F7B1E362DA3D}" type="datetime1">
              <a:rPr lang="en-US"/>
              <a:pPr/>
              <a:t>1/16/2012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954E0C0-7263-45AD-BDE4-6C593E369808}" type="slidenum">
              <a:rPr lang="en-US"/>
              <a:pPr/>
              <a:t>‹#›</a:t>
            </a:fld>
            <a:endParaRPr lang="en-US"/>
          </a:p>
        </p:txBody>
      </p:sp>
    </p:spTree>
    <p:extLst>
      <p:ext uri="{BB962C8B-B14F-4D97-AF65-F5344CB8AC3E}">
        <p14:creationId xmlns:p14="http://schemas.microsoft.com/office/powerpoint/2010/main" val="123415007"/>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ＭＳ Ｐゴシック" pitchFamily="4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1</a:t>
            </a:fld>
            <a:endParaRPr lang="en-US"/>
          </a:p>
        </p:txBody>
      </p:sp>
    </p:spTree>
    <p:extLst>
      <p:ext uri="{BB962C8B-B14F-4D97-AF65-F5344CB8AC3E}">
        <p14:creationId xmlns:p14="http://schemas.microsoft.com/office/powerpoint/2010/main" val="377167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10</a:t>
            </a:fld>
            <a:endParaRPr lang="en-US"/>
          </a:p>
        </p:txBody>
      </p:sp>
    </p:spTree>
    <p:extLst>
      <p:ext uri="{BB962C8B-B14F-4D97-AF65-F5344CB8AC3E}">
        <p14:creationId xmlns:p14="http://schemas.microsoft.com/office/powerpoint/2010/main" val="3771673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11</a:t>
            </a:fld>
            <a:endParaRPr lang="en-US"/>
          </a:p>
        </p:txBody>
      </p:sp>
    </p:spTree>
    <p:extLst>
      <p:ext uri="{BB962C8B-B14F-4D97-AF65-F5344CB8AC3E}">
        <p14:creationId xmlns:p14="http://schemas.microsoft.com/office/powerpoint/2010/main" val="377167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12</a:t>
            </a:fld>
            <a:endParaRPr lang="en-US"/>
          </a:p>
        </p:txBody>
      </p:sp>
    </p:spTree>
    <p:extLst>
      <p:ext uri="{BB962C8B-B14F-4D97-AF65-F5344CB8AC3E}">
        <p14:creationId xmlns:p14="http://schemas.microsoft.com/office/powerpoint/2010/main" val="3771673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13</a:t>
            </a:fld>
            <a:endParaRPr lang="en-US"/>
          </a:p>
        </p:txBody>
      </p:sp>
    </p:spTree>
    <p:extLst>
      <p:ext uri="{BB962C8B-B14F-4D97-AF65-F5344CB8AC3E}">
        <p14:creationId xmlns:p14="http://schemas.microsoft.com/office/powerpoint/2010/main" val="3771673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4E0C0-7263-45AD-BDE4-6C593E369808}" type="slidenum">
              <a:rPr lang="en-US" smtClean="0"/>
              <a:pPr/>
              <a:t>14</a:t>
            </a:fld>
            <a:endParaRPr lang="en-US"/>
          </a:p>
        </p:txBody>
      </p:sp>
    </p:spTree>
    <p:extLst>
      <p:ext uri="{BB962C8B-B14F-4D97-AF65-F5344CB8AC3E}">
        <p14:creationId xmlns:p14="http://schemas.microsoft.com/office/powerpoint/2010/main" val="4001613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2</a:t>
            </a:fld>
            <a:endParaRPr lang="en-US"/>
          </a:p>
        </p:txBody>
      </p:sp>
    </p:spTree>
    <p:extLst>
      <p:ext uri="{BB962C8B-B14F-4D97-AF65-F5344CB8AC3E}">
        <p14:creationId xmlns:p14="http://schemas.microsoft.com/office/powerpoint/2010/main" val="1997545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3</a:t>
            </a:fld>
            <a:endParaRPr lang="en-US"/>
          </a:p>
        </p:txBody>
      </p:sp>
    </p:spTree>
    <p:extLst>
      <p:ext uri="{BB962C8B-B14F-4D97-AF65-F5344CB8AC3E}">
        <p14:creationId xmlns:p14="http://schemas.microsoft.com/office/powerpoint/2010/main" val="377167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4</a:t>
            </a:fld>
            <a:endParaRPr lang="en-US"/>
          </a:p>
        </p:txBody>
      </p:sp>
    </p:spTree>
    <p:extLst>
      <p:ext uri="{BB962C8B-B14F-4D97-AF65-F5344CB8AC3E}">
        <p14:creationId xmlns:p14="http://schemas.microsoft.com/office/powerpoint/2010/main" val="377167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5</a:t>
            </a:fld>
            <a:endParaRPr lang="en-US"/>
          </a:p>
        </p:txBody>
      </p:sp>
    </p:spTree>
    <p:extLst>
      <p:ext uri="{BB962C8B-B14F-4D97-AF65-F5344CB8AC3E}">
        <p14:creationId xmlns:p14="http://schemas.microsoft.com/office/powerpoint/2010/main" val="377167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6</a:t>
            </a:fld>
            <a:endParaRPr lang="en-US"/>
          </a:p>
        </p:txBody>
      </p:sp>
    </p:spTree>
    <p:extLst>
      <p:ext uri="{BB962C8B-B14F-4D97-AF65-F5344CB8AC3E}">
        <p14:creationId xmlns:p14="http://schemas.microsoft.com/office/powerpoint/2010/main" val="3771673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7</a:t>
            </a:fld>
            <a:endParaRPr lang="en-US"/>
          </a:p>
        </p:txBody>
      </p:sp>
    </p:spTree>
    <p:extLst>
      <p:ext uri="{BB962C8B-B14F-4D97-AF65-F5344CB8AC3E}">
        <p14:creationId xmlns:p14="http://schemas.microsoft.com/office/powerpoint/2010/main" val="377167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8</a:t>
            </a:fld>
            <a:endParaRPr lang="en-US"/>
          </a:p>
        </p:txBody>
      </p:sp>
    </p:spTree>
    <p:extLst>
      <p:ext uri="{BB962C8B-B14F-4D97-AF65-F5344CB8AC3E}">
        <p14:creationId xmlns:p14="http://schemas.microsoft.com/office/powerpoint/2010/main" val="377167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9</a:t>
            </a:fld>
            <a:endParaRPr lang="en-US"/>
          </a:p>
        </p:txBody>
      </p:sp>
    </p:spTree>
    <p:extLst>
      <p:ext uri="{BB962C8B-B14F-4D97-AF65-F5344CB8AC3E}">
        <p14:creationId xmlns:p14="http://schemas.microsoft.com/office/powerpoint/2010/main" val="3771673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21" descr="cyber.jpg"/>
          <p:cNvPicPr>
            <a:picLocks noChangeAspect="1"/>
          </p:cNvPicPr>
          <p:nvPr userDrawn="1"/>
        </p:nvPicPr>
        <p:blipFill>
          <a:blip r:embed="rId2"/>
          <a:srcRect r="57039"/>
          <a:stretch>
            <a:fillRect/>
          </a:stretch>
        </p:blipFill>
        <p:spPr bwMode="auto">
          <a:xfrm>
            <a:off x="2614613" y="955675"/>
            <a:ext cx="3932237" cy="539750"/>
          </a:xfrm>
          <a:prstGeom prst="rect">
            <a:avLst/>
          </a:prstGeom>
          <a:noFill/>
          <a:ln w="9525">
            <a:noFill/>
            <a:miter lim="800000"/>
            <a:headEnd/>
            <a:tailEnd/>
          </a:ln>
        </p:spPr>
      </p:pic>
      <p:sp>
        <p:nvSpPr>
          <p:cNvPr id="2" name="Title 1"/>
          <p:cNvSpPr>
            <a:spLocks noGrp="1"/>
          </p:cNvSpPr>
          <p:nvPr>
            <p:ph type="ctrTitle"/>
          </p:nvPr>
        </p:nvSpPr>
        <p:spPr>
          <a:xfrm>
            <a:off x="762000" y="2228295"/>
            <a:ext cx="7772400" cy="1470025"/>
          </a:xfrm>
        </p:spPr>
        <p:txBody>
          <a:bodyPr/>
          <a:lstStyle>
            <a:lvl1pPr algn="ctr">
              <a:defRPr sz="3000">
                <a:solidFill>
                  <a:srgbClr val="00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447800" y="3491945"/>
            <a:ext cx="6400800" cy="1219200"/>
          </a:xfrm>
        </p:spPr>
        <p:txBody>
          <a:bodyPr>
            <a:normAutofit/>
          </a:bodyPr>
          <a:lstStyle>
            <a:lvl1pPr marL="0" indent="0" algn="ctr">
              <a:buNone/>
              <a:defRPr sz="2000">
                <a:solidFill>
                  <a:srgbClr val="38434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Date Placeholder 3"/>
          <p:cNvSpPr>
            <a:spLocks noGrp="1"/>
          </p:cNvSpPr>
          <p:nvPr userDrawn="1">
            <p:ph type="dt" sz="half" idx="10"/>
          </p:nvPr>
        </p:nvSpPr>
        <p:spPr/>
        <p:txBody>
          <a:bodyPr/>
          <a:lstStyle>
            <a:lvl1pPr>
              <a:defRPr/>
            </a:lvl1pPr>
          </a:lstStyle>
          <a:p>
            <a:fld id="{5D66243B-66F9-4E4B-AC5B-7350CD8F700B}" type="datetime1">
              <a:rPr lang="en-US"/>
              <a:pPr/>
              <a:t>1/16/2012</a:t>
            </a:fld>
            <a:endParaRPr lang="en-US"/>
          </a:p>
        </p:txBody>
      </p:sp>
      <p:sp>
        <p:nvSpPr>
          <p:cNvPr id="7" name="Footer Placeholder 4"/>
          <p:cNvSpPr>
            <a:spLocks noGrp="1"/>
          </p:cNvSpPr>
          <p:nvPr userDrawn="1">
            <p:ph type="ftr" sz="quarter" idx="11"/>
          </p:nvPr>
        </p:nvSpPr>
        <p:spPr/>
        <p:txBody>
          <a:bodyPr/>
          <a:lstStyle>
            <a:lvl1pPr>
              <a:defRPr/>
            </a:lvl1pPr>
          </a:lstStyle>
          <a:p>
            <a:r>
              <a:rPr lang="en-US"/>
              <a:t>Presentation 1</a:t>
            </a:r>
          </a:p>
        </p:txBody>
      </p:sp>
      <p:sp>
        <p:nvSpPr>
          <p:cNvPr id="8" name="Slide Number Placeholder 5"/>
          <p:cNvSpPr>
            <a:spLocks noGrp="1"/>
          </p:cNvSpPr>
          <p:nvPr userDrawn="1">
            <p:ph type="sldNum" sz="quarter" idx="12"/>
          </p:nvPr>
        </p:nvSpPr>
        <p:spPr/>
        <p:txBody>
          <a:bodyPr/>
          <a:lstStyle>
            <a:lvl1pPr>
              <a:defRPr/>
            </a:lvl1pPr>
          </a:lstStyle>
          <a:p>
            <a:fld id="{6F004417-4D29-481F-BA71-CE255D0BB3A6}" type="slidenum">
              <a:rPr lang="en-US"/>
              <a:pPr/>
              <a:t>‹#›</a:t>
            </a:fld>
            <a:endParaRPr 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7B7E46D-61C3-45BF-A4EE-F9F431134C7D}" type="datetime1">
              <a:rPr lang="en-US"/>
              <a:pPr/>
              <a:t>1/16/2012</a:t>
            </a:fld>
            <a:endParaRPr lang="en-US"/>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0A9D9E75-A596-481B-9CC1-322F7111E17E}" type="slidenum">
              <a:rPr lang="en-US"/>
              <a:pPr/>
              <a:t>‹#›</a:t>
            </a:fld>
            <a:endParaRPr 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0"/>
            <a:ext cx="9144000" cy="5697538"/>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3" name="Date Placeholder 1"/>
          <p:cNvSpPr>
            <a:spLocks noGrp="1"/>
          </p:cNvSpPr>
          <p:nvPr>
            <p:ph type="dt" sz="half" idx="10"/>
          </p:nvPr>
        </p:nvSpPr>
        <p:spPr/>
        <p:txBody>
          <a:bodyPr/>
          <a:lstStyle>
            <a:lvl1pPr>
              <a:defRPr/>
            </a:lvl1pPr>
          </a:lstStyle>
          <a:p>
            <a:fld id="{F9C1056D-E189-44C2-8AF7-6990464A4B59}" type="datetime1">
              <a:rPr lang="en-US"/>
              <a:pPr/>
              <a:t>1/16/2012</a:t>
            </a:fld>
            <a:endParaRPr lang="en-US"/>
          </a:p>
        </p:txBody>
      </p:sp>
      <p:sp>
        <p:nvSpPr>
          <p:cNvPr id="4" name="Footer Placeholder 2"/>
          <p:cNvSpPr>
            <a:spLocks noGrp="1"/>
          </p:cNvSpPr>
          <p:nvPr>
            <p:ph type="ftr" sz="quarter" idx="11"/>
          </p:nvPr>
        </p:nvSpPr>
        <p:spPr/>
        <p:txBody>
          <a:bodyPr/>
          <a:lstStyle>
            <a:lvl1pPr>
              <a:defRPr/>
            </a:lvl1pPr>
          </a:lstStyle>
          <a:p>
            <a:r>
              <a:rPr lang="en-US"/>
              <a:t>Presentation 1</a:t>
            </a:r>
          </a:p>
        </p:txBody>
      </p:sp>
      <p:sp>
        <p:nvSpPr>
          <p:cNvPr id="5" name="Slide Number Placeholder 3"/>
          <p:cNvSpPr>
            <a:spLocks noGrp="1"/>
          </p:cNvSpPr>
          <p:nvPr>
            <p:ph type="sldNum" sz="quarter" idx="12"/>
          </p:nvPr>
        </p:nvSpPr>
        <p:spPr/>
        <p:txBody>
          <a:bodyPr/>
          <a:lstStyle>
            <a:lvl1pPr>
              <a:defRPr/>
            </a:lvl1pPr>
          </a:lstStyle>
          <a:p>
            <a:fld id="{CF86267F-2ABF-4CAB-863A-D923FD4D4988}" type="slidenum">
              <a:rPr lang="en-US"/>
              <a:pPr/>
              <a:t>‹#›</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B2A4E108-A864-4C15-82CB-65A2B039B6CB}" type="datetime1">
              <a:rPr lang="en-US"/>
              <a:pPr/>
              <a:t>1/16/2012</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3E0F6464-6A89-48A5-A7F9-9D43FA41D5CA}" type="slidenum">
              <a:rPr lang="en-US"/>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19CA15C1-00CB-4218-9B0B-5AE6A96C6867}" type="datetime1">
              <a:rPr lang="en-US"/>
              <a:pPr/>
              <a:t>1/16/2012</a:t>
            </a:fld>
            <a:endParaRPr lang="en-US"/>
          </a:p>
        </p:txBody>
      </p:sp>
      <p:sp>
        <p:nvSpPr>
          <p:cNvPr id="8" name="Footer Placeholder 4"/>
          <p:cNvSpPr>
            <a:spLocks noGrp="1"/>
          </p:cNvSpPr>
          <p:nvPr>
            <p:ph type="ftr" sz="quarter" idx="11"/>
          </p:nvPr>
        </p:nvSpPr>
        <p:spPr/>
        <p:txBody>
          <a:bodyPr/>
          <a:lstStyle>
            <a:lvl1pPr>
              <a:defRPr/>
            </a:lvl1pPr>
          </a:lstStyle>
          <a:p>
            <a:r>
              <a:rPr lang="en-US"/>
              <a:t>Presentation 1</a:t>
            </a:r>
          </a:p>
        </p:txBody>
      </p:sp>
      <p:sp>
        <p:nvSpPr>
          <p:cNvPr id="9" name="Slide Number Placeholder 5"/>
          <p:cNvSpPr>
            <a:spLocks noGrp="1"/>
          </p:cNvSpPr>
          <p:nvPr>
            <p:ph type="sldNum" sz="quarter" idx="12"/>
          </p:nvPr>
        </p:nvSpPr>
        <p:spPr/>
        <p:txBody>
          <a:bodyPr/>
          <a:lstStyle>
            <a:lvl1pPr>
              <a:defRPr/>
            </a:lvl1pPr>
          </a:lstStyle>
          <a:p>
            <a:fld id="{9CEBA5DA-B4AB-42A9-A3DE-97E2C7812ED5}" type="slidenum">
              <a:rPr lang="en-US"/>
              <a:pPr/>
              <a:t>‹#›</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B9D79FB9-3E8E-4D34-8466-9949FD87EDAE}" type="datetime1">
              <a:rPr lang="en-US"/>
              <a:pPr/>
              <a:t>1/16/2012</a:t>
            </a:fld>
            <a:endParaRPr lang="en-US"/>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3C631B8C-9282-4BBE-B005-5B7B683B7974}" type="slidenum">
              <a:rPr lang="en-US"/>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5E7FDAB4-07BE-444D-B3B6-277A260B7CA1}" type="datetime1">
              <a:rPr lang="en-US"/>
              <a:pPr/>
              <a:t>1/16/2012</a:t>
            </a:fld>
            <a:endParaRPr lang="en-US"/>
          </a:p>
        </p:txBody>
      </p:sp>
      <p:sp>
        <p:nvSpPr>
          <p:cNvPr id="4" name="Footer Placeholder 4"/>
          <p:cNvSpPr>
            <a:spLocks noGrp="1"/>
          </p:cNvSpPr>
          <p:nvPr>
            <p:ph type="ftr" sz="quarter" idx="11"/>
          </p:nvPr>
        </p:nvSpPr>
        <p:spPr/>
        <p:txBody>
          <a:bodyPr/>
          <a:lstStyle>
            <a:lvl1pPr>
              <a:defRPr/>
            </a:lvl1pPr>
          </a:lstStyle>
          <a:p>
            <a:r>
              <a:rPr lang="en-US"/>
              <a:t>Presentation 1</a:t>
            </a:r>
          </a:p>
        </p:txBody>
      </p:sp>
      <p:sp>
        <p:nvSpPr>
          <p:cNvPr id="5" name="Slide Number Placeholder 5"/>
          <p:cNvSpPr>
            <a:spLocks noGrp="1"/>
          </p:cNvSpPr>
          <p:nvPr>
            <p:ph type="sldNum" sz="quarter" idx="12"/>
          </p:nvPr>
        </p:nvSpPr>
        <p:spPr/>
        <p:txBody>
          <a:bodyPr/>
          <a:lstStyle>
            <a:lvl1pPr>
              <a:defRPr/>
            </a:lvl1pPr>
          </a:lstStyle>
          <a:p>
            <a:fld id="{8FB973DB-D0DA-4DEF-8270-AD720F80014D}" type="slidenum">
              <a:rPr lang="en-US"/>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buClr>
                <a:srgbClr val="558B34"/>
              </a:buClr>
              <a:defRPr sz="3200"/>
            </a:lvl1pPr>
            <a:lvl2pPr>
              <a:buClrTx/>
              <a:defRPr sz="2800"/>
            </a:lvl2pPr>
            <a:lvl3pPr>
              <a:buClr>
                <a:srgbClr val="558B34"/>
              </a:buClr>
              <a:defRPr sz="2400"/>
            </a:lvl3pPr>
            <a:lvl4pPr>
              <a:buClrTx/>
              <a:defRPr sz="2000"/>
            </a:lvl4pPr>
            <a:lvl5pPr>
              <a:buClr>
                <a:srgbClr val="558B34"/>
              </a:buCl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C69F5B4-D945-49C9-BEA0-3A9609CA2B70}" type="datetime1">
              <a:rPr lang="en-US"/>
              <a:pPr/>
              <a:t>1/16/2012</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A48F9A39-EA43-41F0-82D4-E795A7B372B2}" type="slidenum">
              <a:rPr lang="en-US"/>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1F29641-4493-4C36-AB8E-614F816A8236}" type="datetime1">
              <a:rPr lang="en-US"/>
              <a:pPr/>
              <a:t>1/16/2012</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6B0AEC60-31EA-459D-9997-E57A41FD0E72}" type="slidenum">
              <a:rPr lang="en-US"/>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6344525"/>
            <a:ext cx="9144000" cy="537537"/>
          </a:xfrm>
          <a:prstGeom prst="rect">
            <a:avLst/>
          </a:prstGeom>
        </p:spPr>
      </p:pic>
      <p:sp>
        <p:nvSpPr>
          <p:cNvPr id="2" name="Title Placeholder 1"/>
          <p:cNvSpPr>
            <a:spLocks noGrp="1"/>
          </p:cNvSpPr>
          <p:nvPr>
            <p:ph type="title"/>
          </p:nvPr>
        </p:nvSpPr>
        <p:spPr>
          <a:xfrm>
            <a:off x="457200" y="458788"/>
            <a:ext cx="83820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A6A6A6"/>
                </a:solidFill>
                <a:cs typeface="Arial" charset="0"/>
              </a:defRPr>
            </a:lvl1pPr>
          </a:lstStyle>
          <a:p>
            <a:fld id="{85439748-91FE-4A4B-AF2D-FB64EE129116}" type="datetime1">
              <a:rPr lang="en-US"/>
              <a:pPr/>
              <a:t>1/16/2012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rgbClr val="A6A6A6"/>
                </a:solidFill>
                <a:cs typeface="Arial" charset="0"/>
              </a:defRPr>
            </a:lvl1pPr>
          </a:lstStyle>
          <a:p>
            <a:r>
              <a:rPr lang="en-US"/>
              <a:t>Presentation 1</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A6A6A6"/>
                </a:solidFill>
                <a:cs typeface="Arial" charset="0"/>
              </a:defRPr>
            </a:lvl1pPr>
          </a:lstStyle>
          <a:p>
            <a:fld id="{271DCC74-33F1-497A-AA2E-7BE49694F730}" type="slidenum">
              <a:rPr lang="en-US"/>
              <a:pPr/>
              <a:t>‹#›</a:t>
            </a:fld>
            <a:endParaRPr lang="en-US"/>
          </a:p>
        </p:txBody>
      </p:sp>
      <p:sp>
        <p:nvSpPr>
          <p:cNvPr id="25" name="Rectangle 24"/>
          <p:cNvSpPr/>
          <p:nvPr userDrawn="1"/>
        </p:nvSpPr>
        <p:spPr bwMode="auto">
          <a:xfrm>
            <a:off x="4941888" y="6046788"/>
            <a:ext cx="90487" cy="90487"/>
          </a:xfrm>
          <a:prstGeom prst="rect">
            <a:avLst/>
          </a:prstGeom>
          <a:solidFill>
            <a:srgbClr val="F5802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26" name="Rectangle 25"/>
          <p:cNvSpPr/>
          <p:nvPr userDrawn="1"/>
        </p:nvSpPr>
        <p:spPr bwMode="auto">
          <a:xfrm>
            <a:off x="4133850" y="6046788"/>
            <a:ext cx="88900" cy="90487"/>
          </a:xfrm>
          <a:prstGeom prst="rect">
            <a:avLst/>
          </a:prstGeom>
          <a:solidFill>
            <a:srgbClr val="B3083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dirty="0">
              <a:solidFill>
                <a:srgbClr val="C00000"/>
              </a:solidFill>
              <a:ea typeface="ＭＳ Ｐゴシック" pitchFamily="96" charset="-128"/>
            </a:endParaRPr>
          </a:p>
        </p:txBody>
      </p:sp>
      <p:sp>
        <p:nvSpPr>
          <p:cNvPr id="27" name="Rectangle 26"/>
          <p:cNvSpPr/>
          <p:nvPr userDrawn="1"/>
        </p:nvSpPr>
        <p:spPr bwMode="auto">
          <a:xfrm>
            <a:off x="4400550" y="6046788"/>
            <a:ext cx="90488" cy="90487"/>
          </a:xfrm>
          <a:prstGeom prst="rect">
            <a:avLst/>
          </a:prstGeom>
          <a:solidFill>
            <a:srgbClr val="0084A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28" name="Rectangle 27"/>
          <p:cNvSpPr/>
          <p:nvPr userDrawn="1"/>
        </p:nvSpPr>
        <p:spPr bwMode="auto">
          <a:xfrm>
            <a:off x="4672013" y="6046788"/>
            <a:ext cx="88900" cy="90487"/>
          </a:xfrm>
          <a:prstGeom prst="rect">
            <a:avLst/>
          </a:prstGeom>
          <a:solidFill>
            <a:schemeClr val="tx1">
              <a:lumMod val="95000"/>
              <a:lumOff val="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Tree>
  </p:cSld>
  <p:clrMap bg1="lt1" tx1="dk1" bg2="lt2" tx2="dk2" accent1="accent1" accent2="accent2" accent3="accent3" accent4="accent4" accent5="accent5" accent6="accent6" hlink="hlink" folHlink="folHlink"/>
  <p:sldLayoutIdLst>
    <p:sldLayoutId id="2147483827" r:id="rId1"/>
    <p:sldLayoutId id="2147483818" r:id="rId2"/>
    <p:sldLayoutId id="2147483828" r:id="rId3"/>
    <p:sldLayoutId id="2147483819" r:id="rId4"/>
    <p:sldLayoutId id="2147483820" r:id="rId5"/>
    <p:sldLayoutId id="2147483821" r:id="rId6"/>
    <p:sldLayoutId id="2147483822" r:id="rId7"/>
    <p:sldLayoutId id="2147483823" r:id="rId8"/>
    <p:sldLayoutId id="2147483824" r:id="rId9"/>
  </p:sldLayoutIdLst>
  <p:transition spd="med">
    <p:fade/>
  </p:transition>
  <p:timing>
    <p:tnLst>
      <p:par>
        <p:cTn id="1" dur="indefinite" restart="never" nodeType="tmRoot"/>
      </p:par>
    </p:tnLst>
  </p:timing>
  <p:hf sldNum="0" hdr="0" ftr="0" dt="0"/>
  <p:txStyles>
    <p:titleStyle>
      <a:lvl1pPr algn="l" defTabSz="457200" rtl="0" eaLnBrk="0" fontAlgn="base" hangingPunct="0">
        <a:spcBef>
          <a:spcPct val="0"/>
        </a:spcBef>
        <a:spcAft>
          <a:spcPct val="0"/>
        </a:spcAft>
        <a:defRPr sz="3000" b="1" kern="1200" cap="all">
          <a:solidFill>
            <a:schemeClr val="tx1"/>
          </a:solidFill>
          <a:latin typeface="Arial"/>
          <a:ea typeface="ＭＳ Ｐゴシック" pitchFamily="48" charset="-128"/>
          <a:cs typeface="Arial"/>
        </a:defRPr>
      </a:lvl1pPr>
      <a:lvl2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2pPr>
      <a:lvl3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3pPr>
      <a:lvl4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4pPr>
      <a:lvl5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5pPr>
      <a:lvl6pPr marL="457200" algn="l" defTabSz="457200" rtl="0" fontAlgn="base">
        <a:spcBef>
          <a:spcPct val="0"/>
        </a:spcBef>
        <a:spcAft>
          <a:spcPct val="0"/>
        </a:spcAft>
        <a:defRPr sz="3000" b="1">
          <a:solidFill>
            <a:srgbClr val="FC7F1D"/>
          </a:solidFill>
          <a:latin typeface="Arial" pitchFamily="48" charset="0"/>
          <a:ea typeface="ＭＳ Ｐゴシック" pitchFamily="48" charset="-128"/>
        </a:defRPr>
      </a:lvl6pPr>
      <a:lvl7pPr marL="914400" algn="l" defTabSz="457200" rtl="0" fontAlgn="base">
        <a:spcBef>
          <a:spcPct val="0"/>
        </a:spcBef>
        <a:spcAft>
          <a:spcPct val="0"/>
        </a:spcAft>
        <a:defRPr sz="3000" b="1">
          <a:solidFill>
            <a:srgbClr val="FC7F1D"/>
          </a:solidFill>
          <a:latin typeface="Arial" pitchFamily="48" charset="0"/>
          <a:ea typeface="ＭＳ Ｐゴシック" pitchFamily="48" charset="-128"/>
        </a:defRPr>
      </a:lvl7pPr>
      <a:lvl8pPr marL="1371600" algn="l" defTabSz="457200" rtl="0" fontAlgn="base">
        <a:spcBef>
          <a:spcPct val="0"/>
        </a:spcBef>
        <a:spcAft>
          <a:spcPct val="0"/>
        </a:spcAft>
        <a:defRPr sz="3000" b="1">
          <a:solidFill>
            <a:srgbClr val="FC7F1D"/>
          </a:solidFill>
          <a:latin typeface="Arial" pitchFamily="48" charset="0"/>
          <a:ea typeface="ＭＳ Ｐゴシック" pitchFamily="48" charset="-128"/>
        </a:defRPr>
      </a:lvl8pPr>
      <a:lvl9pPr marL="1828800" algn="l" defTabSz="457200" rtl="0" fontAlgn="base">
        <a:spcBef>
          <a:spcPct val="0"/>
        </a:spcBef>
        <a:spcAft>
          <a:spcPct val="0"/>
        </a:spcAft>
        <a:defRPr sz="3000" b="1">
          <a:solidFill>
            <a:srgbClr val="FC7F1D"/>
          </a:solidFill>
          <a:latin typeface="Arial" pitchFamily="48" charset="0"/>
          <a:ea typeface="ＭＳ Ｐゴシック" pitchFamily="48" charset="-128"/>
        </a:defRPr>
      </a:lvl9pPr>
    </p:titleStyle>
    <p:body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polleverywhere.com/"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idx="4294967295"/>
          </p:nvPr>
        </p:nvSpPr>
        <p:spPr>
          <a:xfrm>
            <a:off x="533400" y="685799"/>
            <a:ext cx="8229600" cy="4525963"/>
          </a:xfrm>
        </p:spPr>
        <p:txBody>
          <a:bodyPr/>
          <a:lstStyle/>
          <a:p>
            <a:pPr marL="7938" indent="0" eaLnBrk="1" hangingPunct="1">
              <a:buNone/>
            </a:pPr>
            <a:r>
              <a:rPr lang="en-US" sz="1600" dirty="0"/>
              <a:t>Copyright </a:t>
            </a:r>
            <a:r>
              <a:rPr lang="en-US" sz="1600" dirty="0" smtClean="0"/>
              <a:t>Jill Forrester, 2012. </a:t>
            </a:r>
            <a:r>
              <a:rPr lang="en-US" sz="1600" dirty="0"/>
              <a:t>This work is the intellectual property of the author. Permission is granted for this material to be shared for non-commercial, educational purposes, provided that this copyright statement appears on the reproduced materials and notice is given that the copying is by permission of the author. To disseminate otherwise or to republish requires written permission from the author</a:t>
            </a:r>
            <a:r>
              <a:rPr lang="en-US" sz="1600" dirty="0" smtClean="0"/>
              <a:t>.</a:t>
            </a:r>
            <a:endParaRPr lang="en-US" sz="1600" dirty="0"/>
          </a:p>
          <a:p>
            <a:pPr lvl="1" eaLnBrk="1" hangingPunct="1"/>
            <a:endParaRPr lang="en-US" sz="1400" dirty="0" smtClean="0">
              <a:latin typeface="Arial" charset="0"/>
              <a:ea typeface="ＭＳ Ｐゴシック" pitchFamily="96" charset="-128"/>
            </a:endParaRPr>
          </a:p>
        </p:txBody>
      </p:sp>
    </p:spTree>
    <p:extLst>
      <p:ext uri="{BB962C8B-B14F-4D97-AF65-F5344CB8AC3E}">
        <p14:creationId xmlns:p14="http://schemas.microsoft.com/office/powerpoint/2010/main" val="3662286455"/>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457200" y="210802"/>
            <a:ext cx="8382000" cy="480779"/>
          </a:xfrm>
        </p:spPr>
        <p:txBody>
          <a:bodyPr>
            <a:normAutofit fontScale="90000"/>
          </a:bodyPr>
          <a:lstStyle/>
          <a:p>
            <a:pPr eaLnBrk="1" hangingPunct="1"/>
            <a:r>
              <a:rPr lang="en-US" cap="none" dirty="0" smtClean="0">
                <a:latin typeface="Arial" charset="0"/>
                <a:ea typeface="ＭＳ Ｐゴシック" pitchFamily="96" charset="-128"/>
              </a:rPr>
              <a:t>Scenario 6</a:t>
            </a:r>
            <a:endParaRPr lang="en-US"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685799"/>
            <a:ext cx="8229600" cy="4525963"/>
          </a:xfrm>
        </p:spPr>
        <p:txBody>
          <a:bodyPr/>
          <a:lstStyle/>
          <a:p>
            <a:r>
              <a:rPr lang="en-US" sz="2400" dirty="0"/>
              <a:t>Professor Higgins shares a Box folder with his history students. The students are then asked to upload their assignments to the folder and to provide feedback on each other’s work. All students can see the feedback.</a:t>
            </a:r>
          </a:p>
          <a:p>
            <a:pPr lvl="2" eaLnBrk="1" hangingPunct="1"/>
            <a:r>
              <a:rPr lang="en-US" sz="2400" dirty="0" smtClean="0"/>
              <a:t>Appropriate</a:t>
            </a:r>
            <a:endParaRPr lang="en-US" sz="2400" dirty="0"/>
          </a:p>
          <a:p>
            <a:pPr lvl="2" eaLnBrk="1" hangingPunct="1"/>
            <a:r>
              <a:rPr lang="en-US" sz="2400" dirty="0"/>
              <a:t>Inappropriate</a:t>
            </a:r>
          </a:p>
          <a:p>
            <a:pPr lvl="2" eaLnBrk="1" hangingPunct="1"/>
            <a:r>
              <a:rPr lang="en-US" sz="2400" dirty="0"/>
              <a:t>Not sure</a:t>
            </a:r>
          </a:p>
          <a:p>
            <a:endParaRPr lang="en-US" sz="1400" dirty="0"/>
          </a:p>
          <a:p>
            <a:pPr lvl="1" eaLnBrk="1" hangingPunct="1"/>
            <a:endParaRPr lang="en-US" dirty="0" smtClean="0">
              <a:latin typeface="Arial" charset="0"/>
              <a:ea typeface="ＭＳ Ｐゴシック" pitchFamily="96" charset="-128"/>
            </a:endParaRPr>
          </a:p>
        </p:txBody>
      </p:sp>
    </p:spTree>
    <p:extLst>
      <p:ext uri="{BB962C8B-B14F-4D97-AF65-F5344CB8AC3E}">
        <p14:creationId xmlns:p14="http://schemas.microsoft.com/office/powerpoint/2010/main" val="1136569565"/>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457200" y="210802"/>
            <a:ext cx="8382000" cy="480779"/>
          </a:xfrm>
        </p:spPr>
        <p:txBody>
          <a:bodyPr>
            <a:normAutofit fontScale="90000"/>
          </a:bodyPr>
          <a:lstStyle/>
          <a:p>
            <a:pPr eaLnBrk="1" hangingPunct="1"/>
            <a:r>
              <a:rPr lang="en-US" cap="none" dirty="0" smtClean="0">
                <a:latin typeface="Arial" charset="0"/>
                <a:ea typeface="ＭＳ Ｐゴシック" pitchFamily="96" charset="-128"/>
              </a:rPr>
              <a:t>Scenario 7</a:t>
            </a:r>
            <a:endParaRPr lang="en-US"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685799"/>
            <a:ext cx="8229600" cy="4525963"/>
          </a:xfrm>
        </p:spPr>
        <p:txBody>
          <a:bodyPr/>
          <a:lstStyle/>
          <a:p>
            <a:r>
              <a:rPr lang="en-US" sz="2400" dirty="0"/>
              <a:t>Professor Pehlman stores a copy of her class roster in a private folder on Box.</a:t>
            </a:r>
          </a:p>
          <a:p>
            <a:pPr lvl="2" eaLnBrk="1" hangingPunct="1"/>
            <a:r>
              <a:rPr lang="en-US" sz="2400" dirty="0" smtClean="0"/>
              <a:t>Appropriate</a:t>
            </a:r>
            <a:endParaRPr lang="en-US" sz="2400" dirty="0"/>
          </a:p>
          <a:p>
            <a:pPr lvl="2" eaLnBrk="1" hangingPunct="1"/>
            <a:r>
              <a:rPr lang="en-US" sz="2400" dirty="0"/>
              <a:t>Inappropriate</a:t>
            </a:r>
          </a:p>
          <a:p>
            <a:pPr lvl="2" eaLnBrk="1" hangingPunct="1"/>
            <a:r>
              <a:rPr lang="en-US" sz="2400" dirty="0"/>
              <a:t>Not sure</a:t>
            </a:r>
          </a:p>
          <a:p>
            <a:endParaRPr lang="en-US" sz="1400" dirty="0"/>
          </a:p>
          <a:p>
            <a:pPr lvl="1" eaLnBrk="1" hangingPunct="1"/>
            <a:endParaRPr lang="en-US" dirty="0" smtClean="0">
              <a:latin typeface="Arial" charset="0"/>
              <a:ea typeface="ＭＳ Ｐゴシック" pitchFamily="96" charset="-128"/>
            </a:endParaRPr>
          </a:p>
        </p:txBody>
      </p:sp>
    </p:spTree>
    <p:extLst>
      <p:ext uri="{BB962C8B-B14F-4D97-AF65-F5344CB8AC3E}">
        <p14:creationId xmlns:p14="http://schemas.microsoft.com/office/powerpoint/2010/main" val="828165863"/>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457200" y="210802"/>
            <a:ext cx="8382000" cy="480779"/>
          </a:xfrm>
        </p:spPr>
        <p:txBody>
          <a:bodyPr>
            <a:normAutofit fontScale="90000"/>
          </a:bodyPr>
          <a:lstStyle/>
          <a:p>
            <a:pPr eaLnBrk="1" hangingPunct="1"/>
            <a:r>
              <a:rPr lang="en-US" cap="none" dirty="0" smtClean="0">
                <a:latin typeface="Arial" charset="0"/>
                <a:ea typeface="ＭＳ Ｐゴシック" pitchFamily="96" charset="-128"/>
              </a:rPr>
              <a:t>Scenario 8</a:t>
            </a:r>
            <a:endParaRPr lang="en-US"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685799"/>
            <a:ext cx="8229600" cy="4525963"/>
          </a:xfrm>
        </p:spPr>
        <p:txBody>
          <a:bodyPr/>
          <a:lstStyle/>
          <a:p>
            <a:r>
              <a:rPr lang="en-US" sz="2400" dirty="0"/>
              <a:t>Students in a Sociology class are tasked with collecting pictures of lawn ornamentation in various neighborhoods using census blocks to identify socioeconomic status. They are required to use </a:t>
            </a:r>
            <a:r>
              <a:rPr lang="en-US" sz="2400" dirty="0" err="1"/>
              <a:t>Skitch</a:t>
            </a:r>
            <a:r>
              <a:rPr lang="en-US" sz="2400" dirty="0"/>
              <a:t> and </a:t>
            </a:r>
            <a:r>
              <a:rPr lang="en-US" sz="2400" dirty="0" err="1"/>
              <a:t>Evernote</a:t>
            </a:r>
            <a:r>
              <a:rPr lang="en-US" sz="2400" dirty="0"/>
              <a:t>.</a:t>
            </a:r>
          </a:p>
          <a:p>
            <a:pPr lvl="2" eaLnBrk="1" hangingPunct="1"/>
            <a:r>
              <a:rPr lang="en-US" sz="2400" dirty="0" smtClean="0"/>
              <a:t>Appropriate</a:t>
            </a:r>
            <a:endParaRPr lang="en-US" sz="2400" dirty="0"/>
          </a:p>
          <a:p>
            <a:pPr lvl="2" eaLnBrk="1" hangingPunct="1"/>
            <a:r>
              <a:rPr lang="en-US" sz="2400" dirty="0"/>
              <a:t>Inappropriate</a:t>
            </a:r>
          </a:p>
          <a:p>
            <a:pPr lvl="2" eaLnBrk="1" hangingPunct="1"/>
            <a:r>
              <a:rPr lang="en-US" sz="2400" dirty="0"/>
              <a:t>Not sure</a:t>
            </a:r>
          </a:p>
          <a:p>
            <a:endParaRPr lang="en-US" sz="1400" dirty="0"/>
          </a:p>
          <a:p>
            <a:pPr lvl="1" eaLnBrk="1" hangingPunct="1"/>
            <a:endParaRPr lang="en-US" dirty="0" smtClean="0">
              <a:latin typeface="Arial" charset="0"/>
              <a:ea typeface="ＭＳ Ｐゴシック" pitchFamily="96" charset="-128"/>
            </a:endParaRP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5129" y="2251570"/>
            <a:ext cx="5505450" cy="384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86236728"/>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457200" y="210802"/>
            <a:ext cx="8382000" cy="480779"/>
          </a:xfrm>
        </p:spPr>
        <p:txBody>
          <a:bodyPr>
            <a:normAutofit fontScale="90000"/>
          </a:bodyPr>
          <a:lstStyle/>
          <a:p>
            <a:pPr eaLnBrk="1" hangingPunct="1"/>
            <a:r>
              <a:rPr lang="en-US" cap="none" dirty="0" smtClean="0">
                <a:latin typeface="Arial" charset="0"/>
                <a:ea typeface="ＭＳ Ｐゴシック" pitchFamily="96" charset="-128"/>
              </a:rPr>
              <a:t>Scenario 9</a:t>
            </a:r>
            <a:endParaRPr lang="en-US"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685799"/>
            <a:ext cx="8229600" cy="4525963"/>
          </a:xfrm>
        </p:spPr>
        <p:txBody>
          <a:bodyPr/>
          <a:lstStyle/>
          <a:p>
            <a:r>
              <a:rPr lang="en-US" sz="2400" dirty="0"/>
              <a:t>Professor Forrester wants to be able to access his grade book from anywhere. He creates a Dropbox account with a private folder. He then uploads the file containing the grades to this folder.</a:t>
            </a:r>
          </a:p>
          <a:p>
            <a:pPr lvl="2" eaLnBrk="1" hangingPunct="1"/>
            <a:r>
              <a:rPr lang="en-US" sz="2400" dirty="0" smtClean="0"/>
              <a:t>Appropriate</a:t>
            </a:r>
            <a:endParaRPr lang="en-US" sz="2400" dirty="0"/>
          </a:p>
          <a:p>
            <a:pPr lvl="2" eaLnBrk="1" hangingPunct="1"/>
            <a:r>
              <a:rPr lang="en-US" sz="2400" dirty="0"/>
              <a:t>Inappropriate</a:t>
            </a:r>
          </a:p>
          <a:p>
            <a:pPr lvl="2" eaLnBrk="1" hangingPunct="1"/>
            <a:r>
              <a:rPr lang="en-US" sz="2400" dirty="0"/>
              <a:t>Not sure</a:t>
            </a:r>
          </a:p>
          <a:p>
            <a:endParaRPr lang="en-US" sz="1400" dirty="0"/>
          </a:p>
          <a:p>
            <a:pPr lvl="1" eaLnBrk="1" hangingPunct="1"/>
            <a:endParaRPr lang="en-US" dirty="0" smtClean="0">
              <a:latin typeface="Arial" charset="0"/>
              <a:ea typeface="ＭＳ Ｐゴシック" pitchFamily="96" charset="-128"/>
            </a:endParaRPr>
          </a:p>
        </p:txBody>
      </p:sp>
    </p:spTree>
    <p:extLst>
      <p:ext uri="{BB962C8B-B14F-4D97-AF65-F5344CB8AC3E}">
        <p14:creationId xmlns:p14="http://schemas.microsoft.com/office/powerpoint/2010/main" val="3571497759"/>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bwMode="auto">
          <a:xfrm>
            <a:off x="762000" y="2597150"/>
            <a:ext cx="7772400" cy="1470025"/>
          </a:xfrm>
        </p:spPr>
        <p:txBody>
          <a:bodyPr/>
          <a:lstStyle/>
          <a:p>
            <a:pPr eaLnBrk="1" hangingPunct="1"/>
            <a:r>
              <a:rPr lang="en-US" cap="none" smtClean="0">
                <a:latin typeface="Arial" charset="0"/>
                <a:ea typeface="ＭＳ Ｐゴシック" pitchFamily="96" charset="-128"/>
              </a:rPr>
              <a:t>THANK YOU</a:t>
            </a: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bwMode="auto">
          <a:xfrm>
            <a:off x="762000" y="1791806"/>
            <a:ext cx="7772400" cy="1470025"/>
          </a:xfrm>
        </p:spPr>
        <p:txBody>
          <a:bodyPr/>
          <a:lstStyle/>
          <a:p>
            <a:r>
              <a:rPr lang="en-US" dirty="0" smtClean="0"/>
              <a:t>Experience it: </a:t>
            </a:r>
            <a:r>
              <a:rPr lang="en-US" dirty="0" smtClean="0"/>
              <a:t/>
            </a:r>
            <a:br>
              <a:rPr lang="en-US" dirty="0" smtClean="0"/>
            </a:br>
            <a:r>
              <a:rPr lang="en-US" dirty="0" smtClean="0"/>
              <a:t>mobile technologies</a:t>
            </a:r>
            <a:endParaRPr lang="en-US" dirty="0"/>
          </a:p>
        </p:txBody>
      </p:sp>
      <p:sp>
        <p:nvSpPr>
          <p:cNvPr id="15363" name="Subtitle 2"/>
          <p:cNvSpPr>
            <a:spLocks noGrp="1"/>
          </p:cNvSpPr>
          <p:nvPr>
            <p:ph type="subTitle" idx="1"/>
          </p:nvPr>
        </p:nvSpPr>
        <p:spPr>
          <a:xfrm>
            <a:off x="1132513" y="3196205"/>
            <a:ext cx="7172587" cy="2634143"/>
          </a:xfrm>
        </p:spPr>
        <p:txBody>
          <a:bodyPr>
            <a:normAutofit/>
          </a:bodyPr>
          <a:lstStyle/>
          <a:p>
            <a:pPr eaLnBrk="1" hangingPunct="1"/>
            <a:r>
              <a:rPr lang="en-US" dirty="0" smtClean="0">
                <a:latin typeface="Arial" charset="0"/>
                <a:ea typeface="ＭＳ Ｐゴシック" pitchFamily="96" charset="-128"/>
              </a:rPr>
              <a:t>Jill </a:t>
            </a:r>
            <a:r>
              <a:rPr lang="en-US" dirty="0">
                <a:latin typeface="Arial" charset="0"/>
                <a:ea typeface="ＭＳ Ｐゴシック" pitchFamily="96" charset="-128"/>
              </a:rPr>
              <a:t>Forrester, Dickinson </a:t>
            </a:r>
            <a:r>
              <a:rPr lang="en-US" dirty="0" smtClean="0">
                <a:latin typeface="Arial" charset="0"/>
                <a:ea typeface="ＭＳ Ｐゴシック" pitchFamily="96" charset="-128"/>
              </a:rPr>
              <a:t>College</a:t>
            </a:r>
          </a:p>
          <a:p>
            <a:pPr eaLnBrk="1" hangingPunct="1"/>
            <a:r>
              <a:rPr lang="en-US" dirty="0" smtClean="0">
                <a:latin typeface="Arial" charset="0"/>
                <a:ea typeface="ＭＳ Ｐゴシック" pitchFamily="96" charset="-128"/>
              </a:rPr>
              <a:t>Christopher Higgins, University of Maryland</a:t>
            </a:r>
            <a:endParaRPr lang="en-US" dirty="0">
              <a:latin typeface="Arial" charset="0"/>
              <a:ea typeface="ＭＳ Ｐゴシック" pitchFamily="96" charset="-128"/>
            </a:endParaRP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457200" y="210802"/>
            <a:ext cx="8382000" cy="480779"/>
          </a:xfrm>
        </p:spPr>
        <p:txBody>
          <a:bodyPr>
            <a:normAutofit fontScale="90000"/>
          </a:bodyPr>
          <a:lstStyle/>
          <a:p>
            <a:pPr eaLnBrk="1" hangingPunct="1"/>
            <a:r>
              <a:rPr lang="en-US" cap="none" dirty="0" smtClean="0">
                <a:latin typeface="Arial" charset="0"/>
                <a:ea typeface="ＭＳ Ｐゴシック" pitchFamily="96" charset="-128"/>
              </a:rPr>
              <a:t>Scenarios for consideration</a:t>
            </a:r>
            <a:endParaRPr lang="en-US"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685799"/>
            <a:ext cx="8229600" cy="4525963"/>
          </a:xfrm>
        </p:spPr>
        <p:txBody>
          <a:bodyPr/>
          <a:lstStyle/>
          <a:p>
            <a:pPr lvl="1" eaLnBrk="1" hangingPunct="1"/>
            <a:r>
              <a:rPr lang="en-US" dirty="0" smtClean="0"/>
              <a:t>Participants in the session discussed a number of the scenarios given in this presentation. </a:t>
            </a:r>
          </a:p>
          <a:p>
            <a:pPr lvl="1" eaLnBrk="1" hangingPunct="1"/>
            <a:r>
              <a:rPr lang="en-US" dirty="0" smtClean="0"/>
              <a:t>Participants were asked to evaluate each scenario and </a:t>
            </a:r>
            <a:r>
              <a:rPr lang="en-US" dirty="0"/>
              <a:t>respond using </a:t>
            </a:r>
            <a:r>
              <a:rPr lang="en-US" dirty="0">
                <a:hlinkClick r:id="rId3"/>
              </a:rPr>
              <a:t>http://polleverywhere.com</a:t>
            </a:r>
            <a:r>
              <a:rPr lang="en-US" dirty="0" smtClean="0">
                <a:hlinkClick r:id="rId3"/>
              </a:rPr>
              <a:t>/</a:t>
            </a:r>
            <a:r>
              <a:rPr lang="en-US" dirty="0" smtClean="0"/>
              <a:t>. </a:t>
            </a:r>
          </a:p>
          <a:p>
            <a:pPr lvl="1" eaLnBrk="1" hangingPunct="1"/>
            <a:r>
              <a:rPr lang="en-US" dirty="0" smtClean="0"/>
              <a:t>The collective response was discussed by the participants.</a:t>
            </a:r>
          </a:p>
          <a:p>
            <a:pPr lvl="1" eaLnBrk="1" hangingPunct="1"/>
            <a:r>
              <a:rPr lang="en-US" dirty="0" smtClean="0"/>
              <a:t>Scenarios 1,2, and 8 were discussed during the session. The other scenarios are provided for your reference.</a:t>
            </a:r>
            <a:endParaRPr lang="en-US" dirty="0"/>
          </a:p>
          <a:p>
            <a:pPr lvl="1" eaLnBrk="1" hangingPunct="1"/>
            <a:endParaRPr lang="en-US" dirty="0" smtClean="0">
              <a:latin typeface="Arial" charset="0"/>
              <a:ea typeface="ＭＳ Ｐゴシック" pitchFamily="96" charset="-128"/>
            </a:endParaRPr>
          </a:p>
        </p:txBody>
      </p:sp>
    </p:spTree>
    <p:extLst>
      <p:ext uri="{BB962C8B-B14F-4D97-AF65-F5344CB8AC3E}">
        <p14:creationId xmlns:p14="http://schemas.microsoft.com/office/powerpoint/2010/main" val="4053157805"/>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457200" y="210802"/>
            <a:ext cx="8382000" cy="480779"/>
          </a:xfrm>
        </p:spPr>
        <p:txBody>
          <a:bodyPr>
            <a:normAutofit fontScale="90000"/>
          </a:bodyPr>
          <a:lstStyle/>
          <a:p>
            <a:pPr eaLnBrk="1" hangingPunct="1"/>
            <a:r>
              <a:rPr lang="en-US" cap="none" dirty="0" smtClean="0">
                <a:latin typeface="Arial" charset="0"/>
                <a:ea typeface="ＭＳ Ｐゴシック" pitchFamily="96" charset="-128"/>
              </a:rPr>
              <a:t>Scenario 1</a:t>
            </a:r>
            <a:endParaRPr lang="en-US"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685799"/>
            <a:ext cx="8229600" cy="4525963"/>
          </a:xfrm>
        </p:spPr>
        <p:txBody>
          <a:bodyPr/>
          <a:lstStyle/>
          <a:p>
            <a:pPr lvl="1" eaLnBrk="1" hangingPunct="1"/>
            <a:r>
              <a:rPr lang="en-US" dirty="0"/>
              <a:t>A college admissions counselor who is on a recruiting trip uploads prospective student interview notes to Dropbox so that he can access them when he is back in the office</a:t>
            </a:r>
            <a:r>
              <a:rPr lang="en-US" dirty="0" smtClean="0"/>
              <a:t>?</a:t>
            </a:r>
          </a:p>
          <a:p>
            <a:pPr lvl="2" eaLnBrk="1" hangingPunct="1"/>
            <a:r>
              <a:rPr lang="en-US" dirty="0" smtClean="0"/>
              <a:t>Appropriate</a:t>
            </a:r>
          </a:p>
          <a:p>
            <a:pPr lvl="2" eaLnBrk="1" hangingPunct="1"/>
            <a:r>
              <a:rPr lang="en-US" dirty="0" smtClean="0"/>
              <a:t>Inappropriate</a:t>
            </a:r>
          </a:p>
          <a:p>
            <a:pPr lvl="2" eaLnBrk="1" hangingPunct="1"/>
            <a:r>
              <a:rPr lang="en-US" dirty="0" smtClean="0"/>
              <a:t>Not sure</a:t>
            </a:r>
            <a:endParaRPr lang="en-US" dirty="0"/>
          </a:p>
          <a:p>
            <a:pPr lvl="1" eaLnBrk="1" hangingPunct="1"/>
            <a:endParaRPr lang="en-US" dirty="0" smtClean="0">
              <a:latin typeface="Arial" charset="0"/>
              <a:ea typeface="ＭＳ Ｐゴシック" pitchFamily="96" charset="-128"/>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8171" y="2031185"/>
            <a:ext cx="581025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2962818"/>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457200" y="210802"/>
            <a:ext cx="8382000" cy="480779"/>
          </a:xfrm>
        </p:spPr>
        <p:txBody>
          <a:bodyPr>
            <a:normAutofit fontScale="90000"/>
          </a:bodyPr>
          <a:lstStyle/>
          <a:p>
            <a:pPr eaLnBrk="1" hangingPunct="1"/>
            <a:r>
              <a:rPr lang="en-US" cap="none" dirty="0" smtClean="0">
                <a:latin typeface="Arial" charset="0"/>
                <a:ea typeface="ＭＳ Ｐゴシック" pitchFamily="96" charset="-128"/>
              </a:rPr>
              <a:t>Scenario 2</a:t>
            </a:r>
            <a:endParaRPr lang="en-US"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685799"/>
            <a:ext cx="8229600" cy="4525963"/>
          </a:xfrm>
        </p:spPr>
        <p:txBody>
          <a:bodyPr/>
          <a:lstStyle/>
          <a:p>
            <a:pPr lvl="1" eaLnBrk="1" hangingPunct="1"/>
            <a:r>
              <a:rPr lang="en-US" dirty="0"/>
              <a:t>Students collaborate on a class project using a shared folder on Dropbox</a:t>
            </a:r>
            <a:r>
              <a:rPr lang="en-US" dirty="0" smtClean="0"/>
              <a:t>.</a:t>
            </a:r>
            <a:endParaRPr lang="en-US" dirty="0"/>
          </a:p>
          <a:p>
            <a:pPr lvl="2" eaLnBrk="1" hangingPunct="1"/>
            <a:r>
              <a:rPr lang="en-US" dirty="0"/>
              <a:t>Appropriate</a:t>
            </a:r>
          </a:p>
          <a:p>
            <a:pPr lvl="2" eaLnBrk="1" hangingPunct="1"/>
            <a:r>
              <a:rPr lang="en-US" dirty="0"/>
              <a:t>Inappropriate</a:t>
            </a:r>
          </a:p>
          <a:p>
            <a:pPr lvl="2" eaLnBrk="1" hangingPunct="1"/>
            <a:r>
              <a:rPr lang="en-US" dirty="0"/>
              <a:t>Not sure</a:t>
            </a:r>
          </a:p>
          <a:p>
            <a:endParaRPr lang="en-US" sz="1400" dirty="0"/>
          </a:p>
          <a:p>
            <a:pPr lvl="1" eaLnBrk="1" hangingPunct="1"/>
            <a:endParaRPr lang="en-US" dirty="0" smtClean="0">
              <a:latin typeface="Arial" charset="0"/>
              <a:ea typeface="ＭＳ Ｐゴシック" pitchFamily="96" charset="-128"/>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62300" y="1672512"/>
            <a:ext cx="5600700" cy="3781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32897244"/>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457200" y="210802"/>
            <a:ext cx="8382000" cy="480779"/>
          </a:xfrm>
        </p:spPr>
        <p:txBody>
          <a:bodyPr>
            <a:normAutofit fontScale="90000"/>
          </a:bodyPr>
          <a:lstStyle/>
          <a:p>
            <a:pPr eaLnBrk="1" hangingPunct="1"/>
            <a:r>
              <a:rPr lang="en-US" cap="none" dirty="0" smtClean="0">
                <a:latin typeface="Arial" charset="0"/>
                <a:ea typeface="ＭＳ Ｐゴシック" pitchFamily="96" charset="-128"/>
              </a:rPr>
              <a:t>Scenario 3</a:t>
            </a:r>
            <a:endParaRPr lang="en-US"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685799"/>
            <a:ext cx="8229600" cy="4525963"/>
          </a:xfrm>
        </p:spPr>
        <p:txBody>
          <a:bodyPr/>
          <a:lstStyle/>
          <a:p>
            <a:pPr lvl="1" eaLnBrk="1" hangingPunct="1"/>
            <a:r>
              <a:rPr lang="en-US" dirty="0"/>
              <a:t>To help student’s study for an upcoming test, a professor uses the </a:t>
            </a:r>
            <a:r>
              <a:rPr lang="en-US" dirty="0" err="1"/>
              <a:t>Evernote</a:t>
            </a:r>
            <a:r>
              <a:rPr lang="en-US" dirty="0"/>
              <a:t> Peek app (with the apple smart cover) to create flashcards</a:t>
            </a:r>
            <a:r>
              <a:rPr lang="en-US" dirty="0" smtClean="0"/>
              <a:t>.</a:t>
            </a:r>
            <a:endParaRPr lang="en-US" dirty="0"/>
          </a:p>
          <a:p>
            <a:pPr lvl="2" eaLnBrk="1" hangingPunct="1"/>
            <a:r>
              <a:rPr lang="en-US" sz="2400" dirty="0"/>
              <a:t>Appropriate</a:t>
            </a:r>
          </a:p>
          <a:p>
            <a:pPr lvl="2" eaLnBrk="1" hangingPunct="1"/>
            <a:r>
              <a:rPr lang="en-US" sz="2400" dirty="0"/>
              <a:t>Inappropriate</a:t>
            </a:r>
          </a:p>
          <a:p>
            <a:pPr lvl="2" eaLnBrk="1" hangingPunct="1"/>
            <a:r>
              <a:rPr lang="en-US" sz="2400" dirty="0"/>
              <a:t>Not sure</a:t>
            </a:r>
          </a:p>
          <a:p>
            <a:endParaRPr lang="en-US" sz="1400" dirty="0"/>
          </a:p>
          <a:p>
            <a:pPr lvl="1" eaLnBrk="1" hangingPunct="1"/>
            <a:endParaRPr lang="en-US" dirty="0" smtClean="0">
              <a:latin typeface="Arial" charset="0"/>
              <a:ea typeface="ＭＳ Ｐゴシック" pitchFamily="96" charset="-128"/>
            </a:endParaRPr>
          </a:p>
        </p:txBody>
      </p:sp>
    </p:spTree>
    <p:extLst>
      <p:ext uri="{BB962C8B-B14F-4D97-AF65-F5344CB8AC3E}">
        <p14:creationId xmlns:p14="http://schemas.microsoft.com/office/powerpoint/2010/main" val="3907862665"/>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457200" y="210802"/>
            <a:ext cx="8382000" cy="480779"/>
          </a:xfrm>
        </p:spPr>
        <p:txBody>
          <a:bodyPr>
            <a:normAutofit fontScale="90000"/>
          </a:bodyPr>
          <a:lstStyle/>
          <a:p>
            <a:pPr eaLnBrk="1" hangingPunct="1"/>
            <a:r>
              <a:rPr lang="en-US" cap="none" dirty="0" smtClean="0">
                <a:latin typeface="Arial" charset="0"/>
                <a:ea typeface="ＭＳ Ｐゴシック" pitchFamily="96" charset="-128"/>
              </a:rPr>
              <a:t>Scenario 4</a:t>
            </a:r>
            <a:endParaRPr lang="en-US"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685799"/>
            <a:ext cx="8229600" cy="4525963"/>
          </a:xfrm>
        </p:spPr>
        <p:txBody>
          <a:bodyPr/>
          <a:lstStyle/>
          <a:p>
            <a:r>
              <a:rPr lang="en-US" sz="2400" dirty="0"/>
              <a:t>A financial aid administrator stores all meeting notes on </a:t>
            </a:r>
            <a:r>
              <a:rPr lang="en-US" sz="2400" dirty="0" err="1"/>
              <a:t>Evernote</a:t>
            </a:r>
            <a:r>
              <a:rPr lang="en-US" sz="2400" dirty="0"/>
              <a:t>. These notes are stored in a private folder.</a:t>
            </a:r>
          </a:p>
          <a:p>
            <a:pPr lvl="2" eaLnBrk="1" hangingPunct="1"/>
            <a:r>
              <a:rPr lang="en-US" sz="2400" dirty="0" smtClean="0"/>
              <a:t>Appropriate</a:t>
            </a:r>
            <a:endParaRPr lang="en-US" sz="2400" dirty="0"/>
          </a:p>
          <a:p>
            <a:pPr lvl="2" eaLnBrk="1" hangingPunct="1"/>
            <a:r>
              <a:rPr lang="en-US" sz="2400" dirty="0"/>
              <a:t>Inappropriate</a:t>
            </a:r>
          </a:p>
          <a:p>
            <a:pPr lvl="2" eaLnBrk="1" hangingPunct="1"/>
            <a:r>
              <a:rPr lang="en-US" sz="2400" dirty="0"/>
              <a:t>Not sure</a:t>
            </a:r>
          </a:p>
          <a:p>
            <a:endParaRPr lang="en-US" sz="1400" dirty="0"/>
          </a:p>
          <a:p>
            <a:pPr lvl="1" eaLnBrk="1" hangingPunct="1"/>
            <a:endParaRPr lang="en-US" dirty="0" smtClean="0">
              <a:latin typeface="Arial" charset="0"/>
              <a:ea typeface="ＭＳ Ｐゴシック" pitchFamily="96" charset="-128"/>
            </a:endParaRPr>
          </a:p>
        </p:txBody>
      </p:sp>
    </p:spTree>
    <p:extLst>
      <p:ext uri="{BB962C8B-B14F-4D97-AF65-F5344CB8AC3E}">
        <p14:creationId xmlns:p14="http://schemas.microsoft.com/office/powerpoint/2010/main" val="716016463"/>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457200" y="210802"/>
            <a:ext cx="8382000" cy="480779"/>
          </a:xfrm>
        </p:spPr>
        <p:txBody>
          <a:bodyPr>
            <a:normAutofit fontScale="90000"/>
          </a:bodyPr>
          <a:lstStyle/>
          <a:p>
            <a:pPr eaLnBrk="1" hangingPunct="1"/>
            <a:r>
              <a:rPr lang="en-US" cap="none" dirty="0" smtClean="0">
                <a:latin typeface="Arial" charset="0"/>
                <a:ea typeface="ＭＳ Ｐゴシック" pitchFamily="96" charset="-128"/>
              </a:rPr>
              <a:t>Scenario 4</a:t>
            </a:r>
            <a:endParaRPr lang="en-US"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685799"/>
            <a:ext cx="8229600" cy="4525963"/>
          </a:xfrm>
        </p:spPr>
        <p:txBody>
          <a:bodyPr/>
          <a:lstStyle/>
          <a:p>
            <a:r>
              <a:rPr lang="en-US" sz="2400" dirty="0"/>
              <a:t>A financial aid administrator stores all meeting notes on </a:t>
            </a:r>
            <a:r>
              <a:rPr lang="en-US" sz="2400" dirty="0" err="1"/>
              <a:t>Evernote</a:t>
            </a:r>
            <a:r>
              <a:rPr lang="en-US" sz="2400" dirty="0"/>
              <a:t>. These notes are stored in a private folder.</a:t>
            </a:r>
          </a:p>
          <a:p>
            <a:pPr lvl="2" eaLnBrk="1" hangingPunct="1"/>
            <a:r>
              <a:rPr lang="en-US" sz="2400" dirty="0" smtClean="0"/>
              <a:t>Appropriate</a:t>
            </a:r>
            <a:endParaRPr lang="en-US" sz="2400" dirty="0"/>
          </a:p>
          <a:p>
            <a:pPr lvl="2" eaLnBrk="1" hangingPunct="1"/>
            <a:r>
              <a:rPr lang="en-US" sz="2400" dirty="0"/>
              <a:t>Inappropriate</a:t>
            </a:r>
          </a:p>
          <a:p>
            <a:pPr lvl="2" eaLnBrk="1" hangingPunct="1"/>
            <a:r>
              <a:rPr lang="en-US" sz="2400" dirty="0"/>
              <a:t>Not sure</a:t>
            </a:r>
          </a:p>
          <a:p>
            <a:endParaRPr lang="en-US" sz="1400" dirty="0"/>
          </a:p>
          <a:p>
            <a:pPr lvl="1" eaLnBrk="1" hangingPunct="1"/>
            <a:endParaRPr lang="en-US" dirty="0" smtClean="0">
              <a:latin typeface="Arial" charset="0"/>
              <a:ea typeface="ＭＳ Ｐゴシック" pitchFamily="96" charset="-128"/>
            </a:endParaRPr>
          </a:p>
        </p:txBody>
      </p:sp>
    </p:spTree>
    <p:extLst>
      <p:ext uri="{BB962C8B-B14F-4D97-AF65-F5344CB8AC3E}">
        <p14:creationId xmlns:p14="http://schemas.microsoft.com/office/powerpoint/2010/main" val="1089971376"/>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457200" y="210802"/>
            <a:ext cx="8382000" cy="480779"/>
          </a:xfrm>
        </p:spPr>
        <p:txBody>
          <a:bodyPr>
            <a:normAutofit fontScale="90000"/>
          </a:bodyPr>
          <a:lstStyle/>
          <a:p>
            <a:pPr eaLnBrk="1" hangingPunct="1"/>
            <a:r>
              <a:rPr lang="en-US" cap="none" dirty="0" smtClean="0">
                <a:latin typeface="Arial" charset="0"/>
                <a:ea typeface="ＭＳ Ｐゴシック" pitchFamily="96" charset="-128"/>
              </a:rPr>
              <a:t>Scenario 5</a:t>
            </a:r>
            <a:endParaRPr lang="en-US"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685799"/>
            <a:ext cx="8229600" cy="4525963"/>
          </a:xfrm>
        </p:spPr>
        <p:txBody>
          <a:bodyPr/>
          <a:lstStyle/>
          <a:p>
            <a:r>
              <a:rPr lang="en-US" sz="2400" dirty="0"/>
              <a:t>A research assistant stores the data collected to support a NSF grant on Box. This is done to facilitate collaboration with researchers at other institutions. This is the only copy of the data set.</a:t>
            </a:r>
          </a:p>
          <a:p>
            <a:pPr lvl="2" eaLnBrk="1" hangingPunct="1"/>
            <a:r>
              <a:rPr lang="en-US" sz="2400" dirty="0" smtClean="0"/>
              <a:t>Appropriate</a:t>
            </a:r>
            <a:endParaRPr lang="en-US" sz="2400" dirty="0"/>
          </a:p>
          <a:p>
            <a:pPr lvl="2" eaLnBrk="1" hangingPunct="1"/>
            <a:r>
              <a:rPr lang="en-US" sz="2400" dirty="0"/>
              <a:t>Inappropriate</a:t>
            </a:r>
          </a:p>
          <a:p>
            <a:pPr lvl="2" eaLnBrk="1" hangingPunct="1"/>
            <a:r>
              <a:rPr lang="en-US" sz="2400" dirty="0"/>
              <a:t>Not sure</a:t>
            </a:r>
          </a:p>
          <a:p>
            <a:endParaRPr lang="en-US" sz="1400" dirty="0"/>
          </a:p>
          <a:p>
            <a:pPr lvl="1" eaLnBrk="1" hangingPunct="1"/>
            <a:endParaRPr lang="en-US" dirty="0" smtClean="0">
              <a:latin typeface="Arial" charset="0"/>
              <a:ea typeface="ＭＳ Ｐゴシック" pitchFamily="96" charset="-128"/>
            </a:endParaRPr>
          </a:p>
        </p:txBody>
      </p:sp>
    </p:spTree>
    <p:extLst>
      <p:ext uri="{BB962C8B-B14F-4D97-AF65-F5344CB8AC3E}">
        <p14:creationId xmlns:p14="http://schemas.microsoft.com/office/powerpoint/2010/main" val="1089971376"/>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2009</TotalTime>
  <Words>491</Words>
  <Application>Microsoft Office PowerPoint</Application>
  <PresentationFormat>On-screen Show (4:3)</PresentationFormat>
  <Paragraphs>74</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Experience it:  mobile technologies</vt:lpstr>
      <vt:lpstr>Scenarios for consideration</vt:lpstr>
      <vt:lpstr>Scenario 1</vt:lpstr>
      <vt:lpstr>Scenario 2</vt:lpstr>
      <vt:lpstr>Scenario 3</vt:lpstr>
      <vt:lpstr>Scenario 4</vt:lpstr>
      <vt:lpstr>Scenario 4</vt:lpstr>
      <vt:lpstr>Scenario 5</vt:lpstr>
      <vt:lpstr>Scenario 6</vt:lpstr>
      <vt:lpstr>Scenario 7</vt:lpstr>
      <vt:lpstr>Scenario 8</vt:lpstr>
      <vt:lpstr>Scenario 9</vt:lpstr>
      <vt:lpstr>THANK YOU</vt:lpstr>
    </vt:vector>
  </TitlesOfParts>
  <Company>brain bolts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Experience IT: Mobile Technologies</dc:title>
  <dc:subject>MARC 12</dc:subject>
  <dc:creator>Jill Forrester</dc:creator>
  <dc:description>Presentation by Jill Forrester and Christopher Higgins on the use of mobile cloud solutions to enhance the teaching and learning experience. Special consideration given to the security implications of using such technologies.</dc:description>
  <cp:lastModifiedBy>Jill Forrester</cp:lastModifiedBy>
  <cp:revision>73</cp:revision>
  <dcterms:created xsi:type="dcterms:W3CDTF">2009-07-28T17:41:50Z</dcterms:created>
  <dcterms:modified xsi:type="dcterms:W3CDTF">2012-01-16T19:24:27Z</dcterms:modified>
</cp:coreProperties>
</file>