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2" r:id="rId2"/>
    <p:sldId id="256" r:id="rId3"/>
    <p:sldId id="257" r:id="rId4"/>
    <p:sldId id="263" r:id="rId5"/>
    <p:sldId id="264" r:id="rId6"/>
    <p:sldId id="265" r:id="rId7"/>
    <p:sldId id="266" r:id="rId8"/>
    <p:sldId id="267" r:id="rId9"/>
    <p:sldId id="261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117"/>
    <a:srgbClr val="0084A9"/>
    <a:srgbClr val="F58025"/>
    <a:srgbClr val="B30838"/>
    <a:srgbClr val="EC922E"/>
    <a:srgbClr val="FCD866"/>
    <a:srgbClr val="F3E570"/>
    <a:srgbClr val="DA5919"/>
    <a:srgbClr val="5D717E"/>
    <a:srgbClr val="004A7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57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ADED9B-6D03-47BF-AFAE-5ECB447ECAAB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ABB746-9A00-4CD7-8078-9815D0DE0F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9518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CA550B-4A0B-4E63-BAD4-F7B1E362DA3D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54E0C0-7263-45AD-BDE4-6C593E3698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15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8" charset="-128"/>
        <a:cs typeface="ＭＳ Ｐゴシック" pitchFamily="4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cyber.jpg"/>
          <p:cNvPicPr>
            <a:picLocks noChangeAspect="1"/>
          </p:cNvPicPr>
          <p:nvPr userDrawn="1"/>
        </p:nvPicPr>
        <p:blipFill>
          <a:blip r:embed="rId2"/>
          <a:srcRect r="57039"/>
          <a:stretch>
            <a:fillRect/>
          </a:stretch>
        </p:blipFill>
        <p:spPr bwMode="auto">
          <a:xfrm>
            <a:off x="2614613" y="955675"/>
            <a:ext cx="39322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28295"/>
            <a:ext cx="7772400" cy="1470025"/>
          </a:xfrm>
        </p:spPr>
        <p:txBody>
          <a:bodyPr/>
          <a:lstStyle>
            <a:lvl1pPr algn="ctr">
              <a:defRPr sz="30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91945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3843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66243B-66F9-4E4B-AC5B-7350CD8F700B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04417-4D29-481F-BA71-CE255D0BB3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B7E46D-61C3-45BF-A4EE-F9F431134C7D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D9E75-A596-481B-9CC1-322F7111E1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697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96" charset="-128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C1056D-E189-44C2-8AF7-6990464A4B59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6267F-2ABF-4CAB-863A-D923FD4D49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A4E108-A864-4C15-82CB-65A2B039B6CB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F6464-6A89-48A5-A7F9-9D43FA41D5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CA15C1-00CB-4218-9B0B-5AE6A96C6867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BA5DA-B4AB-42A9-A3DE-97E2C7812E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D79FB9-3E8E-4D34-8466-9949FD87EDAE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31B8C-9282-4BBE-B005-5B7B683B79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7FDAB4-07BE-444D-B3B6-277A260B7CA1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973DB-D0DA-4DEF-8270-AD720F8001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rgbClr val="558B34"/>
              </a:buClr>
              <a:defRPr sz="3200"/>
            </a:lvl1pPr>
            <a:lvl2pPr>
              <a:buClrTx/>
              <a:defRPr sz="2800"/>
            </a:lvl2pPr>
            <a:lvl3pPr>
              <a:buClr>
                <a:srgbClr val="558B34"/>
              </a:buClr>
              <a:defRPr sz="2400"/>
            </a:lvl3pPr>
            <a:lvl4pPr>
              <a:buClrTx/>
              <a:defRPr sz="2000"/>
            </a:lvl4pPr>
            <a:lvl5pPr>
              <a:buClr>
                <a:srgbClr val="558B34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69F5B4-D945-49C9-BEA0-3A9609CA2B70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F9A39-EA43-41F0-82D4-E795A7B372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F29641-4493-4C36-AB8E-614F816A8236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AEC60-31EA-459D-9997-E57A41FD0E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44525"/>
            <a:ext cx="9144000" cy="5375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8788"/>
            <a:ext cx="83820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382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A6A6A6"/>
                </a:solidFill>
                <a:cs typeface="Arial" charset="0"/>
              </a:defRPr>
            </a:lvl1pPr>
          </a:lstStyle>
          <a:p>
            <a:fld id="{85439748-91FE-4A4B-AF2D-FB64EE129116}" type="datetime1">
              <a:rPr lang="en-US"/>
              <a:pPr/>
              <a:t>1/11/2012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A6A6A6"/>
                </a:solidFill>
                <a:cs typeface="Arial" charset="0"/>
              </a:defRPr>
            </a:lvl1pPr>
          </a:lstStyle>
          <a:p>
            <a:r>
              <a:rPr lang="en-US"/>
              <a:t>Presentation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6A6A6"/>
                </a:solidFill>
                <a:cs typeface="Arial" charset="0"/>
              </a:defRPr>
            </a:lvl1pPr>
          </a:lstStyle>
          <a:p>
            <a:fld id="{271DCC74-33F1-497A-AA2E-7BE49694F73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4941888" y="6046788"/>
            <a:ext cx="90487" cy="90487"/>
          </a:xfrm>
          <a:prstGeom prst="rect">
            <a:avLst/>
          </a:prstGeom>
          <a:solidFill>
            <a:srgbClr val="F58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96" charset="-128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4133850" y="6046788"/>
            <a:ext cx="88900" cy="90487"/>
          </a:xfrm>
          <a:prstGeom prst="rect">
            <a:avLst/>
          </a:prstGeom>
          <a:solidFill>
            <a:srgbClr val="B30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C00000"/>
              </a:solidFill>
              <a:ea typeface="ＭＳ Ｐゴシック" pitchFamily="96" charset="-128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4400550" y="6046788"/>
            <a:ext cx="90488" cy="90487"/>
          </a:xfrm>
          <a:prstGeom prst="rect">
            <a:avLst/>
          </a:prstGeom>
          <a:solidFill>
            <a:srgbClr val="0084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96" charset="-128"/>
            </a:endParaRP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4672013" y="6046788"/>
            <a:ext cx="88900" cy="904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96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8" r:id="rId2"/>
    <p:sldLayoutId id="214748382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b="1" kern="1200" cap="all">
          <a:solidFill>
            <a:schemeClr val="tx1"/>
          </a:solidFill>
          <a:latin typeface="Arial"/>
          <a:ea typeface="ＭＳ Ｐゴシック" pitchFamily="48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48" charset="0"/>
          <a:ea typeface="ＭＳ Ｐゴシック" pitchFamily="4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48" charset="0"/>
          <a:ea typeface="ＭＳ Ｐゴシック" pitchFamily="4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48" charset="0"/>
          <a:ea typeface="ＭＳ Ｐゴシック" pitchFamily="4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48" charset="0"/>
          <a:ea typeface="ＭＳ Ｐゴシック" pitchFamily="4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FC7F1D"/>
          </a:solidFill>
          <a:latin typeface="Arial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FC7F1D"/>
          </a:solidFill>
          <a:latin typeface="Arial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FC7F1D"/>
          </a:solidFill>
          <a:latin typeface="Arial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FC7F1D"/>
          </a:solidFill>
          <a:latin typeface="Arial" pitchFamily="48" charset="0"/>
          <a:ea typeface="ＭＳ Ｐゴシック" pitchFamily="48" charset="-128"/>
        </a:defRPr>
      </a:lvl9pPr>
    </p:titleStyle>
    <p:bodyStyle>
      <a:lvl1pPr marL="230188" indent="-230188" algn="l" defTabSz="457200" rtl="0" eaLnBrk="0" fontAlgn="base" hangingPunct="0">
        <a:spcBef>
          <a:spcPct val="20000"/>
        </a:spcBef>
        <a:spcAft>
          <a:spcPct val="0"/>
        </a:spcAft>
        <a:buClr>
          <a:srgbClr val="558B34"/>
        </a:buClr>
        <a:buSzPct val="80000"/>
        <a:buFont typeface="Wingdings" pitchFamily="96" charset="2"/>
        <a:buChar char="§"/>
        <a:defRPr sz="2800" kern="1200">
          <a:solidFill>
            <a:srgbClr val="4C4C4F"/>
          </a:solidFill>
          <a:latin typeface="Arial"/>
          <a:ea typeface="ＭＳ Ｐゴシック" pitchFamily="48" charset="-128"/>
          <a:cs typeface="Arial"/>
        </a:defRPr>
      </a:lvl1pPr>
      <a:lvl2pPr marL="511175" indent="-222250" algn="l" defTabSz="457200" rtl="0" eaLnBrk="0" fontAlgn="base" hangingPunct="0">
        <a:spcBef>
          <a:spcPct val="20000"/>
        </a:spcBef>
        <a:spcAft>
          <a:spcPct val="0"/>
        </a:spcAft>
        <a:buClrTx/>
        <a:buSzPct val="80000"/>
        <a:buFont typeface="Wingdings" pitchFamily="96" charset="2"/>
        <a:buChar char="§"/>
        <a:defRPr sz="2400" kern="1200">
          <a:solidFill>
            <a:srgbClr val="4C4C4F"/>
          </a:solidFill>
          <a:latin typeface="Arial"/>
          <a:ea typeface="ＭＳ Ｐゴシック" pitchFamily="48" charset="-128"/>
          <a:cs typeface="Arial"/>
        </a:defRPr>
      </a:lvl2pPr>
      <a:lvl3pPr marL="857250" indent="-230188" algn="l" defTabSz="457200" rtl="0" eaLnBrk="0" fontAlgn="base" hangingPunct="0">
        <a:spcBef>
          <a:spcPct val="20000"/>
        </a:spcBef>
        <a:spcAft>
          <a:spcPct val="0"/>
        </a:spcAft>
        <a:buClr>
          <a:srgbClr val="558B34"/>
        </a:buClr>
        <a:buSzPct val="80000"/>
        <a:buFont typeface="Wingdings" pitchFamily="96" charset="2"/>
        <a:buChar char="§"/>
        <a:defRPr sz="2000" kern="1200">
          <a:solidFill>
            <a:srgbClr val="4C4C4F"/>
          </a:solidFill>
          <a:latin typeface="Arial"/>
          <a:ea typeface="ＭＳ Ｐゴシック" pitchFamily="48" charset="-128"/>
          <a:cs typeface="Arial"/>
        </a:defRPr>
      </a:lvl3pPr>
      <a:lvl4pPr marL="1146175" indent="-173038" algn="l" defTabSz="457200" rtl="0" eaLnBrk="0" fontAlgn="base" hangingPunct="0">
        <a:spcBef>
          <a:spcPct val="20000"/>
        </a:spcBef>
        <a:spcAft>
          <a:spcPct val="0"/>
        </a:spcAft>
        <a:buClrTx/>
        <a:buSzPct val="80000"/>
        <a:buFont typeface="Wingdings" pitchFamily="96" charset="2"/>
        <a:buChar char="§"/>
        <a:defRPr kern="1200">
          <a:solidFill>
            <a:srgbClr val="4C4C4F"/>
          </a:solidFill>
          <a:latin typeface="Arial"/>
          <a:ea typeface="ＭＳ Ｐゴシック" pitchFamily="48" charset="-128"/>
          <a:cs typeface="Arial"/>
        </a:defRPr>
      </a:lvl4pPr>
      <a:lvl5pPr marL="1427163" indent="-173038" algn="l" defTabSz="457200" rtl="0" eaLnBrk="0" fontAlgn="base" hangingPunct="0">
        <a:spcBef>
          <a:spcPct val="20000"/>
        </a:spcBef>
        <a:spcAft>
          <a:spcPct val="0"/>
        </a:spcAft>
        <a:buClr>
          <a:srgbClr val="558B34"/>
        </a:buClr>
        <a:buSzPct val="80000"/>
        <a:buFont typeface="Wingdings" pitchFamily="96" charset="2"/>
        <a:buChar char="§"/>
        <a:defRPr sz="1600" kern="1200">
          <a:solidFill>
            <a:srgbClr val="4C4C4F"/>
          </a:solidFill>
          <a:latin typeface="Arial"/>
          <a:ea typeface="ＭＳ Ｐゴシック" pitchFamily="48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gsigler@loyola.edu" TargetMode="External"/><Relationship Id="rId2" Type="http://schemas.openxmlformats.org/officeDocument/2006/relationships/hyperlink" Target="mailto:pmo@loyola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ssax@loyola.edu" TargetMode="External"/><Relationship Id="rId4" Type="http://schemas.openxmlformats.org/officeDocument/2006/relationships/hyperlink" Target="mailto:ebozylinski@loyola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94891"/>
            <a:ext cx="8382000" cy="6099652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28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511175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96" charset="2"/>
              <a:buChar char="§"/>
              <a:defRPr sz="24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857250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20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146175" indent="-1730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96" charset="2"/>
              <a:buChar char="§"/>
              <a:defRPr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1427163" indent="-1730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16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96" charset="2"/>
              <a:buNone/>
            </a:pPr>
            <a:r>
              <a:rPr lang="en-US" sz="4000" b="1" smtClean="0">
                <a:solidFill>
                  <a:srgbClr val="A90021"/>
                </a:solidFill>
              </a:rPr>
              <a:t>Welcome!</a:t>
            </a:r>
          </a:p>
          <a:p>
            <a:pPr algn="ctr">
              <a:buFont typeface="Wingdings" pitchFamily="96" charset="2"/>
              <a:buNone/>
            </a:pPr>
            <a:endParaRPr lang="en-US" sz="4000" b="1" smtClean="0">
              <a:solidFill>
                <a:srgbClr val="A90021"/>
              </a:solidFill>
            </a:endParaRPr>
          </a:p>
          <a:p>
            <a:pPr algn="ctr">
              <a:buFont typeface="Wingdings" pitchFamily="96" charset="2"/>
              <a:buNone/>
            </a:pPr>
            <a:r>
              <a:rPr lang="en-US" sz="4000" b="1" smtClean="0">
                <a:solidFill>
                  <a:srgbClr val="A90021"/>
                </a:solidFill>
              </a:rPr>
              <a:t>Please have a seat around one of the game boards</a:t>
            </a:r>
          </a:p>
          <a:p>
            <a:pPr algn="ctr">
              <a:buFont typeface="Wingdings" pitchFamily="96" charset="2"/>
              <a:buNone/>
            </a:pPr>
            <a:endParaRPr lang="en-US" sz="4000" b="1" smtClean="0">
              <a:solidFill>
                <a:srgbClr val="A90021"/>
              </a:solidFill>
            </a:endParaRPr>
          </a:p>
          <a:p>
            <a:pPr algn="ctr">
              <a:buFont typeface="Wingdings" pitchFamily="96" charset="2"/>
              <a:buNone/>
            </a:pPr>
            <a:r>
              <a:rPr lang="en-US" sz="5500" b="1" smtClean="0">
                <a:solidFill>
                  <a:srgbClr val="A90021"/>
                </a:solidFill>
              </a:rPr>
              <a:t>4 </a:t>
            </a:r>
            <a:r>
              <a:rPr lang="en-US" sz="4000" b="1" smtClean="0">
                <a:solidFill>
                  <a:srgbClr val="A90021"/>
                </a:solidFill>
              </a:rPr>
              <a:t>people </a:t>
            </a:r>
          </a:p>
          <a:p>
            <a:pPr algn="ctr">
              <a:buFont typeface="Wingdings" pitchFamily="96" charset="2"/>
              <a:buNone/>
            </a:pPr>
            <a:r>
              <a:rPr lang="en-US" sz="4000" b="1" smtClean="0">
                <a:solidFill>
                  <a:srgbClr val="A90021"/>
                </a:solidFill>
              </a:rPr>
              <a:t>to game board please</a:t>
            </a:r>
            <a:endParaRPr lang="en-US" sz="4000" b="1" dirty="0">
              <a:solidFill>
                <a:srgbClr val="A9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42508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 bwMode="auto">
          <a:xfrm>
            <a:off x="762000" y="2126616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/>
              <a:t>Project Management Gaming: </a:t>
            </a:r>
            <a:br>
              <a:rPr lang="en-US" dirty="0"/>
            </a:br>
            <a:r>
              <a:rPr lang="en-US" dirty="0"/>
              <a:t>Learn Project Management with a Team-Based Game Approach</a:t>
            </a:r>
            <a:endParaRPr lang="en-US" cap="none" dirty="0" smtClean="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447800" y="3749191"/>
            <a:ext cx="6400800" cy="62564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</a:rPr>
              <a:t>Richard Sigler, Elena Bozylinski, Scott Sax </a:t>
            </a:r>
            <a:r>
              <a:rPr lang="en-US" dirty="0" smtClean="0">
                <a:latin typeface="Arial" charset="0"/>
                <a:ea typeface="ＭＳ Ｐゴシック" pitchFamily="96" charset="-128"/>
              </a:rPr>
              <a:t>|  1/12/12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8920" y="4399283"/>
            <a:ext cx="4128922" cy="15103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n-US" dirty="0"/>
              <a:t>Loyola Project Management Office</a:t>
            </a:r>
            <a:endParaRPr lang="en-US" cap="none" dirty="0" smtClean="0">
              <a:latin typeface="Arial" charset="0"/>
              <a:ea typeface="ＭＳ Ｐゴシック" pitchFamily="96" charset="-128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5277" y="1387521"/>
            <a:ext cx="5344663" cy="3563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6580" y="499157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Elena Bozylinski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05076" y="548315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Scott Sax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8217" y="509893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Sigler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33400" y="1982345"/>
            <a:ext cx="8229600" cy="432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28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511175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96" charset="2"/>
              <a:buChar char="§"/>
              <a:defRPr sz="24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857250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20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146175" indent="-1730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96" charset="2"/>
              <a:buChar char="§"/>
              <a:defRPr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1427163" indent="-1730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16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Teaches basic fundamentals</a:t>
            </a:r>
          </a:p>
          <a:p>
            <a:pPr lvl="1" eaLnBrk="1" hangingPunct="1"/>
            <a:r>
              <a:rPr lang="en-US" smtClean="0">
                <a:latin typeface="Arial" charset="0"/>
                <a:ea typeface="ＭＳ Ｐゴシック" charset="-128"/>
              </a:rPr>
              <a:t>Project Management</a:t>
            </a:r>
          </a:p>
          <a:p>
            <a:pPr lvl="1" eaLnBrk="1" hangingPunct="1"/>
            <a:r>
              <a:rPr lang="en-US" smtClean="0">
                <a:latin typeface="Arial" charset="0"/>
                <a:ea typeface="ＭＳ Ｐゴシック" charset="-128"/>
              </a:rPr>
              <a:t>Risk Management</a:t>
            </a:r>
          </a:p>
          <a:p>
            <a:pPr lvl="1" eaLnBrk="1" hangingPunct="1"/>
            <a:endParaRPr lang="en-US" smtClean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You are the project manager	</a:t>
            </a:r>
          </a:p>
          <a:p>
            <a:pPr lvl="1" eaLnBrk="1" hangingPunct="1"/>
            <a:r>
              <a:rPr lang="en-US" smtClean="0">
                <a:latin typeface="Arial" charset="0"/>
                <a:ea typeface="ＭＳ Ｐゴシック" charset="-128"/>
              </a:rPr>
              <a:t>Actively manage risks</a:t>
            </a:r>
          </a:p>
          <a:p>
            <a:pPr lvl="1" eaLnBrk="1" hangingPunct="1"/>
            <a:r>
              <a:rPr lang="en-US" smtClean="0">
                <a:latin typeface="Arial" charset="0"/>
                <a:ea typeface="ＭＳ Ｐゴシック" charset="-128"/>
              </a:rPr>
              <a:t>Complete your project </a:t>
            </a:r>
          </a:p>
          <a:p>
            <a:pPr lvl="2" eaLnBrk="1" hangingPunct="1"/>
            <a:r>
              <a:rPr lang="en-US" smtClean="0">
                <a:latin typeface="Arial" charset="0"/>
                <a:ea typeface="ＭＳ Ｐゴシック" charset="-128"/>
              </a:rPr>
              <a:t>on time</a:t>
            </a:r>
          </a:p>
          <a:p>
            <a:pPr lvl="2" eaLnBrk="1" hangingPunct="1"/>
            <a:r>
              <a:rPr lang="en-US" smtClean="0">
                <a:latin typeface="Arial" charset="0"/>
                <a:ea typeface="ＭＳ Ｐゴシック" charset="-128"/>
              </a:rPr>
              <a:t>on budget </a:t>
            </a:r>
          </a:p>
          <a:p>
            <a:pPr lvl="2" eaLnBrk="1" hangingPunct="1"/>
            <a:r>
              <a:rPr lang="en-US" smtClean="0">
                <a:latin typeface="Arial" charset="0"/>
                <a:ea typeface="ＭＳ Ｐゴシック" charset="-128"/>
              </a:rPr>
              <a:t>on scope</a:t>
            </a:r>
          </a:p>
          <a:p>
            <a:pPr eaLnBrk="1" hangingPunct="1"/>
            <a:endParaRPr lang="en-US" dirty="0">
              <a:latin typeface="Arial" charset="0"/>
              <a:ea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4783" y="222276"/>
            <a:ext cx="4128922" cy="15103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61861" y="3612714"/>
            <a:ext cx="2971800" cy="2542174"/>
            <a:chOff x="2209800" y="2057400"/>
            <a:chExt cx="4800600" cy="3492212"/>
          </a:xfrm>
        </p:grpSpPr>
        <p:sp>
          <p:nvSpPr>
            <p:cNvPr id="6" name="Isosceles Triangle 5"/>
            <p:cNvSpPr/>
            <p:nvPr/>
          </p:nvSpPr>
          <p:spPr bwMode="auto">
            <a:xfrm>
              <a:off x="2209800" y="2057400"/>
              <a:ext cx="4800600" cy="2895601"/>
            </a:xfrm>
            <a:prstGeom prst="triangle">
              <a:avLst>
                <a:gd name="adj" fmla="val 5064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8590848">
              <a:off x="2670459" y="2877652"/>
              <a:ext cx="1391560" cy="5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3012518">
              <a:off x="5385418" y="3262916"/>
              <a:ext cx="1546349" cy="5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Cost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38600" y="4952999"/>
              <a:ext cx="1864199" cy="5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Scope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48955" y="3733801"/>
              <a:ext cx="1692248" cy="5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Quality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4306094" y="2780506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429000" y="3657600"/>
              <a:ext cx="2362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5400000">
              <a:off x="4344194" y="44188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3962400" y="3124200"/>
              <a:ext cx="12192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Risk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45952586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83820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 cap="all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9pPr>
          </a:lstStyle>
          <a:p>
            <a:r>
              <a:rPr lang="en-US" smtClean="0"/>
              <a:t>Game Materials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504950" y="1776412"/>
          <a:ext cx="962025" cy="866775"/>
        </p:xfrm>
        <a:graphic>
          <a:graphicData uri="http://schemas.openxmlformats.org/presentationml/2006/ole">
            <p:oleObj spid="_x0000_s18444" name="Bitmap Image" r:id="rId3" imgW="7249537" imgH="6590476" progId="PBrush">
              <p:embed/>
            </p:oleObj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5257800" y="1776412"/>
          <a:ext cx="914400" cy="885825"/>
        </p:xfrm>
        <a:graphic>
          <a:graphicData uri="http://schemas.openxmlformats.org/presentationml/2006/ole">
            <p:oleObj spid="_x0000_s18445" name="Bitmap Image" r:id="rId4" imgW="5838095" imgH="5638095" progId="PBrush">
              <p:embed/>
            </p:oleObj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3281362" y="1524000"/>
          <a:ext cx="923925" cy="904875"/>
        </p:xfrm>
        <a:graphic>
          <a:graphicData uri="http://schemas.openxmlformats.org/presentationml/2006/ole">
            <p:oleObj spid="_x0000_s18446" name="Bitmap Image" r:id="rId5" imgW="5057143" imgH="4896533" progId="PBrush">
              <p:embed/>
            </p:oleObj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7058025" y="1638300"/>
          <a:ext cx="1000125" cy="895350"/>
        </p:xfrm>
        <a:graphic>
          <a:graphicData uri="http://schemas.openxmlformats.org/presentationml/2006/ole">
            <p:oleObj spid="_x0000_s18447" name="Bitmap Image" r:id="rId6" imgW="5485714" imgH="4877481" progId="PBrush">
              <p:embed/>
            </p:oleObj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5929312" y="4581525"/>
          <a:ext cx="828675" cy="914400"/>
        </p:xfrm>
        <a:graphic>
          <a:graphicData uri="http://schemas.openxmlformats.org/presentationml/2006/ole">
            <p:oleObj spid="_x0000_s18448" name="Bitmap Image" r:id="rId7" imgW="1905266" imgH="2076740" progId="PBrush">
              <p:embed/>
            </p:oleObj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809625" y="3419475"/>
          <a:ext cx="1162050" cy="895350"/>
        </p:xfrm>
        <a:graphic>
          <a:graphicData uri="http://schemas.openxmlformats.org/presentationml/2006/ole">
            <p:oleObj spid="_x0000_s18449" name="Bitmap Image" r:id="rId8" imgW="6668431" imgH="5200000" progId="PBrush">
              <p:embed/>
            </p:oleObj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6757987" y="3114675"/>
          <a:ext cx="971550" cy="895350"/>
        </p:xfrm>
        <a:graphic>
          <a:graphicData uri="http://schemas.openxmlformats.org/presentationml/2006/ole">
            <p:oleObj spid="_x0000_s18450" name="Bitmap Image" r:id="rId9" imgW="2419048" imgH="2228571" progId="PBrush">
              <p:embed/>
            </p:oleObj>
          </a:graphicData>
        </a:graphic>
      </p:graphicFrame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5"/>
          <p:cNvGraphicFramePr>
            <a:graphicFrameLocks noChangeAspect="1"/>
          </p:cNvGraphicFramePr>
          <p:nvPr/>
        </p:nvGraphicFramePr>
        <p:xfrm>
          <a:off x="2828925" y="2895600"/>
          <a:ext cx="914400" cy="895350"/>
        </p:xfrm>
        <a:graphic>
          <a:graphicData uri="http://schemas.openxmlformats.org/presentationml/2006/ole">
            <p:oleObj spid="_x0000_s18451" name="Bitmap Image" r:id="rId10" imgW="5001323" imgH="4944165" progId="PBrush">
              <p:embed/>
            </p:oleObj>
          </a:graphicData>
        </a:graphic>
      </p:graphicFrame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2466975" y="4619625"/>
          <a:ext cx="1276350" cy="876300"/>
        </p:xfrm>
        <a:graphic>
          <a:graphicData uri="http://schemas.openxmlformats.org/presentationml/2006/ole">
            <p:oleObj spid="_x0000_s18452" name="Bitmap Image" r:id="rId11" imgW="7020905" imgH="4828571" progId="PBrush">
              <p:embed/>
            </p:oleObj>
          </a:graphicData>
        </a:graphic>
      </p:graphicFrame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1"/>
          <p:cNvGraphicFramePr>
            <a:graphicFrameLocks noChangeAspect="1"/>
          </p:cNvGraphicFramePr>
          <p:nvPr/>
        </p:nvGraphicFramePr>
        <p:xfrm>
          <a:off x="4205287" y="3448050"/>
          <a:ext cx="1276350" cy="866775"/>
        </p:xfrm>
        <a:graphic>
          <a:graphicData uri="http://schemas.openxmlformats.org/presentationml/2006/ole">
            <p:oleObj spid="_x0000_s18453" name="Bitmap Image" r:id="rId12" imgW="5466667" imgH="3734321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21618458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/>
          <a:lstStyle/>
          <a:p>
            <a:r>
              <a:rPr lang="en-US" dirty="0" smtClean="0"/>
              <a:t>Game Set up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3075" y="1403667"/>
            <a:ext cx="5657850" cy="46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04191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533400"/>
            <a:ext cx="83820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 cap="all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C7F1D"/>
                </a:solidFill>
                <a:latin typeface="Arial" pitchFamily="48" charset="0"/>
                <a:ea typeface="ＭＳ Ｐゴシック" pitchFamily="48" charset="-128"/>
              </a:defRPr>
            </a:lvl9pPr>
          </a:lstStyle>
          <a:p>
            <a:r>
              <a:rPr lang="en-US" smtClean="0"/>
              <a:t>Winning the Game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1752600"/>
            <a:ext cx="8382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28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511175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96" charset="2"/>
              <a:buChar char="§"/>
              <a:defRPr sz="24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857250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20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146175" indent="-1730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96" charset="2"/>
              <a:buChar char="§"/>
              <a:defRPr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1427163" indent="-1730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8B34"/>
              </a:buClr>
              <a:buSzPct val="80000"/>
              <a:buFont typeface="Wingdings" pitchFamily="96" charset="2"/>
              <a:buChar char="§"/>
              <a:defRPr sz="1600" kern="1200">
                <a:solidFill>
                  <a:srgbClr val="4C4C4F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Finish your project within 12 turns using the allocated budget. </a:t>
            </a:r>
          </a:p>
          <a:p>
            <a:r>
              <a:rPr lang="en-US" sz="1800" smtClean="0"/>
              <a:t>Your project manager must complete all of the steps and must progress </a:t>
            </a:r>
            <a:r>
              <a:rPr lang="en-US" sz="1800" u="sng" smtClean="0"/>
              <a:t>past</a:t>
            </a:r>
            <a:r>
              <a:rPr lang="en-US" sz="1800" smtClean="0"/>
              <a:t> step 52 (Release Team).</a:t>
            </a:r>
          </a:p>
          <a:p>
            <a:r>
              <a:rPr lang="en-US" sz="1800" smtClean="0"/>
              <a:t>Tally up your score.</a:t>
            </a:r>
          </a:p>
          <a:p>
            <a:pPr lvl="1"/>
            <a:r>
              <a:rPr lang="en-US" sz="1800" smtClean="0"/>
              <a:t>1 point for every project budget chip remaining</a:t>
            </a:r>
          </a:p>
          <a:p>
            <a:pPr lvl="1"/>
            <a:r>
              <a:rPr lang="en-US" sz="1800" smtClean="0"/>
              <a:t>2 points for every management reserve chip remaining</a:t>
            </a:r>
          </a:p>
          <a:p>
            <a:pPr lvl="1"/>
            <a:r>
              <a:rPr lang="en-US" sz="1800" smtClean="0"/>
              <a:t>10 points per team member remaining</a:t>
            </a:r>
          </a:p>
          <a:p>
            <a:pPr lvl="1"/>
            <a:r>
              <a:rPr lang="en-US" sz="1800" smtClean="0"/>
              <a:t>-20 points per period over 12 turns</a:t>
            </a:r>
          </a:p>
          <a:p>
            <a:endParaRPr lang="en-US" sz="1800" smtClean="0"/>
          </a:p>
          <a:p>
            <a:pPr>
              <a:buFont typeface="Wingdings" pitchFamily="96" charset="2"/>
              <a:buNone/>
            </a:pPr>
            <a:r>
              <a:rPr lang="en-US" sz="1800" smtClean="0"/>
              <a:t>* No bonus for finishing early.</a:t>
            </a:r>
          </a:p>
          <a:p>
            <a:pPr>
              <a:buFont typeface="Wingdings" pitchFamily="96" charset="2"/>
              <a:buNone/>
            </a:pPr>
            <a:endParaRPr lang="en-US" sz="1800" smtClean="0"/>
          </a:p>
          <a:p>
            <a:pPr>
              <a:buFont typeface="Wingdings" pitchFamily="96" charset="2"/>
              <a:buNone/>
            </a:pPr>
            <a:r>
              <a:rPr lang="en-US" sz="1800" smtClean="0"/>
              <a:t>** Game is over if you run out of project budget chips AND management reserve chips OR if you lose all of your team members 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19968949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Standard Turn – THE PLANNED APPROACH</a:t>
            </a:r>
            <a:endParaRPr lang="en-US" sz="2800" dirty="0"/>
          </a:p>
        </p:txBody>
      </p:sp>
      <p:sp>
        <p:nvSpPr>
          <p:cNvPr id="5" name="Flowchart: Process 4"/>
          <p:cNvSpPr/>
          <p:nvPr/>
        </p:nvSpPr>
        <p:spPr>
          <a:xfrm>
            <a:off x="333375" y="2428875"/>
            <a:ext cx="1381125" cy="6126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Move 1 step per team member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2114550" y="2428875"/>
            <a:ext cx="1381125" cy="6126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Pay for spaces you move</a:t>
            </a:r>
            <a:endParaRPr lang="en-US" sz="1400" dirty="0"/>
          </a:p>
        </p:txBody>
      </p:sp>
      <p:sp>
        <p:nvSpPr>
          <p:cNvPr id="7" name="Flowchart: Process 6"/>
          <p:cNvSpPr/>
          <p:nvPr/>
        </p:nvSpPr>
        <p:spPr>
          <a:xfrm>
            <a:off x="5653086" y="2428875"/>
            <a:ext cx="1381125" cy="6126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rgbClr val="3D611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Roll the Risk Die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1714500" y="2735199"/>
            <a:ext cx="400050" cy="1588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</p:cNvCxnSpPr>
          <p:nvPr/>
        </p:nvCxnSpPr>
        <p:spPr>
          <a:xfrm>
            <a:off x="3495675" y="2735199"/>
            <a:ext cx="233707" cy="52486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1"/>
          </p:cNvCxnSpPr>
          <p:nvPr/>
        </p:nvCxnSpPr>
        <p:spPr>
          <a:xfrm flipV="1">
            <a:off x="5429250" y="2735199"/>
            <a:ext cx="223836" cy="524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7034211" y="2735199"/>
            <a:ext cx="423864" cy="1588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lowchart: Process 11"/>
          <p:cNvSpPr/>
          <p:nvPr/>
        </p:nvSpPr>
        <p:spPr>
          <a:xfrm>
            <a:off x="7458075" y="3645027"/>
            <a:ext cx="1381125" cy="8412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Risk Occurs immediately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16" idx="2"/>
            <a:endCxn id="12" idx="0"/>
          </p:cNvCxnSpPr>
          <p:nvPr/>
        </p:nvCxnSpPr>
        <p:spPr>
          <a:xfrm rot="5400000">
            <a:off x="7973125" y="3402838"/>
            <a:ext cx="417703" cy="66675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lowchart: Process 13"/>
          <p:cNvSpPr/>
          <p:nvPr/>
        </p:nvSpPr>
        <p:spPr>
          <a:xfrm>
            <a:off x="5653086" y="3645027"/>
            <a:ext cx="1381125" cy="8412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Place card on the triggered stand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6" idx="2"/>
            <a:endCxn id="14" idx="0"/>
          </p:cNvCxnSpPr>
          <p:nvPr/>
        </p:nvCxnSpPr>
        <p:spPr>
          <a:xfrm rot="5400000">
            <a:off x="7070630" y="2500343"/>
            <a:ext cx="417703" cy="1871664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lowchart: Decision 15"/>
          <p:cNvSpPr/>
          <p:nvPr/>
        </p:nvSpPr>
        <p:spPr>
          <a:xfrm>
            <a:off x="7458075" y="2246249"/>
            <a:ext cx="1514475" cy="981075"/>
          </a:xfrm>
          <a:prstGeom prst="flowChartDecision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rgbClr val="3D611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Read risk card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-720000">
            <a:off x="6630895" y="3227323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Identified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158839" y="3324814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unidentified</a:t>
            </a:r>
            <a:endParaRPr lang="en-US" sz="1200" dirty="0"/>
          </a:p>
        </p:txBody>
      </p:sp>
      <p:sp>
        <p:nvSpPr>
          <p:cNvPr id="19" name="Flowchart: Decision 18"/>
          <p:cNvSpPr/>
          <p:nvPr/>
        </p:nvSpPr>
        <p:spPr>
          <a:xfrm>
            <a:off x="3590925" y="3585150"/>
            <a:ext cx="1638300" cy="981075"/>
          </a:xfrm>
          <a:prstGeom prst="flowChartDecision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Play risk strategy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14" idx="1"/>
            <a:endCxn id="19" idx="3"/>
          </p:cNvCxnSpPr>
          <p:nvPr/>
        </p:nvCxnSpPr>
        <p:spPr>
          <a:xfrm rot="10800000" flipV="1">
            <a:off x="5229226" y="4065650"/>
            <a:ext cx="423861" cy="10037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lowchart: Process 20"/>
          <p:cNvSpPr/>
          <p:nvPr/>
        </p:nvSpPr>
        <p:spPr>
          <a:xfrm>
            <a:off x="1557337" y="3453002"/>
            <a:ext cx="1381125" cy="6126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Choose Mitigate, Avoid, Transfer, Accept</a:t>
            </a:r>
            <a:endParaRPr lang="en-US" sz="1400" dirty="0"/>
          </a:p>
        </p:txBody>
      </p:sp>
      <p:sp>
        <p:nvSpPr>
          <p:cNvPr id="22" name="Flowchart: Process 21"/>
          <p:cNvSpPr/>
          <p:nvPr/>
        </p:nvSpPr>
        <p:spPr>
          <a:xfrm>
            <a:off x="1464468" y="4416552"/>
            <a:ext cx="1566863" cy="6126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Choose Enhance, Exploit, Transfer, Accept</a:t>
            </a:r>
            <a:endParaRPr lang="en-US" sz="1400" dirty="0"/>
          </a:p>
        </p:txBody>
      </p:sp>
      <p:cxnSp>
        <p:nvCxnSpPr>
          <p:cNvPr id="23" name="Straight Arrow Connector 22"/>
          <p:cNvCxnSpPr>
            <a:stCxn id="19" idx="1"/>
            <a:endCxn id="21" idx="3"/>
          </p:cNvCxnSpPr>
          <p:nvPr/>
        </p:nvCxnSpPr>
        <p:spPr>
          <a:xfrm rot="10800000">
            <a:off x="2938463" y="3759326"/>
            <a:ext cx="652463" cy="316362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1"/>
            <a:endCxn id="22" idx="3"/>
          </p:cNvCxnSpPr>
          <p:nvPr/>
        </p:nvCxnSpPr>
        <p:spPr>
          <a:xfrm rot="10800000" flipV="1">
            <a:off x="3031331" y="4075688"/>
            <a:ext cx="559594" cy="647188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440000">
            <a:off x="2918155" y="3601484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Negative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 rot="-2880000">
            <a:off x="3024174" y="4427727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Positive</a:t>
            </a:r>
            <a:endParaRPr lang="en-US" sz="1200" dirty="0"/>
          </a:p>
        </p:txBody>
      </p:sp>
      <p:sp>
        <p:nvSpPr>
          <p:cNvPr id="27" name="Flowchart: Alternate Process 26"/>
          <p:cNvSpPr/>
          <p:nvPr/>
        </p:nvSpPr>
        <p:spPr>
          <a:xfrm>
            <a:off x="3729381" y="2340260"/>
            <a:ext cx="1900237" cy="887063"/>
          </a:xfrm>
          <a:prstGeom prst="flowChartAlternate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Collect 10 Chips for each funding milestone you cross</a:t>
            </a:r>
            <a:endParaRPr lang="en-US" sz="1400" dirty="0"/>
          </a:p>
        </p:txBody>
      </p:sp>
      <p:sp>
        <p:nvSpPr>
          <p:cNvPr id="28" name="Flowchart: Process 27"/>
          <p:cNvSpPr/>
          <p:nvPr/>
        </p:nvSpPr>
        <p:spPr>
          <a:xfrm>
            <a:off x="238126" y="3899074"/>
            <a:ext cx="938212" cy="612648"/>
          </a:xfrm>
          <a:prstGeom prst="flowChartProcess">
            <a:avLst/>
          </a:prstGeom>
          <a:gradFill flip="none" rotWithShape="1">
            <a:gsLst>
              <a:gs pos="0">
                <a:srgbClr val="DDEBCF"/>
              </a:gs>
              <a:gs pos="17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End Turn</a:t>
            </a:r>
            <a:endParaRPr lang="en-US" sz="1400" dirty="0"/>
          </a:p>
        </p:txBody>
      </p:sp>
      <p:cxnSp>
        <p:nvCxnSpPr>
          <p:cNvPr id="29" name="Straight Arrow Connector 28"/>
          <p:cNvCxnSpPr>
            <a:stCxn id="21" idx="1"/>
            <a:endCxn id="28" idx="3"/>
          </p:cNvCxnSpPr>
          <p:nvPr/>
        </p:nvCxnSpPr>
        <p:spPr>
          <a:xfrm rot="10800000" flipV="1">
            <a:off x="1176339" y="3759326"/>
            <a:ext cx="380999" cy="446072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1"/>
            <a:endCxn id="28" idx="3"/>
          </p:cNvCxnSpPr>
          <p:nvPr/>
        </p:nvCxnSpPr>
        <p:spPr>
          <a:xfrm rot="10800000">
            <a:off x="1176338" y="4205398"/>
            <a:ext cx="288130" cy="517478"/>
          </a:xfrm>
          <a:prstGeom prst="straightConnector1">
            <a:avLst/>
          </a:prstGeom>
          <a:ln>
            <a:solidFill>
              <a:srgbClr val="3D61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8357987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 bwMode="auto">
          <a:xfrm>
            <a:off x="762000" y="1345352"/>
            <a:ext cx="7772400" cy="1470025"/>
          </a:xfrm>
        </p:spPr>
        <p:txBody>
          <a:bodyPr/>
          <a:lstStyle/>
          <a:p>
            <a:pPr eaLnBrk="1" hangingPunct="1"/>
            <a:r>
              <a:rPr lang="en-US" cap="none" dirty="0" smtClean="0">
                <a:latin typeface="Arial" charset="0"/>
                <a:ea typeface="ＭＳ Ｐゴシック" pitchFamily="96" charset="-128"/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775" y="2868577"/>
            <a:ext cx="5810245" cy="3798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Loyola University Maryland Project Management Office</a:t>
            </a:r>
          </a:p>
          <a:p>
            <a:r>
              <a:rPr lang="en-US" dirty="0" smtClean="0">
                <a:hlinkClick r:id="rId2"/>
              </a:rPr>
              <a:t>pmo@loyola.edu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Richard Sigler</a:t>
            </a:r>
          </a:p>
          <a:p>
            <a:r>
              <a:rPr lang="en-US" dirty="0" smtClean="0">
                <a:hlinkClick r:id="rId3"/>
              </a:rPr>
              <a:t>rgsigler@loyola.edu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Elena Bozylinski</a:t>
            </a:r>
          </a:p>
          <a:p>
            <a:r>
              <a:rPr lang="en-US" dirty="0" smtClean="0">
                <a:hlinkClick r:id="rId4"/>
              </a:rPr>
              <a:t>ebozylinski@loyola.edu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Scott Sax</a:t>
            </a:r>
          </a:p>
          <a:p>
            <a:r>
              <a:rPr lang="en-US" dirty="0" smtClean="0">
                <a:hlinkClick r:id="rId5"/>
              </a:rPr>
              <a:t>sssax@loyola.edu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163</Words>
  <Application>Microsoft Office PowerPoint</Application>
  <PresentationFormat>On-screen Show (4:3)</PresentationFormat>
  <Paragraphs>69</Paragraphs>
  <Slides>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Bitmap Image</vt:lpstr>
      <vt:lpstr>Slide 1</vt:lpstr>
      <vt:lpstr>Project Management Gaming:  Learn Project Management with a Team-Based Game Approach</vt:lpstr>
      <vt:lpstr>Loyola Project Management Office</vt:lpstr>
      <vt:lpstr>Slide 4</vt:lpstr>
      <vt:lpstr>Slide 5</vt:lpstr>
      <vt:lpstr>Game Set up</vt:lpstr>
      <vt:lpstr>Slide 7</vt:lpstr>
      <vt:lpstr>Standard Turn – THE PLANNED APPROACH</vt:lpstr>
      <vt:lpstr>THANK YOU</vt:lpstr>
    </vt:vector>
  </TitlesOfParts>
  <Company>brain bolts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boelts</dc:creator>
  <cp:lastModifiedBy>saxy46</cp:lastModifiedBy>
  <cp:revision>57</cp:revision>
  <dcterms:created xsi:type="dcterms:W3CDTF">2009-07-28T17:41:50Z</dcterms:created>
  <dcterms:modified xsi:type="dcterms:W3CDTF">2012-01-12T03:36:51Z</dcterms:modified>
</cp:coreProperties>
</file>