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2.xml" ContentType="application/vnd.openxmlformats-officedocument.drawingml.diagramLayout+xml"/>
  <Override PartName="/ppt/notesSlides/notesSlide8.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62" r:id="rId2"/>
    <p:sldId id="282" r:id="rId3"/>
    <p:sldId id="317" r:id="rId4"/>
    <p:sldId id="263" r:id="rId5"/>
    <p:sldId id="324" r:id="rId6"/>
    <p:sldId id="265" r:id="rId7"/>
    <p:sldId id="266" r:id="rId8"/>
    <p:sldId id="330" r:id="rId9"/>
    <p:sldId id="329" r:id="rId10"/>
    <p:sldId id="308" r:id="rId11"/>
    <p:sldId id="309" r:id="rId12"/>
    <p:sldId id="310" r:id="rId13"/>
    <p:sldId id="311" r:id="rId14"/>
    <p:sldId id="312" r:id="rId15"/>
    <p:sldId id="326" r:id="rId16"/>
    <p:sldId id="305" r:id="rId17"/>
    <p:sldId id="323" r:id="rId18"/>
    <p:sldId id="315" r:id="rId19"/>
    <p:sldId id="276" r:id="rId20"/>
    <p:sldId id="306" r:id="rId21"/>
    <p:sldId id="325" r:id="rId22"/>
    <p:sldId id="277" r:id="rId23"/>
    <p:sldId id="327" r:id="rId24"/>
    <p:sldId id="322" r:id="rId25"/>
    <p:sldId id="316" r:id="rId2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4A9"/>
    <a:srgbClr val="F58025"/>
    <a:srgbClr val="B30838"/>
    <a:srgbClr val="EC922E"/>
    <a:srgbClr val="FCD866"/>
    <a:srgbClr val="F3E570"/>
    <a:srgbClr val="DA5919"/>
    <a:srgbClr val="5D717E"/>
    <a:srgbClr val="3D6117"/>
    <a:srgbClr val="004A72"/>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760" autoAdjust="0"/>
  </p:normalViewPr>
  <p:slideViewPr>
    <p:cSldViewPr snapToGrid="0" snapToObjects="1">
      <p:cViewPr varScale="1">
        <p:scale>
          <a:sx n="75" d="100"/>
          <a:sy n="75" d="100"/>
        </p:scale>
        <p:origin x="-1014" y="-84"/>
      </p:cViewPr>
      <p:guideLst>
        <p:guide orient="horz" pos="2160"/>
        <p:guide pos="2880"/>
      </p:guideLst>
    </p:cSldViewPr>
  </p:slideViewPr>
  <p:outlineViewPr>
    <p:cViewPr>
      <p:scale>
        <a:sx n="33" d="100"/>
        <a:sy n="33" d="100"/>
      </p:scale>
      <p:origin x="0" y="1448"/>
    </p:cViewPr>
  </p:outlineViewPr>
  <p:notesTextViewPr>
    <p:cViewPr>
      <p:scale>
        <a:sx n="100" d="100"/>
        <a:sy n="100" d="100"/>
      </p:scale>
      <p:origin x="0" y="0"/>
    </p:cViewPr>
  </p:notesTextViewPr>
  <p:sorterViewPr>
    <p:cViewPr>
      <p:scale>
        <a:sx n="150" d="100"/>
        <a:sy n="150" d="100"/>
      </p:scale>
      <p:origin x="0" y="15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245D7D-319C-44C1-B94F-59A60C5B5DCB}" type="doc">
      <dgm:prSet loTypeId="urn:microsoft.com/office/officeart/2005/8/layout/pyramid1" loCatId="pyramid" qsTypeId="urn:microsoft.com/office/officeart/2005/8/quickstyle/simple1" qsCatId="simple" csTypeId="urn:microsoft.com/office/officeart/2005/8/colors/accent1_2" csCatId="accent1" phldr="1"/>
      <dgm:spPr/>
    </dgm:pt>
    <dgm:pt modelId="{02F9F109-109B-4FA8-9194-184343698E38}">
      <dgm:prSet phldrT="[Text]" custT="1"/>
      <dgm:spPr>
        <a:solidFill>
          <a:schemeClr val="accent3">
            <a:lumMod val="40000"/>
            <a:lumOff val="60000"/>
          </a:schemeClr>
        </a:solidFill>
        <a:scene3d>
          <a:camera prst="orthographicFront"/>
          <a:lightRig rig="threePt" dir="t"/>
        </a:scene3d>
        <a:sp3d>
          <a:bevelT/>
        </a:sp3d>
      </dgm:spPr>
      <dgm:t>
        <a:bodyPr/>
        <a:lstStyle/>
        <a:p>
          <a:endParaRPr lang="en-US" sz="2000" b="1" dirty="0" smtClean="0"/>
        </a:p>
        <a:p>
          <a:r>
            <a:rPr lang="en-US" sz="2000" b="1" dirty="0" smtClean="0">
              <a:solidFill>
                <a:schemeClr val="tx2">
                  <a:lumMod val="75000"/>
                </a:schemeClr>
              </a:solidFill>
            </a:rPr>
            <a:t>eGRC</a:t>
          </a:r>
          <a:endParaRPr lang="en-US" sz="2000" b="1" dirty="0">
            <a:solidFill>
              <a:schemeClr val="tx2">
                <a:lumMod val="75000"/>
              </a:schemeClr>
            </a:solidFill>
          </a:endParaRPr>
        </a:p>
      </dgm:t>
    </dgm:pt>
    <dgm:pt modelId="{CE1583C0-7734-4C07-951A-44060B02C003}" type="parTrans" cxnId="{5961CE54-233F-46A0-A760-96FACA9C3D95}">
      <dgm:prSet/>
      <dgm:spPr/>
      <dgm:t>
        <a:bodyPr/>
        <a:lstStyle/>
        <a:p>
          <a:endParaRPr lang="en-US"/>
        </a:p>
      </dgm:t>
    </dgm:pt>
    <dgm:pt modelId="{8AFF225D-E605-4C69-AC17-55780B363ED9}" type="sibTrans" cxnId="{5961CE54-233F-46A0-A760-96FACA9C3D95}">
      <dgm:prSet/>
      <dgm:spPr/>
      <dgm:t>
        <a:bodyPr/>
        <a:lstStyle/>
        <a:p>
          <a:endParaRPr lang="en-US"/>
        </a:p>
      </dgm:t>
    </dgm:pt>
    <dgm:pt modelId="{9DCC62ED-C63C-49ED-946B-B63C20DD81FD}">
      <dgm:prSet phldrT="[Text]" custT="1"/>
      <dgm:spPr>
        <a:solidFill>
          <a:schemeClr val="tx2">
            <a:lumMod val="40000"/>
            <a:lumOff val="60000"/>
          </a:schemeClr>
        </a:solidFill>
        <a:scene3d>
          <a:camera prst="orthographicFront"/>
          <a:lightRig rig="threePt" dir="t"/>
        </a:scene3d>
        <a:sp3d>
          <a:bevelT/>
        </a:sp3d>
      </dgm:spPr>
      <dgm:t>
        <a:bodyPr/>
        <a:lstStyle/>
        <a:p>
          <a:pPr algn="ctr"/>
          <a:endParaRPr lang="en-US" sz="1400" b="1" dirty="0" smtClean="0"/>
        </a:p>
        <a:p>
          <a:pPr algn="l"/>
          <a:r>
            <a:rPr lang="en-US" sz="1200" b="1" dirty="0" smtClean="0"/>
            <a:t>                               </a:t>
          </a:r>
          <a:endParaRPr lang="en-US" sz="1200" b="1" dirty="0"/>
        </a:p>
      </dgm:t>
    </dgm:pt>
    <dgm:pt modelId="{C3A3CE32-DCF7-4D57-AD58-34AC2567E319}" type="parTrans" cxnId="{10C71559-B7C7-4D55-99AD-7C03A05CAE00}">
      <dgm:prSet/>
      <dgm:spPr/>
      <dgm:t>
        <a:bodyPr/>
        <a:lstStyle/>
        <a:p>
          <a:endParaRPr lang="en-US"/>
        </a:p>
      </dgm:t>
    </dgm:pt>
    <dgm:pt modelId="{9C449716-D012-4C2D-9D34-62A6CB5A2BD7}" type="sibTrans" cxnId="{10C71559-B7C7-4D55-99AD-7C03A05CAE00}">
      <dgm:prSet/>
      <dgm:spPr/>
      <dgm:t>
        <a:bodyPr/>
        <a:lstStyle/>
        <a:p>
          <a:endParaRPr lang="en-US"/>
        </a:p>
      </dgm:t>
    </dgm:pt>
    <dgm:pt modelId="{E7E06877-F00A-4DC0-A459-E06784A76BA1}">
      <dgm:prSet phldrT="[Text]" custT="1"/>
      <dgm:spPr>
        <a:solidFill>
          <a:schemeClr val="tx2">
            <a:lumMod val="20000"/>
            <a:lumOff val="80000"/>
          </a:schemeClr>
        </a:solidFill>
        <a:scene3d>
          <a:camera prst="orthographicFront"/>
          <a:lightRig rig="threePt" dir="t"/>
        </a:scene3d>
        <a:sp3d>
          <a:bevelT/>
        </a:sp3d>
      </dgm:spPr>
      <dgm:t>
        <a:bodyPr/>
        <a:lstStyle/>
        <a:p>
          <a:pPr algn="ctr"/>
          <a:endParaRPr lang="en-US" sz="1600" b="1" dirty="0" smtClean="0">
            <a:solidFill>
              <a:schemeClr val="tx1"/>
            </a:solidFill>
          </a:endParaRPr>
        </a:p>
      </dgm:t>
    </dgm:pt>
    <dgm:pt modelId="{6780E7BE-CC2F-472E-9084-A97E33EEA777}" type="sibTrans" cxnId="{CB2E1BEB-CF21-44B4-B69E-88DD9E036BFC}">
      <dgm:prSet/>
      <dgm:spPr/>
      <dgm:t>
        <a:bodyPr/>
        <a:lstStyle/>
        <a:p>
          <a:endParaRPr lang="en-US"/>
        </a:p>
      </dgm:t>
    </dgm:pt>
    <dgm:pt modelId="{C4C3EB7B-B896-4BE6-BD1B-C4F9899F9E98}" type="parTrans" cxnId="{CB2E1BEB-CF21-44B4-B69E-88DD9E036BFC}">
      <dgm:prSet/>
      <dgm:spPr/>
      <dgm:t>
        <a:bodyPr/>
        <a:lstStyle/>
        <a:p>
          <a:endParaRPr lang="en-US"/>
        </a:p>
      </dgm:t>
    </dgm:pt>
    <dgm:pt modelId="{F1CCAEB4-2E25-42FE-93ED-E57A99E7042D}" type="pres">
      <dgm:prSet presAssocID="{4C245D7D-319C-44C1-B94F-59A60C5B5DCB}" presName="Name0" presStyleCnt="0">
        <dgm:presLayoutVars>
          <dgm:dir/>
          <dgm:animLvl val="lvl"/>
          <dgm:resizeHandles val="exact"/>
        </dgm:presLayoutVars>
      </dgm:prSet>
      <dgm:spPr/>
    </dgm:pt>
    <dgm:pt modelId="{39B97211-AB4D-4415-A368-1D977B0ED2C0}" type="pres">
      <dgm:prSet presAssocID="{02F9F109-109B-4FA8-9194-184343698E38}" presName="Name8" presStyleCnt="0"/>
      <dgm:spPr>
        <a:scene3d>
          <a:camera prst="orthographicFront"/>
          <a:lightRig rig="threePt" dir="t"/>
        </a:scene3d>
        <a:sp3d>
          <a:bevelT/>
        </a:sp3d>
      </dgm:spPr>
    </dgm:pt>
    <dgm:pt modelId="{4819A264-2BDD-438C-9166-CBECD9A5CA50}" type="pres">
      <dgm:prSet presAssocID="{02F9F109-109B-4FA8-9194-184343698E38}" presName="level" presStyleLbl="node1" presStyleIdx="0" presStyleCnt="3" custScaleX="96786" custScaleY="74173">
        <dgm:presLayoutVars>
          <dgm:chMax val="1"/>
          <dgm:bulletEnabled val="1"/>
        </dgm:presLayoutVars>
      </dgm:prSet>
      <dgm:spPr/>
      <dgm:t>
        <a:bodyPr/>
        <a:lstStyle/>
        <a:p>
          <a:endParaRPr lang="en-US"/>
        </a:p>
      </dgm:t>
    </dgm:pt>
    <dgm:pt modelId="{F58A7DF1-78DD-45E5-8016-A056D6691F0A}" type="pres">
      <dgm:prSet presAssocID="{02F9F109-109B-4FA8-9194-184343698E38}" presName="levelTx" presStyleLbl="revTx" presStyleIdx="0" presStyleCnt="0">
        <dgm:presLayoutVars>
          <dgm:chMax val="1"/>
          <dgm:bulletEnabled val="1"/>
        </dgm:presLayoutVars>
      </dgm:prSet>
      <dgm:spPr/>
      <dgm:t>
        <a:bodyPr/>
        <a:lstStyle/>
        <a:p>
          <a:endParaRPr lang="en-US"/>
        </a:p>
      </dgm:t>
    </dgm:pt>
    <dgm:pt modelId="{73075E92-29D8-4744-B7E3-C5BF277284FA}" type="pres">
      <dgm:prSet presAssocID="{E7E06877-F00A-4DC0-A459-E06784A76BA1}" presName="Name8" presStyleCnt="0"/>
      <dgm:spPr>
        <a:scene3d>
          <a:camera prst="orthographicFront"/>
          <a:lightRig rig="threePt" dir="t"/>
        </a:scene3d>
        <a:sp3d>
          <a:bevelT/>
        </a:sp3d>
      </dgm:spPr>
    </dgm:pt>
    <dgm:pt modelId="{B232080A-2156-4752-9DF9-436893A48298}" type="pres">
      <dgm:prSet presAssocID="{E7E06877-F00A-4DC0-A459-E06784A76BA1}" presName="level" presStyleLbl="node1" presStyleIdx="1" presStyleCnt="3" custScaleX="98762" custScaleY="34852">
        <dgm:presLayoutVars>
          <dgm:chMax val="1"/>
          <dgm:bulletEnabled val="1"/>
        </dgm:presLayoutVars>
      </dgm:prSet>
      <dgm:spPr/>
      <dgm:t>
        <a:bodyPr/>
        <a:lstStyle/>
        <a:p>
          <a:endParaRPr lang="en-US"/>
        </a:p>
      </dgm:t>
    </dgm:pt>
    <dgm:pt modelId="{A6F9CAA4-02E1-40C8-9F65-799D78EAF110}" type="pres">
      <dgm:prSet presAssocID="{E7E06877-F00A-4DC0-A459-E06784A76BA1}" presName="levelTx" presStyleLbl="revTx" presStyleIdx="0" presStyleCnt="0">
        <dgm:presLayoutVars>
          <dgm:chMax val="1"/>
          <dgm:bulletEnabled val="1"/>
        </dgm:presLayoutVars>
      </dgm:prSet>
      <dgm:spPr/>
      <dgm:t>
        <a:bodyPr/>
        <a:lstStyle/>
        <a:p>
          <a:endParaRPr lang="en-US"/>
        </a:p>
      </dgm:t>
    </dgm:pt>
    <dgm:pt modelId="{4C2400B1-EBD3-4961-8E88-002FCC7F5D29}" type="pres">
      <dgm:prSet presAssocID="{9DCC62ED-C63C-49ED-946B-B63C20DD81FD}" presName="Name8" presStyleCnt="0"/>
      <dgm:spPr>
        <a:scene3d>
          <a:camera prst="orthographicFront"/>
          <a:lightRig rig="threePt" dir="t"/>
        </a:scene3d>
        <a:sp3d>
          <a:bevelT/>
        </a:sp3d>
      </dgm:spPr>
    </dgm:pt>
    <dgm:pt modelId="{992E5DBA-4D76-441A-BCAA-73B1DA9C0EF4}" type="pres">
      <dgm:prSet presAssocID="{9DCC62ED-C63C-49ED-946B-B63C20DD81FD}" presName="level" presStyleLbl="node1" presStyleIdx="2" presStyleCnt="3" custScaleY="37139">
        <dgm:presLayoutVars>
          <dgm:chMax val="1"/>
          <dgm:bulletEnabled val="1"/>
        </dgm:presLayoutVars>
      </dgm:prSet>
      <dgm:spPr/>
      <dgm:t>
        <a:bodyPr/>
        <a:lstStyle/>
        <a:p>
          <a:endParaRPr lang="en-US"/>
        </a:p>
      </dgm:t>
    </dgm:pt>
    <dgm:pt modelId="{96DD1F17-57B4-416B-9ACF-E0A59D2F3049}" type="pres">
      <dgm:prSet presAssocID="{9DCC62ED-C63C-49ED-946B-B63C20DD81FD}" presName="levelTx" presStyleLbl="revTx" presStyleIdx="0" presStyleCnt="0">
        <dgm:presLayoutVars>
          <dgm:chMax val="1"/>
          <dgm:bulletEnabled val="1"/>
        </dgm:presLayoutVars>
      </dgm:prSet>
      <dgm:spPr/>
      <dgm:t>
        <a:bodyPr/>
        <a:lstStyle/>
        <a:p>
          <a:endParaRPr lang="en-US"/>
        </a:p>
      </dgm:t>
    </dgm:pt>
  </dgm:ptLst>
  <dgm:cxnLst>
    <dgm:cxn modelId="{09E4A092-C16B-2240-8D62-F7BC5B20FAAD}" type="presOf" srcId="{E7E06877-F00A-4DC0-A459-E06784A76BA1}" destId="{A6F9CAA4-02E1-40C8-9F65-799D78EAF110}" srcOrd="1" destOrd="0" presId="urn:microsoft.com/office/officeart/2005/8/layout/pyramid1"/>
    <dgm:cxn modelId="{CB2E1BEB-CF21-44B4-B69E-88DD9E036BFC}" srcId="{4C245D7D-319C-44C1-B94F-59A60C5B5DCB}" destId="{E7E06877-F00A-4DC0-A459-E06784A76BA1}" srcOrd="1" destOrd="0" parTransId="{C4C3EB7B-B896-4BE6-BD1B-C4F9899F9E98}" sibTransId="{6780E7BE-CC2F-472E-9084-A97E33EEA777}"/>
    <dgm:cxn modelId="{56C6F977-7C41-FE42-8D29-F9EE702D6D5A}" type="presOf" srcId="{9DCC62ED-C63C-49ED-946B-B63C20DD81FD}" destId="{992E5DBA-4D76-441A-BCAA-73B1DA9C0EF4}" srcOrd="0" destOrd="0" presId="urn:microsoft.com/office/officeart/2005/8/layout/pyramid1"/>
    <dgm:cxn modelId="{4528D74E-74C3-C442-A3FE-6DDAB9A43E44}" type="presOf" srcId="{4C245D7D-319C-44C1-B94F-59A60C5B5DCB}" destId="{F1CCAEB4-2E25-42FE-93ED-E57A99E7042D}" srcOrd="0" destOrd="0" presId="urn:microsoft.com/office/officeart/2005/8/layout/pyramid1"/>
    <dgm:cxn modelId="{B1AF52D2-9713-5D4C-9CF1-FA76F7F35D1C}" type="presOf" srcId="{9DCC62ED-C63C-49ED-946B-B63C20DD81FD}" destId="{96DD1F17-57B4-416B-9ACF-E0A59D2F3049}" srcOrd="1" destOrd="0" presId="urn:microsoft.com/office/officeart/2005/8/layout/pyramid1"/>
    <dgm:cxn modelId="{1B99D541-F56B-BE48-8B4C-43A5205BCA9C}" type="presOf" srcId="{02F9F109-109B-4FA8-9194-184343698E38}" destId="{4819A264-2BDD-438C-9166-CBECD9A5CA50}" srcOrd="0" destOrd="0" presId="urn:microsoft.com/office/officeart/2005/8/layout/pyramid1"/>
    <dgm:cxn modelId="{10C71559-B7C7-4D55-99AD-7C03A05CAE00}" srcId="{4C245D7D-319C-44C1-B94F-59A60C5B5DCB}" destId="{9DCC62ED-C63C-49ED-946B-B63C20DD81FD}" srcOrd="2" destOrd="0" parTransId="{C3A3CE32-DCF7-4D57-AD58-34AC2567E319}" sibTransId="{9C449716-D012-4C2D-9D34-62A6CB5A2BD7}"/>
    <dgm:cxn modelId="{F04D6E23-1192-0242-997C-EB2667416D6F}" type="presOf" srcId="{02F9F109-109B-4FA8-9194-184343698E38}" destId="{F58A7DF1-78DD-45E5-8016-A056D6691F0A}" srcOrd="1" destOrd="0" presId="urn:microsoft.com/office/officeart/2005/8/layout/pyramid1"/>
    <dgm:cxn modelId="{5961CE54-233F-46A0-A760-96FACA9C3D95}" srcId="{4C245D7D-319C-44C1-B94F-59A60C5B5DCB}" destId="{02F9F109-109B-4FA8-9194-184343698E38}" srcOrd="0" destOrd="0" parTransId="{CE1583C0-7734-4C07-951A-44060B02C003}" sibTransId="{8AFF225D-E605-4C69-AC17-55780B363ED9}"/>
    <dgm:cxn modelId="{C9BAA3CE-55EA-AE41-BF7E-63420671A9F8}" type="presOf" srcId="{E7E06877-F00A-4DC0-A459-E06784A76BA1}" destId="{B232080A-2156-4752-9DF9-436893A48298}" srcOrd="0" destOrd="0" presId="urn:microsoft.com/office/officeart/2005/8/layout/pyramid1"/>
    <dgm:cxn modelId="{36C80D44-DE6D-9446-8F52-C552AA2591D0}" type="presParOf" srcId="{F1CCAEB4-2E25-42FE-93ED-E57A99E7042D}" destId="{39B97211-AB4D-4415-A368-1D977B0ED2C0}" srcOrd="0" destOrd="0" presId="urn:microsoft.com/office/officeart/2005/8/layout/pyramid1"/>
    <dgm:cxn modelId="{EF6466B8-E777-A04D-BC08-F8E0C77C0C14}" type="presParOf" srcId="{39B97211-AB4D-4415-A368-1D977B0ED2C0}" destId="{4819A264-2BDD-438C-9166-CBECD9A5CA50}" srcOrd="0" destOrd="0" presId="urn:microsoft.com/office/officeart/2005/8/layout/pyramid1"/>
    <dgm:cxn modelId="{7E650FD5-001F-8D4E-B69F-F86F45E6C989}" type="presParOf" srcId="{39B97211-AB4D-4415-A368-1D977B0ED2C0}" destId="{F58A7DF1-78DD-45E5-8016-A056D6691F0A}" srcOrd="1" destOrd="0" presId="urn:microsoft.com/office/officeart/2005/8/layout/pyramid1"/>
    <dgm:cxn modelId="{DA92ECF6-599E-DF47-A5FC-631ED6940F04}" type="presParOf" srcId="{F1CCAEB4-2E25-42FE-93ED-E57A99E7042D}" destId="{73075E92-29D8-4744-B7E3-C5BF277284FA}" srcOrd="1" destOrd="0" presId="urn:microsoft.com/office/officeart/2005/8/layout/pyramid1"/>
    <dgm:cxn modelId="{0B86B510-A6F5-D54F-869D-135255197F82}" type="presParOf" srcId="{73075E92-29D8-4744-B7E3-C5BF277284FA}" destId="{B232080A-2156-4752-9DF9-436893A48298}" srcOrd="0" destOrd="0" presId="urn:microsoft.com/office/officeart/2005/8/layout/pyramid1"/>
    <dgm:cxn modelId="{E25EA23A-C433-A94D-A9CC-993BF5F2EE6F}" type="presParOf" srcId="{73075E92-29D8-4744-B7E3-C5BF277284FA}" destId="{A6F9CAA4-02E1-40C8-9F65-799D78EAF110}" srcOrd="1" destOrd="0" presId="urn:microsoft.com/office/officeart/2005/8/layout/pyramid1"/>
    <dgm:cxn modelId="{77C975C9-8F5A-7449-A108-939007525B47}" type="presParOf" srcId="{F1CCAEB4-2E25-42FE-93ED-E57A99E7042D}" destId="{4C2400B1-EBD3-4961-8E88-002FCC7F5D29}" srcOrd="2" destOrd="0" presId="urn:microsoft.com/office/officeart/2005/8/layout/pyramid1"/>
    <dgm:cxn modelId="{24B87D02-03C5-D249-887A-E39263DE49BD}" type="presParOf" srcId="{4C2400B1-EBD3-4961-8E88-002FCC7F5D29}" destId="{992E5DBA-4D76-441A-BCAA-73B1DA9C0EF4}" srcOrd="0" destOrd="0" presId="urn:microsoft.com/office/officeart/2005/8/layout/pyramid1"/>
    <dgm:cxn modelId="{E6D8DFA4-FA44-7646-A496-BE5BC7069A62}" type="presParOf" srcId="{4C2400B1-EBD3-4961-8E88-002FCC7F5D29}" destId="{96DD1F17-57B4-416B-9ACF-E0A59D2F3049}" srcOrd="1" destOrd="0" presId="urn:microsoft.com/office/officeart/2005/8/layout/pyramid1"/>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245D7D-319C-44C1-B94F-59A60C5B5DCB}" type="doc">
      <dgm:prSet loTypeId="urn:microsoft.com/office/officeart/2005/8/layout/pyramid1" loCatId="pyramid" qsTypeId="urn:microsoft.com/office/officeart/2005/8/quickstyle/simple1" qsCatId="simple" csTypeId="urn:microsoft.com/office/officeart/2005/8/colors/accent1_2" csCatId="accent1" phldr="1"/>
      <dgm:spPr/>
    </dgm:pt>
    <dgm:pt modelId="{02F9F109-109B-4FA8-9194-184343698E38}">
      <dgm:prSet phldrT="[Text]" custT="1"/>
      <dgm:spPr>
        <a:solidFill>
          <a:schemeClr val="accent3">
            <a:lumMod val="40000"/>
            <a:lumOff val="60000"/>
          </a:schemeClr>
        </a:solidFill>
        <a:scene3d>
          <a:camera prst="orthographicFront"/>
          <a:lightRig rig="threePt" dir="t"/>
        </a:scene3d>
        <a:sp3d>
          <a:bevelT/>
        </a:sp3d>
      </dgm:spPr>
      <dgm:t>
        <a:bodyPr/>
        <a:lstStyle/>
        <a:p>
          <a:endParaRPr lang="en-US" sz="2000" b="1" dirty="0" smtClean="0"/>
        </a:p>
        <a:p>
          <a:r>
            <a:rPr lang="en-US" sz="2000" b="1" dirty="0" smtClean="0">
              <a:solidFill>
                <a:schemeClr val="tx2">
                  <a:lumMod val="75000"/>
                </a:schemeClr>
              </a:solidFill>
            </a:rPr>
            <a:t>eGRC</a:t>
          </a:r>
          <a:endParaRPr lang="en-US" sz="2000" b="1" dirty="0">
            <a:solidFill>
              <a:schemeClr val="tx2">
                <a:lumMod val="75000"/>
              </a:schemeClr>
            </a:solidFill>
          </a:endParaRPr>
        </a:p>
      </dgm:t>
    </dgm:pt>
    <dgm:pt modelId="{CE1583C0-7734-4C07-951A-44060B02C003}" type="parTrans" cxnId="{5961CE54-233F-46A0-A760-96FACA9C3D95}">
      <dgm:prSet/>
      <dgm:spPr/>
      <dgm:t>
        <a:bodyPr/>
        <a:lstStyle/>
        <a:p>
          <a:endParaRPr lang="en-US"/>
        </a:p>
      </dgm:t>
    </dgm:pt>
    <dgm:pt modelId="{8AFF225D-E605-4C69-AC17-55780B363ED9}" type="sibTrans" cxnId="{5961CE54-233F-46A0-A760-96FACA9C3D95}">
      <dgm:prSet/>
      <dgm:spPr/>
      <dgm:t>
        <a:bodyPr/>
        <a:lstStyle/>
        <a:p>
          <a:endParaRPr lang="en-US"/>
        </a:p>
      </dgm:t>
    </dgm:pt>
    <dgm:pt modelId="{E7E06877-F00A-4DC0-A459-E06784A76BA1}">
      <dgm:prSet phldrT="[Text]" custT="1"/>
      <dgm:spPr>
        <a:solidFill>
          <a:schemeClr val="tx2">
            <a:lumMod val="20000"/>
            <a:lumOff val="80000"/>
          </a:schemeClr>
        </a:solidFill>
        <a:scene3d>
          <a:camera prst="orthographicFront"/>
          <a:lightRig rig="threePt" dir="t"/>
        </a:scene3d>
        <a:sp3d>
          <a:bevelT/>
        </a:sp3d>
      </dgm:spPr>
      <dgm:t>
        <a:bodyPr/>
        <a:lstStyle/>
        <a:p>
          <a:pPr algn="ctr"/>
          <a:r>
            <a:rPr lang="en-US" sz="1600" b="1" dirty="0" smtClean="0">
              <a:solidFill>
                <a:schemeClr val="tx1"/>
              </a:solidFill>
            </a:rPr>
            <a:t>NIST SP 800-39 </a:t>
          </a:r>
        </a:p>
        <a:p>
          <a:pPr algn="ctr"/>
          <a:r>
            <a:rPr lang="en-US" sz="1600" b="1" dirty="0" smtClean="0">
              <a:solidFill>
                <a:schemeClr val="tx1"/>
              </a:solidFill>
            </a:rPr>
            <a:t>Managing Information Security Risk</a:t>
          </a:r>
        </a:p>
      </dgm:t>
    </dgm:pt>
    <dgm:pt modelId="{C4C3EB7B-B896-4BE6-BD1B-C4F9899F9E98}" type="parTrans" cxnId="{CB2E1BEB-CF21-44B4-B69E-88DD9E036BFC}">
      <dgm:prSet/>
      <dgm:spPr/>
      <dgm:t>
        <a:bodyPr/>
        <a:lstStyle/>
        <a:p>
          <a:endParaRPr lang="en-US"/>
        </a:p>
      </dgm:t>
    </dgm:pt>
    <dgm:pt modelId="{6780E7BE-CC2F-472E-9084-A97E33EEA777}" type="sibTrans" cxnId="{CB2E1BEB-CF21-44B4-B69E-88DD9E036BFC}">
      <dgm:prSet/>
      <dgm:spPr/>
      <dgm:t>
        <a:bodyPr/>
        <a:lstStyle/>
        <a:p>
          <a:endParaRPr lang="en-US"/>
        </a:p>
      </dgm:t>
    </dgm:pt>
    <dgm:pt modelId="{9DCC62ED-C63C-49ED-946B-B63C20DD81FD}">
      <dgm:prSet phldrT="[Text]" custT="1"/>
      <dgm:spPr>
        <a:solidFill>
          <a:schemeClr val="tx2">
            <a:lumMod val="60000"/>
            <a:lumOff val="40000"/>
          </a:schemeClr>
        </a:solidFill>
        <a:scene3d>
          <a:camera prst="orthographicFront"/>
          <a:lightRig rig="threePt" dir="t"/>
        </a:scene3d>
        <a:sp3d>
          <a:bevelT/>
        </a:sp3d>
      </dgm:spPr>
      <dgm:t>
        <a:bodyPr/>
        <a:lstStyle/>
        <a:p>
          <a:pPr algn="ctr"/>
          <a:endParaRPr lang="en-US" sz="1400" b="1" dirty="0" smtClean="0"/>
        </a:p>
        <a:p>
          <a:pPr algn="ctr"/>
          <a:r>
            <a:rPr lang="en-US" sz="1800" b="1" dirty="0" smtClean="0">
              <a:solidFill>
                <a:schemeClr val="tx1"/>
              </a:solidFill>
            </a:rPr>
            <a:t>Common Control Framework</a:t>
          </a:r>
        </a:p>
        <a:p>
          <a:pPr algn="ctr"/>
          <a:r>
            <a:rPr lang="en-US" sz="1600" b="1" dirty="0" smtClean="0">
              <a:solidFill>
                <a:schemeClr val="tx1"/>
              </a:solidFill>
            </a:rPr>
            <a:t>NIST SP 800-53, R3/IRM 10.8.1</a:t>
          </a:r>
          <a:r>
            <a:rPr lang="en-US" sz="1600" b="1" dirty="0" smtClean="0"/>
            <a:t>                               </a:t>
          </a:r>
          <a:endParaRPr lang="en-US" sz="1600" b="1" dirty="0"/>
        </a:p>
      </dgm:t>
    </dgm:pt>
    <dgm:pt modelId="{C3A3CE32-DCF7-4D57-AD58-34AC2567E319}" type="parTrans" cxnId="{10C71559-B7C7-4D55-99AD-7C03A05CAE00}">
      <dgm:prSet/>
      <dgm:spPr/>
      <dgm:t>
        <a:bodyPr/>
        <a:lstStyle/>
        <a:p>
          <a:endParaRPr lang="en-US"/>
        </a:p>
      </dgm:t>
    </dgm:pt>
    <dgm:pt modelId="{9C449716-D012-4C2D-9D34-62A6CB5A2BD7}" type="sibTrans" cxnId="{10C71559-B7C7-4D55-99AD-7C03A05CAE00}">
      <dgm:prSet/>
      <dgm:spPr/>
      <dgm:t>
        <a:bodyPr/>
        <a:lstStyle/>
        <a:p>
          <a:endParaRPr lang="en-US"/>
        </a:p>
      </dgm:t>
    </dgm:pt>
    <dgm:pt modelId="{F1CCAEB4-2E25-42FE-93ED-E57A99E7042D}" type="pres">
      <dgm:prSet presAssocID="{4C245D7D-319C-44C1-B94F-59A60C5B5DCB}" presName="Name0" presStyleCnt="0">
        <dgm:presLayoutVars>
          <dgm:dir/>
          <dgm:animLvl val="lvl"/>
          <dgm:resizeHandles val="exact"/>
        </dgm:presLayoutVars>
      </dgm:prSet>
      <dgm:spPr/>
    </dgm:pt>
    <dgm:pt modelId="{39B97211-AB4D-4415-A368-1D977B0ED2C0}" type="pres">
      <dgm:prSet presAssocID="{02F9F109-109B-4FA8-9194-184343698E38}" presName="Name8" presStyleCnt="0"/>
      <dgm:spPr>
        <a:scene3d>
          <a:camera prst="orthographicFront"/>
          <a:lightRig rig="threePt" dir="t"/>
        </a:scene3d>
        <a:sp3d>
          <a:bevelT/>
        </a:sp3d>
      </dgm:spPr>
    </dgm:pt>
    <dgm:pt modelId="{4819A264-2BDD-438C-9166-CBECD9A5CA50}" type="pres">
      <dgm:prSet presAssocID="{02F9F109-109B-4FA8-9194-184343698E38}" presName="level" presStyleLbl="node1" presStyleIdx="0" presStyleCnt="3">
        <dgm:presLayoutVars>
          <dgm:chMax val="1"/>
          <dgm:bulletEnabled val="1"/>
        </dgm:presLayoutVars>
      </dgm:prSet>
      <dgm:spPr/>
      <dgm:t>
        <a:bodyPr/>
        <a:lstStyle/>
        <a:p>
          <a:endParaRPr lang="en-US"/>
        </a:p>
      </dgm:t>
    </dgm:pt>
    <dgm:pt modelId="{F58A7DF1-78DD-45E5-8016-A056D6691F0A}" type="pres">
      <dgm:prSet presAssocID="{02F9F109-109B-4FA8-9194-184343698E38}" presName="levelTx" presStyleLbl="revTx" presStyleIdx="0" presStyleCnt="0">
        <dgm:presLayoutVars>
          <dgm:chMax val="1"/>
          <dgm:bulletEnabled val="1"/>
        </dgm:presLayoutVars>
      </dgm:prSet>
      <dgm:spPr/>
      <dgm:t>
        <a:bodyPr/>
        <a:lstStyle/>
        <a:p>
          <a:endParaRPr lang="en-US"/>
        </a:p>
      </dgm:t>
    </dgm:pt>
    <dgm:pt modelId="{73075E92-29D8-4744-B7E3-C5BF277284FA}" type="pres">
      <dgm:prSet presAssocID="{E7E06877-F00A-4DC0-A459-E06784A76BA1}" presName="Name8" presStyleCnt="0"/>
      <dgm:spPr>
        <a:scene3d>
          <a:camera prst="orthographicFront"/>
          <a:lightRig rig="threePt" dir="t"/>
        </a:scene3d>
        <a:sp3d>
          <a:bevelT/>
        </a:sp3d>
      </dgm:spPr>
    </dgm:pt>
    <dgm:pt modelId="{B232080A-2156-4752-9DF9-436893A48298}" type="pres">
      <dgm:prSet presAssocID="{E7E06877-F00A-4DC0-A459-E06784A76BA1}" presName="level" presStyleLbl="node1" presStyleIdx="1" presStyleCnt="3">
        <dgm:presLayoutVars>
          <dgm:chMax val="1"/>
          <dgm:bulletEnabled val="1"/>
        </dgm:presLayoutVars>
      </dgm:prSet>
      <dgm:spPr/>
      <dgm:t>
        <a:bodyPr/>
        <a:lstStyle/>
        <a:p>
          <a:endParaRPr lang="en-US"/>
        </a:p>
      </dgm:t>
    </dgm:pt>
    <dgm:pt modelId="{A6F9CAA4-02E1-40C8-9F65-799D78EAF110}" type="pres">
      <dgm:prSet presAssocID="{E7E06877-F00A-4DC0-A459-E06784A76BA1}" presName="levelTx" presStyleLbl="revTx" presStyleIdx="0" presStyleCnt="0">
        <dgm:presLayoutVars>
          <dgm:chMax val="1"/>
          <dgm:bulletEnabled val="1"/>
        </dgm:presLayoutVars>
      </dgm:prSet>
      <dgm:spPr/>
      <dgm:t>
        <a:bodyPr/>
        <a:lstStyle/>
        <a:p>
          <a:endParaRPr lang="en-US"/>
        </a:p>
      </dgm:t>
    </dgm:pt>
    <dgm:pt modelId="{4C2400B1-EBD3-4961-8E88-002FCC7F5D29}" type="pres">
      <dgm:prSet presAssocID="{9DCC62ED-C63C-49ED-946B-B63C20DD81FD}" presName="Name8" presStyleCnt="0"/>
      <dgm:spPr>
        <a:scene3d>
          <a:camera prst="orthographicFront"/>
          <a:lightRig rig="threePt" dir="t"/>
        </a:scene3d>
        <a:sp3d>
          <a:bevelT/>
        </a:sp3d>
      </dgm:spPr>
    </dgm:pt>
    <dgm:pt modelId="{992E5DBA-4D76-441A-BCAA-73B1DA9C0EF4}" type="pres">
      <dgm:prSet presAssocID="{9DCC62ED-C63C-49ED-946B-B63C20DD81FD}" presName="level" presStyleLbl="node1" presStyleIdx="2" presStyleCnt="3">
        <dgm:presLayoutVars>
          <dgm:chMax val="1"/>
          <dgm:bulletEnabled val="1"/>
        </dgm:presLayoutVars>
      </dgm:prSet>
      <dgm:spPr/>
      <dgm:t>
        <a:bodyPr/>
        <a:lstStyle/>
        <a:p>
          <a:endParaRPr lang="en-US"/>
        </a:p>
      </dgm:t>
    </dgm:pt>
    <dgm:pt modelId="{96DD1F17-57B4-416B-9ACF-E0A59D2F3049}" type="pres">
      <dgm:prSet presAssocID="{9DCC62ED-C63C-49ED-946B-B63C20DD81FD}" presName="levelTx" presStyleLbl="revTx" presStyleIdx="0" presStyleCnt="0">
        <dgm:presLayoutVars>
          <dgm:chMax val="1"/>
          <dgm:bulletEnabled val="1"/>
        </dgm:presLayoutVars>
      </dgm:prSet>
      <dgm:spPr/>
      <dgm:t>
        <a:bodyPr/>
        <a:lstStyle/>
        <a:p>
          <a:endParaRPr lang="en-US"/>
        </a:p>
      </dgm:t>
    </dgm:pt>
  </dgm:ptLst>
  <dgm:cxnLst>
    <dgm:cxn modelId="{CB2E1BEB-CF21-44B4-B69E-88DD9E036BFC}" srcId="{4C245D7D-319C-44C1-B94F-59A60C5B5DCB}" destId="{E7E06877-F00A-4DC0-A459-E06784A76BA1}" srcOrd="1" destOrd="0" parTransId="{C4C3EB7B-B896-4BE6-BD1B-C4F9899F9E98}" sibTransId="{6780E7BE-CC2F-472E-9084-A97E33EEA777}"/>
    <dgm:cxn modelId="{F0266DEE-BD08-C74E-87C3-7635237F354E}" type="presOf" srcId="{02F9F109-109B-4FA8-9194-184343698E38}" destId="{4819A264-2BDD-438C-9166-CBECD9A5CA50}" srcOrd="0" destOrd="0" presId="urn:microsoft.com/office/officeart/2005/8/layout/pyramid1"/>
    <dgm:cxn modelId="{77BD3EDA-A01E-1349-BFA0-558A6A8DB8A3}" type="presOf" srcId="{E7E06877-F00A-4DC0-A459-E06784A76BA1}" destId="{A6F9CAA4-02E1-40C8-9F65-799D78EAF110}" srcOrd="1" destOrd="0" presId="urn:microsoft.com/office/officeart/2005/8/layout/pyramid1"/>
    <dgm:cxn modelId="{10C71559-B7C7-4D55-99AD-7C03A05CAE00}" srcId="{4C245D7D-319C-44C1-B94F-59A60C5B5DCB}" destId="{9DCC62ED-C63C-49ED-946B-B63C20DD81FD}" srcOrd="2" destOrd="0" parTransId="{C3A3CE32-DCF7-4D57-AD58-34AC2567E319}" sibTransId="{9C449716-D012-4C2D-9D34-62A6CB5A2BD7}"/>
    <dgm:cxn modelId="{40FEEA62-4E15-7648-B379-7EA51CEA47A5}" type="presOf" srcId="{9DCC62ED-C63C-49ED-946B-B63C20DD81FD}" destId="{992E5DBA-4D76-441A-BCAA-73B1DA9C0EF4}" srcOrd="0" destOrd="0" presId="urn:microsoft.com/office/officeart/2005/8/layout/pyramid1"/>
    <dgm:cxn modelId="{41F1FD8B-4235-3D40-933B-B9C272B46F04}" type="presOf" srcId="{E7E06877-F00A-4DC0-A459-E06784A76BA1}" destId="{B232080A-2156-4752-9DF9-436893A48298}" srcOrd="0" destOrd="0" presId="urn:microsoft.com/office/officeart/2005/8/layout/pyramid1"/>
    <dgm:cxn modelId="{5A86927F-9DCB-2247-9D37-F8F6F091BA3B}" type="presOf" srcId="{02F9F109-109B-4FA8-9194-184343698E38}" destId="{F58A7DF1-78DD-45E5-8016-A056D6691F0A}" srcOrd="1" destOrd="0" presId="urn:microsoft.com/office/officeart/2005/8/layout/pyramid1"/>
    <dgm:cxn modelId="{EECDF86D-05E4-4843-B12C-2E09A3CAB310}" type="presOf" srcId="{4C245D7D-319C-44C1-B94F-59A60C5B5DCB}" destId="{F1CCAEB4-2E25-42FE-93ED-E57A99E7042D}" srcOrd="0" destOrd="0" presId="urn:microsoft.com/office/officeart/2005/8/layout/pyramid1"/>
    <dgm:cxn modelId="{0AE20153-F350-F64F-B4A1-2F4A7FA9BC86}" type="presOf" srcId="{9DCC62ED-C63C-49ED-946B-B63C20DD81FD}" destId="{96DD1F17-57B4-416B-9ACF-E0A59D2F3049}" srcOrd="1" destOrd="0" presId="urn:microsoft.com/office/officeart/2005/8/layout/pyramid1"/>
    <dgm:cxn modelId="{5961CE54-233F-46A0-A760-96FACA9C3D95}" srcId="{4C245D7D-319C-44C1-B94F-59A60C5B5DCB}" destId="{02F9F109-109B-4FA8-9194-184343698E38}" srcOrd="0" destOrd="0" parTransId="{CE1583C0-7734-4C07-951A-44060B02C003}" sibTransId="{8AFF225D-E605-4C69-AC17-55780B363ED9}"/>
    <dgm:cxn modelId="{ED6E9D72-8781-4A43-A264-2D720D329E67}" type="presParOf" srcId="{F1CCAEB4-2E25-42FE-93ED-E57A99E7042D}" destId="{39B97211-AB4D-4415-A368-1D977B0ED2C0}" srcOrd="0" destOrd="0" presId="urn:microsoft.com/office/officeart/2005/8/layout/pyramid1"/>
    <dgm:cxn modelId="{107366F4-49B1-544C-9E55-BE3810CF33F4}" type="presParOf" srcId="{39B97211-AB4D-4415-A368-1D977B0ED2C0}" destId="{4819A264-2BDD-438C-9166-CBECD9A5CA50}" srcOrd="0" destOrd="0" presId="urn:microsoft.com/office/officeart/2005/8/layout/pyramid1"/>
    <dgm:cxn modelId="{0B04DDBA-8DEB-704B-8D65-E4776D2D86FF}" type="presParOf" srcId="{39B97211-AB4D-4415-A368-1D977B0ED2C0}" destId="{F58A7DF1-78DD-45E5-8016-A056D6691F0A}" srcOrd="1" destOrd="0" presId="urn:microsoft.com/office/officeart/2005/8/layout/pyramid1"/>
    <dgm:cxn modelId="{8E640CEB-2B0D-A241-9D0D-DFE2510C422F}" type="presParOf" srcId="{F1CCAEB4-2E25-42FE-93ED-E57A99E7042D}" destId="{73075E92-29D8-4744-B7E3-C5BF277284FA}" srcOrd="1" destOrd="0" presId="urn:microsoft.com/office/officeart/2005/8/layout/pyramid1"/>
    <dgm:cxn modelId="{9BD240DB-9CD2-C343-9415-A50B1CB80ECE}" type="presParOf" srcId="{73075E92-29D8-4744-B7E3-C5BF277284FA}" destId="{B232080A-2156-4752-9DF9-436893A48298}" srcOrd="0" destOrd="0" presId="urn:microsoft.com/office/officeart/2005/8/layout/pyramid1"/>
    <dgm:cxn modelId="{6EC3EAD6-3729-4542-B2DB-4595A99341A2}" type="presParOf" srcId="{73075E92-29D8-4744-B7E3-C5BF277284FA}" destId="{A6F9CAA4-02E1-40C8-9F65-799D78EAF110}" srcOrd="1" destOrd="0" presId="urn:microsoft.com/office/officeart/2005/8/layout/pyramid1"/>
    <dgm:cxn modelId="{C437F053-7D7C-FB41-A375-77C664900349}" type="presParOf" srcId="{F1CCAEB4-2E25-42FE-93ED-E57A99E7042D}" destId="{4C2400B1-EBD3-4961-8E88-002FCC7F5D29}" srcOrd="2" destOrd="0" presId="urn:microsoft.com/office/officeart/2005/8/layout/pyramid1"/>
    <dgm:cxn modelId="{EA696E2B-AE7B-204D-9BED-81B8DFFFA0BA}" type="presParOf" srcId="{4C2400B1-EBD3-4961-8E88-002FCC7F5D29}" destId="{992E5DBA-4D76-441A-BCAA-73B1DA9C0EF4}" srcOrd="0" destOrd="0" presId="urn:microsoft.com/office/officeart/2005/8/layout/pyramid1"/>
    <dgm:cxn modelId="{D542F617-476F-BE48-ABDB-F8604463C80F}" type="presParOf" srcId="{4C2400B1-EBD3-4961-8E88-002FCC7F5D29}" destId="{96DD1F17-57B4-416B-9ACF-E0A59D2F3049}" srcOrd="1" destOrd="0" presId="urn:microsoft.com/office/officeart/2005/8/layout/pyramid1"/>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19A264-2BDD-438C-9166-CBECD9A5CA50}">
      <dsp:nvSpPr>
        <dsp:cNvPr id="0" name=""/>
        <dsp:cNvSpPr/>
      </dsp:nvSpPr>
      <dsp:spPr>
        <a:xfrm>
          <a:off x="1201254" y="0"/>
          <a:ext cx="2318979" cy="1728104"/>
        </a:xfrm>
        <a:prstGeom prst="trapezoid">
          <a:avLst>
            <a:gd name="adj" fmla="val 69324"/>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1" kern="1200" dirty="0" smtClean="0"/>
        </a:p>
        <a:p>
          <a:pPr lvl="0" algn="ctr" defTabSz="889000">
            <a:lnSpc>
              <a:spcPct val="90000"/>
            </a:lnSpc>
            <a:spcBef>
              <a:spcPct val="0"/>
            </a:spcBef>
            <a:spcAft>
              <a:spcPct val="35000"/>
            </a:spcAft>
          </a:pPr>
          <a:r>
            <a:rPr lang="en-US" sz="2000" b="1" kern="1200" dirty="0" smtClean="0">
              <a:solidFill>
                <a:schemeClr val="tx2">
                  <a:lumMod val="75000"/>
                </a:schemeClr>
              </a:solidFill>
            </a:rPr>
            <a:t>eGRC</a:t>
          </a:r>
          <a:endParaRPr lang="en-US" sz="2000" b="1" kern="1200" dirty="0">
            <a:solidFill>
              <a:schemeClr val="tx2">
                <a:lumMod val="75000"/>
              </a:schemeClr>
            </a:solidFill>
          </a:endParaRPr>
        </a:p>
      </dsp:txBody>
      <dsp:txXfrm>
        <a:off x="1201254" y="0"/>
        <a:ext cx="2318979" cy="1728104"/>
      </dsp:txXfrm>
    </dsp:sp>
    <dsp:sp modelId="{B232080A-2156-4752-9DF9-436893A48298}">
      <dsp:nvSpPr>
        <dsp:cNvPr id="0" name=""/>
        <dsp:cNvSpPr/>
      </dsp:nvSpPr>
      <dsp:spPr>
        <a:xfrm>
          <a:off x="621644" y="1728104"/>
          <a:ext cx="3478199" cy="811992"/>
        </a:xfrm>
        <a:prstGeom prst="trapezoid">
          <a:avLst>
            <a:gd name="adj" fmla="val 69324"/>
          </a:avLst>
        </a:prstGeom>
        <a:solidFill>
          <a:schemeClr val="tx2">
            <a:lumMod val="20000"/>
            <a:lumOff val="8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b="1" kern="1200" dirty="0" smtClean="0">
            <a:solidFill>
              <a:schemeClr val="tx1"/>
            </a:solidFill>
          </a:endParaRPr>
        </a:p>
      </dsp:txBody>
      <dsp:txXfrm>
        <a:off x="1230329" y="1728104"/>
        <a:ext cx="2260829" cy="811992"/>
      </dsp:txXfrm>
    </dsp:sp>
    <dsp:sp modelId="{992E5DBA-4D76-441A-BCAA-73B1DA9C0EF4}">
      <dsp:nvSpPr>
        <dsp:cNvPr id="0" name=""/>
        <dsp:cNvSpPr/>
      </dsp:nvSpPr>
      <dsp:spPr>
        <a:xfrm>
          <a:off x="0" y="2540097"/>
          <a:ext cx="4721489" cy="865275"/>
        </a:xfrm>
        <a:prstGeom prst="trapezoid">
          <a:avLst>
            <a:gd name="adj" fmla="val 69324"/>
          </a:avLst>
        </a:prstGeom>
        <a:solidFill>
          <a:schemeClr val="tx2">
            <a:lumMod val="40000"/>
            <a:lumOff val="6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b="1" kern="1200" dirty="0" smtClean="0"/>
        </a:p>
        <a:p>
          <a:pPr lvl="0" algn="l" defTabSz="622300">
            <a:lnSpc>
              <a:spcPct val="90000"/>
            </a:lnSpc>
            <a:spcBef>
              <a:spcPct val="0"/>
            </a:spcBef>
            <a:spcAft>
              <a:spcPct val="35000"/>
            </a:spcAft>
          </a:pPr>
          <a:r>
            <a:rPr lang="en-US" sz="1200" b="1" kern="1200" dirty="0" smtClean="0"/>
            <a:t>                               </a:t>
          </a:r>
          <a:endParaRPr lang="en-US" sz="1200" b="1" kern="1200" dirty="0"/>
        </a:p>
      </dsp:txBody>
      <dsp:txXfrm>
        <a:off x="826260" y="2540097"/>
        <a:ext cx="3068967" cy="8652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1/18/2012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639518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1/18/2012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2341500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95F9E8A-5286-BA43-A96F-17F69C2923FD}" type="slidenum">
              <a:rPr lang="en-US"/>
              <a:pPr/>
              <a:t>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405A249-B107-D442-AF25-A5F2616E1FC6}" type="slidenum">
              <a:rPr lang="en-US"/>
              <a:pPr/>
              <a:t>10</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AD8B4C1-D9CF-D540-8E7B-47BFB17D2132}" type="slidenum">
              <a:rPr lang="en-US"/>
              <a:pPr/>
              <a:t>11</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407E014-EA2D-3D4C-B678-7CECD3BCB261}" type="slidenum">
              <a:rPr lang="en-US"/>
              <a:pPr/>
              <a:t>12</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D7DECA0-6F94-FC47-9416-847A07E7DBB0}" type="slidenum">
              <a:rPr lang="en-US"/>
              <a:pPr/>
              <a:t>13</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F4B2AF5F-6EC6-F34B-B7AA-5C3E9E10D86B}" type="slidenum">
              <a:rPr lang="en-US"/>
              <a:pPr/>
              <a:t>14</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AD8248B-CFF2-BF4F-AEB9-486BAA759FD2}" type="slidenum">
              <a:rPr lang="en-US"/>
              <a:pPr/>
              <a:t>18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686098" y="4343704"/>
            <a:ext cx="5485805" cy="4113892"/>
          </a:xfrm>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8ADF69E-F6C8-2D4A-911A-197C54B1CCAB}" type="slidenum">
              <a:rPr lang="en-US"/>
              <a:pPr/>
              <a:t>19</a:t>
            </a:fld>
            <a:endParaRPr lang="en-US"/>
          </a:p>
        </p:txBody>
      </p:sp>
      <p:sp>
        <p:nvSpPr>
          <p:cNvPr id="34819" name="Rectangle 2"/>
          <p:cNvSpPr>
            <a:spLocks noGrp="1" noRot="1" noChangeAspect="1" noChangeArrowheads="1" noTextEdit="1"/>
          </p:cNvSpPr>
          <p:nvPr>
            <p:ph type="sldImg"/>
          </p:nvPr>
        </p:nvSpPr>
        <p:spPr>
          <a:xfrm>
            <a:off x="1144588" y="685800"/>
            <a:ext cx="4572000" cy="3429000"/>
          </a:xfrm>
          <a:ln/>
        </p:spPr>
      </p:sp>
      <p:sp>
        <p:nvSpPr>
          <p:cNvPr id="3482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1/18/2012</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1/18/2012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1/18/2012</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1/18/2012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1/18/2012</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1/18/2012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1/18/2012</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1/18/2012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1/18/2012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1">
            <a:extLst>
              <a:ext uri="{28A0092B-C50C-407E-A947-70E740481C1C}">
                <a14:useLocalDpi xmlns:mc="http://schemas.openxmlformats.org/markup-compatibility/2006" xmlns:mv="urn:schemas-microsoft-com:mac:vml" xmlns:a14="http://schemas.microsoft.com/office/drawing/2010/main" xmlns="" val="0"/>
              </a:ext>
            </a:extLst>
          </a:blip>
          <a:stretch>
            <a:fillRect/>
          </a:stretch>
        </p:blipFill>
        <p:spPr>
          <a:xfrm>
            <a:off x="0" y="6344525"/>
            <a:ext cx="9144000" cy="537537"/>
          </a:xfrm>
          <a:prstGeom prst="rect">
            <a:avLst/>
          </a:prstGeom>
        </p:spPr>
      </p:pic>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1/18/2012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spd="med">
    <p:fade/>
  </p:transition>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5" Type="http://schemas.openxmlformats.org/officeDocument/2006/relationships/image" Target="../media/image27.png"/><Relationship Id="rId2" Type="http://schemas.openxmlformats.org/officeDocument/2006/relationships/image" Target="../media/image4.emf"/><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24" Type="http://schemas.openxmlformats.org/officeDocument/2006/relationships/image" Target="../media/image26.pn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5.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4.png"/></Relationships>
</file>

<file path=ppt/slides/_rels/slide1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metricstream.com" TargetMode="External"/><Relationship Id="rId7" Type="http://schemas.openxmlformats.org/officeDocument/2006/relationships/hyperlink" Target="http://www.modulo.com" TargetMode="External"/><Relationship Id="rId2" Type="http://schemas.openxmlformats.org/officeDocument/2006/relationships/hyperlink" Target="https://wiki.internet2.edu/confluence/display/itsg2/Hot" TargetMode="External"/><Relationship Id="rId1" Type="http://schemas.openxmlformats.org/officeDocument/2006/relationships/slideLayout" Target="../slideLayouts/slideLayout2.xml"/><Relationship Id="rId6" Type="http://schemas.openxmlformats.org/officeDocument/2006/relationships/hyperlink" Target="http://www.lockpath.com" TargetMode="External"/><Relationship Id="rId5" Type="http://schemas.openxmlformats.org/officeDocument/2006/relationships/hyperlink" Target="http://www.archer.com" TargetMode="External"/><Relationship Id="rId4" Type="http://schemas.openxmlformats.org/officeDocument/2006/relationships/hyperlink" Target="http://www.brinqa.co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wm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normAutofit fontScale="90000"/>
          </a:bodyPr>
          <a:lstStyle/>
          <a:p>
            <a:pPr algn="ctr" eaLnBrk="1" hangingPunct="1"/>
            <a:r>
              <a:rPr lang="en-US" sz="1200" dirty="0">
                <a:solidFill>
                  <a:srgbClr val="000000"/>
                </a:solidFill>
                <a:latin typeface="Verdana" charset="0"/>
              </a:rPr>
              <a:t/>
            </a:r>
            <a:br>
              <a:rPr lang="en-US" sz="1200" dirty="0">
                <a:solidFill>
                  <a:srgbClr val="000000"/>
                </a:solidFill>
                <a:latin typeface="Verdana" charset="0"/>
              </a:rPr>
            </a:br>
            <a:r>
              <a:rPr lang="en-US" sz="1200" dirty="0" smtClean="0">
                <a:solidFill>
                  <a:srgbClr val="000000"/>
                </a:solidFill>
                <a:latin typeface="Verdana" charset="0"/>
              </a:rPr>
              <a:t> </a:t>
            </a:r>
            <a:r>
              <a:rPr lang="en-US" sz="3556" dirty="0" smtClean="0"/>
              <a:t>The Economics of Enterprise Governance, Risk, and Compliance (GRC)</a:t>
            </a:r>
            <a:r>
              <a:rPr lang="en-US" sz="4000" dirty="0" smtClean="0">
                <a:latin typeface="Verdana" charset="0"/>
              </a:rPr>
              <a:t/>
            </a:r>
            <a:br>
              <a:rPr lang="en-US" sz="4000" dirty="0" smtClean="0">
                <a:latin typeface="Verdana" charset="0"/>
              </a:rPr>
            </a:br>
            <a:r>
              <a:rPr lang="en-US" sz="4000" dirty="0" smtClean="0">
                <a:latin typeface="Verdana" charset="0"/>
              </a:rPr>
              <a:t/>
            </a:r>
            <a:br>
              <a:rPr lang="en-US" sz="4000" dirty="0" smtClean="0">
                <a:latin typeface="Verdana" charset="0"/>
              </a:rPr>
            </a:br>
            <a:r>
              <a:rPr lang="en-US" sz="4000" dirty="0" smtClean="0">
                <a:latin typeface="Verdana" charset="0"/>
              </a:rPr>
              <a:t/>
            </a:r>
            <a:br>
              <a:rPr lang="en-US" sz="4000" dirty="0" smtClean="0">
                <a:latin typeface="Verdana" charset="0"/>
              </a:rPr>
            </a:br>
            <a:endParaRPr lang="en-US" sz="1200" dirty="0">
              <a:solidFill>
                <a:srgbClr val="000000"/>
              </a:solidFill>
              <a:latin typeface="Verdana" charset="0"/>
            </a:endParaRPr>
          </a:p>
        </p:txBody>
      </p:sp>
      <p:sp>
        <p:nvSpPr>
          <p:cNvPr id="15363" name="Rectangle 3"/>
          <p:cNvSpPr>
            <a:spLocks noGrp="1" noChangeArrowheads="1"/>
          </p:cNvSpPr>
          <p:nvPr>
            <p:ph type="subTitle" idx="1"/>
          </p:nvPr>
        </p:nvSpPr>
        <p:spPr/>
        <p:txBody>
          <a:bodyPr>
            <a:normAutofit/>
          </a:bodyPr>
          <a:lstStyle/>
          <a:p>
            <a:pPr eaLnBrk="1" hangingPunct="1"/>
            <a:r>
              <a:rPr lang="en-US" sz="2400" dirty="0" err="1" smtClean="0"/>
              <a:t>Chrisan</a:t>
            </a:r>
            <a:r>
              <a:rPr lang="en-US" sz="2400" dirty="0" smtClean="0"/>
              <a:t> Herrod/13 January 2012</a:t>
            </a:r>
          </a:p>
          <a:p>
            <a:pPr eaLnBrk="1" hangingPunct="1"/>
            <a:endParaRPr lang="en-US" dirty="0"/>
          </a:p>
        </p:txBody>
      </p:sp>
      <p:sp>
        <p:nvSpPr>
          <p:cNvPr id="15364" name="Rectangle 4"/>
          <p:cNvSpPr>
            <a:spLocks noChangeArrowheads="1"/>
          </p:cNvSpPr>
          <p:nvPr/>
        </p:nvSpPr>
        <p:spPr bwMode="auto">
          <a:xfrm>
            <a:off x="5113338" y="6088063"/>
            <a:ext cx="184150" cy="366712"/>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en-US" dirty="0"/>
              <a:t>What survey data tells us</a:t>
            </a:r>
          </a:p>
        </p:txBody>
      </p:sp>
      <p:sp>
        <p:nvSpPr>
          <p:cNvPr id="37891" name="Rectangle 3"/>
          <p:cNvSpPr>
            <a:spLocks noGrp="1"/>
          </p:cNvSpPr>
          <p:nvPr>
            <p:ph type="body" idx="1"/>
          </p:nvPr>
        </p:nvSpPr>
        <p:spPr>
          <a:xfrm>
            <a:off x="457200" y="1601788"/>
            <a:ext cx="8229600" cy="4525963"/>
          </a:xfrm>
        </p:spPr>
        <p:txBody>
          <a:bodyPr/>
          <a:lstStyle/>
          <a:p>
            <a:r>
              <a:rPr lang="en-US" sz="2400" dirty="0" smtClean="0"/>
              <a:t>2010 </a:t>
            </a:r>
            <a:r>
              <a:rPr lang="en-US" sz="2400" dirty="0"/>
              <a:t>GRC Strategy Survey by The Open Compliance and Ethics Group (OCEG</a:t>
            </a:r>
            <a:r>
              <a:rPr lang="en-US" sz="2400" dirty="0" smtClean="0"/>
              <a:t>)</a:t>
            </a:r>
          </a:p>
          <a:p>
            <a:pPr lvl="1"/>
            <a:r>
              <a:rPr lang="en-US" dirty="0"/>
              <a:t>Found that 65% of their respondents claimed fragmented GRC caused serious business problems though duplication of efforts, redundant solutions, higher costs, and increased risk</a:t>
            </a:r>
            <a:r>
              <a:rPr lang="en-US" dirty="0" smtClean="0"/>
              <a:t>.</a:t>
            </a:r>
          </a:p>
          <a:p>
            <a:pPr lvl="1"/>
            <a:r>
              <a:rPr lang="en-US" dirty="0" err="1"/>
              <a:t>OCEG’s</a:t>
            </a:r>
            <a:r>
              <a:rPr lang="en-US" dirty="0"/>
              <a:t> findings are consistent with current thinking from industry analysts, (aka Forrester, IDC &amp; Gartner) and research studies (Aberdeen) that cite fragmentation as a primary driver for GRC automation.</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457200" y="457200"/>
            <a:ext cx="8382000" cy="1143000"/>
          </a:xfrm>
        </p:spPr>
        <p:txBody>
          <a:bodyPr>
            <a:normAutofit/>
          </a:bodyPr>
          <a:lstStyle/>
          <a:p>
            <a:r>
              <a:rPr lang="en-US" sz="2800" dirty="0"/>
              <a:t>Lack of Consensus on Costs and Responsibilities</a:t>
            </a:r>
          </a:p>
        </p:txBody>
      </p:sp>
      <p:sp>
        <p:nvSpPr>
          <p:cNvPr id="39939" name="Rectangle 3"/>
          <p:cNvSpPr>
            <a:spLocks noGrp="1"/>
          </p:cNvSpPr>
          <p:nvPr>
            <p:ph type="body" idx="1"/>
          </p:nvPr>
        </p:nvSpPr>
        <p:spPr/>
        <p:txBody>
          <a:bodyPr/>
          <a:lstStyle/>
          <a:p>
            <a:pPr>
              <a:lnSpc>
                <a:spcPct val="80000"/>
              </a:lnSpc>
            </a:pPr>
            <a:r>
              <a:rPr lang="en-US" sz="2400" dirty="0"/>
              <a:t>True cost of compliance is difficult to estimate through modeling because there are so many variables and the rate of change among those variables tends to be high.</a:t>
            </a:r>
          </a:p>
          <a:p>
            <a:pPr lvl="1">
              <a:lnSpc>
                <a:spcPct val="80000"/>
              </a:lnSpc>
            </a:pPr>
            <a:r>
              <a:rPr lang="en-US" dirty="0"/>
              <a:t>One estimate put the cost to the U.S. economy for federal regulatory compliance in </a:t>
            </a:r>
            <a:r>
              <a:rPr lang="en-US" dirty="0" smtClean="0"/>
              <a:t>2010 at </a:t>
            </a:r>
            <a:r>
              <a:rPr lang="en-US" dirty="0"/>
              <a:t>1.14Billion or is it Trillion?</a:t>
            </a:r>
          </a:p>
          <a:p>
            <a:pPr lvl="1">
              <a:lnSpc>
                <a:spcPct val="80000"/>
              </a:lnSpc>
            </a:pPr>
            <a:r>
              <a:rPr lang="en-US" dirty="0"/>
              <a:t>The number of regulations and the rate at which they change is often used as a measure of the magnitude of the burden for example:</a:t>
            </a:r>
          </a:p>
          <a:p>
            <a:pPr lvl="2">
              <a:lnSpc>
                <a:spcPct val="80000"/>
              </a:lnSpc>
            </a:pPr>
            <a:r>
              <a:rPr lang="en-US" sz="2400" dirty="0"/>
              <a:t>In</a:t>
            </a:r>
            <a:r>
              <a:rPr lang="en-US" sz="2400" dirty="0" smtClean="0"/>
              <a:t> 2008 </a:t>
            </a:r>
            <a:r>
              <a:rPr lang="en-US" sz="2400" dirty="0"/>
              <a:t>the Code of Federal Regulations (CFR) totaled 135,000 pages in over 200 </a:t>
            </a:r>
            <a:r>
              <a:rPr lang="en-US" sz="2400" dirty="0" smtClean="0"/>
              <a:t>volumes and since has grown to ????.</a:t>
            </a:r>
            <a:endParaRPr lang="en-US" sz="2400" dirty="0"/>
          </a:p>
          <a:p>
            <a:pPr>
              <a:spcBef>
                <a:spcPct val="50000"/>
              </a:spcBef>
              <a:buFont typeface="Arial" charset="0"/>
              <a:buNone/>
            </a:pPr>
            <a:r>
              <a:rPr lang="en-US" sz="1600" dirty="0"/>
              <a:t>Source: Compliance: Moving Beyond Manual Projects—to an integrated Automated Program—FEB 08 White Paper</a:t>
            </a:r>
          </a:p>
          <a:p>
            <a:pPr lvl="1">
              <a:lnSpc>
                <a:spcPct val="80000"/>
              </a:lnSpc>
            </a:pPr>
            <a:endParaRPr lang="en-US" sz="1000"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838200" y="304800"/>
            <a:ext cx="7391400" cy="1066800"/>
          </a:xfrm>
        </p:spPr>
        <p:txBody>
          <a:bodyPr>
            <a:noAutofit/>
          </a:bodyPr>
          <a:lstStyle/>
          <a:p>
            <a:r>
              <a:rPr lang="en-US" sz="3200" dirty="0"/>
              <a:t>Lack of Consensus on Costs and Responsibilities</a:t>
            </a:r>
          </a:p>
        </p:txBody>
      </p:sp>
      <p:sp>
        <p:nvSpPr>
          <p:cNvPr id="41987" name="Rectangle 3"/>
          <p:cNvSpPr>
            <a:spLocks noGrp="1"/>
          </p:cNvSpPr>
          <p:nvPr>
            <p:ph type="body" idx="1"/>
          </p:nvPr>
        </p:nvSpPr>
        <p:spPr>
          <a:xfrm>
            <a:off x="381000" y="1524000"/>
            <a:ext cx="8229600" cy="4525963"/>
          </a:xfrm>
        </p:spPr>
        <p:txBody>
          <a:bodyPr/>
          <a:lstStyle/>
          <a:p>
            <a:pPr>
              <a:lnSpc>
                <a:spcPct val="90000"/>
              </a:lnSpc>
            </a:pPr>
            <a:r>
              <a:rPr lang="en-US" dirty="0" smtClean="0"/>
              <a:t>2010 </a:t>
            </a:r>
            <a:r>
              <a:rPr lang="en-US" dirty="0"/>
              <a:t>Survey data indicates that 80% of survey participants thought that compliance is too costly and that knowing the costs is important.</a:t>
            </a:r>
          </a:p>
          <a:p>
            <a:pPr lvl="1">
              <a:lnSpc>
                <a:spcPct val="90000"/>
              </a:lnSpc>
            </a:pPr>
            <a:r>
              <a:rPr lang="en-US" sz="2800" dirty="0"/>
              <a:t>Estimates of what aspect of compliance is most costly were widely dispersed among legal (23%); technology (19%); policy (17%), documentation (14%), and assessment (9%).</a:t>
            </a:r>
          </a:p>
          <a:p>
            <a:pPr>
              <a:lnSpc>
                <a:spcPct val="90000"/>
              </a:lnSpc>
            </a:pPr>
            <a:endParaRPr lang="en-US" dirty="0"/>
          </a:p>
          <a:p>
            <a:pPr>
              <a:lnSpc>
                <a:spcPct val="90000"/>
              </a:lnSpc>
            </a:pPr>
            <a:r>
              <a:rPr lang="en-US" sz="1600" b="1" dirty="0"/>
              <a:t>Data Source: </a:t>
            </a:r>
            <a:r>
              <a:rPr lang="en-US" sz="1600" b="1" dirty="0" err="1"/>
              <a:t>Polivec</a:t>
            </a:r>
            <a:r>
              <a:rPr lang="en-US" sz="1600" b="1" dirty="0"/>
              <a:t>/Mainstay Partners, GRC Survey</a:t>
            </a:r>
            <a:r>
              <a:rPr lang="en-US" sz="1600" b="1" dirty="0" smtClean="0"/>
              <a:t> 2010</a:t>
            </a:r>
          </a:p>
          <a:p>
            <a:pPr lvl="1">
              <a:lnSpc>
                <a:spcPct val="90000"/>
              </a:lnSpc>
            </a:pPr>
            <a:endParaRPr lang="en-US" sz="1000" b="1" dirty="0"/>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a:xfrm>
            <a:off x="838200" y="304800"/>
            <a:ext cx="7391400" cy="1066800"/>
          </a:xfrm>
        </p:spPr>
        <p:txBody>
          <a:bodyPr>
            <a:normAutofit fontScale="90000"/>
          </a:bodyPr>
          <a:lstStyle/>
          <a:p>
            <a:r>
              <a:rPr lang="en-US" sz="4000"/>
              <a:t>Lack of Consensus on Costs and Responsibilities</a:t>
            </a:r>
          </a:p>
        </p:txBody>
      </p:sp>
      <p:sp>
        <p:nvSpPr>
          <p:cNvPr id="44035" name="Rectangle 3"/>
          <p:cNvSpPr>
            <a:spLocks noGrp="1"/>
          </p:cNvSpPr>
          <p:nvPr>
            <p:ph type="body" idx="1"/>
          </p:nvPr>
        </p:nvSpPr>
        <p:spPr>
          <a:xfrm>
            <a:off x="381000" y="1524000"/>
            <a:ext cx="8229600" cy="4525963"/>
          </a:xfrm>
        </p:spPr>
        <p:txBody>
          <a:bodyPr/>
          <a:lstStyle/>
          <a:p>
            <a:r>
              <a:rPr lang="en-US" dirty="0"/>
              <a:t>Same survey showed that there is no consensus on who has or should have responsibility for compliance management.</a:t>
            </a:r>
          </a:p>
          <a:p>
            <a:pPr lvl="1"/>
            <a:r>
              <a:rPr lang="en-US" dirty="0"/>
              <a:t>26% Executives</a:t>
            </a:r>
          </a:p>
          <a:p>
            <a:pPr lvl="1"/>
            <a:r>
              <a:rPr lang="en-US" dirty="0"/>
              <a:t>19% Other</a:t>
            </a:r>
          </a:p>
          <a:p>
            <a:pPr lvl="1"/>
            <a:r>
              <a:rPr lang="en-US" dirty="0"/>
              <a:t>16% Operations/Legal</a:t>
            </a:r>
          </a:p>
          <a:p>
            <a:pPr lvl="1"/>
            <a:r>
              <a:rPr lang="en-US" dirty="0"/>
              <a:t>15% Finance</a:t>
            </a:r>
          </a:p>
          <a:p>
            <a:pPr lvl="1"/>
            <a:endParaRPr lang="en-US" dirty="0"/>
          </a:p>
          <a:p>
            <a:r>
              <a:rPr lang="en-US" sz="1600" b="1" dirty="0"/>
              <a:t>Data Source: </a:t>
            </a:r>
            <a:r>
              <a:rPr lang="en-US" sz="1600" b="1" dirty="0" err="1"/>
              <a:t>Polivec</a:t>
            </a:r>
            <a:r>
              <a:rPr lang="en-US" sz="1600" b="1" dirty="0"/>
              <a:t>/Mainstay Partners, GRC Survey </a:t>
            </a:r>
            <a:r>
              <a:rPr lang="en-US" sz="1600" b="1" dirty="0" smtClean="0"/>
              <a:t>2010</a:t>
            </a:r>
          </a:p>
          <a:p>
            <a:pPr lvl="1"/>
            <a:endParaRPr lang="en-US" sz="1000" b="1" dirty="0"/>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xfrm>
            <a:off x="838200" y="304800"/>
            <a:ext cx="7391400" cy="1066800"/>
          </a:xfrm>
        </p:spPr>
        <p:txBody>
          <a:bodyPr>
            <a:noAutofit/>
          </a:bodyPr>
          <a:lstStyle/>
          <a:p>
            <a:r>
              <a:rPr lang="en-US" sz="3200" dirty="0"/>
              <a:t>Value Proposition of an Integrated Approach to GRC</a:t>
            </a:r>
          </a:p>
        </p:txBody>
      </p:sp>
      <p:sp>
        <p:nvSpPr>
          <p:cNvPr id="46083" name="Rectangle 3"/>
          <p:cNvSpPr>
            <a:spLocks noGrp="1"/>
          </p:cNvSpPr>
          <p:nvPr>
            <p:ph type="body" idx="1"/>
          </p:nvPr>
        </p:nvSpPr>
        <p:spPr>
          <a:xfrm>
            <a:off x="381000" y="1524000"/>
            <a:ext cx="8229600" cy="4525963"/>
          </a:xfrm>
        </p:spPr>
        <p:txBody>
          <a:bodyPr/>
          <a:lstStyle/>
          <a:p>
            <a:pPr>
              <a:lnSpc>
                <a:spcPct val="80000"/>
              </a:lnSpc>
            </a:pPr>
            <a:r>
              <a:rPr lang="en-US" dirty="0"/>
              <a:t>Methods currently employed to manage compliance and governance are predominantly paper-based, including spreadsheets, folders, and manual systems (ranging from 43 to 47 %)</a:t>
            </a:r>
          </a:p>
          <a:p>
            <a:pPr>
              <a:lnSpc>
                <a:spcPct val="80000"/>
              </a:lnSpc>
            </a:pPr>
            <a:r>
              <a:rPr lang="en-US" dirty="0"/>
              <a:t>Integrated solutions should encompass all organizational compliance requirements, rules, and processes</a:t>
            </a:r>
          </a:p>
          <a:p>
            <a:pPr>
              <a:lnSpc>
                <a:spcPct val="80000"/>
              </a:lnSpc>
            </a:pPr>
            <a:r>
              <a:rPr lang="en-US" dirty="0"/>
              <a:t>Simplify and streamline compliance reporting allowing the organization to realize cost savings </a:t>
            </a:r>
          </a:p>
          <a:p>
            <a:pPr>
              <a:lnSpc>
                <a:spcPct val="80000"/>
              </a:lnSpc>
            </a:pPr>
            <a:r>
              <a:rPr lang="en-US" dirty="0"/>
              <a:t>Reduce reaction time in dealing with new regulations</a:t>
            </a:r>
          </a:p>
          <a:p>
            <a:pPr lvl="1">
              <a:lnSpc>
                <a:spcPct val="80000"/>
              </a:lnSpc>
            </a:pPr>
            <a:r>
              <a:rPr lang="en-US" sz="1600" b="1" dirty="0"/>
              <a:t>Data Source: Aberdeen Group, Feb</a:t>
            </a:r>
            <a:r>
              <a:rPr lang="en-US" sz="1600" b="1" dirty="0" smtClean="0"/>
              <a:t> 11</a:t>
            </a:r>
          </a:p>
          <a:p>
            <a:pPr lvl="1">
              <a:lnSpc>
                <a:spcPct val="80000"/>
              </a:lnSpc>
            </a:pPr>
            <a:endParaRPr lang="en-US" sz="1000" b="1"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280988"/>
            <a:ext cx="8229600" cy="685800"/>
          </a:xfrm>
        </p:spPr>
        <p:txBody>
          <a:bodyPr/>
          <a:lstStyle/>
          <a:p>
            <a:pPr algn="l"/>
            <a:r>
              <a:rPr lang="en-US" sz="2000" b="1" dirty="0">
                <a:latin typeface="Arial" charset="0"/>
                <a:ea typeface="Arial" charset="0"/>
                <a:cs typeface="Arial" charset="0"/>
              </a:rPr>
              <a:t>Before</a:t>
            </a:r>
            <a:r>
              <a:rPr lang="en-US" sz="2000" b="1" dirty="0" smtClean="0">
                <a:latin typeface="Arial" charset="0"/>
                <a:ea typeface="Arial" charset="0"/>
                <a:cs typeface="Arial" charset="0"/>
              </a:rPr>
              <a:t> </a:t>
            </a:r>
            <a:r>
              <a:rPr lang="en-US" sz="2000" b="1" dirty="0" err="1" smtClean="0">
                <a:latin typeface="Arial" charset="0"/>
                <a:ea typeface="Arial" charset="0"/>
                <a:cs typeface="Arial" charset="0"/>
              </a:rPr>
              <a:t>eGRC</a:t>
            </a:r>
            <a:endParaRPr lang="en-US" sz="2000" b="1" dirty="0">
              <a:latin typeface="Arial" charset="0"/>
              <a:ea typeface="Arial" charset="0"/>
              <a:cs typeface="Arial" charset="0"/>
            </a:endParaRPr>
          </a:p>
        </p:txBody>
      </p:sp>
      <p:sp>
        <p:nvSpPr>
          <p:cNvPr id="6" name="Rectangle 5"/>
          <p:cNvSpPr/>
          <p:nvPr/>
        </p:nvSpPr>
        <p:spPr>
          <a:xfrm>
            <a:off x="457200" y="762000"/>
            <a:ext cx="81534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124" name="Rectangle 10"/>
          <p:cNvSpPr>
            <a:spLocks noChangeArrowheads="1"/>
          </p:cNvSpPr>
          <p:nvPr/>
        </p:nvSpPr>
        <p:spPr bwMode="auto">
          <a:xfrm>
            <a:off x="3270250" y="2125663"/>
            <a:ext cx="1228725"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Help Desk Tickets</a:t>
            </a:r>
            <a:endParaRPr lang="en-US">
              <a:latin typeface="Calibri" charset="0"/>
            </a:endParaRPr>
          </a:p>
        </p:txBody>
      </p:sp>
      <p:sp>
        <p:nvSpPr>
          <p:cNvPr id="5125" name="Line 40"/>
          <p:cNvSpPr>
            <a:spLocks noChangeShapeType="1"/>
          </p:cNvSpPr>
          <p:nvPr/>
        </p:nvSpPr>
        <p:spPr bwMode="auto">
          <a:xfrm>
            <a:off x="463550" y="3678238"/>
            <a:ext cx="8243888" cy="0"/>
          </a:xfrm>
          <a:prstGeom prst="line">
            <a:avLst/>
          </a:prstGeom>
          <a:noFill/>
          <a:ln w="27051">
            <a:solidFill>
              <a:srgbClr val="093679"/>
            </a:solidFill>
            <a:round/>
            <a:headEnd/>
            <a:tailEnd/>
          </a:ln>
        </p:spPr>
        <p:txBody>
          <a:bodyPr>
            <a:prstTxWarp prst="textNoShape">
              <a:avLst/>
            </a:prstTxWarp>
          </a:bodyPr>
          <a:lstStyle/>
          <a:p>
            <a:endParaRPr lang="en-US"/>
          </a:p>
        </p:txBody>
      </p:sp>
      <p:sp>
        <p:nvSpPr>
          <p:cNvPr id="5126" name="Line 41"/>
          <p:cNvSpPr>
            <a:spLocks noChangeShapeType="1"/>
          </p:cNvSpPr>
          <p:nvPr/>
        </p:nvSpPr>
        <p:spPr bwMode="auto">
          <a:xfrm>
            <a:off x="4570413" y="1143000"/>
            <a:ext cx="1587" cy="5140325"/>
          </a:xfrm>
          <a:prstGeom prst="line">
            <a:avLst/>
          </a:prstGeom>
          <a:noFill/>
          <a:ln w="27051">
            <a:solidFill>
              <a:srgbClr val="093679"/>
            </a:solidFill>
            <a:round/>
            <a:headEnd/>
            <a:tailEnd/>
          </a:ln>
        </p:spPr>
        <p:txBody>
          <a:bodyPr>
            <a:prstTxWarp prst="textNoShape">
              <a:avLst/>
            </a:prstTxWarp>
          </a:bodyPr>
          <a:lstStyle/>
          <a:p>
            <a:endParaRPr lang="en-US"/>
          </a:p>
        </p:txBody>
      </p:sp>
      <p:grpSp>
        <p:nvGrpSpPr>
          <p:cNvPr id="2" name="Group 99"/>
          <p:cNvGrpSpPr>
            <a:grpSpLocks/>
          </p:cNvGrpSpPr>
          <p:nvPr/>
        </p:nvGrpSpPr>
        <p:grpSpPr bwMode="auto">
          <a:xfrm>
            <a:off x="4695825" y="1216025"/>
            <a:ext cx="3581400" cy="2312988"/>
            <a:chOff x="4695825" y="1216025"/>
            <a:chExt cx="3581400" cy="2312988"/>
          </a:xfrm>
        </p:grpSpPr>
        <p:grpSp>
          <p:nvGrpSpPr>
            <p:cNvPr id="3" name="Group 11"/>
            <p:cNvGrpSpPr>
              <a:grpSpLocks/>
            </p:cNvGrpSpPr>
            <p:nvPr/>
          </p:nvGrpSpPr>
          <p:grpSpPr bwMode="auto">
            <a:xfrm>
              <a:off x="6735763" y="1581150"/>
              <a:ext cx="557212" cy="557213"/>
              <a:chOff x="4142" y="1270"/>
              <a:chExt cx="351" cy="351"/>
            </a:xfrm>
          </p:grpSpPr>
          <p:sp>
            <p:nvSpPr>
              <p:cNvPr id="5219" name="Rectangle 12"/>
              <p:cNvSpPr>
                <a:spLocks noChangeArrowheads="1"/>
              </p:cNvSpPr>
              <p:nvPr/>
            </p:nvSpPr>
            <p:spPr bwMode="auto">
              <a:xfrm>
                <a:off x="4142" y="1270"/>
                <a:ext cx="351" cy="351"/>
              </a:xfrm>
              <a:prstGeom prst="rect">
                <a:avLst/>
              </a:prstGeom>
              <a:solidFill>
                <a:srgbClr val="FFFFFF"/>
              </a:solidFill>
              <a:ln w="9525">
                <a:noFill/>
                <a:miter lim="800000"/>
                <a:headEnd/>
                <a:tailEnd/>
              </a:ln>
            </p:spPr>
            <p:txBody>
              <a:bodyPr>
                <a:prstTxWarp prst="textNoShape">
                  <a:avLst/>
                </a:prstTxWarp>
              </a:bodyPr>
              <a:lstStyle/>
              <a:p>
                <a:endParaRPr lang="en-US">
                  <a:latin typeface="Calibri" charset="0"/>
                </a:endParaRPr>
              </a:p>
            </p:txBody>
          </p:sp>
          <p:sp>
            <p:nvSpPr>
              <p:cNvPr id="5220" name="Freeform 13"/>
              <p:cNvSpPr>
                <a:spLocks/>
              </p:cNvSpPr>
              <p:nvPr/>
            </p:nvSpPr>
            <p:spPr bwMode="auto">
              <a:xfrm>
                <a:off x="4185" y="1336"/>
                <a:ext cx="286" cy="220"/>
              </a:xfrm>
              <a:custGeom>
                <a:avLst/>
                <a:gdLst>
                  <a:gd name="T0" fmla="*/ 0 w 857"/>
                  <a:gd name="T1" fmla="*/ 0 h 659"/>
                  <a:gd name="T2" fmla="*/ 0 w 857"/>
                  <a:gd name="T3" fmla="*/ 0 h 659"/>
                  <a:gd name="T4" fmla="*/ 0 w 857"/>
                  <a:gd name="T5" fmla="*/ 0 h 659"/>
                  <a:gd name="T6" fmla="*/ 0 w 857"/>
                  <a:gd name="T7" fmla="*/ 0 h 659"/>
                  <a:gd name="T8" fmla="*/ 0 w 857"/>
                  <a:gd name="T9" fmla="*/ 0 h 659"/>
                  <a:gd name="T10" fmla="*/ 0 w 857"/>
                  <a:gd name="T11" fmla="*/ 0 h 659"/>
                  <a:gd name="T12" fmla="*/ 0 w 857"/>
                  <a:gd name="T13" fmla="*/ 0 h 659"/>
                  <a:gd name="T14" fmla="*/ 0 w 857"/>
                  <a:gd name="T15" fmla="*/ 0 h 659"/>
                  <a:gd name="T16" fmla="*/ 0 w 857"/>
                  <a:gd name="T17" fmla="*/ 0 h 659"/>
                  <a:gd name="T18" fmla="*/ 0 w 857"/>
                  <a:gd name="T19" fmla="*/ 0 h 659"/>
                  <a:gd name="T20" fmla="*/ 0 w 857"/>
                  <a:gd name="T21" fmla="*/ 0 h 659"/>
                  <a:gd name="T22" fmla="*/ 0 w 857"/>
                  <a:gd name="T23" fmla="*/ 0 h 659"/>
                  <a:gd name="T24" fmla="*/ 0 w 857"/>
                  <a:gd name="T25" fmla="*/ 0 h 659"/>
                  <a:gd name="T26" fmla="*/ 0 w 857"/>
                  <a:gd name="T27" fmla="*/ 0 h 659"/>
                  <a:gd name="T28" fmla="*/ 0 w 857"/>
                  <a:gd name="T29" fmla="*/ 0 h 659"/>
                  <a:gd name="T30" fmla="*/ 0 w 857"/>
                  <a:gd name="T31" fmla="*/ 0 h 659"/>
                  <a:gd name="T32" fmla="*/ 0 w 857"/>
                  <a:gd name="T33" fmla="*/ 0 h 659"/>
                  <a:gd name="T34" fmla="*/ 0 w 857"/>
                  <a:gd name="T35" fmla="*/ 0 h 65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57"/>
                  <a:gd name="T55" fmla="*/ 0 h 659"/>
                  <a:gd name="T56" fmla="*/ 857 w 857"/>
                  <a:gd name="T57" fmla="*/ 659 h 65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57" h="659">
                    <a:moveTo>
                      <a:pt x="469" y="593"/>
                    </a:moveTo>
                    <a:lnTo>
                      <a:pt x="528" y="659"/>
                    </a:lnTo>
                    <a:lnTo>
                      <a:pt x="857" y="659"/>
                    </a:lnTo>
                    <a:lnTo>
                      <a:pt x="740" y="528"/>
                    </a:lnTo>
                    <a:lnTo>
                      <a:pt x="857" y="364"/>
                    </a:lnTo>
                    <a:lnTo>
                      <a:pt x="591" y="363"/>
                    </a:lnTo>
                    <a:lnTo>
                      <a:pt x="558" y="326"/>
                    </a:lnTo>
                    <a:lnTo>
                      <a:pt x="791" y="57"/>
                    </a:lnTo>
                    <a:lnTo>
                      <a:pt x="791" y="0"/>
                    </a:lnTo>
                    <a:lnTo>
                      <a:pt x="528" y="0"/>
                    </a:lnTo>
                    <a:lnTo>
                      <a:pt x="397" y="148"/>
                    </a:lnTo>
                    <a:lnTo>
                      <a:pt x="264" y="0"/>
                    </a:lnTo>
                    <a:lnTo>
                      <a:pt x="1" y="0"/>
                    </a:lnTo>
                    <a:lnTo>
                      <a:pt x="0" y="64"/>
                    </a:lnTo>
                    <a:lnTo>
                      <a:pt x="236" y="329"/>
                    </a:lnTo>
                    <a:lnTo>
                      <a:pt x="1" y="593"/>
                    </a:lnTo>
                    <a:lnTo>
                      <a:pt x="472" y="593"/>
                    </a:lnTo>
                    <a:lnTo>
                      <a:pt x="469" y="593"/>
                    </a:lnTo>
                    <a:close/>
                  </a:path>
                </a:pathLst>
              </a:custGeom>
              <a:solidFill>
                <a:srgbClr val="008000"/>
              </a:solidFill>
              <a:ln w="9525">
                <a:noFill/>
                <a:round/>
                <a:headEnd/>
                <a:tailEnd/>
              </a:ln>
            </p:spPr>
            <p:txBody>
              <a:bodyPr>
                <a:prstTxWarp prst="textNoShape">
                  <a:avLst/>
                </a:prstTxWarp>
              </a:bodyPr>
              <a:lstStyle/>
              <a:p>
                <a:endParaRPr lang="en-US"/>
              </a:p>
            </p:txBody>
          </p:sp>
          <p:sp>
            <p:nvSpPr>
              <p:cNvPr id="5221" name="Freeform 14"/>
              <p:cNvSpPr>
                <a:spLocks/>
              </p:cNvSpPr>
              <p:nvPr/>
            </p:nvSpPr>
            <p:spPr bwMode="auto">
              <a:xfrm>
                <a:off x="4185" y="1336"/>
                <a:ext cx="286" cy="220"/>
              </a:xfrm>
              <a:custGeom>
                <a:avLst/>
                <a:gdLst>
                  <a:gd name="T0" fmla="*/ 0 w 857"/>
                  <a:gd name="T1" fmla="*/ 0 h 659"/>
                  <a:gd name="T2" fmla="*/ 0 w 857"/>
                  <a:gd name="T3" fmla="*/ 0 h 659"/>
                  <a:gd name="T4" fmla="*/ 0 w 857"/>
                  <a:gd name="T5" fmla="*/ 0 h 659"/>
                  <a:gd name="T6" fmla="*/ 0 w 857"/>
                  <a:gd name="T7" fmla="*/ 0 h 659"/>
                  <a:gd name="T8" fmla="*/ 0 w 857"/>
                  <a:gd name="T9" fmla="*/ 0 h 659"/>
                  <a:gd name="T10" fmla="*/ 0 w 857"/>
                  <a:gd name="T11" fmla="*/ 0 h 659"/>
                  <a:gd name="T12" fmla="*/ 0 w 857"/>
                  <a:gd name="T13" fmla="*/ 0 h 659"/>
                  <a:gd name="T14" fmla="*/ 0 w 857"/>
                  <a:gd name="T15" fmla="*/ 0 h 659"/>
                  <a:gd name="T16" fmla="*/ 0 w 857"/>
                  <a:gd name="T17" fmla="*/ 0 h 659"/>
                  <a:gd name="T18" fmla="*/ 0 w 857"/>
                  <a:gd name="T19" fmla="*/ 0 h 659"/>
                  <a:gd name="T20" fmla="*/ 0 w 857"/>
                  <a:gd name="T21" fmla="*/ 0 h 659"/>
                  <a:gd name="T22" fmla="*/ 0 w 857"/>
                  <a:gd name="T23" fmla="*/ 0 h 659"/>
                  <a:gd name="T24" fmla="*/ 0 w 857"/>
                  <a:gd name="T25" fmla="*/ 0 h 659"/>
                  <a:gd name="T26" fmla="*/ 0 w 857"/>
                  <a:gd name="T27" fmla="*/ 0 h 659"/>
                  <a:gd name="T28" fmla="*/ 0 w 857"/>
                  <a:gd name="T29" fmla="*/ 0 h 659"/>
                  <a:gd name="T30" fmla="*/ 0 w 857"/>
                  <a:gd name="T31" fmla="*/ 0 h 659"/>
                  <a:gd name="T32" fmla="*/ 0 w 857"/>
                  <a:gd name="T33" fmla="*/ 0 h 6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57"/>
                  <a:gd name="T52" fmla="*/ 0 h 659"/>
                  <a:gd name="T53" fmla="*/ 857 w 857"/>
                  <a:gd name="T54" fmla="*/ 659 h 65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57" h="659">
                    <a:moveTo>
                      <a:pt x="469" y="593"/>
                    </a:moveTo>
                    <a:lnTo>
                      <a:pt x="528" y="659"/>
                    </a:lnTo>
                    <a:lnTo>
                      <a:pt x="857" y="659"/>
                    </a:lnTo>
                    <a:lnTo>
                      <a:pt x="740" y="528"/>
                    </a:lnTo>
                    <a:lnTo>
                      <a:pt x="857" y="364"/>
                    </a:lnTo>
                    <a:lnTo>
                      <a:pt x="591" y="363"/>
                    </a:lnTo>
                    <a:lnTo>
                      <a:pt x="558" y="326"/>
                    </a:lnTo>
                    <a:lnTo>
                      <a:pt x="791" y="57"/>
                    </a:lnTo>
                    <a:lnTo>
                      <a:pt x="791" y="0"/>
                    </a:lnTo>
                    <a:lnTo>
                      <a:pt x="528" y="0"/>
                    </a:lnTo>
                    <a:lnTo>
                      <a:pt x="397" y="148"/>
                    </a:lnTo>
                    <a:lnTo>
                      <a:pt x="264" y="0"/>
                    </a:lnTo>
                    <a:lnTo>
                      <a:pt x="1" y="0"/>
                    </a:lnTo>
                    <a:lnTo>
                      <a:pt x="0" y="64"/>
                    </a:lnTo>
                    <a:lnTo>
                      <a:pt x="236" y="329"/>
                    </a:lnTo>
                    <a:lnTo>
                      <a:pt x="1" y="593"/>
                    </a:lnTo>
                    <a:lnTo>
                      <a:pt x="472" y="593"/>
                    </a:lnTo>
                  </a:path>
                </a:pathLst>
              </a:custGeom>
              <a:noFill/>
              <a:ln w="6350">
                <a:solidFill>
                  <a:srgbClr val="008000"/>
                </a:solidFill>
                <a:prstDash val="solid"/>
                <a:round/>
                <a:headEnd/>
                <a:tailEnd/>
              </a:ln>
            </p:spPr>
            <p:txBody>
              <a:bodyPr>
                <a:prstTxWarp prst="textNoShape">
                  <a:avLst/>
                </a:prstTxWarp>
              </a:bodyPr>
              <a:lstStyle/>
              <a:p>
                <a:endParaRPr lang="en-US"/>
              </a:p>
            </p:txBody>
          </p:sp>
          <p:sp>
            <p:nvSpPr>
              <p:cNvPr id="5222" name="Line 15"/>
              <p:cNvSpPr>
                <a:spLocks noChangeShapeType="1"/>
              </p:cNvSpPr>
              <p:nvPr/>
            </p:nvSpPr>
            <p:spPr bwMode="auto">
              <a:xfrm>
                <a:off x="4197" y="1347"/>
                <a:ext cx="176" cy="198"/>
              </a:xfrm>
              <a:prstGeom prst="line">
                <a:avLst/>
              </a:prstGeom>
              <a:noFill/>
              <a:ln w="6350">
                <a:solidFill>
                  <a:srgbClr val="FFFFFF"/>
                </a:solidFill>
                <a:round/>
                <a:headEnd/>
                <a:tailEnd/>
              </a:ln>
            </p:spPr>
            <p:txBody>
              <a:bodyPr>
                <a:prstTxWarp prst="textNoShape">
                  <a:avLst/>
                </a:prstTxWarp>
              </a:bodyPr>
              <a:lstStyle/>
              <a:p>
                <a:endParaRPr lang="en-US"/>
              </a:p>
            </p:txBody>
          </p:sp>
        </p:grpSp>
        <p:grpSp>
          <p:nvGrpSpPr>
            <p:cNvPr id="4" name="Group 16"/>
            <p:cNvGrpSpPr>
              <a:grpSpLocks/>
            </p:cNvGrpSpPr>
            <p:nvPr/>
          </p:nvGrpSpPr>
          <p:grpSpPr bwMode="auto">
            <a:xfrm>
              <a:off x="7648575" y="1595438"/>
              <a:ext cx="504825" cy="504825"/>
              <a:chOff x="4628" y="1088"/>
              <a:chExt cx="318" cy="318"/>
            </a:xfrm>
          </p:grpSpPr>
          <p:sp>
            <p:nvSpPr>
              <p:cNvPr id="5216" name="Rectangle 17"/>
              <p:cNvSpPr>
                <a:spLocks noChangeArrowheads="1"/>
              </p:cNvSpPr>
              <p:nvPr/>
            </p:nvSpPr>
            <p:spPr bwMode="auto">
              <a:xfrm>
                <a:off x="4628" y="1088"/>
                <a:ext cx="318" cy="318"/>
              </a:xfrm>
              <a:prstGeom prst="rect">
                <a:avLst/>
              </a:prstGeom>
              <a:solidFill>
                <a:srgbClr val="FFFFFF"/>
              </a:solidFill>
              <a:ln w="9525">
                <a:noFill/>
                <a:miter lim="800000"/>
                <a:headEnd/>
                <a:tailEnd/>
              </a:ln>
            </p:spPr>
            <p:txBody>
              <a:bodyPr>
                <a:prstTxWarp prst="textNoShape">
                  <a:avLst/>
                </a:prstTxWarp>
              </a:bodyPr>
              <a:lstStyle/>
              <a:p>
                <a:endParaRPr lang="en-US">
                  <a:latin typeface="Calibri" charset="0"/>
                </a:endParaRPr>
              </a:p>
            </p:txBody>
          </p:sp>
          <p:sp>
            <p:nvSpPr>
              <p:cNvPr id="5217" name="Freeform 18"/>
              <p:cNvSpPr>
                <a:spLocks/>
              </p:cNvSpPr>
              <p:nvPr/>
            </p:nvSpPr>
            <p:spPr bwMode="auto">
              <a:xfrm>
                <a:off x="4665" y="1133"/>
                <a:ext cx="259" cy="233"/>
              </a:xfrm>
              <a:custGeom>
                <a:avLst/>
                <a:gdLst>
                  <a:gd name="T0" fmla="*/ 0 w 776"/>
                  <a:gd name="T1" fmla="*/ 0 h 701"/>
                  <a:gd name="T2" fmla="*/ 0 w 776"/>
                  <a:gd name="T3" fmla="*/ 0 h 701"/>
                  <a:gd name="T4" fmla="*/ 0 w 776"/>
                  <a:gd name="T5" fmla="*/ 0 h 701"/>
                  <a:gd name="T6" fmla="*/ 0 w 776"/>
                  <a:gd name="T7" fmla="*/ 0 h 701"/>
                  <a:gd name="T8" fmla="*/ 0 w 776"/>
                  <a:gd name="T9" fmla="*/ 0 h 701"/>
                  <a:gd name="T10" fmla="*/ 0 w 776"/>
                  <a:gd name="T11" fmla="*/ 0 h 701"/>
                  <a:gd name="T12" fmla="*/ 0 w 776"/>
                  <a:gd name="T13" fmla="*/ 0 h 701"/>
                  <a:gd name="T14" fmla="*/ 0 w 776"/>
                  <a:gd name="T15" fmla="*/ 0 h 701"/>
                  <a:gd name="T16" fmla="*/ 0 w 776"/>
                  <a:gd name="T17" fmla="*/ 0 h 701"/>
                  <a:gd name="T18" fmla="*/ 0 w 776"/>
                  <a:gd name="T19" fmla="*/ 0 h 701"/>
                  <a:gd name="T20" fmla="*/ 0 w 776"/>
                  <a:gd name="T21" fmla="*/ 0 h 701"/>
                  <a:gd name="T22" fmla="*/ 0 w 776"/>
                  <a:gd name="T23" fmla="*/ 0 h 701"/>
                  <a:gd name="T24" fmla="*/ 0 w 776"/>
                  <a:gd name="T25" fmla="*/ 0 h 701"/>
                  <a:gd name="T26" fmla="*/ 0 w 776"/>
                  <a:gd name="T27" fmla="*/ 0 h 701"/>
                  <a:gd name="T28" fmla="*/ 0 w 776"/>
                  <a:gd name="T29" fmla="*/ 0 h 701"/>
                  <a:gd name="T30" fmla="*/ 0 w 776"/>
                  <a:gd name="T31" fmla="*/ 0 h 701"/>
                  <a:gd name="T32" fmla="*/ 0 w 776"/>
                  <a:gd name="T33" fmla="*/ 0 h 701"/>
                  <a:gd name="T34" fmla="*/ 0 w 776"/>
                  <a:gd name="T35" fmla="*/ 0 h 701"/>
                  <a:gd name="T36" fmla="*/ 0 w 776"/>
                  <a:gd name="T37" fmla="*/ 0 h 701"/>
                  <a:gd name="T38" fmla="*/ 0 w 776"/>
                  <a:gd name="T39" fmla="*/ 0 h 701"/>
                  <a:gd name="T40" fmla="*/ 0 w 776"/>
                  <a:gd name="T41" fmla="*/ 0 h 701"/>
                  <a:gd name="T42" fmla="*/ 0 w 776"/>
                  <a:gd name="T43" fmla="*/ 0 h 7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701"/>
                  <a:gd name="T68" fmla="*/ 776 w 776"/>
                  <a:gd name="T69" fmla="*/ 701 h 70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701">
                    <a:moveTo>
                      <a:pt x="0" y="2"/>
                    </a:moveTo>
                    <a:lnTo>
                      <a:pt x="0" y="91"/>
                    </a:lnTo>
                    <a:lnTo>
                      <a:pt x="39" y="90"/>
                    </a:lnTo>
                    <a:lnTo>
                      <a:pt x="39" y="701"/>
                    </a:lnTo>
                    <a:lnTo>
                      <a:pt x="218" y="701"/>
                    </a:lnTo>
                    <a:lnTo>
                      <a:pt x="307" y="462"/>
                    </a:lnTo>
                    <a:lnTo>
                      <a:pt x="307" y="701"/>
                    </a:lnTo>
                    <a:lnTo>
                      <a:pt x="486" y="701"/>
                    </a:lnTo>
                    <a:lnTo>
                      <a:pt x="740" y="90"/>
                    </a:lnTo>
                    <a:lnTo>
                      <a:pt x="776" y="91"/>
                    </a:lnTo>
                    <a:lnTo>
                      <a:pt x="776" y="2"/>
                    </a:lnTo>
                    <a:lnTo>
                      <a:pt x="546" y="0"/>
                    </a:lnTo>
                    <a:lnTo>
                      <a:pt x="546" y="90"/>
                    </a:lnTo>
                    <a:lnTo>
                      <a:pt x="598" y="90"/>
                    </a:lnTo>
                    <a:lnTo>
                      <a:pt x="486" y="358"/>
                    </a:lnTo>
                    <a:lnTo>
                      <a:pt x="486" y="0"/>
                    </a:lnTo>
                    <a:lnTo>
                      <a:pt x="337" y="0"/>
                    </a:lnTo>
                    <a:lnTo>
                      <a:pt x="188" y="403"/>
                    </a:lnTo>
                    <a:lnTo>
                      <a:pt x="203" y="90"/>
                    </a:lnTo>
                    <a:lnTo>
                      <a:pt x="248" y="90"/>
                    </a:lnTo>
                    <a:lnTo>
                      <a:pt x="248" y="0"/>
                    </a:lnTo>
                    <a:lnTo>
                      <a:pt x="0" y="2"/>
                    </a:lnTo>
                    <a:close/>
                  </a:path>
                </a:pathLst>
              </a:custGeom>
              <a:solidFill>
                <a:srgbClr val="000080"/>
              </a:solidFill>
              <a:ln w="9525">
                <a:noFill/>
                <a:round/>
                <a:headEnd/>
                <a:tailEnd/>
              </a:ln>
            </p:spPr>
            <p:txBody>
              <a:bodyPr>
                <a:prstTxWarp prst="textNoShape">
                  <a:avLst/>
                </a:prstTxWarp>
              </a:bodyPr>
              <a:lstStyle/>
              <a:p>
                <a:endParaRPr lang="en-US"/>
              </a:p>
            </p:txBody>
          </p:sp>
          <p:sp>
            <p:nvSpPr>
              <p:cNvPr id="5218" name="Freeform 19"/>
              <p:cNvSpPr>
                <a:spLocks/>
              </p:cNvSpPr>
              <p:nvPr/>
            </p:nvSpPr>
            <p:spPr bwMode="auto">
              <a:xfrm>
                <a:off x="4665" y="1133"/>
                <a:ext cx="259" cy="233"/>
              </a:xfrm>
              <a:custGeom>
                <a:avLst/>
                <a:gdLst>
                  <a:gd name="T0" fmla="*/ 0 w 776"/>
                  <a:gd name="T1" fmla="*/ 0 h 701"/>
                  <a:gd name="T2" fmla="*/ 0 w 776"/>
                  <a:gd name="T3" fmla="*/ 0 h 701"/>
                  <a:gd name="T4" fmla="*/ 0 w 776"/>
                  <a:gd name="T5" fmla="*/ 0 h 701"/>
                  <a:gd name="T6" fmla="*/ 0 w 776"/>
                  <a:gd name="T7" fmla="*/ 0 h 701"/>
                  <a:gd name="T8" fmla="*/ 0 w 776"/>
                  <a:gd name="T9" fmla="*/ 0 h 701"/>
                  <a:gd name="T10" fmla="*/ 0 w 776"/>
                  <a:gd name="T11" fmla="*/ 0 h 701"/>
                  <a:gd name="T12" fmla="*/ 0 w 776"/>
                  <a:gd name="T13" fmla="*/ 0 h 701"/>
                  <a:gd name="T14" fmla="*/ 0 w 776"/>
                  <a:gd name="T15" fmla="*/ 0 h 701"/>
                  <a:gd name="T16" fmla="*/ 0 w 776"/>
                  <a:gd name="T17" fmla="*/ 0 h 701"/>
                  <a:gd name="T18" fmla="*/ 0 w 776"/>
                  <a:gd name="T19" fmla="*/ 0 h 701"/>
                  <a:gd name="T20" fmla="*/ 0 w 776"/>
                  <a:gd name="T21" fmla="*/ 0 h 701"/>
                  <a:gd name="T22" fmla="*/ 0 w 776"/>
                  <a:gd name="T23" fmla="*/ 0 h 701"/>
                  <a:gd name="T24" fmla="*/ 0 w 776"/>
                  <a:gd name="T25" fmla="*/ 0 h 701"/>
                  <a:gd name="T26" fmla="*/ 0 w 776"/>
                  <a:gd name="T27" fmla="*/ 0 h 701"/>
                  <a:gd name="T28" fmla="*/ 0 w 776"/>
                  <a:gd name="T29" fmla="*/ 0 h 701"/>
                  <a:gd name="T30" fmla="*/ 0 w 776"/>
                  <a:gd name="T31" fmla="*/ 0 h 701"/>
                  <a:gd name="T32" fmla="*/ 0 w 776"/>
                  <a:gd name="T33" fmla="*/ 0 h 701"/>
                  <a:gd name="T34" fmla="*/ 0 w 776"/>
                  <a:gd name="T35" fmla="*/ 0 h 701"/>
                  <a:gd name="T36" fmla="*/ 0 w 776"/>
                  <a:gd name="T37" fmla="*/ 0 h 701"/>
                  <a:gd name="T38" fmla="*/ 0 w 776"/>
                  <a:gd name="T39" fmla="*/ 0 h 701"/>
                  <a:gd name="T40" fmla="*/ 0 w 776"/>
                  <a:gd name="T41" fmla="*/ 0 h 701"/>
                  <a:gd name="T42" fmla="*/ 0 w 776"/>
                  <a:gd name="T43" fmla="*/ 0 h 70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701"/>
                  <a:gd name="T68" fmla="*/ 776 w 776"/>
                  <a:gd name="T69" fmla="*/ 701 h 70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701">
                    <a:moveTo>
                      <a:pt x="0" y="2"/>
                    </a:moveTo>
                    <a:lnTo>
                      <a:pt x="0" y="91"/>
                    </a:lnTo>
                    <a:lnTo>
                      <a:pt x="39" y="90"/>
                    </a:lnTo>
                    <a:lnTo>
                      <a:pt x="39" y="701"/>
                    </a:lnTo>
                    <a:lnTo>
                      <a:pt x="218" y="701"/>
                    </a:lnTo>
                    <a:lnTo>
                      <a:pt x="307" y="462"/>
                    </a:lnTo>
                    <a:lnTo>
                      <a:pt x="307" y="701"/>
                    </a:lnTo>
                    <a:lnTo>
                      <a:pt x="486" y="701"/>
                    </a:lnTo>
                    <a:lnTo>
                      <a:pt x="740" y="90"/>
                    </a:lnTo>
                    <a:lnTo>
                      <a:pt x="776" y="91"/>
                    </a:lnTo>
                    <a:lnTo>
                      <a:pt x="776" y="2"/>
                    </a:lnTo>
                    <a:lnTo>
                      <a:pt x="546" y="0"/>
                    </a:lnTo>
                    <a:lnTo>
                      <a:pt x="546" y="90"/>
                    </a:lnTo>
                    <a:lnTo>
                      <a:pt x="598" y="90"/>
                    </a:lnTo>
                    <a:lnTo>
                      <a:pt x="486" y="358"/>
                    </a:lnTo>
                    <a:lnTo>
                      <a:pt x="486" y="0"/>
                    </a:lnTo>
                    <a:lnTo>
                      <a:pt x="337" y="0"/>
                    </a:lnTo>
                    <a:lnTo>
                      <a:pt x="188" y="403"/>
                    </a:lnTo>
                    <a:lnTo>
                      <a:pt x="203" y="90"/>
                    </a:lnTo>
                    <a:lnTo>
                      <a:pt x="248" y="90"/>
                    </a:lnTo>
                    <a:lnTo>
                      <a:pt x="248" y="0"/>
                    </a:lnTo>
                    <a:lnTo>
                      <a:pt x="0" y="2"/>
                    </a:lnTo>
                    <a:close/>
                  </a:path>
                </a:pathLst>
              </a:custGeom>
              <a:noFill/>
              <a:ln w="1588">
                <a:solidFill>
                  <a:srgbClr val="000080"/>
                </a:solidFill>
                <a:prstDash val="solid"/>
                <a:round/>
                <a:headEnd/>
                <a:tailEnd/>
              </a:ln>
            </p:spPr>
            <p:txBody>
              <a:bodyPr>
                <a:prstTxWarp prst="textNoShape">
                  <a:avLst/>
                </a:prstTxWarp>
              </a:bodyPr>
              <a:lstStyle/>
              <a:p>
                <a:endParaRPr lang="en-US"/>
              </a:p>
            </p:txBody>
          </p:sp>
        </p:grpSp>
        <p:grpSp>
          <p:nvGrpSpPr>
            <p:cNvPr id="5" name="Group 22"/>
            <p:cNvGrpSpPr>
              <a:grpSpLocks/>
            </p:cNvGrpSpPr>
            <p:nvPr/>
          </p:nvGrpSpPr>
          <p:grpSpPr bwMode="auto">
            <a:xfrm>
              <a:off x="5768975" y="1216025"/>
              <a:ext cx="595313" cy="800100"/>
              <a:chOff x="3564" y="902"/>
              <a:chExt cx="375" cy="504"/>
            </a:xfrm>
          </p:grpSpPr>
          <p:sp>
            <p:nvSpPr>
              <p:cNvPr id="5209" name="Rectangle 23"/>
              <p:cNvSpPr>
                <a:spLocks noChangeArrowheads="1"/>
              </p:cNvSpPr>
              <p:nvPr/>
            </p:nvSpPr>
            <p:spPr bwMode="auto">
              <a:xfrm>
                <a:off x="3564" y="1061"/>
                <a:ext cx="346" cy="345"/>
              </a:xfrm>
              <a:prstGeom prst="rect">
                <a:avLst/>
              </a:prstGeom>
              <a:solidFill>
                <a:srgbClr val="FFFFFF"/>
              </a:solidFill>
              <a:ln w="9525">
                <a:noFill/>
                <a:miter lim="800000"/>
                <a:headEnd/>
                <a:tailEnd/>
              </a:ln>
            </p:spPr>
            <p:txBody>
              <a:bodyPr>
                <a:prstTxWarp prst="textNoShape">
                  <a:avLst/>
                </a:prstTxWarp>
              </a:bodyPr>
              <a:lstStyle/>
              <a:p>
                <a:endParaRPr lang="en-US">
                  <a:latin typeface="Calibri" charset="0"/>
                </a:endParaRPr>
              </a:p>
            </p:txBody>
          </p:sp>
          <p:sp>
            <p:nvSpPr>
              <p:cNvPr id="5210" name="Freeform 24"/>
              <p:cNvSpPr>
                <a:spLocks/>
              </p:cNvSpPr>
              <p:nvPr/>
            </p:nvSpPr>
            <p:spPr bwMode="auto">
              <a:xfrm>
                <a:off x="3604" y="1112"/>
                <a:ext cx="259" cy="249"/>
              </a:xfrm>
              <a:custGeom>
                <a:avLst/>
                <a:gdLst>
                  <a:gd name="T0" fmla="*/ 0 w 776"/>
                  <a:gd name="T1" fmla="*/ 0 h 746"/>
                  <a:gd name="T2" fmla="*/ 0 w 776"/>
                  <a:gd name="T3" fmla="*/ 0 h 746"/>
                  <a:gd name="T4" fmla="*/ 0 w 776"/>
                  <a:gd name="T5" fmla="*/ 0 h 746"/>
                  <a:gd name="T6" fmla="*/ 0 w 776"/>
                  <a:gd name="T7" fmla="*/ 0 h 746"/>
                  <a:gd name="T8" fmla="*/ 0 w 776"/>
                  <a:gd name="T9" fmla="*/ 0 h 746"/>
                  <a:gd name="T10" fmla="*/ 0 w 776"/>
                  <a:gd name="T11" fmla="*/ 0 h 746"/>
                  <a:gd name="T12" fmla="*/ 0 w 776"/>
                  <a:gd name="T13" fmla="*/ 0 h 746"/>
                  <a:gd name="T14" fmla="*/ 0 w 776"/>
                  <a:gd name="T15" fmla="*/ 0 h 746"/>
                  <a:gd name="T16" fmla="*/ 0 w 776"/>
                  <a:gd name="T17" fmla="*/ 0 h 746"/>
                  <a:gd name="T18" fmla="*/ 0 w 776"/>
                  <a:gd name="T19" fmla="*/ 0 h 746"/>
                  <a:gd name="T20" fmla="*/ 0 w 776"/>
                  <a:gd name="T21" fmla="*/ 0 h 746"/>
                  <a:gd name="T22" fmla="*/ 0 w 776"/>
                  <a:gd name="T23" fmla="*/ 0 h 746"/>
                  <a:gd name="T24" fmla="*/ 0 w 776"/>
                  <a:gd name="T25" fmla="*/ 0 h 746"/>
                  <a:gd name="T26" fmla="*/ 0 w 776"/>
                  <a:gd name="T27" fmla="*/ 0 h 7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76"/>
                  <a:gd name="T43" fmla="*/ 0 h 746"/>
                  <a:gd name="T44" fmla="*/ 776 w 776"/>
                  <a:gd name="T45" fmla="*/ 746 h 7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76" h="746">
                    <a:moveTo>
                      <a:pt x="462" y="0"/>
                    </a:moveTo>
                    <a:lnTo>
                      <a:pt x="714" y="0"/>
                    </a:lnTo>
                    <a:lnTo>
                      <a:pt x="776" y="93"/>
                    </a:lnTo>
                    <a:lnTo>
                      <a:pt x="776" y="313"/>
                    </a:lnTo>
                    <a:lnTo>
                      <a:pt x="675" y="431"/>
                    </a:lnTo>
                    <a:lnTo>
                      <a:pt x="557" y="431"/>
                    </a:lnTo>
                    <a:lnTo>
                      <a:pt x="455" y="533"/>
                    </a:lnTo>
                    <a:lnTo>
                      <a:pt x="306" y="533"/>
                    </a:lnTo>
                    <a:lnTo>
                      <a:pt x="78" y="746"/>
                    </a:lnTo>
                    <a:lnTo>
                      <a:pt x="0" y="746"/>
                    </a:lnTo>
                    <a:lnTo>
                      <a:pt x="0" y="616"/>
                    </a:lnTo>
                    <a:lnTo>
                      <a:pt x="337" y="282"/>
                    </a:lnTo>
                    <a:lnTo>
                      <a:pt x="337" y="126"/>
                    </a:lnTo>
                    <a:lnTo>
                      <a:pt x="462" y="0"/>
                    </a:lnTo>
                    <a:close/>
                  </a:path>
                </a:pathLst>
              </a:custGeom>
              <a:solidFill>
                <a:srgbClr val="800080"/>
              </a:solidFill>
              <a:ln w="9525">
                <a:noFill/>
                <a:round/>
                <a:headEnd/>
                <a:tailEnd/>
              </a:ln>
            </p:spPr>
            <p:txBody>
              <a:bodyPr>
                <a:prstTxWarp prst="textNoShape">
                  <a:avLst/>
                </a:prstTxWarp>
              </a:bodyPr>
              <a:lstStyle/>
              <a:p>
                <a:endParaRPr lang="en-US"/>
              </a:p>
            </p:txBody>
          </p:sp>
          <p:sp>
            <p:nvSpPr>
              <p:cNvPr id="5211" name="Freeform 25"/>
              <p:cNvSpPr>
                <a:spLocks/>
              </p:cNvSpPr>
              <p:nvPr/>
            </p:nvSpPr>
            <p:spPr bwMode="auto">
              <a:xfrm>
                <a:off x="3604" y="1112"/>
                <a:ext cx="259" cy="249"/>
              </a:xfrm>
              <a:custGeom>
                <a:avLst/>
                <a:gdLst>
                  <a:gd name="T0" fmla="*/ 0 w 776"/>
                  <a:gd name="T1" fmla="*/ 0 h 746"/>
                  <a:gd name="T2" fmla="*/ 0 w 776"/>
                  <a:gd name="T3" fmla="*/ 0 h 746"/>
                  <a:gd name="T4" fmla="*/ 0 w 776"/>
                  <a:gd name="T5" fmla="*/ 0 h 746"/>
                  <a:gd name="T6" fmla="*/ 0 w 776"/>
                  <a:gd name="T7" fmla="*/ 0 h 746"/>
                  <a:gd name="T8" fmla="*/ 0 w 776"/>
                  <a:gd name="T9" fmla="*/ 0 h 746"/>
                  <a:gd name="T10" fmla="*/ 0 w 776"/>
                  <a:gd name="T11" fmla="*/ 0 h 746"/>
                  <a:gd name="T12" fmla="*/ 0 w 776"/>
                  <a:gd name="T13" fmla="*/ 0 h 746"/>
                  <a:gd name="T14" fmla="*/ 0 w 776"/>
                  <a:gd name="T15" fmla="*/ 0 h 746"/>
                  <a:gd name="T16" fmla="*/ 0 w 776"/>
                  <a:gd name="T17" fmla="*/ 0 h 746"/>
                  <a:gd name="T18" fmla="*/ 0 w 776"/>
                  <a:gd name="T19" fmla="*/ 0 h 746"/>
                  <a:gd name="T20" fmla="*/ 0 w 776"/>
                  <a:gd name="T21" fmla="*/ 0 h 746"/>
                  <a:gd name="T22" fmla="*/ 0 w 776"/>
                  <a:gd name="T23" fmla="*/ 0 h 746"/>
                  <a:gd name="T24" fmla="*/ 0 w 776"/>
                  <a:gd name="T25" fmla="*/ 0 h 746"/>
                  <a:gd name="T26" fmla="*/ 0 w 776"/>
                  <a:gd name="T27" fmla="*/ 0 h 7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76"/>
                  <a:gd name="T43" fmla="*/ 0 h 746"/>
                  <a:gd name="T44" fmla="*/ 776 w 776"/>
                  <a:gd name="T45" fmla="*/ 746 h 7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76" h="746">
                    <a:moveTo>
                      <a:pt x="462" y="0"/>
                    </a:moveTo>
                    <a:lnTo>
                      <a:pt x="714" y="0"/>
                    </a:lnTo>
                    <a:lnTo>
                      <a:pt x="776" y="93"/>
                    </a:lnTo>
                    <a:lnTo>
                      <a:pt x="776" y="313"/>
                    </a:lnTo>
                    <a:lnTo>
                      <a:pt x="675" y="431"/>
                    </a:lnTo>
                    <a:lnTo>
                      <a:pt x="557" y="431"/>
                    </a:lnTo>
                    <a:lnTo>
                      <a:pt x="455" y="533"/>
                    </a:lnTo>
                    <a:lnTo>
                      <a:pt x="306" y="533"/>
                    </a:lnTo>
                    <a:lnTo>
                      <a:pt x="78" y="746"/>
                    </a:lnTo>
                    <a:lnTo>
                      <a:pt x="0" y="746"/>
                    </a:lnTo>
                    <a:lnTo>
                      <a:pt x="0" y="616"/>
                    </a:lnTo>
                    <a:lnTo>
                      <a:pt x="337" y="282"/>
                    </a:lnTo>
                    <a:lnTo>
                      <a:pt x="337" y="126"/>
                    </a:lnTo>
                    <a:lnTo>
                      <a:pt x="462" y="0"/>
                    </a:lnTo>
                    <a:close/>
                  </a:path>
                </a:pathLst>
              </a:custGeom>
              <a:noFill/>
              <a:ln w="6350">
                <a:solidFill>
                  <a:srgbClr val="800080"/>
                </a:solidFill>
                <a:prstDash val="solid"/>
                <a:round/>
                <a:headEnd/>
                <a:tailEnd/>
              </a:ln>
            </p:spPr>
            <p:txBody>
              <a:bodyPr>
                <a:prstTxWarp prst="textNoShape">
                  <a:avLst/>
                </a:prstTxWarp>
              </a:bodyPr>
              <a:lstStyle/>
              <a:p>
                <a:endParaRPr lang="en-US"/>
              </a:p>
            </p:txBody>
          </p:sp>
          <p:sp>
            <p:nvSpPr>
              <p:cNvPr id="5212" name="Rectangle 26"/>
              <p:cNvSpPr>
                <a:spLocks noChangeArrowheads="1"/>
              </p:cNvSpPr>
              <p:nvPr/>
            </p:nvSpPr>
            <p:spPr bwMode="auto">
              <a:xfrm>
                <a:off x="3790" y="1154"/>
                <a:ext cx="31" cy="31"/>
              </a:xfrm>
              <a:prstGeom prst="rect">
                <a:avLst/>
              </a:prstGeom>
              <a:solidFill>
                <a:srgbClr val="FFFFFF"/>
              </a:solidFill>
              <a:ln w="9525">
                <a:noFill/>
                <a:miter lim="800000"/>
                <a:headEnd/>
                <a:tailEnd/>
              </a:ln>
            </p:spPr>
            <p:txBody>
              <a:bodyPr>
                <a:prstTxWarp prst="textNoShape">
                  <a:avLst/>
                </a:prstTxWarp>
              </a:bodyPr>
              <a:lstStyle/>
              <a:p>
                <a:endParaRPr lang="en-US">
                  <a:latin typeface="Calibri" charset="0"/>
                </a:endParaRPr>
              </a:p>
            </p:txBody>
          </p:sp>
          <p:sp>
            <p:nvSpPr>
              <p:cNvPr id="5213" name="Rectangle 27"/>
              <p:cNvSpPr>
                <a:spLocks noChangeArrowheads="1"/>
              </p:cNvSpPr>
              <p:nvPr/>
            </p:nvSpPr>
            <p:spPr bwMode="auto">
              <a:xfrm>
                <a:off x="3790" y="1154"/>
                <a:ext cx="31" cy="31"/>
              </a:xfrm>
              <a:prstGeom prst="rect">
                <a:avLst/>
              </a:prstGeom>
              <a:noFill/>
              <a:ln w="6350">
                <a:solidFill>
                  <a:srgbClr val="FFFFFF"/>
                </a:solidFill>
                <a:miter lim="800000"/>
                <a:headEnd/>
                <a:tailEnd/>
              </a:ln>
            </p:spPr>
            <p:txBody>
              <a:bodyPr>
                <a:prstTxWarp prst="textNoShape">
                  <a:avLst/>
                </a:prstTxWarp>
              </a:bodyPr>
              <a:lstStyle/>
              <a:p>
                <a:endParaRPr lang="en-US">
                  <a:latin typeface="Calibri" charset="0"/>
                </a:endParaRPr>
              </a:p>
            </p:txBody>
          </p:sp>
          <p:sp>
            <p:nvSpPr>
              <p:cNvPr id="5214" name="Freeform 28"/>
              <p:cNvSpPr>
                <a:spLocks/>
              </p:cNvSpPr>
              <p:nvPr/>
            </p:nvSpPr>
            <p:spPr bwMode="auto">
              <a:xfrm>
                <a:off x="3630" y="1211"/>
                <a:ext cx="220" cy="134"/>
              </a:xfrm>
              <a:custGeom>
                <a:avLst/>
                <a:gdLst>
                  <a:gd name="T0" fmla="*/ 0 w 660"/>
                  <a:gd name="T1" fmla="*/ 0 h 400"/>
                  <a:gd name="T2" fmla="*/ 0 w 660"/>
                  <a:gd name="T3" fmla="*/ 0 h 400"/>
                  <a:gd name="T4" fmla="*/ 0 w 660"/>
                  <a:gd name="T5" fmla="*/ 0 h 400"/>
                  <a:gd name="T6" fmla="*/ 0 w 660"/>
                  <a:gd name="T7" fmla="*/ 0 h 400"/>
                  <a:gd name="T8" fmla="*/ 0 w 660"/>
                  <a:gd name="T9" fmla="*/ 0 h 400"/>
                  <a:gd name="T10" fmla="*/ 0 w 660"/>
                  <a:gd name="T11" fmla="*/ 0 h 400"/>
                  <a:gd name="T12" fmla="*/ 0 60000 65536"/>
                  <a:gd name="T13" fmla="*/ 0 60000 65536"/>
                  <a:gd name="T14" fmla="*/ 0 60000 65536"/>
                  <a:gd name="T15" fmla="*/ 0 60000 65536"/>
                  <a:gd name="T16" fmla="*/ 0 60000 65536"/>
                  <a:gd name="T17" fmla="*/ 0 60000 65536"/>
                  <a:gd name="T18" fmla="*/ 0 w 660"/>
                  <a:gd name="T19" fmla="*/ 0 h 400"/>
                  <a:gd name="T20" fmla="*/ 660 w 660"/>
                  <a:gd name="T21" fmla="*/ 400 h 400"/>
                </a:gdLst>
                <a:ahLst/>
                <a:cxnLst>
                  <a:cxn ang="T12">
                    <a:pos x="T0" y="T1"/>
                  </a:cxn>
                  <a:cxn ang="T13">
                    <a:pos x="T2" y="T3"/>
                  </a:cxn>
                  <a:cxn ang="T14">
                    <a:pos x="T4" y="T5"/>
                  </a:cxn>
                  <a:cxn ang="T15">
                    <a:pos x="T6" y="T7"/>
                  </a:cxn>
                  <a:cxn ang="T16">
                    <a:pos x="T8" y="T9"/>
                  </a:cxn>
                  <a:cxn ang="T17">
                    <a:pos x="T10" y="T11"/>
                  </a:cxn>
                </a:cxnLst>
                <a:rect l="T18" t="T19" r="T20" b="T21"/>
                <a:pathLst>
                  <a:path w="660" h="400">
                    <a:moveTo>
                      <a:pt x="660" y="0"/>
                    </a:moveTo>
                    <a:lnTo>
                      <a:pt x="573" y="95"/>
                    </a:lnTo>
                    <a:lnTo>
                      <a:pt x="464" y="95"/>
                    </a:lnTo>
                    <a:lnTo>
                      <a:pt x="369" y="188"/>
                    </a:lnTo>
                    <a:lnTo>
                      <a:pt x="220" y="188"/>
                    </a:lnTo>
                    <a:lnTo>
                      <a:pt x="0" y="400"/>
                    </a:lnTo>
                  </a:path>
                </a:pathLst>
              </a:custGeom>
              <a:noFill/>
              <a:ln w="6350">
                <a:solidFill>
                  <a:srgbClr val="FFFFFF"/>
                </a:solidFill>
                <a:prstDash val="solid"/>
                <a:round/>
                <a:headEnd/>
                <a:tailEnd/>
              </a:ln>
            </p:spPr>
            <p:txBody>
              <a:bodyPr>
                <a:prstTxWarp prst="textNoShape">
                  <a:avLst/>
                </a:prstTxWarp>
              </a:bodyPr>
              <a:lstStyle/>
              <a:p>
                <a:endParaRPr lang="en-US"/>
              </a:p>
            </p:txBody>
          </p:sp>
          <p:pic>
            <p:nvPicPr>
              <p:cNvPr id="5215" name="Picture 29"/>
              <p:cNvPicPr>
                <a:picLocks noChangeAspect="1" noChangeArrowheads="1"/>
              </p:cNvPicPr>
              <p:nvPr/>
            </p:nvPicPr>
            <p:blipFill>
              <a:blip r:embed="rId2"/>
              <a:srcRect/>
              <a:stretch>
                <a:fillRect/>
              </a:stretch>
            </p:blipFill>
            <p:spPr bwMode="auto">
              <a:xfrm>
                <a:off x="3728" y="902"/>
                <a:ext cx="211" cy="1"/>
              </a:xfrm>
              <a:prstGeom prst="rect">
                <a:avLst/>
              </a:prstGeom>
              <a:noFill/>
              <a:ln w="9525">
                <a:noFill/>
                <a:miter lim="800000"/>
                <a:headEnd/>
                <a:tailEnd/>
              </a:ln>
            </p:spPr>
          </p:pic>
        </p:grpSp>
        <p:sp>
          <p:nvSpPr>
            <p:cNvPr id="5192" name="Rectangle 31"/>
            <p:cNvSpPr>
              <a:spLocks noChangeArrowheads="1"/>
            </p:cNvSpPr>
            <p:nvPr/>
          </p:nvSpPr>
          <p:spPr bwMode="auto">
            <a:xfrm>
              <a:off x="7432675" y="3333750"/>
              <a:ext cx="6985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File Share</a:t>
              </a:r>
              <a:endParaRPr lang="en-US">
                <a:latin typeface="Calibri" charset="0"/>
              </a:endParaRPr>
            </a:p>
          </p:txBody>
        </p:sp>
        <p:sp>
          <p:nvSpPr>
            <p:cNvPr id="5193" name="Rectangle 39"/>
            <p:cNvSpPr>
              <a:spLocks noChangeArrowheads="1"/>
            </p:cNvSpPr>
            <p:nvPr/>
          </p:nvSpPr>
          <p:spPr bwMode="auto">
            <a:xfrm>
              <a:off x="4695825" y="2179638"/>
              <a:ext cx="8255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Applications</a:t>
              </a:r>
              <a:endParaRPr lang="en-US">
                <a:latin typeface="Calibri" charset="0"/>
              </a:endParaRPr>
            </a:p>
          </p:txBody>
        </p:sp>
        <p:sp>
          <p:nvSpPr>
            <p:cNvPr id="5194" name="Rectangle 46"/>
            <p:cNvSpPr>
              <a:spLocks noChangeArrowheads="1"/>
            </p:cNvSpPr>
            <p:nvPr/>
          </p:nvSpPr>
          <p:spPr bwMode="auto">
            <a:xfrm>
              <a:off x="4727575" y="3344863"/>
              <a:ext cx="639763"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Note Pad</a:t>
              </a:r>
              <a:endParaRPr lang="en-US">
                <a:latin typeface="Calibri" charset="0"/>
              </a:endParaRPr>
            </a:p>
          </p:txBody>
        </p:sp>
        <p:sp>
          <p:nvSpPr>
            <p:cNvPr id="5195" name="Rectangle 47"/>
            <p:cNvSpPr>
              <a:spLocks noChangeArrowheads="1"/>
            </p:cNvSpPr>
            <p:nvPr/>
          </p:nvSpPr>
          <p:spPr bwMode="auto">
            <a:xfrm>
              <a:off x="6462713" y="3336925"/>
              <a:ext cx="784225"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File Drawer</a:t>
              </a:r>
              <a:endParaRPr lang="en-US">
                <a:latin typeface="Calibri" charset="0"/>
              </a:endParaRPr>
            </a:p>
          </p:txBody>
        </p:sp>
        <p:sp>
          <p:nvSpPr>
            <p:cNvPr id="5196" name="Rectangle 48"/>
            <p:cNvSpPr>
              <a:spLocks noChangeArrowheads="1"/>
            </p:cNvSpPr>
            <p:nvPr/>
          </p:nvSpPr>
          <p:spPr bwMode="auto">
            <a:xfrm>
              <a:off x="6530975" y="2224088"/>
              <a:ext cx="94615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Spreadsheets</a:t>
              </a:r>
              <a:endParaRPr lang="en-US">
                <a:latin typeface="Calibri" charset="0"/>
              </a:endParaRPr>
            </a:p>
          </p:txBody>
        </p:sp>
        <p:sp>
          <p:nvSpPr>
            <p:cNvPr id="5197" name="Rectangle 49"/>
            <p:cNvSpPr>
              <a:spLocks noChangeArrowheads="1"/>
            </p:cNvSpPr>
            <p:nvPr/>
          </p:nvSpPr>
          <p:spPr bwMode="auto">
            <a:xfrm>
              <a:off x="7727950" y="2163763"/>
              <a:ext cx="407988"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Word </a:t>
              </a:r>
              <a:endParaRPr lang="en-US">
                <a:latin typeface="Calibri" charset="0"/>
              </a:endParaRPr>
            </a:p>
          </p:txBody>
        </p:sp>
        <p:sp>
          <p:nvSpPr>
            <p:cNvPr id="5198" name="Rectangle 50"/>
            <p:cNvSpPr>
              <a:spLocks noChangeArrowheads="1"/>
            </p:cNvSpPr>
            <p:nvPr/>
          </p:nvSpPr>
          <p:spPr bwMode="auto">
            <a:xfrm>
              <a:off x="7735888" y="2354263"/>
              <a:ext cx="34925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Docs</a:t>
              </a:r>
              <a:endParaRPr lang="en-US">
                <a:latin typeface="Calibri" charset="0"/>
              </a:endParaRPr>
            </a:p>
          </p:txBody>
        </p:sp>
        <p:sp>
          <p:nvSpPr>
            <p:cNvPr id="5199" name="Rectangle 51"/>
            <p:cNvSpPr>
              <a:spLocks noChangeArrowheads="1"/>
            </p:cNvSpPr>
            <p:nvPr/>
          </p:nvSpPr>
          <p:spPr bwMode="auto">
            <a:xfrm>
              <a:off x="5767388" y="2036763"/>
              <a:ext cx="538162"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Access </a:t>
              </a:r>
              <a:endParaRPr lang="en-US">
                <a:latin typeface="Calibri" charset="0"/>
              </a:endParaRPr>
            </a:p>
          </p:txBody>
        </p:sp>
        <p:sp>
          <p:nvSpPr>
            <p:cNvPr id="5200" name="Rectangle 52"/>
            <p:cNvSpPr>
              <a:spLocks noChangeArrowheads="1"/>
            </p:cNvSpPr>
            <p:nvPr/>
          </p:nvSpPr>
          <p:spPr bwMode="auto">
            <a:xfrm>
              <a:off x="5645150" y="2225675"/>
              <a:ext cx="731838"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Databases</a:t>
              </a:r>
              <a:endParaRPr lang="en-US">
                <a:latin typeface="Calibri" charset="0"/>
              </a:endParaRPr>
            </a:p>
          </p:txBody>
        </p:sp>
        <p:pic>
          <p:nvPicPr>
            <p:cNvPr id="5201" name="Picture 62" descr="Notepad"/>
            <p:cNvPicPr>
              <a:picLocks noChangeAspect="1" noChangeArrowheads="1"/>
            </p:cNvPicPr>
            <p:nvPr/>
          </p:nvPicPr>
          <p:blipFill>
            <a:blip r:embed="rId3"/>
            <a:srcRect/>
            <a:stretch>
              <a:fillRect/>
            </a:stretch>
          </p:blipFill>
          <p:spPr bwMode="auto">
            <a:xfrm>
              <a:off x="4800600" y="2687638"/>
              <a:ext cx="533400" cy="533400"/>
            </a:xfrm>
            <a:prstGeom prst="rect">
              <a:avLst/>
            </a:prstGeom>
            <a:noFill/>
            <a:ln w="9525">
              <a:noFill/>
              <a:miter lim="800000"/>
              <a:headEnd/>
              <a:tailEnd/>
            </a:ln>
          </p:spPr>
        </p:pic>
        <p:pic>
          <p:nvPicPr>
            <p:cNvPr id="5202" name="Picture 63" descr="PC Workstation"/>
            <p:cNvPicPr>
              <a:picLocks noChangeAspect="1" noChangeArrowheads="1"/>
            </p:cNvPicPr>
            <p:nvPr/>
          </p:nvPicPr>
          <p:blipFill>
            <a:blip r:embed="rId4"/>
            <a:srcRect/>
            <a:stretch>
              <a:fillRect/>
            </a:stretch>
          </p:blipFill>
          <p:spPr bwMode="auto">
            <a:xfrm>
              <a:off x="7896225" y="2865438"/>
              <a:ext cx="381000" cy="381000"/>
            </a:xfrm>
            <a:prstGeom prst="rect">
              <a:avLst/>
            </a:prstGeom>
            <a:noFill/>
            <a:ln w="9525">
              <a:noFill/>
              <a:miter lim="800000"/>
              <a:headEnd/>
              <a:tailEnd/>
            </a:ln>
          </p:spPr>
        </p:pic>
        <p:pic>
          <p:nvPicPr>
            <p:cNvPr id="5203" name="Picture 64" descr="Network Folder"/>
            <p:cNvPicPr>
              <a:picLocks noChangeAspect="1" noChangeArrowheads="1"/>
            </p:cNvPicPr>
            <p:nvPr/>
          </p:nvPicPr>
          <p:blipFill>
            <a:blip r:embed="rId5"/>
            <a:srcRect/>
            <a:stretch>
              <a:fillRect/>
            </a:stretch>
          </p:blipFill>
          <p:spPr bwMode="auto">
            <a:xfrm>
              <a:off x="7439025" y="2713038"/>
              <a:ext cx="477838" cy="477837"/>
            </a:xfrm>
            <a:prstGeom prst="rect">
              <a:avLst/>
            </a:prstGeom>
            <a:noFill/>
            <a:ln w="9525">
              <a:noFill/>
              <a:miter lim="800000"/>
              <a:headEnd/>
              <a:tailEnd/>
            </a:ln>
          </p:spPr>
        </p:pic>
        <p:pic>
          <p:nvPicPr>
            <p:cNvPr id="5204" name="Picture 65" descr="Folder"/>
            <p:cNvPicPr>
              <a:picLocks noChangeAspect="1" noChangeArrowheads="1"/>
            </p:cNvPicPr>
            <p:nvPr/>
          </p:nvPicPr>
          <p:blipFill>
            <a:blip r:embed="rId6"/>
            <a:srcRect/>
            <a:stretch>
              <a:fillRect/>
            </a:stretch>
          </p:blipFill>
          <p:spPr bwMode="auto">
            <a:xfrm>
              <a:off x="6618288" y="2765425"/>
              <a:ext cx="533400" cy="533400"/>
            </a:xfrm>
            <a:prstGeom prst="rect">
              <a:avLst/>
            </a:prstGeom>
            <a:noFill/>
            <a:ln w="9525">
              <a:noFill/>
              <a:miter lim="800000"/>
              <a:headEnd/>
              <a:tailEnd/>
            </a:ln>
          </p:spPr>
        </p:pic>
        <p:sp>
          <p:nvSpPr>
            <p:cNvPr id="5205" name="Rectangle 66"/>
            <p:cNvSpPr>
              <a:spLocks noChangeArrowheads="1"/>
            </p:cNvSpPr>
            <p:nvPr/>
          </p:nvSpPr>
          <p:spPr bwMode="auto">
            <a:xfrm>
              <a:off x="5675313" y="3336925"/>
              <a:ext cx="5207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Intranet</a:t>
              </a:r>
              <a:endParaRPr lang="en-US">
                <a:latin typeface="Calibri" charset="0"/>
              </a:endParaRPr>
            </a:p>
          </p:txBody>
        </p:sp>
        <p:pic>
          <p:nvPicPr>
            <p:cNvPr id="5206" name="Picture 67" descr="PC Workstation"/>
            <p:cNvPicPr>
              <a:picLocks noChangeAspect="1" noChangeArrowheads="1"/>
            </p:cNvPicPr>
            <p:nvPr/>
          </p:nvPicPr>
          <p:blipFill>
            <a:blip r:embed="rId4"/>
            <a:srcRect/>
            <a:stretch>
              <a:fillRect/>
            </a:stretch>
          </p:blipFill>
          <p:spPr bwMode="auto">
            <a:xfrm>
              <a:off x="5683250" y="2659063"/>
              <a:ext cx="533400" cy="533400"/>
            </a:xfrm>
            <a:prstGeom prst="rect">
              <a:avLst/>
            </a:prstGeom>
            <a:noFill/>
            <a:ln w="9525">
              <a:noFill/>
              <a:miter lim="800000"/>
              <a:headEnd/>
              <a:tailEnd/>
            </a:ln>
          </p:spPr>
        </p:pic>
        <p:pic>
          <p:nvPicPr>
            <p:cNvPr id="5207" name="Picture 68" descr="Globe"/>
            <p:cNvPicPr>
              <a:picLocks noChangeAspect="1" noChangeArrowheads="1"/>
            </p:cNvPicPr>
            <p:nvPr/>
          </p:nvPicPr>
          <p:blipFill>
            <a:blip r:embed="rId7"/>
            <a:srcRect/>
            <a:stretch>
              <a:fillRect/>
            </a:stretch>
          </p:blipFill>
          <p:spPr bwMode="auto">
            <a:xfrm>
              <a:off x="5911850" y="2963863"/>
              <a:ext cx="336550" cy="336550"/>
            </a:xfrm>
            <a:prstGeom prst="rect">
              <a:avLst/>
            </a:prstGeom>
            <a:noFill/>
            <a:ln w="9525">
              <a:noFill/>
              <a:miter lim="800000"/>
              <a:headEnd/>
              <a:tailEnd/>
            </a:ln>
          </p:spPr>
        </p:pic>
        <p:pic>
          <p:nvPicPr>
            <p:cNvPr id="5208" name="Picture 77" descr="Display 2"/>
            <p:cNvPicPr>
              <a:picLocks noChangeAspect="1" noChangeArrowheads="1"/>
            </p:cNvPicPr>
            <p:nvPr/>
          </p:nvPicPr>
          <p:blipFill>
            <a:blip r:embed="rId8"/>
            <a:srcRect/>
            <a:stretch>
              <a:fillRect/>
            </a:stretch>
          </p:blipFill>
          <p:spPr bwMode="auto">
            <a:xfrm>
              <a:off x="4800600" y="1546225"/>
              <a:ext cx="609600" cy="609600"/>
            </a:xfrm>
            <a:prstGeom prst="rect">
              <a:avLst/>
            </a:prstGeom>
            <a:noFill/>
            <a:ln w="9525">
              <a:noFill/>
              <a:miter lim="800000"/>
              <a:headEnd/>
              <a:tailEnd/>
            </a:ln>
          </p:spPr>
        </p:pic>
      </p:grpSp>
      <p:grpSp>
        <p:nvGrpSpPr>
          <p:cNvPr id="7" name="Group 98"/>
          <p:cNvGrpSpPr>
            <a:grpSpLocks/>
          </p:cNvGrpSpPr>
          <p:nvPr/>
        </p:nvGrpSpPr>
        <p:grpSpPr bwMode="auto">
          <a:xfrm>
            <a:off x="554038" y="1165225"/>
            <a:ext cx="3638550" cy="2312988"/>
            <a:chOff x="554038" y="1165225"/>
            <a:chExt cx="3638550" cy="2312988"/>
          </a:xfrm>
        </p:grpSpPr>
        <p:pic>
          <p:nvPicPr>
            <p:cNvPr id="5171" name="Picture 3" descr="Copy of User Home Boy"/>
            <p:cNvPicPr>
              <a:picLocks noChangeAspect="1" noChangeArrowheads="1"/>
            </p:cNvPicPr>
            <p:nvPr/>
          </p:nvPicPr>
          <p:blipFill>
            <a:blip r:embed="rId9"/>
            <a:srcRect/>
            <a:stretch>
              <a:fillRect/>
            </a:stretch>
          </p:blipFill>
          <p:spPr bwMode="auto">
            <a:xfrm>
              <a:off x="3306763" y="2697163"/>
              <a:ext cx="533400" cy="533400"/>
            </a:xfrm>
            <a:prstGeom prst="rect">
              <a:avLst/>
            </a:prstGeom>
            <a:noFill/>
            <a:ln w="9525">
              <a:noFill/>
              <a:miter lim="800000"/>
              <a:headEnd/>
              <a:tailEnd/>
            </a:ln>
          </p:spPr>
        </p:pic>
        <p:sp>
          <p:nvSpPr>
            <p:cNvPr id="5172" name="Rectangle 4"/>
            <p:cNvSpPr>
              <a:spLocks noChangeArrowheads="1"/>
            </p:cNvSpPr>
            <p:nvPr/>
          </p:nvSpPr>
          <p:spPr bwMode="auto">
            <a:xfrm>
              <a:off x="1712913" y="2154238"/>
              <a:ext cx="382587"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Email</a:t>
              </a:r>
              <a:endParaRPr lang="en-US">
                <a:latin typeface="Calibri" charset="0"/>
              </a:endParaRPr>
            </a:p>
          </p:txBody>
        </p:sp>
        <p:sp>
          <p:nvSpPr>
            <p:cNvPr id="5173" name="Freeform 5"/>
            <p:cNvSpPr>
              <a:spLocks/>
            </p:cNvSpPr>
            <p:nvPr/>
          </p:nvSpPr>
          <p:spPr bwMode="auto">
            <a:xfrm>
              <a:off x="2820988" y="1808163"/>
              <a:ext cx="22225" cy="9525"/>
            </a:xfrm>
            <a:custGeom>
              <a:avLst/>
              <a:gdLst>
                <a:gd name="T0" fmla="*/ 2147483647 w 42"/>
                <a:gd name="T1" fmla="*/ 2147483647 h 20"/>
                <a:gd name="T2" fmla="*/ 2147483647 w 42"/>
                <a:gd name="T3" fmla="*/ 2147483647 h 20"/>
                <a:gd name="T4" fmla="*/ 2147483647 w 42"/>
                <a:gd name="T5" fmla="*/ 2147483647 h 20"/>
                <a:gd name="T6" fmla="*/ 2147483647 w 42"/>
                <a:gd name="T7" fmla="*/ 2147483647 h 20"/>
                <a:gd name="T8" fmla="*/ 2147483647 w 42"/>
                <a:gd name="T9" fmla="*/ 2147483647 h 20"/>
                <a:gd name="T10" fmla="*/ 2147483647 w 42"/>
                <a:gd name="T11" fmla="*/ 2147483647 h 20"/>
                <a:gd name="T12" fmla="*/ 2147483647 w 42"/>
                <a:gd name="T13" fmla="*/ 2147483647 h 20"/>
                <a:gd name="T14" fmla="*/ 2147483647 w 42"/>
                <a:gd name="T15" fmla="*/ 0 h 20"/>
                <a:gd name="T16" fmla="*/ 2147483647 w 42"/>
                <a:gd name="T17" fmla="*/ 0 h 20"/>
                <a:gd name="T18" fmla="*/ 2147483647 w 42"/>
                <a:gd name="T19" fmla="*/ 0 h 20"/>
                <a:gd name="T20" fmla="*/ 2147483647 w 42"/>
                <a:gd name="T21" fmla="*/ 2147483647 h 20"/>
                <a:gd name="T22" fmla="*/ 2147483647 w 42"/>
                <a:gd name="T23" fmla="*/ 2147483647 h 20"/>
                <a:gd name="T24" fmla="*/ 2147483647 w 42"/>
                <a:gd name="T25" fmla="*/ 2147483647 h 20"/>
                <a:gd name="T26" fmla="*/ 2147483647 w 42"/>
                <a:gd name="T27" fmla="*/ 2147483647 h 20"/>
                <a:gd name="T28" fmla="*/ 2147483647 w 42"/>
                <a:gd name="T29" fmla="*/ 2147483647 h 20"/>
                <a:gd name="T30" fmla="*/ 0 w 42"/>
                <a:gd name="T31" fmla="*/ 2147483647 h 20"/>
                <a:gd name="T32" fmla="*/ 2147483647 w 42"/>
                <a:gd name="T33" fmla="*/ 2147483647 h 20"/>
                <a:gd name="T34" fmla="*/ 2147483647 w 42"/>
                <a:gd name="T35" fmla="*/ 2147483647 h 20"/>
                <a:gd name="T36" fmla="*/ 2147483647 w 42"/>
                <a:gd name="T37" fmla="*/ 2147483647 h 20"/>
                <a:gd name="T38" fmla="*/ 2147483647 w 42"/>
                <a:gd name="T39" fmla="*/ 2147483647 h 20"/>
                <a:gd name="T40" fmla="*/ 2147483647 w 42"/>
                <a:gd name="T41" fmla="*/ 2147483647 h 20"/>
                <a:gd name="T42" fmla="*/ 2147483647 w 42"/>
                <a:gd name="T43" fmla="*/ 2147483647 h 20"/>
                <a:gd name="T44" fmla="*/ 2147483647 w 42"/>
                <a:gd name="T45" fmla="*/ 2147483647 h 20"/>
                <a:gd name="T46" fmla="*/ 2147483647 w 42"/>
                <a:gd name="T47" fmla="*/ 2147483647 h 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2"/>
                <a:gd name="T73" fmla="*/ 0 h 20"/>
                <a:gd name="T74" fmla="*/ 42 w 42"/>
                <a:gd name="T75" fmla="*/ 20 h 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2" h="20">
                  <a:moveTo>
                    <a:pt x="42" y="20"/>
                  </a:moveTo>
                  <a:lnTo>
                    <a:pt x="41" y="15"/>
                  </a:lnTo>
                  <a:lnTo>
                    <a:pt x="39" y="11"/>
                  </a:lnTo>
                  <a:lnTo>
                    <a:pt x="36" y="7"/>
                  </a:lnTo>
                  <a:lnTo>
                    <a:pt x="34" y="5"/>
                  </a:lnTo>
                  <a:lnTo>
                    <a:pt x="30" y="2"/>
                  </a:lnTo>
                  <a:lnTo>
                    <a:pt x="26" y="1"/>
                  </a:lnTo>
                  <a:lnTo>
                    <a:pt x="21" y="0"/>
                  </a:lnTo>
                  <a:lnTo>
                    <a:pt x="18" y="0"/>
                  </a:lnTo>
                  <a:lnTo>
                    <a:pt x="14" y="0"/>
                  </a:lnTo>
                  <a:lnTo>
                    <a:pt x="11" y="1"/>
                  </a:lnTo>
                  <a:lnTo>
                    <a:pt x="9" y="2"/>
                  </a:lnTo>
                  <a:lnTo>
                    <a:pt x="6" y="3"/>
                  </a:lnTo>
                  <a:lnTo>
                    <a:pt x="3" y="8"/>
                  </a:lnTo>
                  <a:lnTo>
                    <a:pt x="1" y="11"/>
                  </a:lnTo>
                  <a:lnTo>
                    <a:pt x="0" y="13"/>
                  </a:lnTo>
                  <a:lnTo>
                    <a:pt x="5" y="11"/>
                  </a:lnTo>
                  <a:lnTo>
                    <a:pt x="10" y="10"/>
                  </a:lnTo>
                  <a:lnTo>
                    <a:pt x="16" y="10"/>
                  </a:lnTo>
                  <a:lnTo>
                    <a:pt x="21" y="10"/>
                  </a:lnTo>
                  <a:lnTo>
                    <a:pt x="27" y="11"/>
                  </a:lnTo>
                  <a:lnTo>
                    <a:pt x="32" y="13"/>
                  </a:lnTo>
                  <a:lnTo>
                    <a:pt x="37" y="16"/>
                  </a:lnTo>
                  <a:lnTo>
                    <a:pt x="42" y="20"/>
                  </a:lnTo>
                  <a:close/>
                </a:path>
              </a:pathLst>
            </a:custGeom>
            <a:solidFill>
              <a:srgbClr val="E8EEF7"/>
            </a:solidFill>
            <a:ln w="9525">
              <a:noFill/>
              <a:round/>
              <a:headEnd/>
              <a:tailEnd/>
            </a:ln>
          </p:spPr>
          <p:txBody>
            <a:bodyPr>
              <a:prstTxWarp prst="textNoShape">
                <a:avLst/>
              </a:prstTxWarp>
            </a:bodyPr>
            <a:lstStyle/>
            <a:p>
              <a:endParaRPr lang="en-US"/>
            </a:p>
          </p:txBody>
        </p:sp>
        <p:sp>
          <p:nvSpPr>
            <p:cNvPr id="5174" name="Rectangle 6"/>
            <p:cNvSpPr>
              <a:spLocks noChangeArrowheads="1"/>
            </p:cNvSpPr>
            <p:nvPr/>
          </p:nvSpPr>
          <p:spPr bwMode="auto">
            <a:xfrm>
              <a:off x="554038" y="2125663"/>
              <a:ext cx="7493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Phone Call</a:t>
              </a:r>
              <a:endParaRPr lang="en-US">
                <a:latin typeface="Calibri" charset="0"/>
              </a:endParaRPr>
            </a:p>
          </p:txBody>
        </p:sp>
        <p:sp>
          <p:nvSpPr>
            <p:cNvPr id="5175" name="Rectangle 7"/>
            <p:cNvSpPr>
              <a:spLocks noChangeArrowheads="1"/>
            </p:cNvSpPr>
            <p:nvPr/>
          </p:nvSpPr>
          <p:spPr bwMode="auto">
            <a:xfrm>
              <a:off x="2819400" y="3294063"/>
              <a:ext cx="1373188"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Tap on the Shoulder</a:t>
              </a:r>
              <a:endParaRPr lang="en-US">
                <a:latin typeface="Calibri" charset="0"/>
              </a:endParaRPr>
            </a:p>
          </p:txBody>
        </p:sp>
        <p:sp>
          <p:nvSpPr>
            <p:cNvPr id="5176" name="Rectangle 8"/>
            <p:cNvSpPr>
              <a:spLocks noChangeArrowheads="1"/>
            </p:cNvSpPr>
            <p:nvPr/>
          </p:nvSpPr>
          <p:spPr bwMode="auto">
            <a:xfrm>
              <a:off x="1752600" y="1165225"/>
              <a:ext cx="2257028" cy="215900"/>
            </a:xfrm>
            <a:prstGeom prst="rect">
              <a:avLst/>
            </a:prstGeom>
            <a:noFill/>
            <a:ln w="9525">
              <a:noFill/>
              <a:miter lim="800000"/>
              <a:headEnd/>
              <a:tailEnd/>
            </a:ln>
          </p:spPr>
          <p:txBody>
            <a:bodyPr wrap="square" lIns="0" tIns="0" rIns="0" bIns="0">
              <a:prstTxWarp prst="textNoShape">
                <a:avLst/>
              </a:prstTxWarp>
              <a:spAutoFit/>
            </a:bodyPr>
            <a:lstStyle/>
            <a:p>
              <a:r>
                <a:rPr lang="en-US" sz="1400" b="1" dirty="0">
                  <a:solidFill>
                    <a:srgbClr val="093678"/>
                  </a:solidFill>
                  <a:latin typeface="Calibri" charset="0"/>
                </a:rPr>
                <a:t>How</a:t>
              </a:r>
              <a:r>
                <a:rPr lang="en-US" sz="1400" b="1" dirty="0" smtClean="0">
                  <a:solidFill>
                    <a:srgbClr val="093678"/>
                  </a:solidFill>
                  <a:latin typeface="Calibri" charset="0"/>
                </a:rPr>
                <a:t>  we are tasked with work</a:t>
              </a:r>
              <a:endParaRPr lang="en-US" sz="1400" b="1" dirty="0">
                <a:solidFill>
                  <a:srgbClr val="093678"/>
                </a:solidFill>
                <a:latin typeface="Calibri" charset="0"/>
              </a:endParaRPr>
            </a:p>
          </p:txBody>
        </p:sp>
        <p:sp>
          <p:nvSpPr>
            <p:cNvPr id="5177" name="Rectangle 9"/>
            <p:cNvSpPr>
              <a:spLocks noChangeArrowheads="1"/>
            </p:cNvSpPr>
            <p:nvPr/>
          </p:nvSpPr>
          <p:spPr bwMode="auto">
            <a:xfrm>
              <a:off x="685800" y="3294063"/>
              <a:ext cx="1201738"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Service Requests</a:t>
              </a:r>
              <a:endParaRPr lang="en-US">
                <a:latin typeface="Calibri" charset="0"/>
              </a:endParaRPr>
            </a:p>
          </p:txBody>
        </p:sp>
        <p:sp>
          <p:nvSpPr>
            <p:cNvPr id="5178" name="Rectangle 42"/>
            <p:cNvSpPr>
              <a:spLocks noChangeArrowheads="1"/>
            </p:cNvSpPr>
            <p:nvPr/>
          </p:nvSpPr>
          <p:spPr bwMode="auto">
            <a:xfrm>
              <a:off x="2570163" y="2124075"/>
              <a:ext cx="307975"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Post</a:t>
              </a:r>
              <a:endParaRPr lang="en-US">
                <a:latin typeface="Calibri" charset="0"/>
              </a:endParaRPr>
            </a:p>
          </p:txBody>
        </p:sp>
        <p:sp>
          <p:nvSpPr>
            <p:cNvPr id="5179" name="Rectangle 43"/>
            <p:cNvSpPr>
              <a:spLocks noChangeArrowheads="1"/>
            </p:cNvSpPr>
            <p:nvPr/>
          </p:nvSpPr>
          <p:spPr bwMode="auto">
            <a:xfrm>
              <a:off x="2898775" y="2128838"/>
              <a:ext cx="508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a:t>
              </a:r>
              <a:endParaRPr lang="en-US">
                <a:latin typeface="Calibri" charset="0"/>
              </a:endParaRPr>
            </a:p>
          </p:txBody>
        </p:sp>
        <p:sp>
          <p:nvSpPr>
            <p:cNvPr id="5180" name="Rectangle 44"/>
            <p:cNvSpPr>
              <a:spLocks noChangeArrowheads="1"/>
            </p:cNvSpPr>
            <p:nvPr/>
          </p:nvSpPr>
          <p:spPr bwMode="auto">
            <a:xfrm>
              <a:off x="2938463" y="2124075"/>
              <a:ext cx="87312"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It</a:t>
              </a:r>
              <a:endParaRPr lang="en-US">
                <a:latin typeface="Calibri" charset="0"/>
              </a:endParaRPr>
            </a:p>
          </p:txBody>
        </p:sp>
        <p:sp>
          <p:nvSpPr>
            <p:cNvPr id="5181" name="Rectangle 45"/>
            <p:cNvSpPr>
              <a:spLocks noChangeArrowheads="1"/>
            </p:cNvSpPr>
            <p:nvPr/>
          </p:nvSpPr>
          <p:spPr bwMode="auto">
            <a:xfrm>
              <a:off x="2098675" y="3294063"/>
              <a:ext cx="544513"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Meeting</a:t>
              </a:r>
              <a:endParaRPr lang="en-US">
                <a:latin typeface="Calibri" charset="0"/>
              </a:endParaRPr>
            </a:p>
          </p:txBody>
        </p:sp>
        <p:pic>
          <p:nvPicPr>
            <p:cNvPr id="5182" name="Picture 58" descr="PC Workstation"/>
            <p:cNvPicPr>
              <a:picLocks noChangeAspect="1" noChangeArrowheads="1"/>
            </p:cNvPicPr>
            <p:nvPr/>
          </p:nvPicPr>
          <p:blipFill>
            <a:blip r:embed="rId4"/>
            <a:srcRect/>
            <a:stretch>
              <a:fillRect/>
            </a:stretch>
          </p:blipFill>
          <p:spPr bwMode="auto">
            <a:xfrm>
              <a:off x="1063625" y="2689225"/>
              <a:ext cx="533400" cy="533400"/>
            </a:xfrm>
            <a:prstGeom prst="rect">
              <a:avLst/>
            </a:prstGeom>
            <a:noFill/>
            <a:ln w="9525">
              <a:noFill/>
              <a:miter lim="800000"/>
              <a:headEnd/>
              <a:tailEnd/>
            </a:ln>
          </p:spPr>
        </p:pic>
        <p:pic>
          <p:nvPicPr>
            <p:cNvPr id="5183" name="Picture 60" descr="Push Pin and Note"/>
            <p:cNvPicPr>
              <a:picLocks noChangeAspect="1" noChangeArrowheads="1"/>
            </p:cNvPicPr>
            <p:nvPr/>
          </p:nvPicPr>
          <p:blipFill>
            <a:blip r:embed="rId10"/>
            <a:srcRect/>
            <a:stretch>
              <a:fillRect/>
            </a:stretch>
          </p:blipFill>
          <p:spPr bwMode="auto">
            <a:xfrm>
              <a:off x="2557463" y="1512888"/>
              <a:ext cx="490537" cy="490537"/>
            </a:xfrm>
            <a:prstGeom prst="rect">
              <a:avLst/>
            </a:prstGeom>
            <a:noFill/>
            <a:ln w="9525">
              <a:noFill/>
              <a:miter lim="800000"/>
              <a:headEnd/>
              <a:tailEnd/>
            </a:ln>
          </p:spPr>
        </p:pic>
        <p:pic>
          <p:nvPicPr>
            <p:cNvPr id="5184" name="Picture 61" descr="Email"/>
            <p:cNvPicPr>
              <a:picLocks noChangeAspect="1" noChangeArrowheads="1"/>
            </p:cNvPicPr>
            <p:nvPr/>
          </p:nvPicPr>
          <p:blipFill>
            <a:blip r:embed="rId11"/>
            <a:srcRect/>
            <a:stretch>
              <a:fillRect/>
            </a:stretch>
          </p:blipFill>
          <p:spPr bwMode="auto">
            <a:xfrm>
              <a:off x="1676400" y="1622425"/>
              <a:ext cx="481013" cy="481013"/>
            </a:xfrm>
            <a:prstGeom prst="rect">
              <a:avLst/>
            </a:prstGeom>
            <a:noFill/>
            <a:ln w="9525">
              <a:noFill/>
              <a:miter lim="800000"/>
              <a:headEnd/>
              <a:tailEnd/>
            </a:ln>
          </p:spPr>
        </p:pic>
        <p:pic>
          <p:nvPicPr>
            <p:cNvPr id="5185" name="Picture 69" descr="Clipboard"/>
            <p:cNvPicPr>
              <a:picLocks noChangeAspect="1" noChangeArrowheads="1"/>
            </p:cNvPicPr>
            <p:nvPr/>
          </p:nvPicPr>
          <p:blipFill>
            <a:blip r:embed="rId12"/>
            <a:srcRect/>
            <a:stretch>
              <a:fillRect/>
            </a:stretch>
          </p:blipFill>
          <p:spPr bwMode="auto">
            <a:xfrm>
              <a:off x="2093913" y="2713038"/>
              <a:ext cx="509587" cy="509587"/>
            </a:xfrm>
            <a:prstGeom prst="rect">
              <a:avLst/>
            </a:prstGeom>
            <a:noFill/>
            <a:ln w="9525">
              <a:noFill/>
              <a:miter lim="800000"/>
              <a:headEnd/>
              <a:tailEnd/>
            </a:ln>
          </p:spPr>
        </p:pic>
        <p:pic>
          <p:nvPicPr>
            <p:cNvPr id="5186" name="Picture 73" descr="Agreement"/>
            <p:cNvPicPr>
              <a:picLocks noChangeAspect="1" noChangeArrowheads="1"/>
            </p:cNvPicPr>
            <p:nvPr/>
          </p:nvPicPr>
          <p:blipFill>
            <a:blip r:embed="rId13"/>
            <a:srcRect/>
            <a:stretch>
              <a:fillRect/>
            </a:stretch>
          </p:blipFill>
          <p:spPr bwMode="auto">
            <a:xfrm>
              <a:off x="2298700" y="2941638"/>
              <a:ext cx="365125" cy="365125"/>
            </a:xfrm>
            <a:prstGeom prst="rect">
              <a:avLst/>
            </a:prstGeom>
            <a:noFill/>
            <a:ln w="9525">
              <a:noFill/>
              <a:miter lim="800000"/>
              <a:headEnd/>
              <a:tailEnd/>
            </a:ln>
          </p:spPr>
        </p:pic>
        <p:pic>
          <p:nvPicPr>
            <p:cNvPr id="5187" name="Picture 76" descr="Phone Office 2 Voicemail"/>
            <p:cNvPicPr>
              <a:picLocks noChangeAspect="1" noChangeArrowheads="1"/>
            </p:cNvPicPr>
            <p:nvPr/>
          </p:nvPicPr>
          <p:blipFill>
            <a:blip r:embed="rId14"/>
            <a:srcRect/>
            <a:stretch>
              <a:fillRect/>
            </a:stretch>
          </p:blipFill>
          <p:spPr bwMode="auto">
            <a:xfrm>
              <a:off x="630238" y="1614488"/>
              <a:ext cx="533400" cy="533400"/>
            </a:xfrm>
            <a:prstGeom prst="rect">
              <a:avLst/>
            </a:prstGeom>
            <a:noFill/>
            <a:ln w="9525">
              <a:noFill/>
              <a:miter lim="800000"/>
              <a:headEnd/>
              <a:tailEnd/>
            </a:ln>
          </p:spPr>
        </p:pic>
        <p:pic>
          <p:nvPicPr>
            <p:cNvPr id="5188" name="Picture 79" descr="PC Workstation"/>
            <p:cNvPicPr>
              <a:picLocks noChangeAspect="1" noChangeArrowheads="1"/>
            </p:cNvPicPr>
            <p:nvPr/>
          </p:nvPicPr>
          <p:blipFill>
            <a:blip r:embed="rId4"/>
            <a:srcRect/>
            <a:stretch>
              <a:fillRect/>
            </a:stretch>
          </p:blipFill>
          <p:spPr bwMode="auto">
            <a:xfrm>
              <a:off x="3657600" y="1546225"/>
              <a:ext cx="533400" cy="533400"/>
            </a:xfrm>
            <a:prstGeom prst="rect">
              <a:avLst/>
            </a:prstGeom>
            <a:noFill/>
            <a:ln w="9525">
              <a:noFill/>
              <a:miter lim="800000"/>
              <a:headEnd/>
              <a:tailEnd/>
            </a:ln>
          </p:spPr>
        </p:pic>
      </p:grpSp>
      <p:sp>
        <p:nvSpPr>
          <p:cNvPr id="5129" name="Rectangle 85"/>
          <p:cNvSpPr>
            <a:spLocks noChangeArrowheads="1"/>
          </p:cNvSpPr>
          <p:nvPr/>
        </p:nvSpPr>
        <p:spPr bwMode="auto">
          <a:xfrm>
            <a:off x="5638800" y="1165225"/>
            <a:ext cx="2214563" cy="215900"/>
          </a:xfrm>
          <a:prstGeom prst="rect">
            <a:avLst/>
          </a:prstGeom>
          <a:noFill/>
          <a:ln w="9525">
            <a:noFill/>
            <a:miter lim="800000"/>
            <a:headEnd/>
            <a:tailEnd/>
          </a:ln>
        </p:spPr>
        <p:txBody>
          <a:bodyPr wrap="none" lIns="0" tIns="0" rIns="0" bIns="0">
            <a:prstTxWarp prst="textNoShape">
              <a:avLst/>
            </a:prstTxWarp>
            <a:spAutoFit/>
          </a:bodyPr>
          <a:lstStyle/>
          <a:p>
            <a:r>
              <a:rPr lang="en-US" sz="1400" b="1">
                <a:solidFill>
                  <a:srgbClr val="093678"/>
                </a:solidFill>
                <a:latin typeface="Calibri" charset="0"/>
              </a:rPr>
              <a:t>Where We Keep Our Work</a:t>
            </a:r>
          </a:p>
        </p:txBody>
      </p:sp>
      <p:grpSp>
        <p:nvGrpSpPr>
          <p:cNvPr id="8" name="Group 100"/>
          <p:cNvGrpSpPr>
            <a:grpSpLocks/>
          </p:cNvGrpSpPr>
          <p:nvPr/>
        </p:nvGrpSpPr>
        <p:grpSpPr bwMode="auto">
          <a:xfrm>
            <a:off x="4953000" y="3832225"/>
            <a:ext cx="3810000" cy="2478088"/>
            <a:chOff x="4953000" y="3832225"/>
            <a:chExt cx="3810000" cy="2478088"/>
          </a:xfrm>
        </p:grpSpPr>
        <p:sp>
          <p:nvSpPr>
            <p:cNvPr id="5151" name="Freeform 20"/>
            <p:cNvSpPr>
              <a:spLocks/>
            </p:cNvSpPr>
            <p:nvPr/>
          </p:nvSpPr>
          <p:spPr bwMode="auto">
            <a:xfrm>
              <a:off x="5802313" y="5310188"/>
              <a:ext cx="15875" cy="12700"/>
            </a:xfrm>
            <a:custGeom>
              <a:avLst/>
              <a:gdLst>
                <a:gd name="T0" fmla="*/ 0 w 30"/>
                <a:gd name="T1" fmla="*/ 0 h 24"/>
                <a:gd name="T2" fmla="*/ 2147483647 w 30"/>
                <a:gd name="T3" fmla="*/ 0 h 24"/>
                <a:gd name="T4" fmla="*/ 2147483647 w 30"/>
                <a:gd name="T5" fmla="*/ 0 h 24"/>
                <a:gd name="T6" fmla="*/ 2147483647 w 30"/>
                <a:gd name="T7" fmla="*/ 2147483647 h 24"/>
                <a:gd name="T8" fmla="*/ 2147483647 w 30"/>
                <a:gd name="T9" fmla="*/ 2147483647 h 24"/>
                <a:gd name="T10" fmla="*/ 2147483647 w 30"/>
                <a:gd name="T11" fmla="*/ 2147483647 h 24"/>
                <a:gd name="T12" fmla="*/ 2147483647 w 30"/>
                <a:gd name="T13" fmla="*/ 2147483647 h 24"/>
                <a:gd name="T14" fmla="*/ 2147483647 w 30"/>
                <a:gd name="T15" fmla="*/ 2147483647 h 24"/>
                <a:gd name="T16" fmla="*/ 2147483647 w 30"/>
                <a:gd name="T17" fmla="*/ 2147483647 h 24"/>
                <a:gd name="T18" fmla="*/ 2147483647 w 30"/>
                <a:gd name="T19" fmla="*/ 2147483647 h 24"/>
                <a:gd name="T20" fmla="*/ 2147483647 w 30"/>
                <a:gd name="T21" fmla="*/ 2147483647 h 24"/>
                <a:gd name="T22" fmla="*/ 2147483647 w 30"/>
                <a:gd name="T23" fmla="*/ 2147483647 h 24"/>
                <a:gd name="T24" fmla="*/ 2147483647 w 30"/>
                <a:gd name="T25" fmla="*/ 2147483647 h 24"/>
                <a:gd name="T26" fmla="*/ 2147483647 w 30"/>
                <a:gd name="T27" fmla="*/ 2147483647 h 24"/>
                <a:gd name="T28" fmla="*/ 2147483647 w 30"/>
                <a:gd name="T29" fmla="*/ 2147483647 h 24"/>
                <a:gd name="T30" fmla="*/ 2147483647 w 30"/>
                <a:gd name="T31" fmla="*/ 2147483647 h 24"/>
                <a:gd name="T32" fmla="*/ 2147483647 w 30"/>
                <a:gd name="T33" fmla="*/ 2147483647 h 24"/>
                <a:gd name="T34" fmla="*/ 2147483647 w 30"/>
                <a:gd name="T35" fmla="*/ 2147483647 h 24"/>
                <a:gd name="T36" fmla="*/ 2147483647 w 30"/>
                <a:gd name="T37" fmla="*/ 2147483647 h 24"/>
                <a:gd name="T38" fmla="*/ 0 w 30"/>
                <a:gd name="T39" fmla="*/ 0 h 2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0"/>
                <a:gd name="T61" fmla="*/ 0 h 24"/>
                <a:gd name="T62" fmla="*/ 30 w 30"/>
                <a:gd name="T63" fmla="*/ 24 h 2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0" h="24">
                  <a:moveTo>
                    <a:pt x="0" y="0"/>
                  </a:moveTo>
                  <a:lnTo>
                    <a:pt x="5" y="0"/>
                  </a:lnTo>
                  <a:lnTo>
                    <a:pt x="10" y="0"/>
                  </a:lnTo>
                  <a:lnTo>
                    <a:pt x="14" y="1"/>
                  </a:lnTo>
                  <a:lnTo>
                    <a:pt x="19" y="2"/>
                  </a:lnTo>
                  <a:lnTo>
                    <a:pt x="22" y="5"/>
                  </a:lnTo>
                  <a:lnTo>
                    <a:pt x="25" y="7"/>
                  </a:lnTo>
                  <a:lnTo>
                    <a:pt x="27" y="11"/>
                  </a:lnTo>
                  <a:lnTo>
                    <a:pt x="28" y="16"/>
                  </a:lnTo>
                  <a:lnTo>
                    <a:pt x="28" y="17"/>
                  </a:lnTo>
                  <a:lnTo>
                    <a:pt x="30" y="20"/>
                  </a:lnTo>
                  <a:lnTo>
                    <a:pt x="28" y="24"/>
                  </a:lnTo>
                  <a:lnTo>
                    <a:pt x="27" y="20"/>
                  </a:lnTo>
                  <a:lnTo>
                    <a:pt x="25" y="16"/>
                  </a:lnTo>
                  <a:lnTo>
                    <a:pt x="21" y="12"/>
                  </a:lnTo>
                  <a:lnTo>
                    <a:pt x="17" y="9"/>
                  </a:lnTo>
                  <a:lnTo>
                    <a:pt x="14" y="6"/>
                  </a:lnTo>
                  <a:lnTo>
                    <a:pt x="10" y="4"/>
                  </a:lnTo>
                  <a:lnTo>
                    <a:pt x="5" y="1"/>
                  </a:lnTo>
                  <a:lnTo>
                    <a:pt x="0" y="0"/>
                  </a:lnTo>
                  <a:close/>
                </a:path>
              </a:pathLst>
            </a:custGeom>
            <a:solidFill>
              <a:srgbClr val="E8EEF7"/>
            </a:solidFill>
            <a:ln w="9525">
              <a:noFill/>
              <a:round/>
              <a:headEnd/>
              <a:tailEnd/>
            </a:ln>
          </p:spPr>
          <p:txBody>
            <a:bodyPr>
              <a:prstTxWarp prst="textNoShape">
                <a:avLst/>
              </a:prstTxWarp>
            </a:bodyPr>
            <a:lstStyle/>
            <a:p>
              <a:endParaRPr lang="en-US"/>
            </a:p>
          </p:txBody>
        </p:sp>
        <p:sp>
          <p:nvSpPr>
            <p:cNvPr id="5152" name="Freeform 21"/>
            <p:cNvSpPr>
              <a:spLocks noEditPoints="1"/>
            </p:cNvSpPr>
            <p:nvPr/>
          </p:nvSpPr>
          <p:spPr bwMode="auto">
            <a:xfrm>
              <a:off x="6172200" y="4441825"/>
              <a:ext cx="220663" cy="442913"/>
            </a:xfrm>
            <a:custGeom>
              <a:avLst/>
              <a:gdLst>
                <a:gd name="T0" fmla="*/ 2147483647 w 417"/>
                <a:gd name="T1" fmla="*/ 2147483647 h 835"/>
                <a:gd name="T2" fmla="*/ 2147483647 w 417"/>
                <a:gd name="T3" fmla="*/ 2147483647 h 835"/>
                <a:gd name="T4" fmla="*/ 2147483647 w 417"/>
                <a:gd name="T5" fmla="*/ 2147483647 h 835"/>
                <a:gd name="T6" fmla="*/ 2147483647 w 417"/>
                <a:gd name="T7" fmla="*/ 2147483647 h 835"/>
                <a:gd name="T8" fmla="*/ 2147483647 w 417"/>
                <a:gd name="T9" fmla="*/ 2147483647 h 835"/>
                <a:gd name="T10" fmla="*/ 2147483647 w 417"/>
                <a:gd name="T11" fmla="*/ 2147483647 h 835"/>
                <a:gd name="T12" fmla="*/ 2147483647 w 417"/>
                <a:gd name="T13" fmla="*/ 2147483647 h 835"/>
                <a:gd name="T14" fmla="*/ 2147483647 w 417"/>
                <a:gd name="T15" fmla="*/ 2147483647 h 835"/>
                <a:gd name="T16" fmla="*/ 2147483647 w 417"/>
                <a:gd name="T17" fmla="*/ 2147483647 h 835"/>
                <a:gd name="T18" fmla="*/ 2147483647 w 417"/>
                <a:gd name="T19" fmla="*/ 2147483647 h 835"/>
                <a:gd name="T20" fmla="*/ 2147483647 w 417"/>
                <a:gd name="T21" fmla="*/ 2147483647 h 835"/>
                <a:gd name="T22" fmla="*/ 2147483647 w 417"/>
                <a:gd name="T23" fmla="*/ 2147483647 h 835"/>
                <a:gd name="T24" fmla="*/ 2147483647 w 417"/>
                <a:gd name="T25" fmla="*/ 2147483647 h 835"/>
                <a:gd name="T26" fmla="*/ 2147483647 w 417"/>
                <a:gd name="T27" fmla="*/ 2147483647 h 835"/>
                <a:gd name="T28" fmla="*/ 2147483647 w 417"/>
                <a:gd name="T29" fmla="*/ 2147483647 h 835"/>
                <a:gd name="T30" fmla="*/ 2147483647 w 417"/>
                <a:gd name="T31" fmla="*/ 2147483647 h 835"/>
                <a:gd name="T32" fmla="*/ 2147483647 w 417"/>
                <a:gd name="T33" fmla="*/ 2147483647 h 835"/>
                <a:gd name="T34" fmla="*/ 2147483647 w 417"/>
                <a:gd name="T35" fmla="*/ 2147483647 h 835"/>
                <a:gd name="T36" fmla="*/ 2147483647 w 417"/>
                <a:gd name="T37" fmla="*/ 2147483647 h 835"/>
                <a:gd name="T38" fmla="*/ 2147483647 w 417"/>
                <a:gd name="T39" fmla="*/ 2147483647 h 835"/>
                <a:gd name="T40" fmla="*/ 2147483647 w 417"/>
                <a:gd name="T41" fmla="*/ 2147483647 h 835"/>
                <a:gd name="T42" fmla="*/ 2147483647 w 417"/>
                <a:gd name="T43" fmla="*/ 2147483647 h 835"/>
                <a:gd name="T44" fmla="*/ 2147483647 w 417"/>
                <a:gd name="T45" fmla="*/ 2147483647 h 835"/>
                <a:gd name="T46" fmla="*/ 2147483647 w 417"/>
                <a:gd name="T47" fmla="*/ 2147483647 h 835"/>
                <a:gd name="T48" fmla="*/ 2147483647 w 417"/>
                <a:gd name="T49" fmla="*/ 2147483647 h 835"/>
                <a:gd name="T50" fmla="*/ 2147483647 w 417"/>
                <a:gd name="T51" fmla="*/ 2147483647 h 835"/>
                <a:gd name="T52" fmla="*/ 2147483647 w 417"/>
                <a:gd name="T53" fmla="*/ 2147483647 h 835"/>
                <a:gd name="T54" fmla="*/ 2147483647 w 417"/>
                <a:gd name="T55" fmla="*/ 2147483647 h 835"/>
                <a:gd name="T56" fmla="*/ 2147483647 w 417"/>
                <a:gd name="T57" fmla="*/ 2147483647 h 835"/>
                <a:gd name="T58" fmla="*/ 2147483647 w 417"/>
                <a:gd name="T59" fmla="*/ 2147483647 h 835"/>
                <a:gd name="T60" fmla="*/ 2147483647 w 417"/>
                <a:gd name="T61" fmla="*/ 2147483647 h 835"/>
                <a:gd name="T62" fmla="*/ 2147483647 w 417"/>
                <a:gd name="T63" fmla="*/ 2147483647 h 835"/>
                <a:gd name="T64" fmla="*/ 2147483647 w 417"/>
                <a:gd name="T65" fmla="*/ 2147483647 h 835"/>
                <a:gd name="T66" fmla="*/ 2147483647 w 417"/>
                <a:gd name="T67" fmla="*/ 2147483647 h 835"/>
                <a:gd name="T68" fmla="*/ 2147483647 w 417"/>
                <a:gd name="T69" fmla="*/ 2147483647 h 835"/>
                <a:gd name="T70" fmla="*/ 2147483647 w 417"/>
                <a:gd name="T71" fmla="*/ 2147483647 h 835"/>
                <a:gd name="T72" fmla="*/ 2147483647 w 417"/>
                <a:gd name="T73" fmla="*/ 2147483647 h 835"/>
                <a:gd name="T74" fmla="*/ 2147483647 w 417"/>
                <a:gd name="T75" fmla="*/ 2147483647 h 835"/>
                <a:gd name="T76" fmla="*/ 2147483647 w 417"/>
                <a:gd name="T77" fmla="*/ 0 h 835"/>
                <a:gd name="T78" fmla="*/ 2147483647 w 417"/>
                <a:gd name="T79" fmla="*/ 2147483647 h 835"/>
                <a:gd name="T80" fmla="*/ 2147483647 w 417"/>
                <a:gd name="T81" fmla="*/ 2147483647 h 835"/>
                <a:gd name="T82" fmla="*/ 2147483647 w 417"/>
                <a:gd name="T83" fmla="*/ 2147483647 h 835"/>
                <a:gd name="T84" fmla="*/ 2147483647 w 417"/>
                <a:gd name="T85" fmla="*/ 2147483647 h 835"/>
                <a:gd name="T86" fmla="*/ 2147483647 w 417"/>
                <a:gd name="T87" fmla="*/ 2147483647 h 835"/>
                <a:gd name="T88" fmla="*/ 0 w 417"/>
                <a:gd name="T89" fmla="*/ 2147483647 h 835"/>
                <a:gd name="T90" fmla="*/ 2147483647 w 417"/>
                <a:gd name="T91" fmla="*/ 2147483647 h 835"/>
                <a:gd name="T92" fmla="*/ 2147483647 w 417"/>
                <a:gd name="T93" fmla="*/ 2147483647 h 835"/>
                <a:gd name="T94" fmla="*/ 2147483647 w 417"/>
                <a:gd name="T95" fmla="*/ 2147483647 h 835"/>
                <a:gd name="T96" fmla="*/ 2147483647 w 417"/>
                <a:gd name="T97" fmla="*/ 2147483647 h 835"/>
                <a:gd name="T98" fmla="*/ 2147483647 w 417"/>
                <a:gd name="T99" fmla="*/ 2147483647 h 835"/>
                <a:gd name="T100" fmla="*/ 2147483647 w 417"/>
                <a:gd name="T101" fmla="*/ 2147483647 h 835"/>
                <a:gd name="T102" fmla="*/ 2147483647 w 417"/>
                <a:gd name="T103" fmla="*/ 2147483647 h 835"/>
                <a:gd name="T104" fmla="*/ 2147483647 w 417"/>
                <a:gd name="T105" fmla="*/ 2147483647 h 835"/>
                <a:gd name="T106" fmla="*/ 2147483647 w 417"/>
                <a:gd name="T107" fmla="*/ 2147483647 h 835"/>
                <a:gd name="T108" fmla="*/ 2147483647 w 417"/>
                <a:gd name="T109" fmla="*/ 2147483647 h 835"/>
                <a:gd name="T110" fmla="*/ 2147483647 w 417"/>
                <a:gd name="T111" fmla="*/ 2147483647 h 83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17"/>
                <a:gd name="T169" fmla="*/ 0 h 835"/>
                <a:gd name="T170" fmla="*/ 417 w 417"/>
                <a:gd name="T171" fmla="*/ 835 h 83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17" h="835">
                  <a:moveTo>
                    <a:pt x="250" y="775"/>
                  </a:moveTo>
                  <a:lnTo>
                    <a:pt x="250" y="769"/>
                  </a:lnTo>
                  <a:lnTo>
                    <a:pt x="248" y="762"/>
                  </a:lnTo>
                  <a:lnTo>
                    <a:pt x="247" y="758"/>
                  </a:lnTo>
                  <a:lnTo>
                    <a:pt x="246" y="751"/>
                  </a:lnTo>
                  <a:lnTo>
                    <a:pt x="244" y="746"/>
                  </a:lnTo>
                  <a:lnTo>
                    <a:pt x="240" y="741"/>
                  </a:lnTo>
                  <a:lnTo>
                    <a:pt x="237" y="736"/>
                  </a:lnTo>
                  <a:lnTo>
                    <a:pt x="234" y="733"/>
                  </a:lnTo>
                  <a:lnTo>
                    <a:pt x="230" y="729"/>
                  </a:lnTo>
                  <a:lnTo>
                    <a:pt x="225" y="725"/>
                  </a:lnTo>
                  <a:lnTo>
                    <a:pt x="221" y="721"/>
                  </a:lnTo>
                  <a:lnTo>
                    <a:pt x="216" y="719"/>
                  </a:lnTo>
                  <a:lnTo>
                    <a:pt x="211" y="718"/>
                  </a:lnTo>
                  <a:lnTo>
                    <a:pt x="205" y="717"/>
                  </a:lnTo>
                  <a:lnTo>
                    <a:pt x="200" y="715"/>
                  </a:lnTo>
                  <a:lnTo>
                    <a:pt x="195" y="715"/>
                  </a:lnTo>
                  <a:lnTo>
                    <a:pt x="189" y="715"/>
                  </a:lnTo>
                  <a:lnTo>
                    <a:pt x="183" y="717"/>
                  </a:lnTo>
                  <a:lnTo>
                    <a:pt x="178" y="718"/>
                  </a:lnTo>
                  <a:lnTo>
                    <a:pt x="173" y="719"/>
                  </a:lnTo>
                  <a:lnTo>
                    <a:pt x="168" y="721"/>
                  </a:lnTo>
                  <a:lnTo>
                    <a:pt x="163" y="725"/>
                  </a:lnTo>
                  <a:lnTo>
                    <a:pt x="159" y="729"/>
                  </a:lnTo>
                  <a:lnTo>
                    <a:pt x="155" y="733"/>
                  </a:lnTo>
                  <a:lnTo>
                    <a:pt x="152" y="736"/>
                  </a:lnTo>
                  <a:lnTo>
                    <a:pt x="148" y="741"/>
                  </a:lnTo>
                  <a:lnTo>
                    <a:pt x="145" y="746"/>
                  </a:lnTo>
                  <a:lnTo>
                    <a:pt x="143" y="751"/>
                  </a:lnTo>
                  <a:lnTo>
                    <a:pt x="142" y="758"/>
                  </a:lnTo>
                  <a:lnTo>
                    <a:pt x="139" y="762"/>
                  </a:lnTo>
                  <a:lnTo>
                    <a:pt x="139" y="769"/>
                  </a:lnTo>
                  <a:lnTo>
                    <a:pt x="139" y="775"/>
                  </a:lnTo>
                  <a:lnTo>
                    <a:pt x="139" y="781"/>
                  </a:lnTo>
                  <a:lnTo>
                    <a:pt x="139" y="787"/>
                  </a:lnTo>
                  <a:lnTo>
                    <a:pt x="142" y="792"/>
                  </a:lnTo>
                  <a:lnTo>
                    <a:pt x="143" y="799"/>
                  </a:lnTo>
                  <a:lnTo>
                    <a:pt x="145" y="803"/>
                  </a:lnTo>
                  <a:lnTo>
                    <a:pt x="148" y="808"/>
                  </a:lnTo>
                  <a:lnTo>
                    <a:pt x="152" y="813"/>
                  </a:lnTo>
                  <a:lnTo>
                    <a:pt x="155" y="817"/>
                  </a:lnTo>
                  <a:lnTo>
                    <a:pt x="159" y="821"/>
                  </a:lnTo>
                  <a:lnTo>
                    <a:pt x="163" y="825"/>
                  </a:lnTo>
                  <a:lnTo>
                    <a:pt x="168" y="827"/>
                  </a:lnTo>
                  <a:lnTo>
                    <a:pt x="173" y="830"/>
                  </a:lnTo>
                  <a:lnTo>
                    <a:pt x="178" y="832"/>
                  </a:lnTo>
                  <a:lnTo>
                    <a:pt x="183" y="833"/>
                  </a:lnTo>
                  <a:lnTo>
                    <a:pt x="189" y="835"/>
                  </a:lnTo>
                  <a:lnTo>
                    <a:pt x="195" y="835"/>
                  </a:lnTo>
                  <a:lnTo>
                    <a:pt x="200" y="835"/>
                  </a:lnTo>
                  <a:lnTo>
                    <a:pt x="205" y="833"/>
                  </a:lnTo>
                  <a:lnTo>
                    <a:pt x="211" y="832"/>
                  </a:lnTo>
                  <a:lnTo>
                    <a:pt x="216" y="830"/>
                  </a:lnTo>
                  <a:lnTo>
                    <a:pt x="221" y="827"/>
                  </a:lnTo>
                  <a:lnTo>
                    <a:pt x="225" y="825"/>
                  </a:lnTo>
                  <a:lnTo>
                    <a:pt x="230" y="821"/>
                  </a:lnTo>
                  <a:lnTo>
                    <a:pt x="234" y="817"/>
                  </a:lnTo>
                  <a:lnTo>
                    <a:pt x="237" y="813"/>
                  </a:lnTo>
                  <a:lnTo>
                    <a:pt x="240" y="808"/>
                  </a:lnTo>
                  <a:lnTo>
                    <a:pt x="244" y="803"/>
                  </a:lnTo>
                  <a:lnTo>
                    <a:pt x="246" y="799"/>
                  </a:lnTo>
                  <a:lnTo>
                    <a:pt x="247" y="792"/>
                  </a:lnTo>
                  <a:lnTo>
                    <a:pt x="248" y="787"/>
                  </a:lnTo>
                  <a:lnTo>
                    <a:pt x="250" y="781"/>
                  </a:lnTo>
                  <a:lnTo>
                    <a:pt x="250" y="775"/>
                  </a:lnTo>
                  <a:close/>
                  <a:moveTo>
                    <a:pt x="247" y="78"/>
                  </a:moveTo>
                  <a:lnTo>
                    <a:pt x="253" y="79"/>
                  </a:lnTo>
                  <a:lnTo>
                    <a:pt x="260" y="83"/>
                  </a:lnTo>
                  <a:lnTo>
                    <a:pt x="266" y="86"/>
                  </a:lnTo>
                  <a:lnTo>
                    <a:pt x="271" y="89"/>
                  </a:lnTo>
                  <a:lnTo>
                    <a:pt x="277" y="93"/>
                  </a:lnTo>
                  <a:lnTo>
                    <a:pt x="282" y="98"/>
                  </a:lnTo>
                  <a:lnTo>
                    <a:pt x="287" y="102"/>
                  </a:lnTo>
                  <a:lnTo>
                    <a:pt x="292" y="107"/>
                  </a:lnTo>
                  <a:lnTo>
                    <a:pt x="301" y="117"/>
                  </a:lnTo>
                  <a:lnTo>
                    <a:pt x="304" y="123"/>
                  </a:lnTo>
                  <a:lnTo>
                    <a:pt x="308" y="129"/>
                  </a:lnTo>
                  <a:lnTo>
                    <a:pt x="311" y="134"/>
                  </a:lnTo>
                  <a:lnTo>
                    <a:pt x="314" y="140"/>
                  </a:lnTo>
                  <a:lnTo>
                    <a:pt x="317" y="148"/>
                  </a:lnTo>
                  <a:lnTo>
                    <a:pt x="319" y="154"/>
                  </a:lnTo>
                  <a:lnTo>
                    <a:pt x="322" y="167"/>
                  </a:lnTo>
                  <a:lnTo>
                    <a:pt x="324" y="181"/>
                  </a:lnTo>
                  <a:lnTo>
                    <a:pt x="325" y="195"/>
                  </a:lnTo>
                  <a:lnTo>
                    <a:pt x="325" y="208"/>
                  </a:lnTo>
                  <a:lnTo>
                    <a:pt x="325" y="222"/>
                  </a:lnTo>
                  <a:lnTo>
                    <a:pt x="324" y="236"/>
                  </a:lnTo>
                  <a:lnTo>
                    <a:pt x="323" y="249"/>
                  </a:lnTo>
                  <a:lnTo>
                    <a:pt x="321" y="262"/>
                  </a:lnTo>
                  <a:lnTo>
                    <a:pt x="317" y="276"/>
                  </a:lnTo>
                  <a:lnTo>
                    <a:pt x="313" y="288"/>
                  </a:lnTo>
                  <a:lnTo>
                    <a:pt x="309" y="302"/>
                  </a:lnTo>
                  <a:lnTo>
                    <a:pt x="303" y="314"/>
                  </a:lnTo>
                  <a:lnTo>
                    <a:pt x="298" y="325"/>
                  </a:lnTo>
                  <a:lnTo>
                    <a:pt x="291" y="338"/>
                  </a:lnTo>
                  <a:lnTo>
                    <a:pt x="283" y="349"/>
                  </a:lnTo>
                  <a:lnTo>
                    <a:pt x="276" y="360"/>
                  </a:lnTo>
                  <a:lnTo>
                    <a:pt x="265" y="375"/>
                  </a:lnTo>
                  <a:lnTo>
                    <a:pt x="255" y="391"/>
                  </a:lnTo>
                  <a:lnTo>
                    <a:pt x="245" y="406"/>
                  </a:lnTo>
                  <a:lnTo>
                    <a:pt x="235" y="422"/>
                  </a:lnTo>
                  <a:lnTo>
                    <a:pt x="226" y="440"/>
                  </a:lnTo>
                  <a:lnTo>
                    <a:pt x="219" y="456"/>
                  </a:lnTo>
                  <a:lnTo>
                    <a:pt x="211" y="473"/>
                  </a:lnTo>
                  <a:lnTo>
                    <a:pt x="204" y="490"/>
                  </a:lnTo>
                  <a:lnTo>
                    <a:pt x="198" y="508"/>
                  </a:lnTo>
                  <a:lnTo>
                    <a:pt x="193" y="526"/>
                  </a:lnTo>
                  <a:lnTo>
                    <a:pt x="188" y="545"/>
                  </a:lnTo>
                  <a:lnTo>
                    <a:pt x="184" y="562"/>
                  </a:lnTo>
                  <a:lnTo>
                    <a:pt x="180" y="581"/>
                  </a:lnTo>
                  <a:lnTo>
                    <a:pt x="178" y="600"/>
                  </a:lnTo>
                  <a:lnTo>
                    <a:pt x="175" y="620"/>
                  </a:lnTo>
                  <a:lnTo>
                    <a:pt x="174" y="638"/>
                  </a:lnTo>
                  <a:lnTo>
                    <a:pt x="174" y="643"/>
                  </a:lnTo>
                  <a:lnTo>
                    <a:pt x="176" y="647"/>
                  </a:lnTo>
                  <a:lnTo>
                    <a:pt x="179" y="651"/>
                  </a:lnTo>
                  <a:lnTo>
                    <a:pt x="183" y="653"/>
                  </a:lnTo>
                  <a:lnTo>
                    <a:pt x="186" y="656"/>
                  </a:lnTo>
                  <a:lnTo>
                    <a:pt x="190" y="657"/>
                  </a:lnTo>
                  <a:lnTo>
                    <a:pt x="195" y="658"/>
                  </a:lnTo>
                  <a:lnTo>
                    <a:pt x="200" y="658"/>
                  </a:lnTo>
                  <a:lnTo>
                    <a:pt x="203" y="657"/>
                  </a:lnTo>
                  <a:lnTo>
                    <a:pt x="204" y="656"/>
                  </a:lnTo>
                  <a:lnTo>
                    <a:pt x="209" y="653"/>
                  </a:lnTo>
                  <a:lnTo>
                    <a:pt x="212" y="649"/>
                  </a:lnTo>
                  <a:lnTo>
                    <a:pt x="215" y="644"/>
                  </a:lnTo>
                  <a:lnTo>
                    <a:pt x="217" y="631"/>
                  </a:lnTo>
                  <a:lnTo>
                    <a:pt x="220" y="617"/>
                  </a:lnTo>
                  <a:lnTo>
                    <a:pt x="224" y="605"/>
                  </a:lnTo>
                  <a:lnTo>
                    <a:pt x="227" y="591"/>
                  </a:lnTo>
                  <a:lnTo>
                    <a:pt x="231" y="579"/>
                  </a:lnTo>
                  <a:lnTo>
                    <a:pt x="235" y="565"/>
                  </a:lnTo>
                  <a:lnTo>
                    <a:pt x="240" y="553"/>
                  </a:lnTo>
                  <a:lnTo>
                    <a:pt x="245" y="540"/>
                  </a:lnTo>
                  <a:lnTo>
                    <a:pt x="250" y="528"/>
                  </a:lnTo>
                  <a:lnTo>
                    <a:pt x="256" y="515"/>
                  </a:lnTo>
                  <a:lnTo>
                    <a:pt x="261" y="504"/>
                  </a:lnTo>
                  <a:lnTo>
                    <a:pt x="267" y="492"/>
                  </a:lnTo>
                  <a:lnTo>
                    <a:pt x="275" y="481"/>
                  </a:lnTo>
                  <a:lnTo>
                    <a:pt x="281" y="469"/>
                  </a:lnTo>
                  <a:lnTo>
                    <a:pt x="288" y="458"/>
                  </a:lnTo>
                  <a:lnTo>
                    <a:pt x="297" y="447"/>
                  </a:lnTo>
                  <a:lnTo>
                    <a:pt x="309" y="431"/>
                  </a:lnTo>
                  <a:lnTo>
                    <a:pt x="322" y="415"/>
                  </a:lnTo>
                  <a:lnTo>
                    <a:pt x="333" y="399"/>
                  </a:lnTo>
                  <a:lnTo>
                    <a:pt x="344" y="381"/>
                  </a:lnTo>
                  <a:lnTo>
                    <a:pt x="355" y="364"/>
                  </a:lnTo>
                  <a:lnTo>
                    <a:pt x="366" y="346"/>
                  </a:lnTo>
                  <a:lnTo>
                    <a:pt x="376" y="329"/>
                  </a:lnTo>
                  <a:lnTo>
                    <a:pt x="388" y="310"/>
                  </a:lnTo>
                  <a:lnTo>
                    <a:pt x="393" y="302"/>
                  </a:lnTo>
                  <a:lnTo>
                    <a:pt x="396" y="293"/>
                  </a:lnTo>
                  <a:lnTo>
                    <a:pt x="400" y="284"/>
                  </a:lnTo>
                  <a:lnTo>
                    <a:pt x="404" y="274"/>
                  </a:lnTo>
                  <a:lnTo>
                    <a:pt x="407" y="266"/>
                  </a:lnTo>
                  <a:lnTo>
                    <a:pt x="410" y="256"/>
                  </a:lnTo>
                  <a:lnTo>
                    <a:pt x="412" y="247"/>
                  </a:lnTo>
                  <a:lnTo>
                    <a:pt x="414" y="237"/>
                  </a:lnTo>
                  <a:lnTo>
                    <a:pt x="416" y="227"/>
                  </a:lnTo>
                  <a:lnTo>
                    <a:pt x="416" y="218"/>
                  </a:lnTo>
                  <a:lnTo>
                    <a:pt x="417" y="208"/>
                  </a:lnTo>
                  <a:lnTo>
                    <a:pt x="417" y="199"/>
                  </a:lnTo>
                  <a:lnTo>
                    <a:pt x="416" y="190"/>
                  </a:lnTo>
                  <a:lnTo>
                    <a:pt x="416" y="180"/>
                  </a:lnTo>
                  <a:lnTo>
                    <a:pt x="415" y="170"/>
                  </a:lnTo>
                  <a:lnTo>
                    <a:pt x="414" y="161"/>
                  </a:lnTo>
                  <a:lnTo>
                    <a:pt x="411" y="151"/>
                  </a:lnTo>
                  <a:lnTo>
                    <a:pt x="409" y="143"/>
                  </a:lnTo>
                  <a:lnTo>
                    <a:pt x="406" y="134"/>
                  </a:lnTo>
                  <a:lnTo>
                    <a:pt x="402" y="125"/>
                  </a:lnTo>
                  <a:lnTo>
                    <a:pt x="399" y="117"/>
                  </a:lnTo>
                  <a:lnTo>
                    <a:pt x="395" y="108"/>
                  </a:lnTo>
                  <a:lnTo>
                    <a:pt x="390" y="99"/>
                  </a:lnTo>
                  <a:lnTo>
                    <a:pt x="385" y="90"/>
                  </a:lnTo>
                  <a:lnTo>
                    <a:pt x="380" y="83"/>
                  </a:lnTo>
                  <a:lnTo>
                    <a:pt x="375" y="76"/>
                  </a:lnTo>
                  <a:lnTo>
                    <a:pt x="369" y="68"/>
                  </a:lnTo>
                  <a:lnTo>
                    <a:pt x="363" y="61"/>
                  </a:lnTo>
                  <a:lnTo>
                    <a:pt x="355" y="54"/>
                  </a:lnTo>
                  <a:lnTo>
                    <a:pt x="349" y="48"/>
                  </a:lnTo>
                  <a:lnTo>
                    <a:pt x="342" y="42"/>
                  </a:lnTo>
                  <a:lnTo>
                    <a:pt x="334" y="36"/>
                  </a:lnTo>
                  <a:lnTo>
                    <a:pt x="322" y="28"/>
                  </a:lnTo>
                  <a:lnTo>
                    <a:pt x="309" y="22"/>
                  </a:lnTo>
                  <a:lnTo>
                    <a:pt x="297" y="16"/>
                  </a:lnTo>
                  <a:lnTo>
                    <a:pt x="284" y="12"/>
                  </a:lnTo>
                  <a:lnTo>
                    <a:pt x="276" y="8"/>
                  </a:lnTo>
                  <a:lnTo>
                    <a:pt x="267" y="6"/>
                  </a:lnTo>
                  <a:lnTo>
                    <a:pt x="258" y="5"/>
                  </a:lnTo>
                  <a:lnTo>
                    <a:pt x="248" y="2"/>
                  </a:lnTo>
                  <a:lnTo>
                    <a:pt x="240" y="1"/>
                  </a:lnTo>
                  <a:lnTo>
                    <a:pt x="231" y="0"/>
                  </a:lnTo>
                  <a:lnTo>
                    <a:pt x="222" y="0"/>
                  </a:lnTo>
                  <a:lnTo>
                    <a:pt x="214" y="0"/>
                  </a:lnTo>
                  <a:lnTo>
                    <a:pt x="205" y="0"/>
                  </a:lnTo>
                  <a:lnTo>
                    <a:pt x="195" y="0"/>
                  </a:lnTo>
                  <a:lnTo>
                    <a:pt x="186" y="1"/>
                  </a:lnTo>
                  <a:lnTo>
                    <a:pt x="178" y="2"/>
                  </a:lnTo>
                  <a:lnTo>
                    <a:pt x="169" y="4"/>
                  </a:lnTo>
                  <a:lnTo>
                    <a:pt x="160" y="5"/>
                  </a:lnTo>
                  <a:lnTo>
                    <a:pt x="152" y="7"/>
                  </a:lnTo>
                  <a:lnTo>
                    <a:pt x="143" y="10"/>
                  </a:lnTo>
                  <a:lnTo>
                    <a:pt x="135" y="12"/>
                  </a:lnTo>
                  <a:lnTo>
                    <a:pt x="127" y="16"/>
                  </a:lnTo>
                  <a:lnTo>
                    <a:pt x="118" y="18"/>
                  </a:lnTo>
                  <a:lnTo>
                    <a:pt x="111" y="22"/>
                  </a:lnTo>
                  <a:lnTo>
                    <a:pt x="102" y="27"/>
                  </a:lnTo>
                  <a:lnTo>
                    <a:pt x="94" y="31"/>
                  </a:lnTo>
                  <a:lnTo>
                    <a:pt x="80" y="41"/>
                  </a:lnTo>
                  <a:lnTo>
                    <a:pt x="65" y="52"/>
                  </a:lnTo>
                  <a:lnTo>
                    <a:pt x="50" y="63"/>
                  </a:lnTo>
                  <a:lnTo>
                    <a:pt x="37" y="77"/>
                  </a:lnTo>
                  <a:lnTo>
                    <a:pt x="25" y="92"/>
                  </a:lnTo>
                  <a:lnTo>
                    <a:pt x="20" y="99"/>
                  </a:lnTo>
                  <a:lnTo>
                    <a:pt x="16" y="107"/>
                  </a:lnTo>
                  <a:lnTo>
                    <a:pt x="12" y="115"/>
                  </a:lnTo>
                  <a:lnTo>
                    <a:pt x="9" y="123"/>
                  </a:lnTo>
                  <a:lnTo>
                    <a:pt x="6" y="131"/>
                  </a:lnTo>
                  <a:lnTo>
                    <a:pt x="4" y="140"/>
                  </a:lnTo>
                  <a:lnTo>
                    <a:pt x="3" y="149"/>
                  </a:lnTo>
                  <a:lnTo>
                    <a:pt x="1" y="158"/>
                  </a:lnTo>
                  <a:lnTo>
                    <a:pt x="0" y="166"/>
                  </a:lnTo>
                  <a:lnTo>
                    <a:pt x="0" y="175"/>
                  </a:lnTo>
                  <a:lnTo>
                    <a:pt x="0" y="184"/>
                  </a:lnTo>
                  <a:lnTo>
                    <a:pt x="0" y="194"/>
                  </a:lnTo>
                  <a:lnTo>
                    <a:pt x="1" y="202"/>
                  </a:lnTo>
                  <a:lnTo>
                    <a:pt x="4" y="211"/>
                  </a:lnTo>
                  <a:lnTo>
                    <a:pt x="5" y="220"/>
                  </a:lnTo>
                  <a:lnTo>
                    <a:pt x="9" y="228"/>
                  </a:lnTo>
                  <a:lnTo>
                    <a:pt x="11" y="232"/>
                  </a:lnTo>
                  <a:lnTo>
                    <a:pt x="15" y="236"/>
                  </a:lnTo>
                  <a:lnTo>
                    <a:pt x="19" y="240"/>
                  </a:lnTo>
                  <a:lnTo>
                    <a:pt x="22" y="243"/>
                  </a:lnTo>
                  <a:lnTo>
                    <a:pt x="26" y="246"/>
                  </a:lnTo>
                  <a:lnTo>
                    <a:pt x="31" y="248"/>
                  </a:lnTo>
                  <a:lnTo>
                    <a:pt x="36" y="249"/>
                  </a:lnTo>
                  <a:lnTo>
                    <a:pt x="41" y="251"/>
                  </a:lnTo>
                  <a:lnTo>
                    <a:pt x="45" y="252"/>
                  </a:lnTo>
                  <a:lnTo>
                    <a:pt x="50" y="252"/>
                  </a:lnTo>
                  <a:lnTo>
                    <a:pt x="55" y="252"/>
                  </a:lnTo>
                  <a:lnTo>
                    <a:pt x="60" y="251"/>
                  </a:lnTo>
                  <a:lnTo>
                    <a:pt x="65" y="249"/>
                  </a:lnTo>
                  <a:lnTo>
                    <a:pt x="70" y="248"/>
                  </a:lnTo>
                  <a:lnTo>
                    <a:pt x="75" y="246"/>
                  </a:lnTo>
                  <a:lnTo>
                    <a:pt x="80" y="243"/>
                  </a:lnTo>
                  <a:lnTo>
                    <a:pt x="83" y="238"/>
                  </a:lnTo>
                  <a:lnTo>
                    <a:pt x="88" y="235"/>
                  </a:lnTo>
                  <a:lnTo>
                    <a:pt x="92" y="228"/>
                  </a:lnTo>
                  <a:lnTo>
                    <a:pt x="96" y="223"/>
                  </a:lnTo>
                  <a:lnTo>
                    <a:pt x="98" y="217"/>
                  </a:lnTo>
                  <a:lnTo>
                    <a:pt x="99" y="211"/>
                  </a:lnTo>
                  <a:lnTo>
                    <a:pt x="101" y="205"/>
                  </a:lnTo>
                  <a:lnTo>
                    <a:pt x="102" y="199"/>
                  </a:lnTo>
                  <a:lnTo>
                    <a:pt x="101" y="189"/>
                  </a:lnTo>
                  <a:lnTo>
                    <a:pt x="99" y="180"/>
                  </a:lnTo>
                  <a:lnTo>
                    <a:pt x="97" y="171"/>
                  </a:lnTo>
                  <a:lnTo>
                    <a:pt x="94" y="164"/>
                  </a:lnTo>
                  <a:lnTo>
                    <a:pt x="92" y="155"/>
                  </a:lnTo>
                  <a:lnTo>
                    <a:pt x="88" y="146"/>
                  </a:lnTo>
                  <a:lnTo>
                    <a:pt x="85" y="139"/>
                  </a:lnTo>
                  <a:lnTo>
                    <a:pt x="81" y="131"/>
                  </a:lnTo>
                  <a:lnTo>
                    <a:pt x="88" y="122"/>
                  </a:lnTo>
                  <a:lnTo>
                    <a:pt x="96" y="112"/>
                  </a:lnTo>
                  <a:lnTo>
                    <a:pt x="106" y="104"/>
                  </a:lnTo>
                  <a:lnTo>
                    <a:pt x="114" y="97"/>
                  </a:lnTo>
                  <a:lnTo>
                    <a:pt x="124" y="90"/>
                  </a:lnTo>
                  <a:lnTo>
                    <a:pt x="134" y="84"/>
                  </a:lnTo>
                  <a:lnTo>
                    <a:pt x="145" y="79"/>
                  </a:lnTo>
                  <a:lnTo>
                    <a:pt x="155" y="76"/>
                  </a:lnTo>
                  <a:lnTo>
                    <a:pt x="166" y="73"/>
                  </a:lnTo>
                  <a:lnTo>
                    <a:pt x="178" y="71"/>
                  </a:lnTo>
                  <a:lnTo>
                    <a:pt x="190" y="69"/>
                  </a:lnTo>
                  <a:lnTo>
                    <a:pt x="201" y="69"/>
                  </a:lnTo>
                  <a:lnTo>
                    <a:pt x="212" y="69"/>
                  </a:lnTo>
                  <a:lnTo>
                    <a:pt x="224" y="72"/>
                  </a:lnTo>
                  <a:lnTo>
                    <a:pt x="236" y="74"/>
                  </a:lnTo>
                  <a:lnTo>
                    <a:pt x="247" y="78"/>
                  </a:lnTo>
                  <a:close/>
                </a:path>
              </a:pathLst>
            </a:custGeom>
            <a:solidFill>
              <a:srgbClr val="FF0000"/>
            </a:solidFill>
            <a:ln w="9525">
              <a:noFill/>
              <a:round/>
              <a:headEnd/>
              <a:tailEnd/>
            </a:ln>
          </p:spPr>
          <p:txBody>
            <a:bodyPr>
              <a:prstTxWarp prst="textNoShape">
                <a:avLst/>
              </a:prstTxWarp>
            </a:bodyPr>
            <a:lstStyle/>
            <a:p>
              <a:endParaRPr lang="en-US"/>
            </a:p>
          </p:txBody>
        </p:sp>
        <p:sp>
          <p:nvSpPr>
            <p:cNvPr id="5153" name="Rectangle 36"/>
            <p:cNvSpPr>
              <a:spLocks noChangeArrowheads="1"/>
            </p:cNvSpPr>
            <p:nvPr/>
          </p:nvSpPr>
          <p:spPr bwMode="auto">
            <a:xfrm>
              <a:off x="4953000" y="5021263"/>
              <a:ext cx="7493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Phone Call</a:t>
              </a:r>
              <a:endParaRPr lang="en-US">
                <a:latin typeface="Calibri" charset="0"/>
              </a:endParaRPr>
            </a:p>
          </p:txBody>
        </p:sp>
        <p:sp>
          <p:nvSpPr>
            <p:cNvPr id="5154" name="Rectangle 55"/>
            <p:cNvSpPr>
              <a:spLocks noChangeArrowheads="1"/>
            </p:cNvSpPr>
            <p:nvPr/>
          </p:nvSpPr>
          <p:spPr bwMode="auto">
            <a:xfrm>
              <a:off x="6970713" y="6064250"/>
              <a:ext cx="684212"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To Do List</a:t>
              </a:r>
              <a:endParaRPr lang="en-US">
                <a:latin typeface="Calibri" charset="0"/>
              </a:endParaRPr>
            </a:p>
          </p:txBody>
        </p:sp>
        <p:sp>
          <p:nvSpPr>
            <p:cNvPr id="5155" name="Rectangle 56"/>
            <p:cNvSpPr>
              <a:spLocks noChangeArrowheads="1"/>
            </p:cNvSpPr>
            <p:nvPr/>
          </p:nvSpPr>
          <p:spPr bwMode="auto">
            <a:xfrm>
              <a:off x="6705600" y="4960938"/>
              <a:ext cx="60325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Deadline</a:t>
              </a:r>
              <a:endParaRPr lang="en-US">
                <a:latin typeface="Calibri" charset="0"/>
              </a:endParaRPr>
            </a:p>
          </p:txBody>
        </p:sp>
        <p:pic>
          <p:nvPicPr>
            <p:cNvPr id="5156" name="Picture 57" descr="History"/>
            <p:cNvPicPr>
              <a:picLocks noChangeAspect="1" noChangeArrowheads="1"/>
            </p:cNvPicPr>
            <p:nvPr/>
          </p:nvPicPr>
          <p:blipFill>
            <a:blip r:embed="rId15"/>
            <a:srcRect/>
            <a:stretch>
              <a:fillRect/>
            </a:stretch>
          </p:blipFill>
          <p:spPr bwMode="auto">
            <a:xfrm>
              <a:off x="6781800" y="4378325"/>
              <a:ext cx="457200" cy="457200"/>
            </a:xfrm>
            <a:prstGeom prst="rect">
              <a:avLst/>
            </a:prstGeom>
            <a:noFill/>
            <a:ln w="9525">
              <a:noFill/>
              <a:miter lim="800000"/>
              <a:headEnd/>
              <a:tailEnd/>
            </a:ln>
          </p:spPr>
        </p:pic>
        <p:pic>
          <p:nvPicPr>
            <p:cNvPr id="5157" name="Picture 74" descr="Document_Black_List"/>
            <p:cNvPicPr>
              <a:picLocks noChangeAspect="1" noChangeArrowheads="1"/>
            </p:cNvPicPr>
            <p:nvPr/>
          </p:nvPicPr>
          <p:blipFill>
            <a:blip r:embed="rId16"/>
            <a:srcRect/>
            <a:stretch>
              <a:fillRect/>
            </a:stretch>
          </p:blipFill>
          <p:spPr bwMode="auto">
            <a:xfrm>
              <a:off x="7086600" y="5508625"/>
              <a:ext cx="492125" cy="492125"/>
            </a:xfrm>
            <a:prstGeom prst="rect">
              <a:avLst/>
            </a:prstGeom>
            <a:noFill/>
            <a:ln w="9525">
              <a:noFill/>
              <a:miter lim="800000"/>
              <a:headEnd/>
              <a:tailEnd/>
            </a:ln>
          </p:spPr>
        </p:pic>
        <p:pic>
          <p:nvPicPr>
            <p:cNvPr id="5158" name="Picture 75" descr="Phone Office 2 Voicemail"/>
            <p:cNvPicPr>
              <a:picLocks noChangeAspect="1" noChangeArrowheads="1"/>
            </p:cNvPicPr>
            <p:nvPr/>
          </p:nvPicPr>
          <p:blipFill>
            <a:blip r:embed="rId14"/>
            <a:srcRect/>
            <a:stretch>
              <a:fillRect/>
            </a:stretch>
          </p:blipFill>
          <p:spPr bwMode="auto">
            <a:xfrm>
              <a:off x="4953000" y="4289425"/>
              <a:ext cx="685800" cy="685800"/>
            </a:xfrm>
            <a:prstGeom prst="rect">
              <a:avLst/>
            </a:prstGeom>
            <a:noFill/>
            <a:ln w="9525">
              <a:noFill/>
              <a:miter lim="800000"/>
              <a:headEnd/>
              <a:tailEnd/>
            </a:ln>
          </p:spPr>
        </p:pic>
        <p:sp>
          <p:nvSpPr>
            <p:cNvPr id="5159" name="Rectangle 86"/>
            <p:cNvSpPr>
              <a:spLocks noChangeArrowheads="1"/>
            </p:cNvSpPr>
            <p:nvPr/>
          </p:nvSpPr>
          <p:spPr bwMode="auto">
            <a:xfrm>
              <a:off x="5562600" y="3832225"/>
              <a:ext cx="2374900" cy="215900"/>
            </a:xfrm>
            <a:prstGeom prst="rect">
              <a:avLst/>
            </a:prstGeom>
            <a:noFill/>
            <a:ln w="9525">
              <a:noFill/>
              <a:miter lim="800000"/>
              <a:headEnd/>
              <a:tailEnd/>
            </a:ln>
          </p:spPr>
          <p:txBody>
            <a:bodyPr wrap="none" lIns="0" tIns="0" rIns="0" bIns="0">
              <a:prstTxWarp prst="textNoShape">
                <a:avLst/>
              </a:prstTxWarp>
              <a:spAutoFit/>
            </a:bodyPr>
            <a:lstStyle/>
            <a:p>
              <a:r>
                <a:rPr lang="en-US" sz="1400" b="1">
                  <a:solidFill>
                    <a:srgbClr val="093678"/>
                  </a:solidFill>
                  <a:latin typeface="Calibri" charset="0"/>
                </a:rPr>
                <a:t>How We Prioritize Our Work</a:t>
              </a:r>
            </a:p>
          </p:txBody>
        </p:sp>
        <p:pic>
          <p:nvPicPr>
            <p:cNvPr id="5160" name="Picture 87" descr="Task"/>
            <p:cNvPicPr>
              <a:picLocks noChangeAspect="1" noChangeArrowheads="1"/>
            </p:cNvPicPr>
            <p:nvPr/>
          </p:nvPicPr>
          <p:blipFill>
            <a:blip r:embed="rId17"/>
            <a:srcRect/>
            <a:stretch>
              <a:fillRect/>
            </a:stretch>
          </p:blipFill>
          <p:spPr bwMode="auto">
            <a:xfrm>
              <a:off x="6248400" y="5637213"/>
              <a:ext cx="457200" cy="457200"/>
            </a:xfrm>
            <a:prstGeom prst="rect">
              <a:avLst/>
            </a:prstGeom>
            <a:noFill/>
            <a:ln w="9525">
              <a:noFill/>
              <a:miter lim="800000"/>
              <a:headEnd/>
              <a:tailEnd/>
            </a:ln>
          </p:spPr>
        </p:pic>
        <p:sp>
          <p:nvSpPr>
            <p:cNvPr id="5161" name="Rectangle 88"/>
            <p:cNvSpPr>
              <a:spLocks noChangeArrowheads="1"/>
            </p:cNvSpPr>
            <p:nvPr/>
          </p:nvSpPr>
          <p:spPr bwMode="auto">
            <a:xfrm>
              <a:off x="6248400" y="6126163"/>
              <a:ext cx="3937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Tasks</a:t>
              </a:r>
              <a:endParaRPr lang="en-US">
                <a:latin typeface="Calibri" charset="0"/>
              </a:endParaRPr>
            </a:p>
          </p:txBody>
        </p:sp>
        <p:pic>
          <p:nvPicPr>
            <p:cNvPr id="5162" name="Picture 89" descr="User Group Business"/>
            <p:cNvPicPr>
              <a:picLocks noChangeAspect="1" noChangeArrowheads="1"/>
            </p:cNvPicPr>
            <p:nvPr/>
          </p:nvPicPr>
          <p:blipFill>
            <a:blip r:embed="rId18"/>
            <a:srcRect/>
            <a:stretch>
              <a:fillRect/>
            </a:stretch>
          </p:blipFill>
          <p:spPr bwMode="auto">
            <a:xfrm>
              <a:off x="5257800" y="5432425"/>
              <a:ext cx="609600" cy="609600"/>
            </a:xfrm>
            <a:prstGeom prst="rect">
              <a:avLst/>
            </a:prstGeom>
            <a:noFill/>
            <a:ln w="9525">
              <a:noFill/>
              <a:miter lim="800000"/>
              <a:headEnd/>
              <a:tailEnd/>
            </a:ln>
          </p:spPr>
        </p:pic>
        <p:sp>
          <p:nvSpPr>
            <p:cNvPr id="5163" name="Rectangle 90"/>
            <p:cNvSpPr>
              <a:spLocks noChangeArrowheads="1"/>
            </p:cNvSpPr>
            <p:nvPr/>
          </p:nvSpPr>
          <p:spPr bwMode="auto">
            <a:xfrm>
              <a:off x="5140325" y="6088063"/>
              <a:ext cx="733425"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Our Brains</a:t>
              </a:r>
              <a:endParaRPr lang="en-US">
                <a:latin typeface="Calibri" charset="0"/>
              </a:endParaRPr>
            </a:p>
          </p:txBody>
        </p:sp>
        <p:pic>
          <p:nvPicPr>
            <p:cNvPr id="5164" name="Picture 91" descr="Status Flag Red"/>
            <p:cNvPicPr>
              <a:picLocks noChangeAspect="1" noChangeArrowheads="1"/>
            </p:cNvPicPr>
            <p:nvPr/>
          </p:nvPicPr>
          <p:blipFill>
            <a:blip r:embed="rId19"/>
            <a:srcRect/>
            <a:stretch>
              <a:fillRect/>
            </a:stretch>
          </p:blipFill>
          <p:spPr bwMode="auto">
            <a:xfrm>
              <a:off x="7620000" y="4518025"/>
              <a:ext cx="685800" cy="685800"/>
            </a:xfrm>
            <a:prstGeom prst="rect">
              <a:avLst/>
            </a:prstGeom>
            <a:noFill/>
            <a:ln w="9525">
              <a:noFill/>
              <a:miter lim="800000"/>
              <a:headEnd/>
              <a:tailEnd/>
            </a:ln>
          </p:spPr>
        </p:pic>
        <p:pic>
          <p:nvPicPr>
            <p:cNvPr id="5165" name="Picture 92" descr="Status Flag Yellow"/>
            <p:cNvPicPr>
              <a:picLocks noChangeAspect="1" noChangeArrowheads="1"/>
            </p:cNvPicPr>
            <p:nvPr/>
          </p:nvPicPr>
          <p:blipFill>
            <a:blip r:embed="rId20"/>
            <a:srcRect/>
            <a:stretch>
              <a:fillRect/>
            </a:stretch>
          </p:blipFill>
          <p:spPr bwMode="auto">
            <a:xfrm>
              <a:off x="7848600" y="4746625"/>
              <a:ext cx="685800" cy="685800"/>
            </a:xfrm>
            <a:prstGeom prst="rect">
              <a:avLst/>
            </a:prstGeom>
            <a:noFill/>
            <a:ln w="9525">
              <a:noFill/>
              <a:miter lim="800000"/>
              <a:headEnd/>
              <a:tailEnd/>
            </a:ln>
          </p:spPr>
        </p:pic>
        <p:pic>
          <p:nvPicPr>
            <p:cNvPr id="5166" name="Picture 93" descr="Status Flag Green"/>
            <p:cNvPicPr>
              <a:picLocks noChangeAspect="1" noChangeArrowheads="1"/>
            </p:cNvPicPr>
            <p:nvPr/>
          </p:nvPicPr>
          <p:blipFill>
            <a:blip r:embed="rId21"/>
            <a:srcRect/>
            <a:stretch>
              <a:fillRect/>
            </a:stretch>
          </p:blipFill>
          <p:spPr bwMode="auto">
            <a:xfrm>
              <a:off x="8077200" y="4975225"/>
              <a:ext cx="685800" cy="685800"/>
            </a:xfrm>
            <a:prstGeom prst="rect">
              <a:avLst/>
            </a:prstGeom>
            <a:noFill/>
            <a:ln w="9525">
              <a:noFill/>
              <a:miter lim="800000"/>
              <a:headEnd/>
              <a:tailEnd/>
            </a:ln>
          </p:spPr>
        </p:pic>
        <p:pic>
          <p:nvPicPr>
            <p:cNvPr id="5167" name="Picture 94" descr="Symbol Chat"/>
            <p:cNvPicPr>
              <a:picLocks noChangeAspect="1" noChangeArrowheads="1"/>
            </p:cNvPicPr>
            <p:nvPr/>
          </p:nvPicPr>
          <p:blipFill>
            <a:blip r:embed="rId22"/>
            <a:srcRect/>
            <a:stretch>
              <a:fillRect/>
            </a:stretch>
          </p:blipFill>
          <p:spPr bwMode="auto">
            <a:xfrm>
              <a:off x="5486400" y="5280025"/>
              <a:ext cx="304800" cy="304800"/>
            </a:xfrm>
            <a:prstGeom prst="rect">
              <a:avLst/>
            </a:prstGeom>
            <a:noFill/>
            <a:ln w="9525">
              <a:noFill/>
              <a:miter lim="800000"/>
              <a:headEnd/>
              <a:tailEnd/>
            </a:ln>
          </p:spPr>
        </p:pic>
        <p:sp>
          <p:nvSpPr>
            <p:cNvPr id="5168" name="Rectangle 95"/>
            <p:cNvSpPr>
              <a:spLocks noChangeArrowheads="1"/>
            </p:cNvSpPr>
            <p:nvPr/>
          </p:nvSpPr>
          <p:spPr bwMode="auto">
            <a:xfrm>
              <a:off x="7924800" y="5813425"/>
              <a:ext cx="436563"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Status</a:t>
              </a:r>
              <a:endParaRPr lang="en-US">
                <a:latin typeface="Calibri" charset="0"/>
              </a:endParaRPr>
            </a:p>
          </p:txBody>
        </p:sp>
        <p:pic>
          <p:nvPicPr>
            <p:cNvPr id="5169" name="Picture 96" descr="Symbol Error"/>
            <p:cNvPicPr>
              <a:picLocks noChangeAspect="1" noChangeArrowheads="1"/>
            </p:cNvPicPr>
            <p:nvPr/>
          </p:nvPicPr>
          <p:blipFill>
            <a:blip r:embed="rId23"/>
            <a:srcRect/>
            <a:stretch>
              <a:fillRect/>
            </a:stretch>
          </p:blipFill>
          <p:spPr bwMode="auto">
            <a:xfrm>
              <a:off x="6096000" y="5045075"/>
              <a:ext cx="463550" cy="463550"/>
            </a:xfrm>
            <a:prstGeom prst="rect">
              <a:avLst/>
            </a:prstGeom>
            <a:noFill/>
            <a:ln w="9525">
              <a:noFill/>
              <a:miter lim="800000"/>
              <a:headEnd/>
              <a:tailEnd/>
            </a:ln>
          </p:spPr>
        </p:pic>
        <p:pic>
          <p:nvPicPr>
            <p:cNvPr id="5170" name="Picture 97" descr="Thumbs Down"/>
            <p:cNvPicPr>
              <a:picLocks noChangeAspect="1" noChangeArrowheads="1"/>
            </p:cNvPicPr>
            <p:nvPr/>
          </p:nvPicPr>
          <p:blipFill>
            <a:blip r:embed="rId24"/>
            <a:srcRect/>
            <a:stretch>
              <a:fillRect/>
            </a:stretch>
          </p:blipFill>
          <p:spPr bwMode="auto">
            <a:xfrm>
              <a:off x="8153400" y="4146550"/>
              <a:ext cx="533400" cy="533400"/>
            </a:xfrm>
            <a:prstGeom prst="rect">
              <a:avLst/>
            </a:prstGeom>
            <a:noFill/>
            <a:ln w="9525">
              <a:noFill/>
              <a:miter lim="800000"/>
              <a:headEnd/>
              <a:tailEnd/>
            </a:ln>
          </p:spPr>
        </p:pic>
      </p:grpSp>
      <p:grpSp>
        <p:nvGrpSpPr>
          <p:cNvPr id="9" name="Group 101"/>
          <p:cNvGrpSpPr>
            <a:grpSpLocks/>
          </p:cNvGrpSpPr>
          <p:nvPr/>
        </p:nvGrpSpPr>
        <p:grpSpPr bwMode="auto">
          <a:xfrm>
            <a:off x="304800" y="3832225"/>
            <a:ext cx="4027488" cy="2309813"/>
            <a:chOff x="304800" y="3832225"/>
            <a:chExt cx="4027488" cy="2309813"/>
          </a:xfrm>
        </p:grpSpPr>
        <p:sp>
          <p:nvSpPr>
            <p:cNvPr id="5132" name="Rectangle 30"/>
            <p:cNvSpPr>
              <a:spLocks noChangeArrowheads="1"/>
            </p:cNvSpPr>
            <p:nvPr/>
          </p:nvSpPr>
          <p:spPr bwMode="auto">
            <a:xfrm>
              <a:off x="1873250" y="5813425"/>
              <a:ext cx="801688"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Share Point</a:t>
              </a:r>
              <a:endParaRPr lang="en-US">
                <a:latin typeface="Calibri" charset="0"/>
              </a:endParaRPr>
            </a:p>
          </p:txBody>
        </p:sp>
        <p:sp>
          <p:nvSpPr>
            <p:cNvPr id="5133" name="Rectangle 32"/>
            <p:cNvSpPr>
              <a:spLocks noChangeArrowheads="1"/>
            </p:cNvSpPr>
            <p:nvPr/>
          </p:nvSpPr>
          <p:spPr bwMode="auto">
            <a:xfrm>
              <a:off x="2667000" y="4822825"/>
              <a:ext cx="7493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Phone Call</a:t>
              </a:r>
              <a:endParaRPr lang="en-US">
                <a:latin typeface="Calibri" charset="0"/>
              </a:endParaRPr>
            </a:p>
          </p:txBody>
        </p:sp>
        <p:sp>
          <p:nvSpPr>
            <p:cNvPr id="5134" name="Rectangle 33"/>
            <p:cNvSpPr>
              <a:spLocks noChangeArrowheads="1"/>
            </p:cNvSpPr>
            <p:nvPr/>
          </p:nvSpPr>
          <p:spPr bwMode="auto">
            <a:xfrm>
              <a:off x="304800" y="5805488"/>
              <a:ext cx="1373188"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Tap on the Shoulder</a:t>
              </a:r>
              <a:endParaRPr lang="en-US">
                <a:latin typeface="Calibri" charset="0"/>
              </a:endParaRPr>
            </a:p>
          </p:txBody>
        </p:sp>
        <p:sp>
          <p:nvSpPr>
            <p:cNvPr id="5135" name="Rectangle 34"/>
            <p:cNvSpPr>
              <a:spLocks noChangeArrowheads="1"/>
            </p:cNvSpPr>
            <p:nvPr/>
          </p:nvSpPr>
          <p:spPr bwMode="auto">
            <a:xfrm>
              <a:off x="3684588" y="5772150"/>
              <a:ext cx="647700" cy="369888"/>
            </a:xfrm>
            <a:prstGeom prst="rect">
              <a:avLst/>
            </a:prstGeom>
            <a:noFill/>
            <a:ln w="9525">
              <a:noFill/>
              <a:miter lim="800000"/>
              <a:headEnd/>
              <a:tailEnd/>
            </a:ln>
          </p:spPr>
          <p:txBody>
            <a:bodyPr wrap="none" lIns="0" tIns="0" rIns="0" bIns="0">
              <a:prstTxWarp prst="textNoShape">
                <a:avLst/>
              </a:prstTxWarp>
              <a:spAutoFit/>
            </a:bodyPr>
            <a:lstStyle/>
            <a:p>
              <a:pPr algn="ctr"/>
              <a:r>
                <a:rPr lang="en-US" sz="1200">
                  <a:solidFill>
                    <a:srgbClr val="000000"/>
                  </a:solidFill>
                  <a:latin typeface="Calibri" charset="0"/>
                </a:rPr>
                <a:t>Service </a:t>
              </a:r>
            </a:p>
            <a:p>
              <a:pPr algn="ctr"/>
              <a:r>
                <a:rPr lang="en-US" sz="1200">
                  <a:solidFill>
                    <a:srgbClr val="000000"/>
                  </a:solidFill>
                  <a:latin typeface="Calibri" charset="0"/>
                </a:rPr>
                <a:t>Requests</a:t>
              </a:r>
              <a:endParaRPr lang="en-US">
                <a:latin typeface="Calibri" charset="0"/>
              </a:endParaRPr>
            </a:p>
          </p:txBody>
        </p:sp>
        <p:sp>
          <p:nvSpPr>
            <p:cNvPr id="5136" name="Rectangle 35"/>
            <p:cNvSpPr>
              <a:spLocks noChangeArrowheads="1"/>
            </p:cNvSpPr>
            <p:nvPr/>
          </p:nvSpPr>
          <p:spPr bwMode="auto">
            <a:xfrm>
              <a:off x="381000" y="4822825"/>
              <a:ext cx="1228725"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Help Desk Tickets</a:t>
              </a:r>
              <a:endParaRPr lang="en-US">
                <a:latin typeface="Calibri" charset="0"/>
              </a:endParaRPr>
            </a:p>
          </p:txBody>
        </p:sp>
        <p:sp>
          <p:nvSpPr>
            <p:cNvPr id="5137" name="Rectangle 53"/>
            <p:cNvSpPr>
              <a:spLocks noChangeArrowheads="1"/>
            </p:cNvSpPr>
            <p:nvPr/>
          </p:nvSpPr>
          <p:spPr bwMode="auto">
            <a:xfrm>
              <a:off x="1752600" y="4822825"/>
              <a:ext cx="622300"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Meetings</a:t>
              </a:r>
              <a:endParaRPr lang="en-US">
                <a:latin typeface="Calibri" charset="0"/>
              </a:endParaRPr>
            </a:p>
          </p:txBody>
        </p:sp>
        <p:sp>
          <p:nvSpPr>
            <p:cNvPr id="5138" name="Rectangle 54"/>
            <p:cNvSpPr>
              <a:spLocks noChangeArrowheads="1"/>
            </p:cNvSpPr>
            <p:nvPr/>
          </p:nvSpPr>
          <p:spPr bwMode="auto">
            <a:xfrm>
              <a:off x="3862388" y="4837113"/>
              <a:ext cx="446087" cy="184150"/>
            </a:xfrm>
            <a:prstGeom prst="rect">
              <a:avLst/>
            </a:prstGeom>
            <a:noFill/>
            <a:ln w="9525">
              <a:noFill/>
              <a:miter lim="800000"/>
              <a:headEnd/>
              <a:tailEnd/>
            </a:ln>
          </p:spPr>
          <p:txBody>
            <a:bodyPr wrap="none" lIns="0" tIns="0" rIns="0" bIns="0">
              <a:prstTxWarp prst="textNoShape">
                <a:avLst/>
              </a:prstTxWarp>
              <a:spAutoFit/>
            </a:bodyPr>
            <a:lstStyle/>
            <a:p>
              <a:r>
                <a:rPr lang="en-US" sz="1200">
                  <a:solidFill>
                    <a:srgbClr val="000000"/>
                  </a:solidFill>
                  <a:latin typeface="Calibri" charset="0"/>
                </a:rPr>
                <a:t>Post-It</a:t>
              </a:r>
              <a:endParaRPr lang="en-US">
                <a:latin typeface="Calibri" charset="0"/>
              </a:endParaRPr>
            </a:p>
          </p:txBody>
        </p:sp>
        <p:pic>
          <p:nvPicPr>
            <p:cNvPr id="5139" name="Picture 59" descr="PC Workstation"/>
            <p:cNvPicPr>
              <a:picLocks noChangeAspect="1" noChangeArrowheads="1"/>
            </p:cNvPicPr>
            <p:nvPr/>
          </p:nvPicPr>
          <p:blipFill>
            <a:blip r:embed="rId4"/>
            <a:srcRect/>
            <a:stretch>
              <a:fillRect/>
            </a:stretch>
          </p:blipFill>
          <p:spPr bwMode="auto">
            <a:xfrm>
              <a:off x="762000" y="4213225"/>
              <a:ext cx="533400" cy="533400"/>
            </a:xfrm>
            <a:prstGeom prst="rect">
              <a:avLst/>
            </a:prstGeom>
            <a:noFill/>
            <a:ln w="9525">
              <a:noFill/>
              <a:miter lim="800000"/>
              <a:headEnd/>
              <a:tailEnd/>
            </a:ln>
          </p:spPr>
        </p:pic>
        <p:pic>
          <p:nvPicPr>
            <p:cNvPr id="5140" name="Picture 70" descr="Tourists Female"/>
            <p:cNvPicPr>
              <a:picLocks noChangeAspect="1" noChangeArrowheads="1"/>
            </p:cNvPicPr>
            <p:nvPr/>
          </p:nvPicPr>
          <p:blipFill>
            <a:blip r:embed="rId25"/>
            <a:srcRect/>
            <a:stretch>
              <a:fillRect/>
            </a:stretch>
          </p:blipFill>
          <p:spPr bwMode="auto">
            <a:xfrm>
              <a:off x="762000" y="5310188"/>
              <a:ext cx="495300" cy="495300"/>
            </a:xfrm>
            <a:prstGeom prst="rect">
              <a:avLst/>
            </a:prstGeom>
            <a:noFill/>
            <a:ln w="9525">
              <a:noFill/>
              <a:miter lim="800000"/>
              <a:headEnd/>
              <a:tailEnd/>
            </a:ln>
          </p:spPr>
        </p:pic>
        <p:pic>
          <p:nvPicPr>
            <p:cNvPr id="5141" name="Picture 71" descr="Clipboard"/>
            <p:cNvPicPr>
              <a:picLocks noChangeAspect="1" noChangeArrowheads="1"/>
            </p:cNvPicPr>
            <p:nvPr/>
          </p:nvPicPr>
          <p:blipFill>
            <a:blip r:embed="rId12"/>
            <a:srcRect/>
            <a:stretch>
              <a:fillRect/>
            </a:stretch>
          </p:blipFill>
          <p:spPr bwMode="auto">
            <a:xfrm>
              <a:off x="1787525" y="4243388"/>
              <a:ext cx="509588" cy="509587"/>
            </a:xfrm>
            <a:prstGeom prst="rect">
              <a:avLst/>
            </a:prstGeom>
            <a:noFill/>
            <a:ln w="9525">
              <a:noFill/>
              <a:miter lim="800000"/>
              <a:headEnd/>
              <a:tailEnd/>
            </a:ln>
          </p:spPr>
        </p:pic>
        <p:pic>
          <p:nvPicPr>
            <p:cNvPr id="5142" name="Picture 72" descr="Agreement"/>
            <p:cNvPicPr>
              <a:picLocks noChangeAspect="1" noChangeArrowheads="1"/>
            </p:cNvPicPr>
            <p:nvPr/>
          </p:nvPicPr>
          <p:blipFill>
            <a:blip r:embed="rId13"/>
            <a:srcRect/>
            <a:stretch>
              <a:fillRect/>
            </a:stretch>
          </p:blipFill>
          <p:spPr bwMode="auto">
            <a:xfrm>
              <a:off x="2016125" y="4471988"/>
              <a:ext cx="365125" cy="365125"/>
            </a:xfrm>
            <a:prstGeom prst="rect">
              <a:avLst/>
            </a:prstGeom>
            <a:noFill/>
            <a:ln w="9525">
              <a:noFill/>
              <a:miter lim="800000"/>
              <a:headEnd/>
              <a:tailEnd/>
            </a:ln>
          </p:spPr>
        </p:pic>
        <p:pic>
          <p:nvPicPr>
            <p:cNvPr id="5143" name="Picture 78" descr="Push Pin and Note"/>
            <p:cNvPicPr>
              <a:picLocks noChangeAspect="1" noChangeArrowheads="1"/>
            </p:cNvPicPr>
            <p:nvPr/>
          </p:nvPicPr>
          <p:blipFill>
            <a:blip r:embed="rId10"/>
            <a:srcRect/>
            <a:stretch>
              <a:fillRect/>
            </a:stretch>
          </p:blipFill>
          <p:spPr bwMode="auto">
            <a:xfrm>
              <a:off x="3810000" y="4259263"/>
              <a:ext cx="490538" cy="490537"/>
            </a:xfrm>
            <a:prstGeom prst="rect">
              <a:avLst/>
            </a:prstGeom>
            <a:noFill/>
            <a:ln w="9525">
              <a:noFill/>
              <a:miter lim="800000"/>
              <a:headEnd/>
              <a:tailEnd/>
            </a:ln>
          </p:spPr>
        </p:pic>
        <p:pic>
          <p:nvPicPr>
            <p:cNvPr id="5144" name="Picture 80" descr="PC Workstation"/>
            <p:cNvPicPr>
              <a:picLocks noChangeAspect="1" noChangeArrowheads="1"/>
            </p:cNvPicPr>
            <p:nvPr/>
          </p:nvPicPr>
          <p:blipFill>
            <a:blip r:embed="rId4"/>
            <a:srcRect/>
            <a:stretch>
              <a:fillRect/>
            </a:stretch>
          </p:blipFill>
          <p:spPr bwMode="auto">
            <a:xfrm>
              <a:off x="3754438" y="5245100"/>
              <a:ext cx="533400" cy="533400"/>
            </a:xfrm>
            <a:prstGeom prst="rect">
              <a:avLst/>
            </a:prstGeom>
            <a:noFill/>
            <a:ln w="9525">
              <a:noFill/>
              <a:miter lim="800000"/>
              <a:headEnd/>
              <a:tailEnd/>
            </a:ln>
          </p:spPr>
        </p:pic>
        <p:pic>
          <p:nvPicPr>
            <p:cNvPr id="5145" name="Picture 81" descr="PC Workstation"/>
            <p:cNvPicPr>
              <a:picLocks noChangeAspect="1" noChangeArrowheads="1"/>
            </p:cNvPicPr>
            <p:nvPr/>
          </p:nvPicPr>
          <p:blipFill>
            <a:blip r:embed="rId4"/>
            <a:srcRect/>
            <a:stretch>
              <a:fillRect/>
            </a:stretch>
          </p:blipFill>
          <p:spPr bwMode="auto">
            <a:xfrm>
              <a:off x="1949450" y="5151438"/>
              <a:ext cx="533400" cy="533400"/>
            </a:xfrm>
            <a:prstGeom prst="rect">
              <a:avLst/>
            </a:prstGeom>
            <a:noFill/>
            <a:ln w="9525">
              <a:noFill/>
              <a:miter lim="800000"/>
              <a:headEnd/>
              <a:tailEnd/>
            </a:ln>
          </p:spPr>
        </p:pic>
        <p:pic>
          <p:nvPicPr>
            <p:cNvPr id="5146" name="Picture 82" descr="Globe"/>
            <p:cNvPicPr>
              <a:picLocks noChangeAspect="1" noChangeArrowheads="1"/>
            </p:cNvPicPr>
            <p:nvPr/>
          </p:nvPicPr>
          <p:blipFill>
            <a:blip r:embed="rId7"/>
            <a:srcRect/>
            <a:stretch>
              <a:fillRect/>
            </a:stretch>
          </p:blipFill>
          <p:spPr bwMode="auto">
            <a:xfrm>
              <a:off x="2178050" y="5432425"/>
              <a:ext cx="336550" cy="336550"/>
            </a:xfrm>
            <a:prstGeom prst="rect">
              <a:avLst/>
            </a:prstGeom>
            <a:noFill/>
            <a:ln w="9525">
              <a:noFill/>
              <a:miter lim="800000"/>
              <a:headEnd/>
              <a:tailEnd/>
            </a:ln>
          </p:spPr>
        </p:pic>
        <p:pic>
          <p:nvPicPr>
            <p:cNvPr id="5147" name="Picture 83" descr="Phone Office 2 Voicemail"/>
            <p:cNvPicPr>
              <a:picLocks noChangeAspect="1" noChangeArrowheads="1"/>
            </p:cNvPicPr>
            <p:nvPr/>
          </p:nvPicPr>
          <p:blipFill>
            <a:blip r:embed="rId14"/>
            <a:srcRect/>
            <a:stretch>
              <a:fillRect/>
            </a:stretch>
          </p:blipFill>
          <p:spPr bwMode="auto">
            <a:xfrm>
              <a:off x="2819400" y="4243388"/>
              <a:ext cx="533400" cy="533400"/>
            </a:xfrm>
            <a:prstGeom prst="rect">
              <a:avLst/>
            </a:prstGeom>
            <a:noFill/>
            <a:ln w="9525">
              <a:noFill/>
              <a:miter lim="800000"/>
              <a:headEnd/>
              <a:tailEnd/>
            </a:ln>
          </p:spPr>
        </p:pic>
        <p:sp>
          <p:nvSpPr>
            <p:cNvPr id="5148" name="Rectangle 84"/>
            <p:cNvSpPr>
              <a:spLocks noChangeArrowheads="1"/>
            </p:cNvSpPr>
            <p:nvPr/>
          </p:nvSpPr>
          <p:spPr bwMode="auto">
            <a:xfrm>
              <a:off x="762000" y="3832225"/>
              <a:ext cx="3506788" cy="215900"/>
            </a:xfrm>
            <a:prstGeom prst="rect">
              <a:avLst/>
            </a:prstGeom>
            <a:noFill/>
            <a:ln w="9525">
              <a:noFill/>
              <a:miter lim="800000"/>
              <a:headEnd/>
              <a:tailEnd/>
            </a:ln>
          </p:spPr>
          <p:txBody>
            <a:bodyPr wrap="none" lIns="0" tIns="0" rIns="0" bIns="0">
              <a:prstTxWarp prst="textNoShape">
                <a:avLst/>
              </a:prstTxWarp>
              <a:spAutoFit/>
            </a:bodyPr>
            <a:lstStyle/>
            <a:p>
              <a:r>
                <a:rPr lang="en-US" sz="1400" b="1">
                  <a:solidFill>
                    <a:srgbClr val="093678"/>
                  </a:solidFill>
                  <a:latin typeface="Calibri" charset="0"/>
                </a:rPr>
                <a:t>How Others Know the Status of our Work</a:t>
              </a:r>
            </a:p>
          </p:txBody>
        </p:sp>
        <p:pic>
          <p:nvPicPr>
            <p:cNvPr id="5149" name="Picture 61" descr="Email"/>
            <p:cNvPicPr>
              <a:picLocks noChangeAspect="1" noChangeArrowheads="1"/>
            </p:cNvPicPr>
            <p:nvPr/>
          </p:nvPicPr>
          <p:blipFill>
            <a:blip r:embed="rId11"/>
            <a:srcRect/>
            <a:stretch>
              <a:fillRect/>
            </a:stretch>
          </p:blipFill>
          <p:spPr bwMode="auto">
            <a:xfrm>
              <a:off x="2887663" y="5232400"/>
              <a:ext cx="481012" cy="481013"/>
            </a:xfrm>
            <a:prstGeom prst="rect">
              <a:avLst/>
            </a:prstGeom>
            <a:noFill/>
            <a:ln w="9525">
              <a:noFill/>
              <a:miter lim="800000"/>
              <a:headEnd/>
              <a:tailEnd/>
            </a:ln>
          </p:spPr>
        </p:pic>
        <p:sp>
          <p:nvSpPr>
            <p:cNvPr id="5150" name="Rectangle 34"/>
            <p:cNvSpPr>
              <a:spLocks noChangeArrowheads="1"/>
            </p:cNvSpPr>
            <p:nvPr/>
          </p:nvSpPr>
          <p:spPr bwMode="auto">
            <a:xfrm>
              <a:off x="2932113" y="5802313"/>
              <a:ext cx="382587" cy="184150"/>
            </a:xfrm>
            <a:prstGeom prst="rect">
              <a:avLst/>
            </a:prstGeom>
            <a:noFill/>
            <a:ln w="9525">
              <a:noFill/>
              <a:miter lim="800000"/>
              <a:headEnd/>
              <a:tailEnd/>
            </a:ln>
          </p:spPr>
          <p:txBody>
            <a:bodyPr wrap="none" lIns="0" tIns="0" rIns="0" bIns="0">
              <a:prstTxWarp prst="textNoShape">
                <a:avLst/>
              </a:prstTxWarp>
              <a:spAutoFit/>
            </a:bodyPr>
            <a:lstStyle/>
            <a:p>
              <a:pPr algn="ctr"/>
              <a:r>
                <a:rPr lang="en-US" sz="1200">
                  <a:solidFill>
                    <a:srgbClr val="000000"/>
                  </a:solidFill>
                  <a:latin typeface="Calibri" charset="0"/>
                </a:rPr>
                <a:t>Email</a:t>
              </a:r>
            </a:p>
          </p:txBody>
        </p:sp>
      </p:gr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6037" y="152400"/>
            <a:ext cx="8911763" cy="6553200"/>
          </a:xfrm>
          <a:prstGeom prst="rect">
            <a:avLst/>
          </a:prstGeom>
          <a:noFill/>
          <a:ln w="9525">
            <a:noFill/>
            <a:miter lim="800000"/>
            <a:headEnd/>
            <a:tailEnd/>
          </a:ln>
        </p:spPr>
      </p:pic>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762000" y="458788"/>
            <a:ext cx="8382000" cy="1143000"/>
          </a:xfrm>
        </p:spPr>
        <p:txBody>
          <a:bodyPr/>
          <a:lstStyle/>
          <a:p>
            <a:r>
              <a:rPr lang="en-US" dirty="0" smtClean="0"/>
              <a:t>Cost of Manual IT-GRC Program</a:t>
            </a:r>
            <a:endParaRPr lang="en-US" dirty="0"/>
          </a:p>
        </p:txBody>
      </p:sp>
      <p:sp>
        <p:nvSpPr>
          <p:cNvPr id="4" name="TextBox 3"/>
          <p:cNvSpPr txBox="1"/>
          <p:nvPr/>
        </p:nvSpPr>
        <p:spPr>
          <a:xfrm>
            <a:off x="761999" y="1601788"/>
            <a:ext cx="7281334" cy="646331"/>
          </a:xfrm>
          <a:prstGeom prst="rect">
            <a:avLst/>
          </a:prstGeom>
          <a:noFill/>
        </p:spPr>
        <p:txBody>
          <a:bodyPr wrap="square" rtlCol="0">
            <a:spAutoFit/>
          </a:bodyPr>
          <a:lstStyle/>
          <a:p>
            <a:endParaRPr lang="en-US" dirty="0" smtClean="0"/>
          </a:p>
          <a:p>
            <a:endParaRPr lang="en-US" dirty="0"/>
          </a:p>
        </p:txBody>
      </p:sp>
      <p:sp>
        <p:nvSpPr>
          <p:cNvPr id="5" name="TextBox 4"/>
          <p:cNvSpPr txBox="1"/>
          <p:nvPr/>
        </p:nvSpPr>
        <p:spPr>
          <a:xfrm flipH="1">
            <a:off x="1371598" y="1502687"/>
            <a:ext cx="5858933" cy="5355313"/>
          </a:xfrm>
          <a:prstGeom prst="rect">
            <a:avLst/>
          </a:prstGeom>
          <a:noFill/>
        </p:spPr>
        <p:txBody>
          <a:bodyPr wrap="square" rtlCol="0">
            <a:spAutoFit/>
          </a:bodyPr>
          <a:lstStyle/>
          <a:p>
            <a:r>
              <a:rPr lang="en-US" sz="1600" dirty="0" smtClean="0"/>
              <a:t>Large Public University/State Audit started May 2011 and is not over YET.</a:t>
            </a:r>
          </a:p>
          <a:p>
            <a:endParaRPr lang="en-US" sz="1600" dirty="0" smtClean="0"/>
          </a:p>
          <a:p>
            <a:r>
              <a:rPr lang="en-US" sz="1600" dirty="0" smtClean="0"/>
              <a:t>Audit focus: Network Security/Financials</a:t>
            </a:r>
          </a:p>
          <a:p>
            <a:endParaRPr lang="en-US" sz="1600" dirty="0" smtClean="0"/>
          </a:p>
          <a:p>
            <a:r>
              <a:rPr lang="en-US" sz="1600" dirty="0" smtClean="0"/>
              <a:t>3 State auditors +150 separate audit requests, approx 20% redundant/overlapping in context and requirements</a:t>
            </a:r>
          </a:p>
          <a:p>
            <a:endParaRPr lang="en-US" sz="1600" dirty="0" smtClean="0"/>
          </a:p>
          <a:p>
            <a:r>
              <a:rPr lang="en-US" sz="1600" dirty="0" smtClean="0"/>
              <a:t>10 University employees involved in providing responses</a:t>
            </a:r>
          </a:p>
          <a:p>
            <a:r>
              <a:rPr lang="en-US" sz="1600" dirty="0" smtClean="0"/>
              <a:t>	3 University employees full time (3,840 hours)/7 part time (2,240 hours)</a:t>
            </a:r>
          </a:p>
          <a:p>
            <a:r>
              <a:rPr lang="en-US" sz="1600" dirty="0" smtClean="0"/>
              <a:t>	Cost: 400K as of 13 January 2012</a:t>
            </a:r>
          </a:p>
          <a:p>
            <a:endParaRPr lang="en-US" sz="1600" dirty="0" smtClean="0"/>
          </a:p>
          <a:p>
            <a:r>
              <a:rPr lang="en-US" sz="1600" i="1" dirty="0" smtClean="0"/>
              <a:t>NOTE:  Costs do not include response time or tracking of audit finding to conclusion</a:t>
            </a:r>
          </a:p>
          <a:p>
            <a:endParaRPr lang="en-US" sz="1600" dirty="0" smtClean="0"/>
          </a:p>
          <a:p>
            <a:r>
              <a:rPr lang="en-US" sz="1600" dirty="0" smtClean="0"/>
              <a:t>Cost to automate approximately 80-150K first year</a:t>
            </a:r>
          </a:p>
          <a:p>
            <a:r>
              <a:rPr lang="en-US" sz="1600" dirty="0" smtClean="0"/>
              <a:t>Maintenance 20% for the remaining years</a:t>
            </a:r>
          </a:p>
          <a:p>
            <a:endParaRPr lang="en-US" dirty="0" smtClean="0"/>
          </a:p>
          <a:p>
            <a:endParaRPr lang="en-US" dirty="0" smtClean="0"/>
          </a:p>
          <a:p>
            <a:endParaRPr lang="en-US" dirty="0" smtClean="0"/>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a:xfrm>
            <a:off x="838200" y="304800"/>
            <a:ext cx="7391400" cy="1066800"/>
          </a:xfrm>
        </p:spPr>
        <p:txBody>
          <a:bodyPr/>
          <a:lstStyle/>
          <a:p>
            <a:r>
              <a:rPr lang="en-US" dirty="0" smtClean="0"/>
              <a:t>IT-GRC </a:t>
            </a:r>
            <a:r>
              <a:rPr lang="en-US" dirty="0"/>
              <a:t>Best </a:t>
            </a:r>
            <a:r>
              <a:rPr lang="en-US" dirty="0" smtClean="0"/>
              <a:t>Practices in automation</a:t>
            </a:r>
            <a:endParaRPr lang="en-US" dirty="0"/>
          </a:p>
        </p:txBody>
      </p:sp>
      <p:sp>
        <p:nvSpPr>
          <p:cNvPr id="52227" name="Rectangle 3"/>
          <p:cNvSpPr>
            <a:spLocks noGrp="1"/>
          </p:cNvSpPr>
          <p:nvPr>
            <p:ph type="body" idx="1"/>
          </p:nvPr>
        </p:nvSpPr>
        <p:spPr>
          <a:xfrm>
            <a:off x="381000" y="1524000"/>
            <a:ext cx="8229600" cy="4525963"/>
          </a:xfrm>
        </p:spPr>
        <p:txBody>
          <a:bodyPr/>
          <a:lstStyle/>
          <a:p>
            <a:pPr lvl="1">
              <a:lnSpc>
                <a:spcPct val="90000"/>
              </a:lnSpc>
            </a:pPr>
            <a:r>
              <a:rPr lang="en-US" sz="2000" dirty="0" smtClean="0"/>
              <a:t>IDC </a:t>
            </a:r>
            <a:r>
              <a:rPr lang="en-US" sz="2000" dirty="0"/>
              <a:t>suggests</a:t>
            </a:r>
            <a:r>
              <a:rPr lang="en-US" sz="2000" dirty="0" smtClean="0"/>
              <a:t> that </a:t>
            </a:r>
            <a:r>
              <a:rPr lang="en-US" sz="2000" dirty="0"/>
              <a:t>systems of record </a:t>
            </a:r>
            <a:r>
              <a:rPr lang="en-US" sz="2000" b="1" dirty="0"/>
              <a:t>automate</a:t>
            </a:r>
            <a:r>
              <a:rPr lang="en-US" sz="2000" dirty="0"/>
              <a:t> repeatable processes </a:t>
            </a:r>
            <a:r>
              <a:rPr lang="en-US" sz="2000" b="1" dirty="0"/>
              <a:t>and </a:t>
            </a:r>
            <a:r>
              <a:rPr lang="en-US" sz="2000" dirty="0"/>
              <a:t>handle exceptions </a:t>
            </a:r>
            <a:r>
              <a:rPr lang="en-US" sz="2000" b="1" dirty="0"/>
              <a:t>and </a:t>
            </a:r>
            <a:r>
              <a:rPr lang="en-US" sz="2000" dirty="0"/>
              <a:t>demonstrate compliance/support audit. With this approach a single point of control (a single decision that is managed) can be used to show compliance with many directives and regulations.</a:t>
            </a:r>
            <a:r>
              <a:rPr lang="en-US" sz="2000" dirty="0" smtClean="0"/>
              <a:t> </a:t>
            </a:r>
          </a:p>
          <a:p>
            <a:pPr lvl="1">
              <a:lnSpc>
                <a:spcPct val="90000"/>
              </a:lnSpc>
            </a:pPr>
            <a:endParaRPr lang="en-US" sz="2000" dirty="0" smtClean="0"/>
          </a:p>
          <a:p>
            <a:pPr lvl="1">
              <a:lnSpc>
                <a:spcPct val="90000"/>
              </a:lnSpc>
            </a:pPr>
            <a:r>
              <a:rPr lang="en-US" sz="2000" dirty="0"/>
              <a:t>According to CFO magazine:  </a:t>
            </a:r>
            <a:r>
              <a:rPr lang="en-US" sz="2000" b="1" dirty="0"/>
              <a:t>GRC Software</a:t>
            </a:r>
          </a:p>
          <a:p>
            <a:pPr lvl="1">
              <a:lnSpc>
                <a:spcPct val="90000"/>
              </a:lnSpc>
              <a:buFont typeface="Arial" charset="0"/>
              <a:buNone/>
            </a:pPr>
            <a:r>
              <a:rPr lang="en-US" sz="2000" dirty="0"/>
              <a:t> “</a:t>
            </a:r>
            <a:r>
              <a:rPr lang="en-US" sz="2000" i="1" dirty="0"/>
              <a:t>at its core, remains a tracking system, capturing data on various compliance requirements as they affect a specific company and chronicling how the company does (or does not) satisfy those requirements</a:t>
            </a:r>
            <a:r>
              <a:rPr lang="en-US" sz="2000" dirty="0"/>
              <a:t>.”</a:t>
            </a:r>
          </a:p>
          <a:p>
            <a:pPr lvl="1">
              <a:lnSpc>
                <a:spcPct val="90000"/>
              </a:lnSpc>
            </a:pPr>
            <a:endParaRPr lang="en-US" sz="1800" dirty="0"/>
          </a:p>
          <a:p>
            <a:pPr lvl="1">
              <a:lnSpc>
                <a:spcPct val="90000"/>
              </a:lnSpc>
            </a:pPr>
            <a:r>
              <a:rPr lang="en-US" sz="1600" b="1" dirty="0"/>
              <a:t>Data Source: IDC March 08</a:t>
            </a:r>
          </a:p>
          <a:p>
            <a:pPr lvl="1">
              <a:lnSpc>
                <a:spcPct val="90000"/>
              </a:lnSpc>
            </a:pPr>
            <a:r>
              <a:rPr lang="en-US" sz="1600" b="1" dirty="0"/>
              <a:t>CFO Magazine Feb 08</a:t>
            </a: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23863" y="38100"/>
            <a:ext cx="8212137" cy="1322388"/>
          </a:xfrm>
        </p:spPr>
        <p:txBody>
          <a:bodyPr>
            <a:normAutofit/>
          </a:bodyPr>
          <a:lstStyle/>
          <a:p>
            <a:pPr eaLnBrk="1" hangingPunct="1"/>
            <a:r>
              <a:rPr lang="en-US" sz="3200" dirty="0"/>
              <a:t>What Organizations say they need</a:t>
            </a:r>
          </a:p>
        </p:txBody>
      </p:sp>
      <p:sp>
        <p:nvSpPr>
          <p:cNvPr id="33795" name="Rectangle 3"/>
          <p:cNvSpPr>
            <a:spLocks noGrp="1" noChangeArrowheads="1"/>
          </p:cNvSpPr>
          <p:nvPr>
            <p:ph type="body" idx="1"/>
          </p:nvPr>
        </p:nvSpPr>
        <p:spPr>
          <a:xfrm>
            <a:off x="381000" y="1524000"/>
            <a:ext cx="8229600" cy="4525963"/>
          </a:xfrm>
        </p:spPr>
        <p:txBody>
          <a:bodyPr/>
          <a:lstStyle/>
          <a:p>
            <a:pPr eaLnBrk="1" hangingPunct="1"/>
            <a:r>
              <a:rPr lang="en-US" sz="2800" dirty="0" smtClean="0"/>
              <a:t>Feb </a:t>
            </a:r>
            <a:r>
              <a:rPr lang="en-US" sz="2800" dirty="0"/>
              <a:t>08 report included findings from 800 global organizations</a:t>
            </a:r>
          </a:p>
          <a:p>
            <a:pPr lvl="1" eaLnBrk="1" hangingPunct="1"/>
            <a:r>
              <a:rPr lang="en-US" sz="2400" dirty="0"/>
              <a:t>What organizations Need in a IT GRC Solution</a:t>
            </a:r>
          </a:p>
          <a:p>
            <a:pPr lvl="2" eaLnBrk="1" hangingPunct="1"/>
            <a:r>
              <a:rPr lang="en-US" sz="2000" dirty="0"/>
              <a:t>42% Risk Analysis and management </a:t>
            </a:r>
          </a:p>
          <a:p>
            <a:pPr lvl="2" eaLnBrk="1" hangingPunct="1"/>
            <a:r>
              <a:rPr lang="en-US" sz="2000" dirty="0"/>
              <a:t>34% Automated process for identifying, measuring, and monitoring operational risk</a:t>
            </a:r>
          </a:p>
          <a:p>
            <a:pPr lvl="2" eaLnBrk="1" hangingPunct="1"/>
            <a:r>
              <a:rPr lang="en-US" sz="2000" dirty="0"/>
              <a:t>32% Feature aligning IT Policy, risk, operations management with business initiatives</a:t>
            </a:r>
          </a:p>
          <a:p>
            <a:pPr lvl="2" eaLnBrk="1" hangingPunct="1"/>
            <a:r>
              <a:rPr lang="en-US" sz="2000" dirty="0"/>
              <a:t>29% Documented Policies and Procedures</a:t>
            </a:r>
          </a:p>
          <a:p>
            <a:pPr lvl="2" eaLnBrk="1" hangingPunct="1"/>
            <a:r>
              <a:rPr lang="en-US" sz="2000" dirty="0"/>
              <a:t>22% Business process modeling</a:t>
            </a:r>
          </a:p>
          <a:p>
            <a:pPr lvl="1" eaLnBrk="1" hangingPunct="1"/>
            <a:r>
              <a:rPr lang="en-US" sz="1600" b="1" dirty="0"/>
              <a:t>Data Source: Aberdeen Group, Feb 08</a:t>
            </a:r>
          </a:p>
          <a:p>
            <a:pPr lvl="1" eaLnBrk="1" hangingPunct="1"/>
            <a:endParaRPr lang="en-US" sz="1600" b="1"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xfrm>
            <a:off x="838200" y="304800"/>
            <a:ext cx="7391400" cy="1066800"/>
          </a:xfrm>
        </p:spPr>
        <p:txBody>
          <a:bodyPr/>
          <a:lstStyle/>
          <a:p>
            <a:r>
              <a:rPr lang="en-US"/>
              <a:t>Overview of Presentation</a:t>
            </a:r>
          </a:p>
        </p:txBody>
      </p:sp>
      <p:sp>
        <p:nvSpPr>
          <p:cNvPr id="35843" name="Rectangle 3"/>
          <p:cNvSpPr>
            <a:spLocks noGrp="1"/>
          </p:cNvSpPr>
          <p:nvPr>
            <p:ph type="body" idx="1"/>
          </p:nvPr>
        </p:nvSpPr>
        <p:spPr>
          <a:xfrm>
            <a:off x="381000" y="1524000"/>
            <a:ext cx="8229600" cy="4525963"/>
          </a:xfrm>
        </p:spPr>
        <p:txBody>
          <a:bodyPr/>
          <a:lstStyle/>
          <a:p>
            <a:pPr lvl="1">
              <a:lnSpc>
                <a:spcPct val="90000"/>
              </a:lnSpc>
            </a:pPr>
            <a:r>
              <a:rPr lang="en-US" sz="2800" dirty="0" smtClean="0"/>
              <a:t>Current/Changing View of E-GRC</a:t>
            </a:r>
          </a:p>
          <a:p>
            <a:pPr lvl="1">
              <a:lnSpc>
                <a:spcPct val="90000"/>
              </a:lnSpc>
            </a:pPr>
            <a:r>
              <a:rPr lang="en-US" sz="2800" dirty="0" smtClean="0"/>
              <a:t>What </a:t>
            </a:r>
            <a:r>
              <a:rPr lang="en-US" sz="2800" dirty="0"/>
              <a:t>Survey Data Tells Us</a:t>
            </a:r>
            <a:endParaRPr lang="en-US" sz="2800" dirty="0" smtClean="0"/>
          </a:p>
          <a:p>
            <a:pPr lvl="1">
              <a:lnSpc>
                <a:spcPct val="90000"/>
              </a:lnSpc>
            </a:pPr>
            <a:r>
              <a:rPr lang="en-US" sz="2800" dirty="0" smtClean="0"/>
              <a:t>Assessing Manual Costs</a:t>
            </a:r>
          </a:p>
          <a:p>
            <a:pPr lvl="1">
              <a:lnSpc>
                <a:spcPct val="90000"/>
              </a:lnSpc>
            </a:pPr>
            <a:r>
              <a:rPr lang="en-US" sz="2800" dirty="0" smtClean="0"/>
              <a:t>Why Invest in IT GRC Automation</a:t>
            </a:r>
          </a:p>
          <a:p>
            <a:pPr lvl="1">
              <a:lnSpc>
                <a:spcPct val="90000"/>
              </a:lnSpc>
            </a:pPr>
            <a:r>
              <a:rPr lang="en-US" sz="2800" dirty="0" smtClean="0"/>
              <a:t>Resources to Help</a:t>
            </a:r>
          </a:p>
          <a:p>
            <a:pPr>
              <a:lnSpc>
                <a:spcPct val="90000"/>
              </a:lnSpc>
            </a:pPr>
            <a:endParaRPr lang="en-US" sz="2000" dirty="0" smtClean="0"/>
          </a:p>
          <a:p>
            <a:pPr lvl="1">
              <a:lnSpc>
                <a:spcPct val="90000"/>
              </a:lnSpc>
            </a:pPr>
            <a:endParaRPr lang="en-US" sz="1200" b="1"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218456" y="152400"/>
            <a:ext cx="8620744" cy="6572250"/>
          </a:xfrm>
          <a:prstGeom prst="rect">
            <a:avLst/>
          </a:prstGeom>
          <a:noFill/>
          <a:ln w="9525">
            <a:noFill/>
            <a:miter lim="800000"/>
            <a:headEnd/>
            <a:tailEnd/>
          </a:ln>
        </p:spPr>
      </p:pic>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lide Number Placeholder 5"/>
          <p:cNvSpPr>
            <a:spLocks noGrp="1"/>
          </p:cNvSpPr>
          <p:nvPr>
            <p:ph type="sldNum" sz="quarter" idx="12"/>
          </p:nvPr>
        </p:nvSpPr>
        <p:spPr/>
        <p:txBody>
          <a:bodyPr/>
          <a:lstStyle/>
          <a:p>
            <a:fld id="{96194389-60E7-D845-850B-F64F63C5F088}" type="slidenum">
              <a:rPr lang="en-US"/>
              <a:pPr/>
              <a:t>21</a:t>
            </a:fld>
            <a:endParaRPr lang="en-US"/>
          </a:p>
        </p:txBody>
      </p:sp>
      <p:sp>
        <p:nvSpPr>
          <p:cNvPr id="4099" name="Slide Number Placeholder 5"/>
          <p:cNvSpPr txBox="1">
            <a:spLocks noGrp="1"/>
          </p:cNvSpPr>
          <p:nvPr/>
        </p:nvSpPr>
        <p:spPr bwMode="auto">
          <a:xfrm>
            <a:off x="6553200" y="6356350"/>
            <a:ext cx="2133600" cy="365125"/>
          </a:xfrm>
          <a:prstGeom prst="rect">
            <a:avLst/>
          </a:prstGeom>
          <a:noFill/>
          <a:ln w="9525">
            <a:noFill/>
            <a:miter lim="800000"/>
            <a:headEnd/>
            <a:tailEnd/>
          </a:ln>
        </p:spPr>
        <p:txBody>
          <a:bodyPr anchor="ctr">
            <a:prstTxWarp prst="textNoShape">
              <a:avLst/>
            </a:prstTxWarp>
          </a:bodyPr>
          <a:lstStyle/>
          <a:p>
            <a:pPr algn="r"/>
            <a:fld id="{9E2C51D5-41E5-8346-8BB8-5C0BD95DE742}" type="slidenum">
              <a:rPr lang="en-US" sz="1200">
                <a:solidFill>
                  <a:srgbClr val="898989"/>
                </a:solidFill>
                <a:latin typeface="Calibri" charset="0"/>
              </a:rPr>
              <a:pPr algn="r"/>
              <a:t>21</a:t>
            </a:fld>
            <a:endParaRPr lang="en-US" sz="1200">
              <a:solidFill>
                <a:srgbClr val="898989"/>
              </a:solidFill>
              <a:latin typeface="Calibri" charset="0"/>
            </a:endParaRPr>
          </a:p>
        </p:txBody>
      </p:sp>
      <p:sp>
        <p:nvSpPr>
          <p:cNvPr id="4100" name="Slide Number Placeholder 3"/>
          <p:cNvSpPr txBox="1">
            <a:spLocks noGrp="1"/>
          </p:cNvSpPr>
          <p:nvPr/>
        </p:nvSpPr>
        <p:spPr bwMode="auto">
          <a:xfrm>
            <a:off x="152400" y="4881563"/>
            <a:ext cx="2133600" cy="365125"/>
          </a:xfrm>
          <a:prstGeom prst="rect">
            <a:avLst/>
          </a:prstGeom>
          <a:noFill/>
          <a:ln w="9525">
            <a:noFill/>
            <a:miter lim="800000"/>
            <a:headEnd/>
            <a:tailEnd/>
          </a:ln>
        </p:spPr>
        <p:txBody>
          <a:bodyPr anchor="ctr">
            <a:prstTxWarp prst="textNoShape">
              <a:avLst/>
            </a:prstTxWarp>
          </a:bodyPr>
          <a:lstStyle/>
          <a:p>
            <a:fld id="{747DBAA8-B7D8-6141-B37D-8F76A93C3E65}" type="slidenum">
              <a:rPr lang="en-US" sz="1200">
                <a:solidFill>
                  <a:srgbClr val="898989"/>
                </a:solidFill>
                <a:latin typeface="Calibri" charset="0"/>
              </a:rPr>
              <a:pPr/>
              <a:t>21</a:t>
            </a:fld>
            <a:endParaRPr lang="en-US" sz="1200">
              <a:solidFill>
                <a:srgbClr val="898989"/>
              </a:solidFill>
              <a:latin typeface="Calibri" charset="0"/>
            </a:endParaRPr>
          </a:p>
        </p:txBody>
      </p:sp>
      <p:sp>
        <p:nvSpPr>
          <p:cNvPr id="4101" name="AutoShape 2"/>
          <p:cNvSpPr>
            <a:spLocks noChangeArrowheads="1"/>
          </p:cNvSpPr>
          <p:nvPr/>
        </p:nvSpPr>
        <p:spPr bwMode="auto">
          <a:xfrm>
            <a:off x="112713" y="1958975"/>
            <a:ext cx="3013075" cy="685800"/>
          </a:xfrm>
          <a:prstGeom prst="rightArrow">
            <a:avLst>
              <a:gd name="adj1" fmla="val 68731"/>
              <a:gd name="adj2" fmla="val 71944"/>
            </a:avLst>
          </a:prstGeom>
          <a:gradFill rotWithShape="0">
            <a:gsLst>
              <a:gs pos="0">
                <a:srgbClr val="FFFFFF"/>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sp>
        <p:nvSpPr>
          <p:cNvPr id="4102" name="AutoShape 3"/>
          <p:cNvSpPr>
            <a:spLocks noChangeArrowheads="1"/>
          </p:cNvSpPr>
          <p:nvPr/>
        </p:nvSpPr>
        <p:spPr bwMode="auto">
          <a:xfrm>
            <a:off x="96838" y="2743200"/>
            <a:ext cx="3028950" cy="685800"/>
          </a:xfrm>
          <a:prstGeom prst="rightArrow">
            <a:avLst>
              <a:gd name="adj1" fmla="val 68731"/>
              <a:gd name="adj2" fmla="val 71934"/>
            </a:avLst>
          </a:prstGeom>
          <a:gradFill rotWithShape="0">
            <a:gsLst>
              <a:gs pos="0">
                <a:srgbClr val="FFFFFF"/>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sp>
        <p:nvSpPr>
          <p:cNvPr id="4103" name="Text Box 12"/>
          <p:cNvSpPr txBox="1">
            <a:spLocks noChangeArrowheads="1"/>
          </p:cNvSpPr>
          <p:nvPr/>
        </p:nvSpPr>
        <p:spPr bwMode="auto">
          <a:xfrm>
            <a:off x="3406775" y="1274763"/>
            <a:ext cx="342900" cy="342900"/>
          </a:xfrm>
          <a:prstGeom prst="rect">
            <a:avLst/>
          </a:prstGeom>
          <a:noFill/>
          <a:ln w="9525">
            <a:noFill/>
            <a:miter lim="800000"/>
            <a:headEnd/>
            <a:tailEnd/>
          </a:ln>
        </p:spPr>
        <p:txBody>
          <a:bodyPr>
            <a:prstTxWarp prst="textNoShape">
              <a:avLst/>
            </a:prstTxWarp>
          </a:bodyPr>
          <a:lstStyle/>
          <a:p>
            <a:pPr eaLnBrk="0" hangingPunct="0"/>
            <a:endParaRPr lang="en-US" sz="2200">
              <a:solidFill>
                <a:srgbClr val="FFFFFF"/>
              </a:solidFill>
              <a:latin typeface="Calibri" charset="0"/>
            </a:endParaRPr>
          </a:p>
        </p:txBody>
      </p:sp>
      <p:grpSp>
        <p:nvGrpSpPr>
          <p:cNvPr id="3" name="Group 64"/>
          <p:cNvGrpSpPr>
            <a:grpSpLocks/>
          </p:cNvGrpSpPr>
          <p:nvPr/>
        </p:nvGrpSpPr>
        <p:grpSpPr bwMode="auto">
          <a:xfrm>
            <a:off x="112713" y="2087563"/>
            <a:ext cx="304800" cy="304800"/>
            <a:chOff x="384" y="2160"/>
            <a:chExt cx="194" cy="192"/>
          </a:xfrm>
        </p:grpSpPr>
        <p:sp>
          <p:nvSpPr>
            <p:cNvPr id="3158" name="Oval 65"/>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83" name="Text Box 66"/>
            <p:cNvSpPr txBox="1">
              <a:spLocks noChangeArrowheads="1"/>
            </p:cNvSpPr>
            <p:nvPr/>
          </p:nvSpPr>
          <p:spPr bwMode="auto">
            <a:xfrm>
              <a:off x="391" y="2160"/>
              <a:ext cx="187" cy="19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1</a:t>
              </a:r>
            </a:p>
          </p:txBody>
        </p:sp>
      </p:grpSp>
      <p:grpSp>
        <p:nvGrpSpPr>
          <p:cNvPr id="4" name="Group 67"/>
          <p:cNvGrpSpPr>
            <a:grpSpLocks/>
          </p:cNvGrpSpPr>
          <p:nvPr/>
        </p:nvGrpSpPr>
        <p:grpSpPr bwMode="auto">
          <a:xfrm>
            <a:off x="96838" y="2871788"/>
            <a:ext cx="304800" cy="311150"/>
            <a:chOff x="384" y="2160"/>
            <a:chExt cx="192" cy="192"/>
          </a:xfrm>
        </p:grpSpPr>
        <p:sp>
          <p:nvSpPr>
            <p:cNvPr id="3156" name="Oval 68"/>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81" name="Text Box 69"/>
            <p:cNvSpPr txBox="1">
              <a:spLocks noChangeArrowheads="1"/>
            </p:cNvSpPr>
            <p:nvPr/>
          </p:nvSpPr>
          <p:spPr bwMode="auto">
            <a:xfrm>
              <a:off x="391" y="2160"/>
              <a:ext cx="178" cy="188"/>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2</a:t>
              </a:r>
            </a:p>
          </p:txBody>
        </p:sp>
      </p:grpSp>
      <p:sp>
        <p:nvSpPr>
          <p:cNvPr id="15420" name="AutoShape 60"/>
          <p:cNvSpPr>
            <a:spLocks noChangeArrowheads="1"/>
          </p:cNvSpPr>
          <p:nvPr/>
        </p:nvSpPr>
        <p:spPr bwMode="auto">
          <a:xfrm>
            <a:off x="3594100" y="2754313"/>
            <a:ext cx="1885950" cy="658812"/>
          </a:xfrm>
          <a:prstGeom prst="flowChartMagneticDisk">
            <a:avLst/>
          </a:prstGeom>
          <a:gradFill rotWithShape="1">
            <a:gsLst>
              <a:gs pos="0">
                <a:srgbClr val="6F98AF"/>
              </a:gs>
              <a:gs pos="50000">
                <a:srgbClr val="6F98AF">
                  <a:gamma/>
                  <a:tint val="30196"/>
                  <a:invGamma/>
                </a:srgbClr>
              </a:gs>
              <a:gs pos="100000">
                <a:srgbClr val="6F98AF"/>
              </a:gs>
            </a:gsLst>
            <a:lin ang="0" scaled="1"/>
          </a:gradFill>
          <a:ln w="9525">
            <a:solidFill>
              <a:schemeClr val="tx1"/>
            </a:solidFill>
            <a:round/>
            <a:headEnd/>
            <a:tailEnd/>
          </a:ln>
          <a:effectLst>
            <a:outerShdw dist="35921" dir="2700000" algn="ctr" rotWithShape="0">
              <a:schemeClr val="bg2"/>
            </a:outerShdw>
          </a:effectLst>
        </p:spPr>
        <p:txBody>
          <a:bodyPr wrap="none" anchor="b"/>
          <a:lstStyle/>
          <a:p>
            <a:pPr marL="342900" indent="-342900" algn="ctr" eaLnBrk="0" fontAlgn="auto" hangingPunct="0">
              <a:lnSpc>
                <a:spcPct val="60000"/>
              </a:lnSpc>
              <a:spcBef>
                <a:spcPct val="20000"/>
              </a:spcBef>
              <a:spcAft>
                <a:spcPts val="0"/>
              </a:spcAft>
              <a:buClr>
                <a:srgbClr val="042D78"/>
              </a:buClr>
              <a:buFont typeface="Verdana" pitchFamily="34" charset="0"/>
              <a:buNone/>
              <a:defRPr/>
            </a:pPr>
            <a:r>
              <a:rPr lang="en-US" sz="1200" b="1">
                <a:solidFill>
                  <a:srgbClr val="042C77"/>
                </a:solidFill>
                <a:latin typeface="+mn-lt"/>
                <a:ea typeface="+mn-ea"/>
                <a:cs typeface="+mn-cs"/>
              </a:rPr>
              <a:t>Compliance Evidence</a:t>
            </a:r>
          </a:p>
          <a:p>
            <a:pPr marL="342900" indent="-342900" algn="ctr" eaLnBrk="0" fontAlgn="auto" hangingPunct="0">
              <a:lnSpc>
                <a:spcPct val="60000"/>
              </a:lnSpc>
              <a:spcBef>
                <a:spcPct val="20000"/>
              </a:spcBef>
              <a:spcAft>
                <a:spcPts val="0"/>
              </a:spcAft>
              <a:buClr>
                <a:srgbClr val="042D78"/>
              </a:buClr>
              <a:buFont typeface="Verdana" pitchFamily="34" charset="0"/>
              <a:buNone/>
              <a:defRPr/>
            </a:pPr>
            <a:r>
              <a:rPr lang="en-US" sz="1200" b="1">
                <a:solidFill>
                  <a:srgbClr val="042C77"/>
                </a:solidFill>
                <a:latin typeface="+mn-lt"/>
                <a:ea typeface="+mn-ea"/>
                <a:cs typeface="+mn-cs"/>
              </a:rPr>
              <a:t>Repository</a:t>
            </a:r>
          </a:p>
        </p:txBody>
      </p:sp>
      <p:sp>
        <p:nvSpPr>
          <p:cNvPr id="15421" name="AutoShape 61"/>
          <p:cNvSpPr>
            <a:spLocks noChangeArrowheads="1"/>
          </p:cNvSpPr>
          <p:nvPr/>
        </p:nvSpPr>
        <p:spPr bwMode="auto">
          <a:xfrm>
            <a:off x="3594100" y="1938338"/>
            <a:ext cx="1885950" cy="631825"/>
          </a:xfrm>
          <a:prstGeom prst="flowChartMagneticDisk">
            <a:avLst/>
          </a:prstGeom>
          <a:gradFill rotWithShape="1">
            <a:gsLst>
              <a:gs pos="0">
                <a:srgbClr val="6F98AF"/>
              </a:gs>
              <a:gs pos="50000">
                <a:srgbClr val="6F98AF">
                  <a:gamma/>
                  <a:tint val="30196"/>
                  <a:invGamma/>
                </a:srgbClr>
              </a:gs>
              <a:gs pos="100000">
                <a:srgbClr val="6F98AF"/>
              </a:gs>
            </a:gsLst>
            <a:lin ang="0" scaled="1"/>
          </a:gradFill>
          <a:ln w="9525">
            <a:solidFill>
              <a:schemeClr val="tx1"/>
            </a:solidFill>
            <a:round/>
            <a:headEnd/>
            <a:tailEnd/>
          </a:ln>
          <a:effectLst>
            <a:outerShdw dist="35921" dir="2700000" algn="ctr" rotWithShape="0">
              <a:schemeClr val="bg2"/>
            </a:outerShdw>
          </a:effectLst>
        </p:spPr>
        <p:txBody>
          <a:bodyPr wrap="none" anchor="b"/>
          <a:lstStyle/>
          <a:p>
            <a:pPr marL="342900" indent="-342900" algn="ctr" eaLnBrk="0" fontAlgn="auto" hangingPunct="0">
              <a:lnSpc>
                <a:spcPct val="60000"/>
              </a:lnSpc>
              <a:spcBef>
                <a:spcPct val="20000"/>
              </a:spcBef>
              <a:spcAft>
                <a:spcPts val="0"/>
              </a:spcAft>
              <a:buClr>
                <a:srgbClr val="042D78"/>
              </a:buClr>
              <a:buFont typeface="Verdana" pitchFamily="34" charset="0"/>
              <a:buNone/>
              <a:defRPr/>
            </a:pPr>
            <a:endParaRPr lang="en-US" sz="1200" b="1">
              <a:solidFill>
                <a:srgbClr val="042C77"/>
              </a:solidFill>
              <a:latin typeface="Calibri" pitchFamily="34" charset="0"/>
              <a:ea typeface="+mn-ea"/>
              <a:cs typeface="+mn-cs"/>
            </a:endParaRPr>
          </a:p>
          <a:p>
            <a:pPr marL="342900" indent="-342900" algn="ctr" eaLnBrk="0" fontAlgn="auto" hangingPunct="0">
              <a:lnSpc>
                <a:spcPct val="60000"/>
              </a:lnSpc>
              <a:spcBef>
                <a:spcPct val="20000"/>
              </a:spcBef>
              <a:spcAft>
                <a:spcPts val="0"/>
              </a:spcAft>
              <a:buClr>
                <a:srgbClr val="042D78"/>
              </a:buClr>
              <a:buFont typeface="Verdana" pitchFamily="34" charset="0"/>
              <a:buNone/>
              <a:defRPr/>
            </a:pPr>
            <a:endParaRPr lang="en-US" sz="1200" b="1">
              <a:solidFill>
                <a:srgbClr val="042C77"/>
              </a:solidFill>
              <a:latin typeface="Calibri" pitchFamily="34" charset="0"/>
              <a:ea typeface="+mn-ea"/>
              <a:cs typeface="+mn-cs"/>
            </a:endParaRPr>
          </a:p>
          <a:p>
            <a:pPr marL="342900" indent="-342900" algn="ctr" eaLnBrk="0" fontAlgn="auto" hangingPunct="0">
              <a:lnSpc>
                <a:spcPct val="60000"/>
              </a:lnSpc>
              <a:spcBef>
                <a:spcPct val="20000"/>
              </a:spcBef>
              <a:spcAft>
                <a:spcPts val="0"/>
              </a:spcAft>
              <a:buClr>
                <a:srgbClr val="042D78"/>
              </a:buClr>
              <a:buFont typeface="Verdana" pitchFamily="34" charset="0"/>
              <a:buNone/>
              <a:defRPr/>
            </a:pPr>
            <a:endParaRPr lang="en-US" sz="1200" b="1">
              <a:solidFill>
                <a:srgbClr val="042C77"/>
              </a:solidFill>
              <a:latin typeface="Calibri" pitchFamily="34" charset="0"/>
              <a:ea typeface="+mn-ea"/>
              <a:cs typeface="+mn-cs"/>
            </a:endParaRPr>
          </a:p>
          <a:p>
            <a:pPr marL="342900" indent="-342900" algn="ctr" eaLnBrk="0" fontAlgn="auto" hangingPunct="0">
              <a:lnSpc>
                <a:spcPct val="60000"/>
              </a:lnSpc>
              <a:spcBef>
                <a:spcPct val="20000"/>
              </a:spcBef>
              <a:spcAft>
                <a:spcPts val="0"/>
              </a:spcAft>
              <a:buClr>
                <a:srgbClr val="042D78"/>
              </a:buClr>
              <a:buFont typeface="Verdana" pitchFamily="34" charset="0"/>
              <a:buNone/>
              <a:defRPr/>
            </a:pPr>
            <a:endParaRPr lang="en-US" sz="1200" b="1">
              <a:solidFill>
                <a:srgbClr val="042C77"/>
              </a:solidFill>
              <a:latin typeface="Calibri" pitchFamily="34" charset="0"/>
              <a:ea typeface="+mn-ea"/>
              <a:cs typeface="+mn-cs"/>
            </a:endParaRPr>
          </a:p>
          <a:p>
            <a:pPr marL="342900" indent="-342900" algn="ctr" eaLnBrk="0" fontAlgn="auto" hangingPunct="0">
              <a:lnSpc>
                <a:spcPct val="60000"/>
              </a:lnSpc>
              <a:spcBef>
                <a:spcPct val="20000"/>
              </a:spcBef>
              <a:spcAft>
                <a:spcPts val="0"/>
              </a:spcAft>
              <a:buClr>
                <a:srgbClr val="042D78"/>
              </a:buClr>
              <a:buFont typeface="Verdana" pitchFamily="34" charset="0"/>
              <a:buNone/>
              <a:defRPr/>
            </a:pPr>
            <a:r>
              <a:rPr lang="en-US" sz="1200" b="1">
                <a:solidFill>
                  <a:srgbClr val="042C77"/>
                </a:solidFill>
                <a:latin typeface="Calibri" pitchFamily="34" charset="0"/>
                <a:ea typeface="+mn-ea"/>
                <a:cs typeface="+mn-cs"/>
              </a:rPr>
              <a:t>Control Framework</a:t>
            </a:r>
          </a:p>
          <a:p>
            <a:pPr marL="342900" indent="-342900" algn="ctr" eaLnBrk="0" fontAlgn="auto" hangingPunct="0">
              <a:lnSpc>
                <a:spcPct val="60000"/>
              </a:lnSpc>
              <a:spcBef>
                <a:spcPct val="20000"/>
              </a:spcBef>
              <a:spcAft>
                <a:spcPts val="0"/>
              </a:spcAft>
              <a:buClr>
                <a:srgbClr val="042D78"/>
              </a:buClr>
              <a:buFont typeface="Verdana" pitchFamily="34" charset="0"/>
              <a:buNone/>
              <a:defRPr/>
            </a:pPr>
            <a:r>
              <a:rPr lang="en-US" sz="1200" b="1">
                <a:solidFill>
                  <a:srgbClr val="042C77"/>
                </a:solidFill>
                <a:latin typeface="Calibri" pitchFamily="34" charset="0"/>
                <a:ea typeface="+mn-ea"/>
                <a:cs typeface="+mn-cs"/>
              </a:rPr>
              <a:t> and Policy Library</a:t>
            </a:r>
          </a:p>
        </p:txBody>
      </p:sp>
      <p:sp>
        <p:nvSpPr>
          <p:cNvPr id="4108" name="Line 62"/>
          <p:cNvSpPr>
            <a:spLocks noChangeShapeType="1"/>
          </p:cNvSpPr>
          <p:nvPr/>
        </p:nvSpPr>
        <p:spPr bwMode="auto">
          <a:xfrm flipV="1">
            <a:off x="4502150" y="2590800"/>
            <a:ext cx="0" cy="238125"/>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sp>
        <p:nvSpPr>
          <p:cNvPr id="4109" name="Line 63"/>
          <p:cNvSpPr>
            <a:spLocks noChangeShapeType="1"/>
          </p:cNvSpPr>
          <p:nvPr/>
        </p:nvSpPr>
        <p:spPr bwMode="auto">
          <a:xfrm flipV="1">
            <a:off x="4502150" y="3429000"/>
            <a:ext cx="0" cy="238125"/>
          </a:xfrm>
          <a:prstGeom prst="line">
            <a:avLst/>
          </a:prstGeom>
          <a:noFill/>
          <a:ln w="9525">
            <a:solidFill>
              <a:schemeClr val="tx1"/>
            </a:solidFill>
            <a:round/>
            <a:headEnd type="triangle" w="med" len="med"/>
            <a:tailEnd type="triangle" w="med" len="med"/>
          </a:ln>
        </p:spPr>
        <p:txBody>
          <a:bodyPr>
            <a:prstTxWarp prst="textNoShape">
              <a:avLst/>
            </a:prstTxWarp>
          </a:bodyPr>
          <a:lstStyle/>
          <a:p>
            <a:endParaRPr lang="en-US"/>
          </a:p>
        </p:txBody>
      </p:sp>
      <p:sp>
        <p:nvSpPr>
          <p:cNvPr id="4110" name="Text Box 70"/>
          <p:cNvSpPr txBox="1">
            <a:spLocks noChangeArrowheads="1"/>
          </p:cNvSpPr>
          <p:nvPr/>
        </p:nvSpPr>
        <p:spPr bwMode="auto">
          <a:xfrm>
            <a:off x="447675" y="2025650"/>
            <a:ext cx="2555875" cy="646113"/>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Create a single, common control standards and procedures  repository…</a:t>
            </a:r>
          </a:p>
        </p:txBody>
      </p:sp>
      <p:sp>
        <p:nvSpPr>
          <p:cNvPr id="4111" name="Text Box 71"/>
          <p:cNvSpPr txBox="1">
            <a:spLocks noChangeArrowheads="1"/>
          </p:cNvSpPr>
          <p:nvPr/>
        </p:nvSpPr>
        <p:spPr bwMode="auto">
          <a:xfrm>
            <a:off x="463550" y="2778125"/>
            <a:ext cx="2592388" cy="457200"/>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..a comprehensive compliance evidence ‘locker’..</a:t>
            </a:r>
          </a:p>
        </p:txBody>
      </p:sp>
      <p:grpSp>
        <p:nvGrpSpPr>
          <p:cNvPr id="5" name="Group 73"/>
          <p:cNvGrpSpPr>
            <a:grpSpLocks/>
          </p:cNvGrpSpPr>
          <p:nvPr/>
        </p:nvGrpSpPr>
        <p:grpSpPr bwMode="auto">
          <a:xfrm>
            <a:off x="5816600" y="2133600"/>
            <a:ext cx="1425575" cy="1981200"/>
            <a:chOff x="3120" y="1824"/>
            <a:chExt cx="1008" cy="1584"/>
          </a:xfrm>
        </p:grpSpPr>
        <p:sp>
          <p:nvSpPr>
            <p:cNvPr id="4176" name="AutoShape 74"/>
            <p:cNvSpPr>
              <a:spLocks noChangeArrowheads="1"/>
            </p:cNvSpPr>
            <p:nvPr/>
          </p:nvSpPr>
          <p:spPr bwMode="auto">
            <a:xfrm flipH="1">
              <a:off x="3120" y="2544"/>
              <a:ext cx="1008" cy="144"/>
            </a:xfrm>
            <a:prstGeom prst="rightArrow">
              <a:avLst>
                <a:gd name="adj1" fmla="val 68731"/>
                <a:gd name="adj2" fmla="val 107917"/>
              </a:avLst>
            </a:prstGeom>
            <a:gradFill rotWithShape="0">
              <a:gsLst>
                <a:gs pos="0">
                  <a:srgbClr val="EF9636"/>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sp>
          <p:nvSpPr>
            <p:cNvPr id="4177" name="AutoShape 75"/>
            <p:cNvSpPr>
              <a:spLocks noChangeArrowheads="1"/>
            </p:cNvSpPr>
            <p:nvPr/>
          </p:nvSpPr>
          <p:spPr bwMode="auto">
            <a:xfrm flipH="1">
              <a:off x="3120" y="3264"/>
              <a:ext cx="1008" cy="144"/>
            </a:xfrm>
            <a:prstGeom prst="rightArrow">
              <a:avLst>
                <a:gd name="adj1" fmla="val 68731"/>
                <a:gd name="adj2" fmla="val 107917"/>
              </a:avLst>
            </a:prstGeom>
            <a:gradFill rotWithShape="0">
              <a:gsLst>
                <a:gs pos="0">
                  <a:srgbClr val="EF9636"/>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sp>
          <p:nvSpPr>
            <p:cNvPr id="4178" name="Rectangle 76"/>
            <p:cNvSpPr>
              <a:spLocks noChangeArrowheads="1"/>
            </p:cNvSpPr>
            <p:nvPr/>
          </p:nvSpPr>
          <p:spPr bwMode="auto">
            <a:xfrm>
              <a:off x="3792" y="1824"/>
              <a:ext cx="336" cy="1584"/>
            </a:xfrm>
            <a:prstGeom prst="rect">
              <a:avLst/>
            </a:prstGeom>
            <a:noFill/>
            <a:ln w="9525">
              <a:noFill/>
              <a:miter lim="800000"/>
              <a:headEnd/>
              <a:tailEnd/>
            </a:ln>
          </p:spPr>
          <p:txBody>
            <a:bodyPr wrap="none" anchor="ctr">
              <a:prstTxWarp prst="textNoShape">
                <a:avLst/>
              </a:prstTxWarp>
              <a:spAutoFit/>
            </a:bodyPr>
            <a:lstStyle/>
            <a:p>
              <a:endParaRPr lang="en-US">
                <a:latin typeface="Calibri" charset="0"/>
              </a:endParaRPr>
            </a:p>
          </p:txBody>
        </p:sp>
        <p:sp>
          <p:nvSpPr>
            <p:cNvPr id="4179" name="Rectangle 77"/>
            <p:cNvSpPr>
              <a:spLocks noChangeArrowheads="1"/>
            </p:cNvSpPr>
            <p:nvPr/>
          </p:nvSpPr>
          <p:spPr bwMode="auto">
            <a:xfrm>
              <a:off x="3840" y="1872"/>
              <a:ext cx="288" cy="1488"/>
            </a:xfrm>
            <a:prstGeom prst="rect">
              <a:avLst/>
            </a:prstGeom>
            <a:gradFill rotWithShape="0">
              <a:gsLst>
                <a:gs pos="0">
                  <a:srgbClr val="EF9636"/>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sp>
        <p:nvSpPr>
          <p:cNvPr id="4113" name="Rectangle 78"/>
          <p:cNvSpPr>
            <a:spLocks noChangeArrowheads="1"/>
          </p:cNvSpPr>
          <p:nvPr/>
        </p:nvSpPr>
        <p:spPr bwMode="auto">
          <a:xfrm>
            <a:off x="6834188" y="3049588"/>
            <a:ext cx="2038350" cy="401637"/>
          </a:xfrm>
          <a:prstGeom prst="rect">
            <a:avLst/>
          </a:prstGeom>
          <a:gradFill rotWithShape="0">
            <a:gsLst>
              <a:gs pos="0">
                <a:srgbClr val="EE8F29"/>
              </a:gs>
              <a:gs pos="100000">
                <a:srgbClr val="FFFFFF"/>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sp>
        <p:nvSpPr>
          <p:cNvPr id="4114" name="AutoShape 79"/>
          <p:cNvSpPr>
            <a:spLocks noChangeArrowheads="1"/>
          </p:cNvSpPr>
          <p:nvPr/>
        </p:nvSpPr>
        <p:spPr bwMode="auto">
          <a:xfrm flipH="1">
            <a:off x="5748338" y="2133600"/>
            <a:ext cx="1493837" cy="160338"/>
          </a:xfrm>
          <a:prstGeom prst="rightArrow">
            <a:avLst>
              <a:gd name="adj1" fmla="val 68731"/>
              <a:gd name="adj2" fmla="val 143634"/>
            </a:avLst>
          </a:prstGeom>
          <a:gradFill rotWithShape="0">
            <a:gsLst>
              <a:gs pos="0">
                <a:srgbClr val="EF9636"/>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nvGrpSpPr>
          <p:cNvPr id="6" name="Group 80"/>
          <p:cNvGrpSpPr>
            <a:grpSpLocks/>
          </p:cNvGrpSpPr>
          <p:nvPr/>
        </p:nvGrpSpPr>
        <p:grpSpPr bwMode="auto">
          <a:xfrm>
            <a:off x="6929438" y="3135313"/>
            <a:ext cx="293687" cy="304800"/>
            <a:chOff x="384" y="2160"/>
            <a:chExt cx="208" cy="228"/>
          </a:xfrm>
        </p:grpSpPr>
        <p:sp>
          <p:nvSpPr>
            <p:cNvPr id="3150" name="Oval 81"/>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75" name="Text Box 82"/>
            <p:cNvSpPr txBox="1">
              <a:spLocks noChangeArrowheads="1"/>
            </p:cNvSpPr>
            <p:nvPr/>
          </p:nvSpPr>
          <p:spPr bwMode="auto">
            <a:xfrm>
              <a:off x="392" y="2160"/>
              <a:ext cx="200" cy="228"/>
            </a:xfrm>
            <a:prstGeom prst="rect">
              <a:avLst/>
            </a:prstGeom>
            <a:noFill/>
            <a:ln w="9525">
              <a:noFill/>
              <a:miter lim="800000"/>
              <a:headEnd/>
              <a:tailEnd/>
            </a:ln>
          </p:spPr>
          <p:txBody>
            <a:bodyPr wrap="none">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4</a:t>
              </a:r>
            </a:p>
          </p:txBody>
        </p:sp>
      </p:grpSp>
      <p:sp>
        <p:nvSpPr>
          <p:cNvPr id="4116" name="Text Box 83"/>
          <p:cNvSpPr txBox="1">
            <a:spLocks noChangeArrowheads="1"/>
          </p:cNvSpPr>
          <p:nvPr/>
        </p:nvSpPr>
        <p:spPr bwMode="auto">
          <a:xfrm>
            <a:off x="7310438" y="3048000"/>
            <a:ext cx="1765300" cy="396875"/>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000" b="1">
                <a:latin typeface="Calibri" charset="0"/>
              </a:rPr>
              <a:t>…with automated mapping to common controls …</a:t>
            </a:r>
          </a:p>
        </p:txBody>
      </p:sp>
      <p:sp>
        <p:nvSpPr>
          <p:cNvPr id="6164" name="Rectangle 94"/>
          <p:cNvSpPr>
            <a:spLocks noGrp="1" noChangeArrowheads="1"/>
          </p:cNvSpPr>
          <p:nvPr>
            <p:ph type="title"/>
          </p:nvPr>
        </p:nvSpPr>
        <p:spPr>
          <a:xfrm>
            <a:off x="457200" y="152400"/>
            <a:ext cx="8229600" cy="609600"/>
          </a:xfrm>
        </p:spPr>
        <p:txBody>
          <a:bodyPr rtlCol="0">
            <a:normAutofit fontScale="90000"/>
          </a:bodyPr>
          <a:lstStyle/>
          <a:p>
            <a:pPr fontAlgn="auto">
              <a:spcAft>
                <a:spcPts val="0"/>
              </a:spcAft>
              <a:defRPr/>
            </a:pPr>
            <a:r>
              <a:rPr lang="en-US" sz="2400" b="1" dirty="0" smtClean="0"/>
              <a:t>Enterprise Governance, Risk &amp; Compliance Management Model</a:t>
            </a:r>
          </a:p>
        </p:txBody>
      </p:sp>
      <p:sp>
        <p:nvSpPr>
          <p:cNvPr id="94" name="AutoShape 61"/>
          <p:cNvSpPr>
            <a:spLocks noChangeArrowheads="1"/>
          </p:cNvSpPr>
          <p:nvPr/>
        </p:nvSpPr>
        <p:spPr bwMode="auto">
          <a:xfrm>
            <a:off x="3581400" y="3667125"/>
            <a:ext cx="1885950" cy="630238"/>
          </a:xfrm>
          <a:prstGeom prst="flowChartMagneticDisk">
            <a:avLst/>
          </a:prstGeom>
          <a:gradFill rotWithShape="1">
            <a:gsLst>
              <a:gs pos="0">
                <a:srgbClr val="6F98AF"/>
              </a:gs>
              <a:gs pos="50000">
                <a:srgbClr val="6F98AF">
                  <a:gamma/>
                  <a:tint val="30196"/>
                  <a:invGamma/>
                </a:srgbClr>
              </a:gs>
              <a:gs pos="100000">
                <a:srgbClr val="6F98AF"/>
              </a:gs>
            </a:gsLst>
            <a:lin ang="0" scaled="1"/>
          </a:gradFill>
          <a:ln w="9525">
            <a:solidFill>
              <a:schemeClr val="tx1"/>
            </a:solidFill>
            <a:round/>
            <a:headEnd/>
            <a:tailEnd/>
          </a:ln>
          <a:effectLst>
            <a:outerShdw dist="35921" dir="2700000" algn="ctr" rotWithShape="0">
              <a:schemeClr val="bg2"/>
            </a:outerShdw>
          </a:effectLst>
        </p:spPr>
        <p:txBody>
          <a:bodyPr wrap="none" anchor="b"/>
          <a:lstStyle/>
          <a:p>
            <a:pPr marL="342900" indent="-342900" algn="ctr" eaLnBrk="0" fontAlgn="auto" hangingPunct="0">
              <a:lnSpc>
                <a:spcPct val="60000"/>
              </a:lnSpc>
              <a:spcBef>
                <a:spcPct val="20000"/>
              </a:spcBef>
              <a:spcAft>
                <a:spcPts val="0"/>
              </a:spcAft>
              <a:buClr>
                <a:srgbClr val="042D78"/>
              </a:buClr>
              <a:buFont typeface="Verdana" pitchFamily="34" charset="0"/>
              <a:buNone/>
              <a:defRPr/>
            </a:pPr>
            <a:r>
              <a:rPr lang="en-US" sz="1200" b="1" dirty="0">
                <a:solidFill>
                  <a:srgbClr val="042C77"/>
                </a:solidFill>
                <a:latin typeface="+mn-lt"/>
                <a:ea typeface="+mn-ea"/>
                <a:cs typeface="+mn-cs"/>
              </a:rPr>
              <a:t>Technical Scan Results</a:t>
            </a:r>
          </a:p>
        </p:txBody>
      </p:sp>
      <p:sp>
        <p:nvSpPr>
          <p:cNvPr id="4119" name="AutoShape 2"/>
          <p:cNvSpPr>
            <a:spLocks noChangeArrowheads="1"/>
          </p:cNvSpPr>
          <p:nvPr/>
        </p:nvSpPr>
        <p:spPr bwMode="auto">
          <a:xfrm>
            <a:off x="96838" y="3611563"/>
            <a:ext cx="3044825" cy="685800"/>
          </a:xfrm>
          <a:prstGeom prst="rightArrow">
            <a:avLst>
              <a:gd name="adj1" fmla="val 68731"/>
              <a:gd name="adj2" fmla="val 71941"/>
            </a:avLst>
          </a:prstGeom>
          <a:gradFill rotWithShape="0">
            <a:gsLst>
              <a:gs pos="0">
                <a:srgbClr val="FFFFFF"/>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nvGrpSpPr>
          <p:cNvPr id="7" name="Group 64"/>
          <p:cNvGrpSpPr>
            <a:grpSpLocks/>
          </p:cNvGrpSpPr>
          <p:nvPr/>
        </p:nvGrpSpPr>
        <p:grpSpPr bwMode="auto">
          <a:xfrm>
            <a:off x="128588" y="3740150"/>
            <a:ext cx="304800" cy="304800"/>
            <a:chOff x="384" y="2160"/>
            <a:chExt cx="194" cy="192"/>
          </a:xfrm>
        </p:grpSpPr>
        <p:sp>
          <p:nvSpPr>
            <p:cNvPr id="3148" name="Oval 65"/>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73" name="Text Box 66"/>
            <p:cNvSpPr txBox="1">
              <a:spLocks noChangeArrowheads="1"/>
            </p:cNvSpPr>
            <p:nvPr/>
          </p:nvSpPr>
          <p:spPr bwMode="auto">
            <a:xfrm>
              <a:off x="391" y="2160"/>
              <a:ext cx="187" cy="19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3</a:t>
              </a:r>
            </a:p>
          </p:txBody>
        </p:sp>
      </p:grpSp>
      <p:sp>
        <p:nvSpPr>
          <p:cNvPr id="4121" name="Text Box 70"/>
          <p:cNvSpPr txBox="1">
            <a:spLocks noChangeArrowheads="1"/>
          </p:cNvSpPr>
          <p:nvPr/>
        </p:nvSpPr>
        <p:spPr bwMode="auto">
          <a:xfrm>
            <a:off x="463550" y="3678238"/>
            <a:ext cx="2555875" cy="46196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Collect, Aggregate, and Store results from all Cybersecurity tools .. </a:t>
            </a:r>
          </a:p>
        </p:txBody>
      </p:sp>
      <p:sp>
        <p:nvSpPr>
          <p:cNvPr id="4122" name="Line 23"/>
          <p:cNvSpPr>
            <a:spLocks noChangeShapeType="1"/>
          </p:cNvSpPr>
          <p:nvPr/>
        </p:nvSpPr>
        <p:spPr bwMode="auto">
          <a:xfrm>
            <a:off x="849313" y="4997450"/>
            <a:ext cx="0" cy="139700"/>
          </a:xfrm>
          <a:prstGeom prst="line">
            <a:avLst/>
          </a:prstGeom>
          <a:noFill/>
          <a:ln w="9525">
            <a:solidFill>
              <a:schemeClr val="bg2"/>
            </a:solidFill>
            <a:round/>
            <a:headEnd/>
            <a:tailEnd/>
          </a:ln>
        </p:spPr>
        <p:txBody>
          <a:bodyPr>
            <a:prstTxWarp prst="textNoShape">
              <a:avLst/>
            </a:prstTxWarp>
            <a:spAutoFit/>
          </a:bodyPr>
          <a:lstStyle/>
          <a:p>
            <a:endParaRPr lang="en-US"/>
          </a:p>
        </p:txBody>
      </p:sp>
      <p:sp>
        <p:nvSpPr>
          <p:cNvPr id="4123" name="Line 24"/>
          <p:cNvSpPr>
            <a:spLocks noChangeShapeType="1"/>
          </p:cNvSpPr>
          <p:nvPr/>
        </p:nvSpPr>
        <p:spPr bwMode="auto">
          <a:xfrm>
            <a:off x="1830388" y="4997450"/>
            <a:ext cx="0" cy="139700"/>
          </a:xfrm>
          <a:prstGeom prst="line">
            <a:avLst/>
          </a:prstGeom>
          <a:noFill/>
          <a:ln w="9525">
            <a:solidFill>
              <a:schemeClr val="bg2"/>
            </a:solidFill>
            <a:round/>
            <a:headEnd/>
            <a:tailEnd/>
          </a:ln>
        </p:spPr>
        <p:txBody>
          <a:bodyPr>
            <a:prstTxWarp prst="textNoShape">
              <a:avLst/>
            </a:prstTxWarp>
            <a:spAutoFit/>
          </a:bodyPr>
          <a:lstStyle/>
          <a:p>
            <a:endParaRPr lang="en-US"/>
          </a:p>
        </p:txBody>
      </p:sp>
      <p:sp>
        <p:nvSpPr>
          <p:cNvPr id="4124" name="Line 25"/>
          <p:cNvSpPr>
            <a:spLocks noChangeShapeType="1"/>
          </p:cNvSpPr>
          <p:nvPr/>
        </p:nvSpPr>
        <p:spPr bwMode="auto">
          <a:xfrm>
            <a:off x="2968625" y="4997450"/>
            <a:ext cx="0" cy="139700"/>
          </a:xfrm>
          <a:prstGeom prst="line">
            <a:avLst/>
          </a:prstGeom>
          <a:noFill/>
          <a:ln w="9525">
            <a:solidFill>
              <a:schemeClr val="bg2"/>
            </a:solidFill>
            <a:round/>
            <a:headEnd/>
            <a:tailEnd/>
          </a:ln>
        </p:spPr>
        <p:txBody>
          <a:bodyPr>
            <a:prstTxWarp prst="textNoShape">
              <a:avLst/>
            </a:prstTxWarp>
            <a:spAutoFit/>
          </a:bodyPr>
          <a:lstStyle/>
          <a:p>
            <a:endParaRPr lang="en-US"/>
          </a:p>
        </p:txBody>
      </p:sp>
      <p:sp>
        <p:nvSpPr>
          <p:cNvPr id="4125" name="AutoShape 2"/>
          <p:cNvSpPr>
            <a:spLocks noChangeArrowheads="1"/>
          </p:cNvSpPr>
          <p:nvPr/>
        </p:nvSpPr>
        <p:spPr bwMode="auto">
          <a:xfrm>
            <a:off x="96838" y="4325938"/>
            <a:ext cx="3179762" cy="1057275"/>
          </a:xfrm>
          <a:prstGeom prst="rightArrow">
            <a:avLst>
              <a:gd name="adj1" fmla="val 68731"/>
              <a:gd name="adj2" fmla="val 71943"/>
            </a:avLst>
          </a:prstGeom>
          <a:gradFill rotWithShape="0">
            <a:gsLst>
              <a:gs pos="0">
                <a:srgbClr val="FFFFFF"/>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nvGrpSpPr>
          <p:cNvPr id="8" name="Group 64"/>
          <p:cNvGrpSpPr>
            <a:grpSpLocks/>
          </p:cNvGrpSpPr>
          <p:nvPr/>
        </p:nvGrpSpPr>
        <p:grpSpPr bwMode="auto">
          <a:xfrm>
            <a:off x="111125" y="4454525"/>
            <a:ext cx="304800" cy="304800"/>
            <a:chOff x="384" y="2160"/>
            <a:chExt cx="194" cy="192"/>
          </a:xfrm>
        </p:grpSpPr>
        <p:sp>
          <p:nvSpPr>
            <p:cNvPr id="3146" name="Oval 65"/>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71" name="Text Box 66"/>
            <p:cNvSpPr txBox="1">
              <a:spLocks noChangeArrowheads="1"/>
            </p:cNvSpPr>
            <p:nvPr/>
          </p:nvSpPr>
          <p:spPr bwMode="auto">
            <a:xfrm>
              <a:off x="391" y="2160"/>
              <a:ext cx="187" cy="19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5</a:t>
              </a:r>
            </a:p>
          </p:txBody>
        </p:sp>
      </p:grpSp>
      <p:sp>
        <p:nvSpPr>
          <p:cNvPr id="4127" name="Text Box 70"/>
          <p:cNvSpPr txBox="1">
            <a:spLocks noChangeArrowheads="1"/>
          </p:cNvSpPr>
          <p:nvPr/>
        </p:nvSpPr>
        <p:spPr bwMode="auto">
          <a:xfrm>
            <a:off x="446088" y="4476750"/>
            <a:ext cx="2559050" cy="646113"/>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Normalize compliance evidence and technical scan results to produce true risk scoring</a:t>
            </a:r>
          </a:p>
        </p:txBody>
      </p:sp>
      <p:sp>
        <p:nvSpPr>
          <p:cNvPr id="4128" name="AutoShape 2"/>
          <p:cNvSpPr>
            <a:spLocks noChangeArrowheads="1"/>
          </p:cNvSpPr>
          <p:nvPr/>
        </p:nvSpPr>
        <p:spPr bwMode="auto">
          <a:xfrm rot="10800000">
            <a:off x="5791200" y="4191000"/>
            <a:ext cx="3175000" cy="1057275"/>
          </a:xfrm>
          <a:prstGeom prst="rightArrow">
            <a:avLst>
              <a:gd name="adj1" fmla="val 53556"/>
              <a:gd name="adj2" fmla="val 79524"/>
            </a:avLst>
          </a:prstGeom>
          <a:gradFill rotWithShape="0">
            <a:gsLst>
              <a:gs pos="0">
                <a:srgbClr val="EE8F29"/>
              </a:gs>
              <a:gs pos="35001">
                <a:srgbClr val="EE8F29"/>
              </a:gs>
              <a:gs pos="100000">
                <a:srgbClr val="FFFFFF"/>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nvGrpSpPr>
          <p:cNvPr id="9" name="Group 64"/>
          <p:cNvGrpSpPr>
            <a:grpSpLocks/>
          </p:cNvGrpSpPr>
          <p:nvPr/>
        </p:nvGrpSpPr>
        <p:grpSpPr bwMode="auto">
          <a:xfrm>
            <a:off x="8720138" y="4392613"/>
            <a:ext cx="304800" cy="304800"/>
            <a:chOff x="384" y="2160"/>
            <a:chExt cx="194" cy="192"/>
          </a:xfrm>
        </p:grpSpPr>
        <p:sp>
          <p:nvSpPr>
            <p:cNvPr id="3144" name="Oval 65"/>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69" name="Text Box 66"/>
            <p:cNvSpPr txBox="1">
              <a:spLocks noChangeArrowheads="1"/>
            </p:cNvSpPr>
            <p:nvPr/>
          </p:nvSpPr>
          <p:spPr bwMode="auto">
            <a:xfrm>
              <a:off x="391" y="2160"/>
              <a:ext cx="187" cy="19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6</a:t>
              </a:r>
            </a:p>
          </p:txBody>
        </p:sp>
      </p:grpSp>
      <p:sp>
        <p:nvSpPr>
          <p:cNvPr id="4130" name="Text Box 70"/>
          <p:cNvSpPr txBox="1">
            <a:spLocks noChangeArrowheads="1"/>
          </p:cNvSpPr>
          <p:nvPr/>
        </p:nvSpPr>
        <p:spPr bwMode="auto">
          <a:xfrm>
            <a:off x="6508750" y="4416425"/>
            <a:ext cx="2559050" cy="646113"/>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Leverage eGRC workflow and automation to enhance business processes..</a:t>
            </a:r>
          </a:p>
        </p:txBody>
      </p:sp>
      <p:grpSp>
        <p:nvGrpSpPr>
          <p:cNvPr id="10" name="Group 14357"/>
          <p:cNvGrpSpPr>
            <a:grpSpLocks/>
          </p:cNvGrpSpPr>
          <p:nvPr/>
        </p:nvGrpSpPr>
        <p:grpSpPr bwMode="auto">
          <a:xfrm>
            <a:off x="2895600" y="4343400"/>
            <a:ext cx="3146425" cy="909638"/>
            <a:chOff x="6834327" y="4576763"/>
            <a:chExt cx="2060436" cy="1184275"/>
          </a:xfrm>
        </p:grpSpPr>
        <p:sp>
          <p:nvSpPr>
            <p:cNvPr id="4161" name="Freeform 13"/>
            <p:cNvSpPr>
              <a:spLocks/>
            </p:cNvSpPr>
            <p:nvPr/>
          </p:nvSpPr>
          <p:spPr bwMode="auto">
            <a:xfrm>
              <a:off x="6928896" y="4576763"/>
              <a:ext cx="1965867" cy="1184275"/>
            </a:xfrm>
            <a:custGeom>
              <a:avLst/>
              <a:gdLst>
                <a:gd name="T0" fmla="*/ 2147483647 w 1719"/>
                <a:gd name="T1" fmla="*/ 2147483647 h 1493"/>
                <a:gd name="T2" fmla="*/ 2147483647 w 1719"/>
                <a:gd name="T3" fmla="*/ 2147483647 h 1493"/>
                <a:gd name="T4" fmla="*/ 2147483647 w 1719"/>
                <a:gd name="T5" fmla="*/ 2147483647 h 1493"/>
                <a:gd name="T6" fmla="*/ 2147483647 w 1719"/>
                <a:gd name="T7" fmla="*/ 2147483647 h 1493"/>
                <a:gd name="T8" fmla="*/ 2147483647 w 1719"/>
                <a:gd name="T9" fmla="*/ 2147483647 h 1493"/>
                <a:gd name="T10" fmla="*/ 2147483647 w 1719"/>
                <a:gd name="T11" fmla="*/ 2147483647 h 1493"/>
                <a:gd name="T12" fmla="*/ 2147483647 w 1719"/>
                <a:gd name="T13" fmla="*/ 2147483647 h 1493"/>
                <a:gd name="T14" fmla="*/ 2147483647 w 1719"/>
                <a:gd name="T15" fmla="*/ 2147483647 h 1493"/>
                <a:gd name="T16" fmla="*/ 2147483647 w 1719"/>
                <a:gd name="T17" fmla="*/ 2147483647 h 1493"/>
                <a:gd name="T18" fmla="*/ 2147483647 w 1719"/>
                <a:gd name="T19" fmla="*/ 2147483647 h 1493"/>
                <a:gd name="T20" fmla="*/ 2147483647 w 1719"/>
                <a:gd name="T21" fmla="*/ 2147483647 h 1493"/>
                <a:gd name="T22" fmla="*/ 2147483647 w 1719"/>
                <a:gd name="T23" fmla="*/ 2147483647 h 1493"/>
                <a:gd name="T24" fmla="*/ 2147483647 w 1719"/>
                <a:gd name="T25" fmla="*/ 0 h 1493"/>
                <a:gd name="T26" fmla="*/ 2147483647 w 1719"/>
                <a:gd name="T27" fmla="*/ 0 h 1493"/>
                <a:gd name="T28" fmla="*/ 2147483647 w 1719"/>
                <a:gd name="T29" fmla="*/ 2147483647 h 1493"/>
                <a:gd name="T30" fmla="*/ 2147483647 w 1719"/>
                <a:gd name="T31" fmla="*/ 2147483647 h 1493"/>
                <a:gd name="T32" fmla="*/ 2147483647 w 1719"/>
                <a:gd name="T33" fmla="*/ 2147483647 h 1493"/>
                <a:gd name="T34" fmla="*/ 2147483647 w 1719"/>
                <a:gd name="T35" fmla="*/ 2147483647 h 1493"/>
                <a:gd name="T36" fmla="*/ 2147483647 w 1719"/>
                <a:gd name="T37" fmla="*/ 2147483647 h 1493"/>
                <a:gd name="T38" fmla="*/ 2147483647 w 1719"/>
                <a:gd name="T39" fmla="*/ 2147483647 h 1493"/>
                <a:gd name="T40" fmla="*/ 2147483647 w 1719"/>
                <a:gd name="T41" fmla="*/ 2147483647 h 1493"/>
                <a:gd name="T42" fmla="*/ 2147483647 w 1719"/>
                <a:gd name="T43" fmla="*/ 2147483647 h 1493"/>
                <a:gd name="T44" fmla="*/ 2147483647 w 1719"/>
                <a:gd name="T45" fmla="*/ 2147483647 h 1493"/>
                <a:gd name="T46" fmla="*/ 2147483647 w 1719"/>
                <a:gd name="T47" fmla="*/ 2147483647 h 1493"/>
                <a:gd name="T48" fmla="*/ 2147483647 w 1719"/>
                <a:gd name="T49" fmla="*/ 2147483647 h 1493"/>
                <a:gd name="T50" fmla="*/ 2147483647 w 1719"/>
                <a:gd name="T51" fmla="*/ 2147483647 h 1493"/>
                <a:gd name="T52" fmla="*/ 2147483647 w 1719"/>
                <a:gd name="T53" fmla="*/ 2147483647 h 1493"/>
                <a:gd name="T54" fmla="*/ 2147483647 w 1719"/>
                <a:gd name="T55" fmla="*/ 2147483647 h 1493"/>
                <a:gd name="T56" fmla="*/ 2147483647 w 1719"/>
                <a:gd name="T57" fmla="*/ 2147483647 h 1493"/>
                <a:gd name="T58" fmla="*/ 2147483647 w 1719"/>
                <a:gd name="T59" fmla="*/ 2147483647 h 1493"/>
                <a:gd name="T60" fmla="*/ 2147483647 w 1719"/>
                <a:gd name="T61" fmla="*/ 2147483647 h 1493"/>
                <a:gd name="T62" fmla="*/ 2147483647 w 1719"/>
                <a:gd name="T63" fmla="*/ 2147483647 h 1493"/>
                <a:gd name="T64" fmla="*/ 2147483647 w 1719"/>
                <a:gd name="T65" fmla="*/ 2147483647 h 1493"/>
                <a:gd name="T66" fmla="*/ 2147483647 w 1719"/>
                <a:gd name="T67" fmla="*/ 2147483647 h 1493"/>
                <a:gd name="T68" fmla="*/ 2147483647 w 1719"/>
                <a:gd name="T69" fmla="*/ 2147483647 h 1493"/>
                <a:gd name="T70" fmla="*/ 2147483647 w 1719"/>
                <a:gd name="T71" fmla="*/ 2147483647 h 1493"/>
                <a:gd name="T72" fmla="*/ 2147483647 w 1719"/>
                <a:gd name="T73" fmla="*/ 2147483647 h 1493"/>
                <a:gd name="T74" fmla="*/ 2147483647 w 1719"/>
                <a:gd name="T75" fmla="*/ 2147483647 h 1493"/>
                <a:gd name="T76" fmla="*/ 2147483647 w 1719"/>
                <a:gd name="T77" fmla="*/ 2147483647 h 1493"/>
                <a:gd name="T78" fmla="*/ 2147483647 w 1719"/>
                <a:gd name="T79" fmla="*/ 2147483647 h 1493"/>
                <a:gd name="T80" fmla="*/ 2147483647 w 1719"/>
                <a:gd name="T81" fmla="*/ 2147483647 h 1493"/>
                <a:gd name="T82" fmla="*/ 2147483647 w 1719"/>
                <a:gd name="T83" fmla="*/ 2147483647 h 1493"/>
                <a:gd name="T84" fmla="*/ 2147483647 w 1719"/>
                <a:gd name="T85" fmla="*/ 2147483647 h 149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19"/>
                <a:gd name="T130" fmla="*/ 0 h 1493"/>
                <a:gd name="T131" fmla="*/ 1719 w 1719"/>
                <a:gd name="T132" fmla="*/ 1493 h 149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19" h="1493">
                  <a:moveTo>
                    <a:pt x="1719" y="171"/>
                  </a:moveTo>
                  <a:lnTo>
                    <a:pt x="1719" y="171"/>
                  </a:lnTo>
                  <a:lnTo>
                    <a:pt x="1719" y="170"/>
                  </a:lnTo>
                  <a:lnTo>
                    <a:pt x="1718" y="159"/>
                  </a:lnTo>
                  <a:lnTo>
                    <a:pt x="1714" y="146"/>
                  </a:lnTo>
                  <a:lnTo>
                    <a:pt x="1707" y="131"/>
                  </a:lnTo>
                  <a:lnTo>
                    <a:pt x="1695" y="115"/>
                  </a:lnTo>
                  <a:lnTo>
                    <a:pt x="1682" y="104"/>
                  </a:lnTo>
                  <a:lnTo>
                    <a:pt x="1667" y="95"/>
                  </a:lnTo>
                  <a:lnTo>
                    <a:pt x="1650" y="86"/>
                  </a:lnTo>
                  <a:lnTo>
                    <a:pt x="1629" y="78"/>
                  </a:lnTo>
                  <a:lnTo>
                    <a:pt x="1607" y="70"/>
                  </a:lnTo>
                  <a:lnTo>
                    <a:pt x="1582" y="63"/>
                  </a:lnTo>
                  <a:lnTo>
                    <a:pt x="1555" y="56"/>
                  </a:lnTo>
                  <a:lnTo>
                    <a:pt x="1526" y="49"/>
                  </a:lnTo>
                  <a:lnTo>
                    <a:pt x="1496" y="43"/>
                  </a:lnTo>
                  <a:lnTo>
                    <a:pt x="1465" y="39"/>
                  </a:lnTo>
                  <a:lnTo>
                    <a:pt x="1433" y="34"/>
                  </a:lnTo>
                  <a:lnTo>
                    <a:pt x="1399" y="30"/>
                  </a:lnTo>
                  <a:lnTo>
                    <a:pt x="1366" y="25"/>
                  </a:lnTo>
                  <a:lnTo>
                    <a:pt x="1331" y="21"/>
                  </a:lnTo>
                  <a:lnTo>
                    <a:pt x="1297" y="18"/>
                  </a:lnTo>
                  <a:lnTo>
                    <a:pt x="1262" y="16"/>
                  </a:lnTo>
                  <a:lnTo>
                    <a:pt x="1228" y="12"/>
                  </a:lnTo>
                  <a:lnTo>
                    <a:pt x="1193" y="10"/>
                  </a:lnTo>
                  <a:lnTo>
                    <a:pt x="1160" y="9"/>
                  </a:lnTo>
                  <a:lnTo>
                    <a:pt x="1126" y="7"/>
                  </a:lnTo>
                  <a:lnTo>
                    <a:pt x="1094" y="5"/>
                  </a:lnTo>
                  <a:lnTo>
                    <a:pt x="1063" y="4"/>
                  </a:lnTo>
                  <a:lnTo>
                    <a:pt x="1033" y="3"/>
                  </a:lnTo>
                  <a:lnTo>
                    <a:pt x="1005" y="2"/>
                  </a:lnTo>
                  <a:lnTo>
                    <a:pt x="979" y="1"/>
                  </a:lnTo>
                  <a:lnTo>
                    <a:pt x="955" y="1"/>
                  </a:lnTo>
                  <a:lnTo>
                    <a:pt x="932" y="1"/>
                  </a:lnTo>
                  <a:lnTo>
                    <a:pt x="912" y="0"/>
                  </a:lnTo>
                  <a:lnTo>
                    <a:pt x="895" y="0"/>
                  </a:lnTo>
                  <a:lnTo>
                    <a:pt x="880" y="0"/>
                  </a:lnTo>
                  <a:lnTo>
                    <a:pt x="868" y="0"/>
                  </a:lnTo>
                  <a:lnTo>
                    <a:pt x="860" y="0"/>
                  </a:lnTo>
                  <a:lnTo>
                    <a:pt x="820" y="0"/>
                  </a:lnTo>
                  <a:lnTo>
                    <a:pt x="779" y="0"/>
                  </a:lnTo>
                  <a:lnTo>
                    <a:pt x="739" y="1"/>
                  </a:lnTo>
                  <a:lnTo>
                    <a:pt x="700" y="2"/>
                  </a:lnTo>
                  <a:lnTo>
                    <a:pt x="661" y="3"/>
                  </a:lnTo>
                  <a:lnTo>
                    <a:pt x="623" y="4"/>
                  </a:lnTo>
                  <a:lnTo>
                    <a:pt x="585" y="7"/>
                  </a:lnTo>
                  <a:lnTo>
                    <a:pt x="548" y="8"/>
                  </a:lnTo>
                  <a:lnTo>
                    <a:pt x="512" y="10"/>
                  </a:lnTo>
                  <a:lnTo>
                    <a:pt x="476" y="13"/>
                  </a:lnTo>
                  <a:lnTo>
                    <a:pt x="442" y="16"/>
                  </a:lnTo>
                  <a:lnTo>
                    <a:pt x="408" y="19"/>
                  </a:lnTo>
                  <a:lnTo>
                    <a:pt x="375" y="23"/>
                  </a:lnTo>
                  <a:lnTo>
                    <a:pt x="344" y="26"/>
                  </a:lnTo>
                  <a:lnTo>
                    <a:pt x="313" y="30"/>
                  </a:lnTo>
                  <a:lnTo>
                    <a:pt x="284" y="34"/>
                  </a:lnTo>
                  <a:lnTo>
                    <a:pt x="247" y="40"/>
                  </a:lnTo>
                  <a:lnTo>
                    <a:pt x="213" y="46"/>
                  </a:lnTo>
                  <a:lnTo>
                    <a:pt x="182" y="51"/>
                  </a:lnTo>
                  <a:lnTo>
                    <a:pt x="154" y="58"/>
                  </a:lnTo>
                  <a:lnTo>
                    <a:pt x="128" y="65"/>
                  </a:lnTo>
                  <a:lnTo>
                    <a:pt x="104" y="72"/>
                  </a:lnTo>
                  <a:lnTo>
                    <a:pt x="83" y="80"/>
                  </a:lnTo>
                  <a:lnTo>
                    <a:pt x="66" y="88"/>
                  </a:lnTo>
                  <a:lnTo>
                    <a:pt x="50" y="96"/>
                  </a:lnTo>
                  <a:lnTo>
                    <a:pt x="36" y="106"/>
                  </a:lnTo>
                  <a:lnTo>
                    <a:pt x="24" y="115"/>
                  </a:lnTo>
                  <a:lnTo>
                    <a:pt x="16" y="124"/>
                  </a:lnTo>
                  <a:lnTo>
                    <a:pt x="9" y="134"/>
                  </a:lnTo>
                  <a:lnTo>
                    <a:pt x="4" y="146"/>
                  </a:lnTo>
                  <a:lnTo>
                    <a:pt x="1" y="157"/>
                  </a:lnTo>
                  <a:lnTo>
                    <a:pt x="0" y="170"/>
                  </a:lnTo>
                  <a:lnTo>
                    <a:pt x="1" y="183"/>
                  </a:lnTo>
                  <a:lnTo>
                    <a:pt x="5" y="197"/>
                  </a:lnTo>
                  <a:lnTo>
                    <a:pt x="12" y="212"/>
                  </a:lnTo>
                  <a:lnTo>
                    <a:pt x="24" y="227"/>
                  </a:lnTo>
                  <a:lnTo>
                    <a:pt x="33" y="237"/>
                  </a:lnTo>
                  <a:lnTo>
                    <a:pt x="56" y="263"/>
                  </a:lnTo>
                  <a:lnTo>
                    <a:pt x="90" y="306"/>
                  </a:lnTo>
                  <a:lnTo>
                    <a:pt x="135" y="359"/>
                  </a:lnTo>
                  <a:lnTo>
                    <a:pt x="188" y="422"/>
                  </a:lnTo>
                  <a:lnTo>
                    <a:pt x="247" y="494"/>
                  </a:lnTo>
                  <a:lnTo>
                    <a:pt x="309" y="569"/>
                  </a:lnTo>
                  <a:lnTo>
                    <a:pt x="374" y="647"/>
                  </a:lnTo>
                  <a:lnTo>
                    <a:pt x="438" y="725"/>
                  </a:lnTo>
                  <a:lnTo>
                    <a:pt x="500" y="800"/>
                  </a:lnTo>
                  <a:lnTo>
                    <a:pt x="559" y="871"/>
                  </a:lnTo>
                  <a:lnTo>
                    <a:pt x="611" y="934"/>
                  </a:lnTo>
                  <a:lnTo>
                    <a:pt x="656" y="987"/>
                  </a:lnTo>
                  <a:lnTo>
                    <a:pt x="689" y="1028"/>
                  </a:lnTo>
                  <a:lnTo>
                    <a:pt x="711" y="1055"/>
                  </a:lnTo>
                  <a:lnTo>
                    <a:pt x="719" y="1064"/>
                  </a:lnTo>
                  <a:lnTo>
                    <a:pt x="719" y="1445"/>
                  </a:lnTo>
                  <a:lnTo>
                    <a:pt x="746" y="1462"/>
                  </a:lnTo>
                  <a:lnTo>
                    <a:pt x="748" y="1463"/>
                  </a:lnTo>
                  <a:lnTo>
                    <a:pt x="753" y="1465"/>
                  </a:lnTo>
                  <a:lnTo>
                    <a:pt x="759" y="1469"/>
                  </a:lnTo>
                  <a:lnTo>
                    <a:pt x="768" y="1473"/>
                  </a:lnTo>
                  <a:lnTo>
                    <a:pt x="778" y="1477"/>
                  </a:lnTo>
                  <a:lnTo>
                    <a:pt x="790" y="1481"/>
                  </a:lnTo>
                  <a:lnTo>
                    <a:pt x="804" y="1485"/>
                  </a:lnTo>
                  <a:lnTo>
                    <a:pt x="819" y="1488"/>
                  </a:lnTo>
                  <a:lnTo>
                    <a:pt x="835" y="1490"/>
                  </a:lnTo>
                  <a:lnTo>
                    <a:pt x="852" y="1493"/>
                  </a:lnTo>
                  <a:lnTo>
                    <a:pt x="870" y="1493"/>
                  </a:lnTo>
                  <a:lnTo>
                    <a:pt x="889" y="1490"/>
                  </a:lnTo>
                  <a:lnTo>
                    <a:pt x="908" y="1487"/>
                  </a:lnTo>
                  <a:lnTo>
                    <a:pt x="929" y="1481"/>
                  </a:lnTo>
                  <a:lnTo>
                    <a:pt x="949" y="1473"/>
                  </a:lnTo>
                  <a:lnTo>
                    <a:pt x="970" y="1462"/>
                  </a:lnTo>
                  <a:lnTo>
                    <a:pt x="996" y="1445"/>
                  </a:lnTo>
                  <a:lnTo>
                    <a:pt x="996" y="1064"/>
                  </a:lnTo>
                  <a:lnTo>
                    <a:pt x="1004" y="1055"/>
                  </a:lnTo>
                  <a:lnTo>
                    <a:pt x="1026" y="1027"/>
                  </a:lnTo>
                  <a:lnTo>
                    <a:pt x="1062" y="986"/>
                  </a:lnTo>
                  <a:lnTo>
                    <a:pt x="1107" y="932"/>
                  </a:lnTo>
                  <a:lnTo>
                    <a:pt x="1160" y="867"/>
                  </a:lnTo>
                  <a:lnTo>
                    <a:pt x="1220" y="796"/>
                  </a:lnTo>
                  <a:lnTo>
                    <a:pt x="1284" y="719"/>
                  </a:lnTo>
                  <a:lnTo>
                    <a:pt x="1350" y="639"/>
                  </a:lnTo>
                  <a:lnTo>
                    <a:pt x="1417" y="561"/>
                  </a:lnTo>
                  <a:lnTo>
                    <a:pt x="1480" y="483"/>
                  </a:lnTo>
                  <a:lnTo>
                    <a:pt x="1541" y="411"/>
                  </a:lnTo>
                  <a:lnTo>
                    <a:pt x="1594" y="346"/>
                  </a:lnTo>
                  <a:lnTo>
                    <a:pt x="1640" y="292"/>
                  </a:lnTo>
                  <a:lnTo>
                    <a:pt x="1676" y="250"/>
                  </a:lnTo>
                  <a:lnTo>
                    <a:pt x="1699" y="222"/>
                  </a:lnTo>
                  <a:lnTo>
                    <a:pt x="1707" y="212"/>
                  </a:lnTo>
                  <a:lnTo>
                    <a:pt x="1719" y="171"/>
                  </a:lnTo>
                  <a:close/>
                </a:path>
              </a:pathLst>
            </a:custGeom>
            <a:solidFill>
              <a:srgbClr val="E09E00"/>
            </a:solidFill>
            <a:ln w="9525">
              <a:noFill/>
              <a:round/>
              <a:headEnd/>
              <a:tailEnd/>
            </a:ln>
          </p:spPr>
          <p:txBody>
            <a:bodyPr>
              <a:prstTxWarp prst="textNoShape">
                <a:avLst/>
              </a:prstTxWarp>
            </a:bodyPr>
            <a:lstStyle/>
            <a:p>
              <a:endParaRPr lang="en-US"/>
            </a:p>
          </p:txBody>
        </p:sp>
        <p:sp>
          <p:nvSpPr>
            <p:cNvPr id="4162" name="Freeform 14"/>
            <p:cNvSpPr>
              <a:spLocks/>
            </p:cNvSpPr>
            <p:nvPr/>
          </p:nvSpPr>
          <p:spPr bwMode="auto">
            <a:xfrm>
              <a:off x="7199994" y="4814888"/>
              <a:ext cx="1510620" cy="857250"/>
            </a:xfrm>
            <a:custGeom>
              <a:avLst/>
              <a:gdLst>
                <a:gd name="T0" fmla="*/ 2147483647 w 1252"/>
                <a:gd name="T1" fmla="*/ 2147483647 h 1080"/>
                <a:gd name="T2" fmla="*/ 2147483647 w 1252"/>
                <a:gd name="T3" fmla="*/ 2147483647 h 1080"/>
                <a:gd name="T4" fmla="*/ 2147483647 w 1252"/>
                <a:gd name="T5" fmla="*/ 2147483647 h 1080"/>
                <a:gd name="T6" fmla="*/ 2147483647 w 1252"/>
                <a:gd name="T7" fmla="*/ 2147483647 h 1080"/>
                <a:gd name="T8" fmla="*/ 2147483647 w 1252"/>
                <a:gd name="T9" fmla="*/ 2147483647 h 1080"/>
                <a:gd name="T10" fmla="*/ 2147483647 w 1252"/>
                <a:gd name="T11" fmla="*/ 2147483647 h 1080"/>
                <a:gd name="T12" fmla="*/ 2147483647 w 1252"/>
                <a:gd name="T13" fmla="*/ 2147483647 h 1080"/>
                <a:gd name="T14" fmla="*/ 2147483647 w 1252"/>
                <a:gd name="T15" fmla="*/ 2147483647 h 1080"/>
                <a:gd name="T16" fmla="*/ 2147483647 w 1252"/>
                <a:gd name="T17" fmla="*/ 2147483647 h 1080"/>
                <a:gd name="T18" fmla="*/ 2147483647 w 1252"/>
                <a:gd name="T19" fmla="*/ 2147483647 h 1080"/>
                <a:gd name="T20" fmla="*/ 2147483647 w 1252"/>
                <a:gd name="T21" fmla="*/ 2147483647 h 1080"/>
                <a:gd name="T22" fmla="*/ 0 w 1252"/>
                <a:gd name="T23" fmla="*/ 0 h 1080"/>
                <a:gd name="T24" fmla="*/ 2147483647 w 1252"/>
                <a:gd name="T25" fmla="*/ 2147483647 h 1080"/>
                <a:gd name="T26" fmla="*/ 2147483647 w 1252"/>
                <a:gd name="T27" fmla="*/ 2147483647 h 1080"/>
                <a:gd name="T28" fmla="*/ 2147483647 w 1252"/>
                <a:gd name="T29" fmla="*/ 2147483647 h 1080"/>
                <a:gd name="T30" fmla="*/ 2147483647 w 1252"/>
                <a:gd name="T31" fmla="*/ 2147483647 h 1080"/>
                <a:gd name="T32" fmla="*/ 2147483647 w 1252"/>
                <a:gd name="T33" fmla="*/ 2147483647 h 1080"/>
                <a:gd name="T34" fmla="*/ 2147483647 w 1252"/>
                <a:gd name="T35" fmla="*/ 2147483647 h 1080"/>
                <a:gd name="T36" fmla="*/ 2147483647 w 1252"/>
                <a:gd name="T37" fmla="*/ 2147483647 h 1080"/>
                <a:gd name="T38" fmla="*/ 2147483647 w 1252"/>
                <a:gd name="T39" fmla="*/ 2147483647 h 1080"/>
                <a:gd name="T40" fmla="*/ 2147483647 w 1252"/>
                <a:gd name="T41" fmla="*/ 2147483647 h 1080"/>
                <a:gd name="T42" fmla="*/ 2147483647 w 1252"/>
                <a:gd name="T43" fmla="*/ 2147483647 h 1080"/>
                <a:gd name="T44" fmla="*/ 2147483647 w 1252"/>
                <a:gd name="T45" fmla="*/ 2147483647 h 1080"/>
                <a:gd name="T46" fmla="*/ 2147483647 w 1252"/>
                <a:gd name="T47" fmla="*/ 2147483647 h 1080"/>
                <a:gd name="T48" fmla="*/ 2147483647 w 1252"/>
                <a:gd name="T49" fmla="*/ 2147483647 h 1080"/>
                <a:gd name="T50" fmla="*/ 2147483647 w 1252"/>
                <a:gd name="T51" fmla="*/ 2147483647 h 1080"/>
                <a:gd name="T52" fmla="*/ 2147483647 w 1252"/>
                <a:gd name="T53" fmla="*/ 2147483647 h 1080"/>
                <a:gd name="T54" fmla="*/ 2147483647 w 1252"/>
                <a:gd name="T55" fmla="*/ 2147483647 h 1080"/>
                <a:gd name="T56" fmla="*/ 2147483647 w 1252"/>
                <a:gd name="T57" fmla="*/ 2147483647 h 1080"/>
                <a:gd name="T58" fmla="*/ 2147483647 w 1252"/>
                <a:gd name="T59" fmla="*/ 2147483647 h 1080"/>
                <a:gd name="T60" fmla="*/ 2147483647 w 1252"/>
                <a:gd name="T61" fmla="*/ 2147483647 h 1080"/>
                <a:gd name="T62" fmla="*/ 2147483647 w 1252"/>
                <a:gd name="T63" fmla="*/ 2147483647 h 1080"/>
                <a:gd name="T64" fmla="*/ 2147483647 w 1252"/>
                <a:gd name="T65" fmla="*/ 2147483647 h 1080"/>
                <a:gd name="T66" fmla="*/ 2147483647 w 1252"/>
                <a:gd name="T67" fmla="*/ 2147483647 h 1080"/>
                <a:gd name="T68" fmla="*/ 2147483647 w 1252"/>
                <a:gd name="T69" fmla="*/ 2147483647 h 1080"/>
                <a:gd name="T70" fmla="*/ 2147483647 w 1252"/>
                <a:gd name="T71" fmla="*/ 2147483647 h 1080"/>
                <a:gd name="T72" fmla="*/ 2147483647 w 1252"/>
                <a:gd name="T73" fmla="*/ 2147483647 h 1080"/>
                <a:gd name="T74" fmla="*/ 2147483647 w 1252"/>
                <a:gd name="T75" fmla="*/ 2147483647 h 1080"/>
                <a:gd name="T76" fmla="*/ 2147483647 w 1252"/>
                <a:gd name="T77" fmla="*/ 2147483647 h 1080"/>
                <a:gd name="T78" fmla="*/ 2147483647 w 1252"/>
                <a:gd name="T79" fmla="*/ 2147483647 h 1080"/>
                <a:gd name="T80" fmla="*/ 2147483647 w 1252"/>
                <a:gd name="T81" fmla="*/ 2147483647 h 1080"/>
                <a:gd name="T82" fmla="*/ 2147483647 w 1252"/>
                <a:gd name="T83" fmla="*/ 2147483647 h 1080"/>
                <a:gd name="T84" fmla="*/ 2147483647 w 1252"/>
                <a:gd name="T85" fmla="*/ 2147483647 h 1080"/>
                <a:gd name="T86" fmla="*/ 2147483647 w 1252"/>
                <a:gd name="T87" fmla="*/ 0 h 1080"/>
                <a:gd name="T88" fmla="*/ 2147483647 w 1252"/>
                <a:gd name="T89" fmla="*/ 2147483647 h 10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52"/>
                <a:gd name="T136" fmla="*/ 0 h 1080"/>
                <a:gd name="T137" fmla="*/ 1252 w 1252"/>
                <a:gd name="T138" fmla="*/ 1080 h 108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52" h="1080">
                  <a:moveTo>
                    <a:pt x="649" y="724"/>
                  </a:moveTo>
                  <a:lnTo>
                    <a:pt x="649" y="1078"/>
                  </a:lnTo>
                  <a:lnTo>
                    <a:pt x="642" y="1079"/>
                  </a:lnTo>
                  <a:lnTo>
                    <a:pt x="634" y="1080"/>
                  </a:lnTo>
                  <a:lnTo>
                    <a:pt x="627" y="1080"/>
                  </a:lnTo>
                  <a:lnTo>
                    <a:pt x="622" y="1080"/>
                  </a:lnTo>
                  <a:lnTo>
                    <a:pt x="615" y="1080"/>
                  </a:lnTo>
                  <a:lnTo>
                    <a:pt x="608" y="1079"/>
                  </a:lnTo>
                  <a:lnTo>
                    <a:pt x="602" y="1078"/>
                  </a:lnTo>
                  <a:lnTo>
                    <a:pt x="596" y="1076"/>
                  </a:lnTo>
                  <a:lnTo>
                    <a:pt x="596" y="724"/>
                  </a:lnTo>
                  <a:lnTo>
                    <a:pt x="0" y="0"/>
                  </a:lnTo>
                  <a:lnTo>
                    <a:pt x="35" y="6"/>
                  </a:lnTo>
                  <a:lnTo>
                    <a:pt x="71" y="11"/>
                  </a:lnTo>
                  <a:lnTo>
                    <a:pt x="108" y="15"/>
                  </a:lnTo>
                  <a:lnTo>
                    <a:pt x="146" y="20"/>
                  </a:lnTo>
                  <a:lnTo>
                    <a:pt x="185" y="24"/>
                  </a:lnTo>
                  <a:lnTo>
                    <a:pt x="224" y="28"/>
                  </a:lnTo>
                  <a:lnTo>
                    <a:pt x="264" y="30"/>
                  </a:lnTo>
                  <a:lnTo>
                    <a:pt x="306" y="34"/>
                  </a:lnTo>
                  <a:lnTo>
                    <a:pt x="347" y="36"/>
                  </a:lnTo>
                  <a:lnTo>
                    <a:pt x="388" y="37"/>
                  </a:lnTo>
                  <a:lnTo>
                    <a:pt x="429" y="39"/>
                  </a:lnTo>
                  <a:lnTo>
                    <a:pt x="469" y="41"/>
                  </a:lnTo>
                  <a:lnTo>
                    <a:pt x="510" y="42"/>
                  </a:lnTo>
                  <a:lnTo>
                    <a:pt x="549" y="43"/>
                  </a:lnTo>
                  <a:lnTo>
                    <a:pt x="588" y="43"/>
                  </a:lnTo>
                  <a:lnTo>
                    <a:pt x="625" y="43"/>
                  </a:lnTo>
                  <a:lnTo>
                    <a:pt x="663" y="43"/>
                  </a:lnTo>
                  <a:lnTo>
                    <a:pt x="701" y="43"/>
                  </a:lnTo>
                  <a:lnTo>
                    <a:pt x="741" y="42"/>
                  </a:lnTo>
                  <a:lnTo>
                    <a:pt x="781" y="41"/>
                  </a:lnTo>
                  <a:lnTo>
                    <a:pt x="822" y="39"/>
                  </a:lnTo>
                  <a:lnTo>
                    <a:pt x="864" y="37"/>
                  </a:lnTo>
                  <a:lnTo>
                    <a:pt x="905" y="36"/>
                  </a:lnTo>
                  <a:lnTo>
                    <a:pt x="945" y="34"/>
                  </a:lnTo>
                  <a:lnTo>
                    <a:pt x="987" y="30"/>
                  </a:lnTo>
                  <a:lnTo>
                    <a:pt x="1027" y="28"/>
                  </a:lnTo>
                  <a:lnTo>
                    <a:pt x="1068" y="24"/>
                  </a:lnTo>
                  <a:lnTo>
                    <a:pt x="1107" y="20"/>
                  </a:lnTo>
                  <a:lnTo>
                    <a:pt x="1145" y="15"/>
                  </a:lnTo>
                  <a:lnTo>
                    <a:pt x="1182" y="11"/>
                  </a:lnTo>
                  <a:lnTo>
                    <a:pt x="1217" y="6"/>
                  </a:lnTo>
                  <a:lnTo>
                    <a:pt x="1252" y="0"/>
                  </a:lnTo>
                  <a:lnTo>
                    <a:pt x="649" y="724"/>
                  </a:lnTo>
                  <a:close/>
                </a:path>
              </a:pathLst>
            </a:custGeom>
            <a:solidFill>
              <a:srgbClr val="E09E00"/>
            </a:solidFill>
            <a:ln w="9525">
              <a:noFill/>
              <a:round/>
              <a:headEnd/>
              <a:tailEnd/>
            </a:ln>
          </p:spPr>
          <p:txBody>
            <a:bodyPr>
              <a:prstTxWarp prst="textNoShape">
                <a:avLst/>
              </a:prstTxWarp>
            </a:bodyPr>
            <a:lstStyle/>
            <a:p>
              <a:endParaRPr lang="en-US"/>
            </a:p>
          </p:txBody>
        </p:sp>
        <p:sp>
          <p:nvSpPr>
            <p:cNvPr id="4163" name="Freeform 16"/>
            <p:cNvSpPr>
              <a:spLocks/>
            </p:cNvSpPr>
            <p:nvPr/>
          </p:nvSpPr>
          <p:spPr bwMode="auto">
            <a:xfrm>
              <a:off x="6834327" y="4713288"/>
              <a:ext cx="1976299" cy="996952"/>
            </a:xfrm>
            <a:custGeom>
              <a:avLst/>
              <a:gdLst>
                <a:gd name="T0" fmla="*/ 2147483647 w 1526"/>
                <a:gd name="T1" fmla="*/ 2147483647 h 1302"/>
                <a:gd name="T2" fmla="*/ 0 w 1526"/>
                <a:gd name="T3" fmla="*/ 2147483647 h 1302"/>
                <a:gd name="T4" fmla="*/ 2147483647 w 1526"/>
                <a:gd name="T5" fmla="*/ 2147483647 h 1302"/>
                <a:gd name="T6" fmla="*/ 2147483647 w 1526"/>
                <a:gd name="T7" fmla="*/ 2147483647 h 1302"/>
                <a:gd name="T8" fmla="*/ 2147483647 w 1526"/>
                <a:gd name="T9" fmla="*/ 2147483647 h 1302"/>
                <a:gd name="T10" fmla="*/ 2147483647 w 1526"/>
                <a:gd name="T11" fmla="*/ 2147483647 h 1302"/>
                <a:gd name="T12" fmla="*/ 2147483647 w 1526"/>
                <a:gd name="T13" fmla="*/ 2147483647 h 1302"/>
                <a:gd name="T14" fmla="*/ 2147483647 w 1526"/>
                <a:gd name="T15" fmla="*/ 2147483647 h 1302"/>
                <a:gd name="T16" fmla="*/ 2147483647 w 1526"/>
                <a:gd name="T17" fmla="*/ 2147483647 h 1302"/>
                <a:gd name="T18" fmla="*/ 2147483647 w 1526"/>
                <a:gd name="T19" fmla="*/ 2147483647 h 1302"/>
                <a:gd name="T20" fmla="*/ 2147483647 w 1526"/>
                <a:gd name="T21" fmla="*/ 0 h 1302"/>
                <a:gd name="T22" fmla="*/ 2147483647 w 1526"/>
                <a:gd name="T23" fmla="*/ 2147483647 h 130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26"/>
                <a:gd name="T37" fmla="*/ 0 h 1302"/>
                <a:gd name="T38" fmla="*/ 1526 w 1526"/>
                <a:gd name="T39" fmla="*/ 1302 h 130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26" h="1302">
                  <a:moveTo>
                    <a:pt x="117" y="32"/>
                  </a:moveTo>
                  <a:lnTo>
                    <a:pt x="0" y="85"/>
                  </a:lnTo>
                  <a:lnTo>
                    <a:pt x="669" y="935"/>
                  </a:lnTo>
                  <a:lnTo>
                    <a:pt x="665" y="1302"/>
                  </a:lnTo>
                  <a:lnTo>
                    <a:pt x="712" y="1289"/>
                  </a:lnTo>
                  <a:lnTo>
                    <a:pt x="800" y="1301"/>
                  </a:lnTo>
                  <a:lnTo>
                    <a:pt x="841" y="1269"/>
                  </a:lnTo>
                  <a:lnTo>
                    <a:pt x="854" y="885"/>
                  </a:lnTo>
                  <a:lnTo>
                    <a:pt x="1515" y="117"/>
                  </a:lnTo>
                  <a:lnTo>
                    <a:pt x="1526" y="74"/>
                  </a:lnTo>
                  <a:lnTo>
                    <a:pt x="1430" y="0"/>
                  </a:lnTo>
                  <a:lnTo>
                    <a:pt x="117" y="32"/>
                  </a:lnTo>
                  <a:close/>
                </a:path>
              </a:pathLst>
            </a:custGeom>
            <a:solidFill>
              <a:srgbClr val="E09E00"/>
            </a:solidFill>
            <a:ln w="9525">
              <a:noFill/>
              <a:round/>
              <a:headEnd/>
              <a:tailEnd/>
            </a:ln>
          </p:spPr>
          <p:txBody>
            <a:bodyPr>
              <a:prstTxWarp prst="textNoShape">
                <a:avLst/>
              </a:prstTxWarp>
            </a:bodyPr>
            <a:lstStyle/>
            <a:p>
              <a:r>
                <a:rPr lang="en-US" dirty="0" smtClean="0">
                  <a:latin typeface="Calibri" charset="0"/>
                </a:rPr>
                <a:t>                        </a:t>
              </a:r>
              <a:r>
                <a:rPr lang="en-US" dirty="0" err="1" smtClean="0">
                  <a:latin typeface="Calibri" charset="0"/>
                </a:rPr>
                <a:t>eGRC</a:t>
              </a:r>
              <a:endParaRPr lang="en-US" dirty="0">
                <a:latin typeface="Calibri" charset="0"/>
              </a:endParaRPr>
            </a:p>
          </p:txBody>
        </p:sp>
        <p:sp>
          <p:nvSpPr>
            <p:cNvPr id="4164" name="Freeform 17"/>
            <p:cNvSpPr>
              <a:spLocks/>
            </p:cNvSpPr>
            <p:nvPr/>
          </p:nvSpPr>
          <p:spPr bwMode="auto">
            <a:xfrm>
              <a:off x="8229600" y="4749801"/>
              <a:ext cx="577850" cy="958850"/>
            </a:xfrm>
            <a:custGeom>
              <a:avLst/>
              <a:gdLst>
                <a:gd name="T0" fmla="*/ 0 w 726"/>
                <a:gd name="T1" fmla="*/ 2147483647 h 1209"/>
                <a:gd name="T2" fmla="*/ 0 w 726"/>
                <a:gd name="T3" fmla="*/ 2147483647 h 1209"/>
                <a:gd name="T4" fmla="*/ 2147483647 w 726"/>
                <a:gd name="T5" fmla="*/ 2147483647 h 1209"/>
                <a:gd name="T6" fmla="*/ 2147483647 w 726"/>
                <a:gd name="T7" fmla="*/ 2147483647 h 1209"/>
                <a:gd name="T8" fmla="*/ 2147483647 w 726"/>
                <a:gd name="T9" fmla="*/ 2147483647 h 1209"/>
                <a:gd name="T10" fmla="*/ 2147483647 w 726"/>
                <a:gd name="T11" fmla="*/ 2147483647 h 1209"/>
                <a:gd name="T12" fmla="*/ 2147483647 w 726"/>
                <a:gd name="T13" fmla="*/ 0 h 1209"/>
                <a:gd name="T14" fmla="*/ 2147483647 w 726"/>
                <a:gd name="T15" fmla="*/ 2147483647 h 1209"/>
                <a:gd name="T16" fmla="*/ 0 w 726"/>
                <a:gd name="T17" fmla="*/ 2147483647 h 12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26"/>
                <a:gd name="T28" fmla="*/ 0 h 1209"/>
                <a:gd name="T29" fmla="*/ 726 w 726"/>
                <a:gd name="T30" fmla="*/ 1209 h 120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26" h="1209">
                  <a:moveTo>
                    <a:pt x="0" y="793"/>
                  </a:moveTo>
                  <a:lnTo>
                    <a:pt x="0" y="1207"/>
                  </a:lnTo>
                  <a:lnTo>
                    <a:pt x="5" y="1209"/>
                  </a:lnTo>
                  <a:lnTo>
                    <a:pt x="46" y="1177"/>
                  </a:lnTo>
                  <a:lnTo>
                    <a:pt x="59" y="793"/>
                  </a:lnTo>
                  <a:lnTo>
                    <a:pt x="720" y="25"/>
                  </a:lnTo>
                  <a:lnTo>
                    <a:pt x="726" y="0"/>
                  </a:lnTo>
                  <a:lnTo>
                    <a:pt x="633" y="30"/>
                  </a:lnTo>
                  <a:lnTo>
                    <a:pt x="0" y="793"/>
                  </a:lnTo>
                  <a:close/>
                </a:path>
              </a:pathLst>
            </a:custGeom>
            <a:solidFill>
              <a:srgbClr val="FFFFFF"/>
            </a:solidFill>
            <a:ln w="9525">
              <a:noFill/>
              <a:round/>
              <a:headEnd/>
              <a:tailEnd/>
            </a:ln>
          </p:spPr>
          <p:txBody>
            <a:bodyPr>
              <a:prstTxWarp prst="textNoShape">
                <a:avLst/>
              </a:prstTxWarp>
            </a:bodyPr>
            <a:lstStyle/>
            <a:p>
              <a:endParaRPr lang="en-US"/>
            </a:p>
          </p:txBody>
        </p:sp>
        <p:sp>
          <p:nvSpPr>
            <p:cNvPr id="4165" name="Freeform 18"/>
            <p:cNvSpPr>
              <a:spLocks/>
            </p:cNvSpPr>
            <p:nvPr/>
          </p:nvSpPr>
          <p:spPr bwMode="auto">
            <a:xfrm>
              <a:off x="6940192" y="4602163"/>
              <a:ext cx="1929171" cy="220663"/>
            </a:xfrm>
            <a:custGeom>
              <a:avLst/>
              <a:gdLst>
                <a:gd name="T0" fmla="*/ 2147483647 w 1657"/>
                <a:gd name="T1" fmla="*/ 2147483647 h 279"/>
                <a:gd name="T2" fmla="*/ 2147483647 w 1657"/>
                <a:gd name="T3" fmla="*/ 2147483647 h 279"/>
                <a:gd name="T4" fmla="*/ 2147483647 w 1657"/>
                <a:gd name="T5" fmla="*/ 2147483647 h 279"/>
                <a:gd name="T6" fmla="*/ 2147483647 w 1657"/>
                <a:gd name="T7" fmla="*/ 2147483647 h 279"/>
                <a:gd name="T8" fmla="*/ 2147483647 w 1657"/>
                <a:gd name="T9" fmla="*/ 2147483647 h 279"/>
                <a:gd name="T10" fmla="*/ 2147483647 w 1657"/>
                <a:gd name="T11" fmla="*/ 2147483647 h 279"/>
                <a:gd name="T12" fmla="*/ 2147483647 w 1657"/>
                <a:gd name="T13" fmla="*/ 2147483647 h 279"/>
                <a:gd name="T14" fmla="*/ 2147483647 w 1657"/>
                <a:gd name="T15" fmla="*/ 2147483647 h 279"/>
                <a:gd name="T16" fmla="*/ 2147483647 w 1657"/>
                <a:gd name="T17" fmla="*/ 2147483647 h 279"/>
                <a:gd name="T18" fmla="*/ 2147483647 w 1657"/>
                <a:gd name="T19" fmla="*/ 2147483647 h 279"/>
                <a:gd name="T20" fmla="*/ 2147483647 w 1657"/>
                <a:gd name="T21" fmla="*/ 2147483647 h 279"/>
                <a:gd name="T22" fmla="*/ 2147483647 w 1657"/>
                <a:gd name="T23" fmla="*/ 2147483647 h 279"/>
                <a:gd name="T24" fmla="*/ 2147483647 w 1657"/>
                <a:gd name="T25" fmla="*/ 2147483647 h 279"/>
                <a:gd name="T26" fmla="*/ 2147483647 w 1657"/>
                <a:gd name="T27" fmla="*/ 2147483647 h 279"/>
                <a:gd name="T28" fmla="*/ 2147483647 w 1657"/>
                <a:gd name="T29" fmla="*/ 2147483647 h 279"/>
                <a:gd name="T30" fmla="*/ 2147483647 w 1657"/>
                <a:gd name="T31" fmla="*/ 2147483647 h 279"/>
                <a:gd name="T32" fmla="*/ 2147483647 w 1657"/>
                <a:gd name="T33" fmla="*/ 2147483647 h 279"/>
                <a:gd name="T34" fmla="*/ 2147483647 w 1657"/>
                <a:gd name="T35" fmla="*/ 2147483647 h 279"/>
                <a:gd name="T36" fmla="*/ 2147483647 w 1657"/>
                <a:gd name="T37" fmla="*/ 2147483647 h 279"/>
                <a:gd name="T38" fmla="*/ 2147483647 w 1657"/>
                <a:gd name="T39" fmla="*/ 2147483647 h 279"/>
                <a:gd name="T40" fmla="*/ 2147483647 w 1657"/>
                <a:gd name="T41" fmla="*/ 2147483647 h 279"/>
                <a:gd name="T42" fmla="*/ 2147483647 w 1657"/>
                <a:gd name="T43" fmla="*/ 2147483647 h 279"/>
                <a:gd name="T44" fmla="*/ 2147483647 w 1657"/>
                <a:gd name="T45" fmla="*/ 2147483647 h 279"/>
                <a:gd name="T46" fmla="*/ 2147483647 w 1657"/>
                <a:gd name="T47" fmla="*/ 0 h 279"/>
                <a:gd name="T48" fmla="*/ 2147483647 w 1657"/>
                <a:gd name="T49" fmla="*/ 0 h 279"/>
                <a:gd name="T50" fmla="*/ 2147483647 w 1657"/>
                <a:gd name="T51" fmla="*/ 2147483647 h 279"/>
                <a:gd name="T52" fmla="*/ 2147483647 w 1657"/>
                <a:gd name="T53" fmla="*/ 2147483647 h 279"/>
                <a:gd name="T54" fmla="*/ 2147483647 w 1657"/>
                <a:gd name="T55" fmla="*/ 2147483647 h 279"/>
                <a:gd name="T56" fmla="*/ 2147483647 w 1657"/>
                <a:gd name="T57" fmla="*/ 2147483647 h 279"/>
                <a:gd name="T58" fmla="*/ 2147483647 w 1657"/>
                <a:gd name="T59" fmla="*/ 2147483647 h 279"/>
                <a:gd name="T60" fmla="*/ 2147483647 w 1657"/>
                <a:gd name="T61" fmla="*/ 2147483647 h 279"/>
                <a:gd name="T62" fmla="*/ 2147483647 w 1657"/>
                <a:gd name="T63" fmla="*/ 2147483647 h 279"/>
                <a:gd name="T64" fmla="*/ 2147483647 w 1657"/>
                <a:gd name="T65" fmla="*/ 2147483647 h 279"/>
                <a:gd name="T66" fmla="*/ 2147483647 w 1657"/>
                <a:gd name="T67" fmla="*/ 2147483647 h 279"/>
                <a:gd name="T68" fmla="*/ 0 w 1657"/>
                <a:gd name="T69" fmla="*/ 2147483647 h 279"/>
                <a:gd name="T70" fmla="*/ 2147483647 w 1657"/>
                <a:gd name="T71" fmla="*/ 2147483647 h 279"/>
                <a:gd name="T72" fmla="*/ 2147483647 w 1657"/>
                <a:gd name="T73" fmla="*/ 2147483647 h 279"/>
                <a:gd name="T74" fmla="*/ 2147483647 w 1657"/>
                <a:gd name="T75" fmla="*/ 2147483647 h 279"/>
                <a:gd name="T76" fmla="*/ 2147483647 w 1657"/>
                <a:gd name="T77" fmla="*/ 2147483647 h 279"/>
                <a:gd name="T78" fmla="*/ 2147483647 w 1657"/>
                <a:gd name="T79" fmla="*/ 2147483647 h 279"/>
                <a:gd name="T80" fmla="*/ 2147483647 w 1657"/>
                <a:gd name="T81" fmla="*/ 2147483647 h 279"/>
                <a:gd name="T82" fmla="*/ 2147483647 w 1657"/>
                <a:gd name="T83" fmla="*/ 2147483647 h 279"/>
                <a:gd name="T84" fmla="*/ 2147483647 w 1657"/>
                <a:gd name="T85" fmla="*/ 2147483647 h 279"/>
                <a:gd name="T86" fmla="*/ 2147483647 w 1657"/>
                <a:gd name="T87" fmla="*/ 2147483647 h 279"/>
                <a:gd name="T88" fmla="*/ 2147483647 w 1657"/>
                <a:gd name="T89" fmla="*/ 2147483647 h 279"/>
                <a:gd name="T90" fmla="*/ 2147483647 w 1657"/>
                <a:gd name="T91" fmla="*/ 2147483647 h 279"/>
                <a:gd name="T92" fmla="*/ 2147483647 w 1657"/>
                <a:gd name="T93" fmla="*/ 2147483647 h 27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57"/>
                <a:gd name="T142" fmla="*/ 0 h 279"/>
                <a:gd name="T143" fmla="*/ 1657 w 1657"/>
                <a:gd name="T144" fmla="*/ 279 h 27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57" h="279">
                  <a:moveTo>
                    <a:pt x="829" y="279"/>
                  </a:moveTo>
                  <a:lnTo>
                    <a:pt x="861" y="279"/>
                  </a:lnTo>
                  <a:lnTo>
                    <a:pt x="894" y="279"/>
                  </a:lnTo>
                  <a:lnTo>
                    <a:pt x="926" y="278"/>
                  </a:lnTo>
                  <a:lnTo>
                    <a:pt x="958" y="278"/>
                  </a:lnTo>
                  <a:lnTo>
                    <a:pt x="990" y="276"/>
                  </a:lnTo>
                  <a:lnTo>
                    <a:pt x="1024" y="275"/>
                  </a:lnTo>
                  <a:lnTo>
                    <a:pt x="1056" y="274"/>
                  </a:lnTo>
                  <a:lnTo>
                    <a:pt x="1088" y="272"/>
                  </a:lnTo>
                  <a:lnTo>
                    <a:pt x="1121" y="271"/>
                  </a:lnTo>
                  <a:lnTo>
                    <a:pt x="1153" y="268"/>
                  </a:lnTo>
                  <a:lnTo>
                    <a:pt x="1184" y="267"/>
                  </a:lnTo>
                  <a:lnTo>
                    <a:pt x="1215" y="265"/>
                  </a:lnTo>
                  <a:lnTo>
                    <a:pt x="1246" y="261"/>
                  </a:lnTo>
                  <a:lnTo>
                    <a:pt x="1276" y="259"/>
                  </a:lnTo>
                  <a:lnTo>
                    <a:pt x="1306" y="256"/>
                  </a:lnTo>
                  <a:lnTo>
                    <a:pt x="1335" y="253"/>
                  </a:lnTo>
                  <a:lnTo>
                    <a:pt x="1363" y="250"/>
                  </a:lnTo>
                  <a:lnTo>
                    <a:pt x="1389" y="246"/>
                  </a:lnTo>
                  <a:lnTo>
                    <a:pt x="1416" y="242"/>
                  </a:lnTo>
                  <a:lnTo>
                    <a:pt x="1441" y="238"/>
                  </a:lnTo>
                  <a:lnTo>
                    <a:pt x="1465" y="234"/>
                  </a:lnTo>
                  <a:lnTo>
                    <a:pt x="1488" y="229"/>
                  </a:lnTo>
                  <a:lnTo>
                    <a:pt x="1510" y="225"/>
                  </a:lnTo>
                  <a:lnTo>
                    <a:pt x="1531" y="220"/>
                  </a:lnTo>
                  <a:lnTo>
                    <a:pt x="1549" y="215"/>
                  </a:lnTo>
                  <a:lnTo>
                    <a:pt x="1568" y="210"/>
                  </a:lnTo>
                  <a:lnTo>
                    <a:pt x="1584" y="204"/>
                  </a:lnTo>
                  <a:lnTo>
                    <a:pt x="1599" y="198"/>
                  </a:lnTo>
                  <a:lnTo>
                    <a:pt x="1612" y="192"/>
                  </a:lnTo>
                  <a:lnTo>
                    <a:pt x="1623" y="185"/>
                  </a:lnTo>
                  <a:lnTo>
                    <a:pt x="1632" y="180"/>
                  </a:lnTo>
                  <a:lnTo>
                    <a:pt x="1640" y="173"/>
                  </a:lnTo>
                  <a:lnTo>
                    <a:pt x="1649" y="163"/>
                  </a:lnTo>
                  <a:lnTo>
                    <a:pt x="1653" y="154"/>
                  </a:lnTo>
                  <a:lnTo>
                    <a:pt x="1655" y="146"/>
                  </a:lnTo>
                  <a:lnTo>
                    <a:pt x="1657" y="138"/>
                  </a:lnTo>
                  <a:lnTo>
                    <a:pt x="1655" y="132"/>
                  </a:lnTo>
                  <a:lnTo>
                    <a:pt x="1653" y="124"/>
                  </a:lnTo>
                  <a:lnTo>
                    <a:pt x="1649" y="115"/>
                  </a:lnTo>
                  <a:lnTo>
                    <a:pt x="1640" y="106"/>
                  </a:lnTo>
                  <a:lnTo>
                    <a:pt x="1632" y="99"/>
                  </a:lnTo>
                  <a:lnTo>
                    <a:pt x="1623" y="93"/>
                  </a:lnTo>
                  <a:lnTo>
                    <a:pt x="1612" y="86"/>
                  </a:lnTo>
                  <a:lnTo>
                    <a:pt x="1599" y="81"/>
                  </a:lnTo>
                  <a:lnTo>
                    <a:pt x="1584" y="75"/>
                  </a:lnTo>
                  <a:lnTo>
                    <a:pt x="1568" y="69"/>
                  </a:lnTo>
                  <a:lnTo>
                    <a:pt x="1549" y="63"/>
                  </a:lnTo>
                  <a:lnTo>
                    <a:pt x="1531" y="59"/>
                  </a:lnTo>
                  <a:lnTo>
                    <a:pt x="1510" y="54"/>
                  </a:lnTo>
                  <a:lnTo>
                    <a:pt x="1488" y="49"/>
                  </a:lnTo>
                  <a:lnTo>
                    <a:pt x="1465" y="45"/>
                  </a:lnTo>
                  <a:lnTo>
                    <a:pt x="1441" y="40"/>
                  </a:lnTo>
                  <a:lnTo>
                    <a:pt x="1416" y="37"/>
                  </a:lnTo>
                  <a:lnTo>
                    <a:pt x="1389" y="32"/>
                  </a:lnTo>
                  <a:lnTo>
                    <a:pt x="1363" y="29"/>
                  </a:lnTo>
                  <a:lnTo>
                    <a:pt x="1335" y="25"/>
                  </a:lnTo>
                  <a:lnTo>
                    <a:pt x="1306" y="23"/>
                  </a:lnTo>
                  <a:lnTo>
                    <a:pt x="1276" y="19"/>
                  </a:lnTo>
                  <a:lnTo>
                    <a:pt x="1246" y="17"/>
                  </a:lnTo>
                  <a:lnTo>
                    <a:pt x="1215" y="14"/>
                  </a:lnTo>
                  <a:lnTo>
                    <a:pt x="1184" y="11"/>
                  </a:lnTo>
                  <a:lnTo>
                    <a:pt x="1153" y="10"/>
                  </a:lnTo>
                  <a:lnTo>
                    <a:pt x="1121" y="8"/>
                  </a:lnTo>
                  <a:lnTo>
                    <a:pt x="1088" y="7"/>
                  </a:lnTo>
                  <a:lnTo>
                    <a:pt x="1056" y="4"/>
                  </a:lnTo>
                  <a:lnTo>
                    <a:pt x="1024" y="3"/>
                  </a:lnTo>
                  <a:lnTo>
                    <a:pt x="990" y="2"/>
                  </a:lnTo>
                  <a:lnTo>
                    <a:pt x="958" y="1"/>
                  </a:lnTo>
                  <a:lnTo>
                    <a:pt x="926" y="1"/>
                  </a:lnTo>
                  <a:lnTo>
                    <a:pt x="894" y="0"/>
                  </a:lnTo>
                  <a:lnTo>
                    <a:pt x="861" y="0"/>
                  </a:lnTo>
                  <a:lnTo>
                    <a:pt x="829" y="0"/>
                  </a:lnTo>
                  <a:lnTo>
                    <a:pt x="789" y="0"/>
                  </a:lnTo>
                  <a:lnTo>
                    <a:pt x="748" y="0"/>
                  </a:lnTo>
                  <a:lnTo>
                    <a:pt x="709" y="1"/>
                  </a:lnTo>
                  <a:lnTo>
                    <a:pt x="670" y="2"/>
                  </a:lnTo>
                  <a:lnTo>
                    <a:pt x="631" y="3"/>
                  </a:lnTo>
                  <a:lnTo>
                    <a:pt x="593" y="4"/>
                  </a:lnTo>
                  <a:lnTo>
                    <a:pt x="556" y="7"/>
                  </a:lnTo>
                  <a:lnTo>
                    <a:pt x="519" y="8"/>
                  </a:lnTo>
                  <a:lnTo>
                    <a:pt x="483" y="10"/>
                  </a:lnTo>
                  <a:lnTo>
                    <a:pt x="448" y="13"/>
                  </a:lnTo>
                  <a:lnTo>
                    <a:pt x="414" y="16"/>
                  </a:lnTo>
                  <a:lnTo>
                    <a:pt x="381" y="18"/>
                  </a:lnTo>
                  <a:lnTo>
                    <a:pt x="348" y="22"/>
                  </a:lnTo>
                  <a:lnTo>
                    <a:pt x="317" y="25"/>
                  </a:lnTo>
                  <a:lnTo>
                    <a:pt x="286" y="30"/>
                  </a:lnTo>
                  <a:lnTo>
                    <a:pt x="257" y="33"/>
                  </a:lnTo>
                  <a:lnTo>
                    <a:pt x="217" y="40"/>
                  </a:lnTo>
                  <a:lnTo>
                    <a:pt x="181" y="46"/>
                  </a:lnTo>
                  <a:lnTo>
                    <a:pt x="149" y="53"/>
                  </a:lnTo>
                  <a:lnTo>
                    <a:pt x="121" y="60"/>
                  </a:lnTo>
                  <a:lnTo>
                    <a:pt x="97" y="67"/>
                  </a:lnTo>
                  <a:lnTo>
                    <a:pt x="76" y="74"/>
                  </a:lnTo>
                  <a:lnTo>
                    <a:pt x="58" y="81"/>
                  </a:lnTo>
                  <a:lnTo>
                    <a:pt x="44" y="87"/>
                  </a:lnTo>
                  <a:lnTo>
                    <a:pt x="31" y="94"/>
                  </a:lnTo>
                  <a:lnTo>
                    <a:pt x="22" y="100"/>
                  </a:lnTo>
                  <a:lnTo>
                    <a:pt x="14" y="107"/>
                  </a:lnTo>
                  <a:lnTo>
                    <a:pt x="8" y="114"/>
                  </a:lnTo>
                  <a:lnTo>
                    <a:pt x="5" y="120"/>
                  </a:lnTo>
                  <a:lnTo>
                    <a:pt x="3" y="127"/>
                  </a:lnTo>
                  <a:lnTo>
                    <a:pt x="0" y="132"/>
                  </a:lnTo>
                  <a:lnTo>
                    <a:pt x="0" y="138"/>
                  </a:lnTo>
                  <a:lnTo>
                    <a:pt x="2" y="146"/>
                  </a:lnTo>
                  <a:lnTo>
                    <a:pt x="4" y="154"/>
                  </a:lnTo>
                  <a:lnTo>
                    <a:pt x="8" y="163"/>
                  </a:lnTo>
                  <a:lnTo>
                    <a:pt x="17" y="173"/>
                  </a:lnTo>
                  <a:lnTo>
                    <a:pt x="25" y="180"/>
                  </a:lnTo>
                  <a:lnTo>
                    <a:pt x="34" y="185"/>
                  </a:lnTo>
                  <a:lnTo>
                    <a:pt x="45" y="192"/>
                  </a:lnTo>
                  <a:lnTo>
                    <a:pt x="58" y="198"/>
                  </a:lnTo>
                  <a:lnTo>
                    <a:pt x="73" y="204"/>
                  </a:lnTo>
                  <a:lnTo>
                    <a:pt x="89" y="210"/>
                  </a:lnTo>
                  <a:lnTo>
                    <a:pt x="108" y="215"/>
                  </a:lnTo>
                  <a:lnTo>
                    <a:pt x="126" y="220"/>
                  </a:lnTo>
                  <a:lnTo>
                    <a:pt x="147" y="225"/>
                  </a:lnTo>
                  <a:lnTo>
                    <a:pt x="169" y="229"/>
                  </a:lnTo>
                  <a:lnTo>
                    <a:pt x="192" y="234"/>
                  </a:lnTo>
                  <a:lnTo>
                    <a:pt x="216" y="238"/>
                  </a:lnTo>
                  <a:lnTo>
                    <a:pt x="241" y="242"/>
                  </a:lnTo>
                  <a:lnTo>
                    <a:pt x="268" y="246"/>
                  </a:lnTo>
                  <a:lnTo>
                    <a:pt x="294" y="250"/>
                  </a:lnTo>
                  <a:lnTo>
                    <a:pt x="323" y="253"/>
                  </a:lnTo>
                  <a:lnTo>
                    <a:pt x="351" y="256"/>
                  </a:lnTo>
                  <a:lnTo>
                    <a:pt x="381" y="259"/>
                  </a:lnTo>
                  <a:lnTo>
                    <a:pt x="411" y="261"/>
                  </a:lnTo>
                  <a:lnTo>
                    <a:pt x="442" y="265"/>
                  </a:lnTo>
                  <a:lnTo>
                    <a:pt x="473" y="267"/>
                  </a:lnTo>
                  <a:lnTo>
                    <a:pt x="504" y="268"/>
                  </a:lnTo>
                  <a:lnTo>
                    <a:pt x="536" y="271"/>
                  </a:lnTo>
                  <a:lnTo>
                    <a:pt x="569" y="272"/>
                  </a:lnTo>
                  <a:lnTo>
                    <a:pt x="601" y="274"/>
                  </a:lnTo>
                  <a:lnTo>
                    <a:pt x="634" y="275"/>
                  </a:lnTo>
                  <a:lnTo>
                    <a:pt x="667" y="276"/>
                  </a:lnTo>
                  <a:lnTo>
                    <a:pt x="700" y="278"/>
                  </a:lnTo>
                  <a:lnTo>
                    <a:pt x="732" y="278"/>
                  </a:lnTo>
                  <a:lnTo>
                    <a:pt x="765" y="279"/>
                  </a:lnTo>
                  <a:lnTo>
                    <a:pt x="797" y="279"/>
                  </a:lnTo>
                  <a:lnTo>
                    <a:pt x="829" y="279"/>
                  </a:lnTo>
                  <a:close/>
                </a:path>
              </a:pathLst>
            </a:custGeom>
            <a:solidFill>
              <a:srgbClr val="000000"/>
            </a:solidFill>
            <a:ln w="9525">
              <a:noFill/>
              <a:round/>
              <a:headEnd/>
              <a:tailEnd/>
            </a:ln>
          </p:spPr>
          <p:txBody>
            <a:bodyPr>
              <a:prstTxWarp prst="textNoShape">
                <a:avLst/>
              </a:prstTxWarp>
            </a:bodyPr>
            <a:lstStyle/>
            <a:p>
              <a:endParaRPr lang="en-US"/>
            </a:p>
          </p:txBody>
        </p:sp>
        <p:sp>
          <p:nvSpPr>
            <p:cNvPr id="4166" name="Freeform 20"/>
            <p:cNvSpPr>
              <a:spLocks/>
            </p:cNvSpPr>
            <p:nvPr/>
          </p:nvSpPr>
          <p:spPr bwMode="auto">
            <a:xfrm>
              <a:off x="7004038" y="4640263"/>
              <a:ext cx="1827225" cy="146050"/>
            </a:xfrm>
            <a:custGeom>
              <a:avLst/>
              <a:gdLst>
                <a:gd name="T0" fmla="*/ 2147483647 w 1557"/>
                <a:gd name="T1" fmla="*/ 2147483647 h 184"/>
                <a:gd name="T2" fmla="*/ 2147483647 w 1557"/>
                <a:gd name="T3" fmla="*/ 2147483647 h 184"/>
                <a:gd name="T4" fmla="*/ 2147483647 w 1557"/>
                <a:gd name="T5" fmla="*/ 2147483647 h 184"/>
                <a:gd name="T6" fmla="*/ 2147483647 w 1557"/>
                <a:gd name="T7" fmla="*/ 2147483647 h 184"/>
                <a:gd name="T8" fmla="*/ 2147483647 w 1557"/>
                <a:gd name="T9" fmla="*/ 2147483647 h 184"/>
                <a:gd name="T10" fmla="*/ 2147483647 w 1557"/>
                <a:gd name="T11" fmla="*/ 2147483647 h 184"/>
                <a:gd name="T12" fmla="*/ 2147483647 w 1557"/>
                <a:gd name="T13" fmla="*/ 2147483647 h 184"/>
                <a:gd name="T14" fmla="*/ 2147483647 w 1557"/>
                <a:gd name="T15" fmla="*/ 2147483647 h 184"/>
                <a:gd name="T16" fmla="*/ 2147483647 w 1557"/>
                <a:gd name="T17" fmla="*/ 2147483647 h 184"/>
                <a:gd name="T18" fmla="*/ 2147483647 w 1557"/>
                <a:gd name="T19" fmla="*/ 2147483647 h 184"/>
                <a:gd name="T20" fmla="*/ 0 w 1557"/>
                <a:gd name="T21" fmla="*/ 2147483647 h 184"/>
                <a:gd name="T22" fmla="*/ 2147483647 w 1557"/>
                <a:gd name="T23" fmla="*/ 2147483647 h 184"/>
                <a:gd name="T24" fmla="*/ 2147483647 w 1557"/>
                <a:gd name="T25" fmla="*/ 2147483647 h 184"/>
                <a:gd name="T26" fmla="*/ 2147483647 w 1557"/>
                <a:gd name="T27" fmla="*/ 2147483647 h 184"/>
                <a:gd name="T28" fmla="*/ 2147483647 w 1557"/>
                <a:gd name="T29" fmla="*/ 2147483647 h 184"/>
                <a:gd name="T30" fmla="*/ 2147483647 w 1557"/>
                <a:gd name="T31" fmla="*/ 2147483647 h 184"/>
                <a:gd name="T32" fmla="*/ 2147483647 w 1557"/>
                <a:gd name="T33" fmla="*/ 2147483647 h 184"/>
                <a:gd name="T34" fmla="*/ 2147483647 w 1557"/>
                <a:gd name="T35" fmla="*/ 2147483647 h 184"/>
                <a:gd name="T36" fmla="*/ 2147483647 w 1557"/>
                <a:gd name="T37" fmla="*/ 2147483647 h 184"/>
                <a:gd name="T38" fmla="*/ 2147483647 w 1557"/>
                <a:gd name="T39" fmla="*/ 2147483647 h 184"/>
                <a:gd name="T40" fmla="*/ 2147483647 w 1557"/>
                <a:gd name="T41" fmla="*/ 2147483647 h 184"/>
                <a:gd name="T42" fmla="*/ 2147483647 w 1557"/>
                <a:gd name="T43" fmla="*/ 2147483647 h 184"/>
                <a:gd name="T44" fmla="*/ 2147483647 w 1557"/>
                <a:gd name="T45" fmla="*/ 2147483647 h 184"/>
                <a:gd name="T46" fmla="*/ 2147483647 w 1557"/>
                <a:gd name="T47" fmla="*/ 2147483647 h 184"/>
                <a:gd name="T48" fmla="*/ 2147483647 w 1557"/>
                <a:gd name="T49" fmla="*/ 2147483647 h 184"/>
                <a:gd name="T50" fmla="*/ 2147483647 w 1557"/>
                <a:gd name="T51" fmla="*/ 2147483647 h 184"/>
                <a:gd name="T52" fmla="*/ 2147483647 w 1557"/>
                <a:gd name="T53" fmla="*/ 2147483647 h 184"/>
                <a:gd name="T54" fmla="*/ 2147483647 w 1557"/>
                <a:gd name="T55" fmla="*/ 2147483647 h 184"/>
                <a:gd name="T56" fmla="*/ 2147483647 w 1557"/>
                <a:gd name="T57" fmla="*/ 2147483647 h 184"/>
                <a:gd name="T58" fmla="*/ 2147483647 w 1557"/>
                <a:gd name="T59" fmla="*/ 2147483647 h 184"/>
                <a:gd name="T60" fmla="*/ 2147483647 w 1557"/>
                <a:gd name="T61" fmla="*/ 2147483647 h 184"/>
                <a:gd name="T62" fmla="*/ 2147483647 w 1557"/>
                <a:gd name="T63" fmla="*/ 2147483647 h 184"/>
                <a:gd name="T64" fmla="*/ 2147483647 w 1557"/>
                <a:gd name="T65" fmla="*/ 2147483647 h 184"/>
                <a:gd name="T66" fmla="*/ 2147483647 w 1557"/>
                <a:gd name="T67" fmla="*/ 2147483647 h 184"/>
                <a:gd name="T68" fmla="*/ 2147483647 w 1557"/>
                <a:gd name="T69" fmla="*/ 2147483647 h 184"/>
                <a:gd name="T70" fmla="*/ 2147483647 w 1557"/>
                <a:gd name="T71" fmla="*/ 2147483647 h 184"/>
                <a:gd name="T72" fmla="*/ 2147483647 w 1557"/>
                <a:gd name="T73" fmla="*/ 2147483647 h 184"/>
                <a:gd name="T74" fmla="*/ 2147483647 w 1557"/>
                <a:gd name="T75" fmla="*/ 2147483647 h 184"/>
                <a:gd name="T76" fmla="*/ 2147483647 w 1557"/>
                <a:gd name="T77" fmla="*/ 2147483647 h 184"/>
                <a:gd name="T78" fmla="*/ 2147483647 w 1557"/>
                <a:gd name="T79" fmla="*/ 2147483647 h 184"/>
                <a:gd name="T80" fmla="*/ 2147483647 w 1557"/>
                <a:gd name="T81" fmla="*/ 2147483647 h 184"/>
                <a:gd name="T82" fmla="*/ 2147483647 w 1557"/>
                <a:gd name="T83" fmla="*/ 2147483647 h 184"/>
                <a:gd name="T84" fmla="*/ 2147483647 w 1557"/>
                <a:gd name="T85" fmla="*/ 0 h 1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57"/>
                <a:gd name="T130" fmla="*/ 0 h 184"/>
                <a:gd name="T131" fmla="*/ 1557 w 1557"/>
                <a:gd name="T132" fmla="*/ 184 h 1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57" h="184">
                  <a:moveTo>
                    <a:pt x="779" y="0"/>
                  </a:moveTo>
                  <a:lnTo>
                    <a:pt x="736" y="0"/>
                  </a:lnTo>
                  <a:lnTo>
                    <a:pt x="695" y="1"/>
                  </a:lnTo>
                  <a:lnTo>
                    <a:pt x="653" y="1"/>
                  </a:lnTo>
                  <a:lnTo>
                    <a:pt x="614" y="2"/>
                  </a:lnTo>
                  <a:lnTo>
                    <a:pt x="575" y="4"/>
                  </a:lnTo>
                  <a:lnTo>
                    <a:pt x="538" y="6"/>
                  </a:lnTo>
                  <a:lnTo>
                    <a:pt x="501" y="7"/>
                  </a:lnTo>
                  <a:lnTo>
                    <a:pt x="467" y="9"/>
                  </a:lnTo>
                  <a:lnTo>
                    <a:pt x="432" y="12"/>
                  </a:lnTo>
                  <a:lnTo>
                    <a:pt x="400" y="14"/>
                  </a:lnTo>
                  <a:lnTo>
                    <a:pt x="368" y="16"/>
                  </a:lnTo>
                  <a:lnTo>
                    <a:pt x="338" y="20"/>
                  </a:lnTo>
                  <a:lnTo>
                    <a:pt x="308" y="22"/>
                  </a:lnTo>
                  <a:lnTo>
                    <a:pt x="280" y="25"/>
                  </a:lnTo>
                  <a:lnTo>
                    <a:pt x="253" y="29"/>
                  </a:lnTo>
                  <a:lnTo>
                    <a:pt x="227" y="31"/>
                  </a:lnTo>
                  <a:lnTo>
                    <a:pt x="203" y="35"/>
                  </a:lnTo>
                  <a:lnTo>
                    <a:pt x="180" y="39"/>
                  </a:lnTo>
                  <a:lnTo>
                    <a:pt x="158" y="43"/>
                  </a:lnTo>
                  <a:lnTo>
                    <a:pt x="138" y="46"/>
                  </a:lnTo>
                  <a:lnTo>
                    <a:pt x="119" y="50"/>
                  </a:lnTo>
                  <a:lnTo>
                    <a:pt x="101" y="53"/>
                  </a:lnTo>
                  <a:lnTo>
                    <a:pt x="84" y="58"/>
                  </a:lnTo>
                  <a:lnTo>
                    <a:pt x="69" y="61"/>
                  </a:lnTo>
                  <a:lnTo>
                    <a:pt x="55" y="65"/>
                  </a:lnTo>
                  <a:lnTo>
                    <a:pt x="44" y="69"/>
                  </a:lnTo>
                  <a:lnTo>
                    <a:pt x="32" y="73"/>
                  </a:lnTo>
                  <a:lnTo>
                    <a:pt x="23" y="76"/>
                  </a:lnTo>
                  <a:lnTo>
                    <a:pt x="15" y="81"/>
                  </a:lnTo>
                  <a:lnTo>
                    <a:pt x="8" y="84"/>
                  </a:lnTo>
                  <a:lnTo>
                    <a:pt x="3" y="88"/>
                  </a:lnTo>
                  <a:lnTo>
                    <a:pt x="0" y="91"/>
                  </a:lnTo>
                  <a:lnTo>
                    <a:pt x="3" y="95"/>
                  </a:lnTo>
                  <a:lnTo>
                    <a:pt x="8" y="99"/>
                  </a:lnTo>
                  <a:lnTo>
                    <a:pt x="15" y="103"/>
                  </a:lnTo>
                  <a:lnTo>
                    <a:pt x="23" y="106"/>
                  </a:lnTo>
                  <a:lnTo>
                    <a:pt x="32" y="111"/>
                  </a:lnTo>
                  <a:lnTo>
                    <a:pt x="44" y="114"/>
                  </a:lnTo>
                  <a:lnTo>
                    <a:pt x="55" y="119"/>
                  </a:lnTo>
                  <a:lnTo>
                    <a:pt x="69" y="122"/>
                  </a:lnTo>
                  <a:lnTo>
                    <a:pt x="84" y="126"/>
                  </a:lnTo>
                  <a:lnTo>
                    <a:pt x="101" y="130"/>
                  </a:lnTo>
                  <a:lnTo>
                    <a:pt x="119" y="134"/>
                  </a:lnTo>
                  <a:lnTo>
                    <a:pt x="138" y="138"/>
                  </a:lnTo>
                  <a:lnTo>
                    <a:pt x="158" y="142"/>
                  </a:lnTo>
                  <a:lnTo>
                    <a:pt x="180" y="145"/>
                  </a:lnTo>
                  <a:lnTo>
                    <a:pt x="203" y="149"/>
                  </a:lnTo>
                  <a:lnTo>
                    <a:pt x="227" y="152"/>
                  </a:lnTo>
                  <a:lnTo>
                    <a:pt x="253" y="156"/>
                  </a:lnTo>
                  <a:lnTo>
                    <a:pt x="280" y="159"/>
                  </a:lnTo>
                  <a:lnTo>
                    <a:pt x="308" y="163"/>
                  </a:lnTo>
                  <a:lnTo>
                    <a:pt x="338" y="165"/>
                  </a:lnTo>
                  <a:lnTo>
                    <a:pt x="368" y="168"/>
                  </a:lnTo>
                  <a:lnTo>
                    <a:pt x="400" y="171"/>
                  </a:lnTo>
                  <a:lnTo>
                    <a:pt x="432" y="173"/>
                  </a:lnTo>
                  <a:lnTo>
                    <a:pt x="467" y="175"/>
                  </a:lnTo>
                  <a:lnTo>
                    <a:pt x="501" y="178"/>
                  </a:lnTo>
                  <a:lnTo>
                    <a:pt x="538" y="179"/>
                  </a:lnTo>
                  <a:lnTo>
                    <a:pt x="575" y="181"/>
                  </a:lnTo>
                  <a:lnTo>
                    <a:pt x="614" y="182"/>
                  </a:lnTo>
                  <a:lnTo>
                    <a:pt x="653" y="183"/>
                  </a:lnTo>
                  <a:lnTo>
                    <a:pt x="695" y="183"/>
                  </a:lnTo>
                  <a:lnTo>
                    <a:pt x="736" y="184"/>
                  </a:lnTo>
                  <a:lnTo>
                    <a:pt x="779" y="184"/>
                  </a:lnTo>
                  <a:lnTo>
                    <a:pt x="822" y="184"/>
                  </a:lnTo>
                  <a:lnTo>
                    <a:pt x="863" y="183"/>
                  </a:lnTo>
                  <a:lnTo>
                    <a:pt x="904" y="183"/>
                  </a:lnTo>
                  <a:lnTo>
                    <a:pt x="944" y="182"/>
                  </a:lnTo>
                  <a:lnTo>
                    <a:pt x="982" y="181"/>
                  </a:lnTo>
                  <a:lnTo>
                    <a:pt x="1020" y="179"/>
                  </a:lnTo>
                  <a:lnTo>
                    <a:pt x="1056" y="178"/>
                  </a:lnTo>
                  <a:lnTo>
                    <a:pt x="1091" y="175"/>
                  </a:lnTo>
                  <a:lnTo>
                    <a:pt x="1125" y="173"/>
                  </a:lnTo>
                  <a:lnTo>
                    <a:pt x="1158" y="171"/>
                  </a:lnTo>
                  <a:lnTo>
                    <a:pt x="1189" y="168"/>
                  </a:lnTo>
                  <a:lnTo>
                    <a:pt x="1220" y="165"/>
                  </a:lnTo>
                  <a:lnTo>
                    <a:pt x="1249" y="163"/>
                  </a:lnTo>
                  <a:lnTo>
                    <a:pt x="1277" y="159"/>
                  </a:lnTo>
                  <a:lnTo>
                    <a:pt x="1305" y="156"/>
                  </a:lnTo>
                  <a:lnTo>
                    <a:pt x="1330" y="152"/>
                  </a:lnTo>
                  <a:lnTo>
                    <a:pt x="1354" y="149"/>
                  </a:lnTo>
                  <a:lnTo>
                    <a:pt x="1377" y="145"/>
                  </a:lnTo>
                  <a:lnTo>
                    <a:pt x="1399" y="142"/>
                  </a:lnTo>
                  <a:lnTo>
                    <a:pt x="1419" y="138"/>
                  </a:lnTo>
                  <a:lnTo>
                    <a:pt x="1438" y="134"/>
                  </a:lnTo>
                  <a:lnTo>
                    <a:pt x="1456" y="130"/>
                  </a:lnTo>
                  <a:lnTo>
                    <a:pt x="1473" y="126"/>
                  </a:lnTo>
                  <a:lnTo>
                    <a:pt x="1488" y="122"/>
                  </a:lnTo>
                  <a:lnTo>
                    <a:pt x="1502" y="119"/>
                  </a:lnTo>
                  <a:lnTo>
                    <a:pt x="1513" y="114"/>
                  </a:lnTo>
                  <a:lnTo>
                    <a:pt x="1525" y="111"/>
                  </a:lnTo>
                  <a:lnTo>
                    <a:pt x="1534" y="106"/>
                  </a:lnTo>
                  <a:lnTo>
                    <a:pt x="1542" y="103"/>
                  </a:lnTo>
                  <a:lnTo>
                    <a:pt x="1549" y="99"/>
                  </a:lnTo>
                  <a:lnTo>
                    <a:pt x="1554" y="95"/>
                  </a:lnTo>
                  <a:lnTo>
                    <a:pt x="1557" y="91"/>
                  </a:lnTo>
                  <a:lnTo>
                    <a:pt x="1554" y="88"/>
                  </a:lnTo>
                  <a:lnTo>
                    <a:pt x="1549" y="84"/>
                  </a:lnTo>
                  <a:lnTo>
                    <a:pt x="1542" y="81"/>
                  </a:lnTo>
                  <a:lnTo>
                    <a:pt x="1534" y="76"/>
                  </a:lnTo>
                  <a:lnTo>
                    <a:pt x="1525" y="73"/>
                  </a:lnTo>
                  <a:lnTo>
                    <a:pt x="1513" y="69"/>
                  </a:lnTo>
                  <a:lnTo>
                    <a:pt x="1502" y="65"/>
                  </a:lnTo>
                  <a:lnTo>
                    <a:pt x="1488" y="61"/>
                  </a:lnTo>
                  <a:lnTo>
                    <a:pt x="1473" y="58"/>
                  </a:lnTo>
                  <a:lnTo>
                    <a:pt x="1456" y="53"/>
                  </a:lnTo>
                  <a:lnTo>
                    <a:pt x="1438" y="50"/>
                  </a:lnTo>
                  <a:lnTo>
                    <a:pt x="1419" y="46"/>
                  </a:lnTo>
                  <a:lnTo>
                    <a:pt x="1399" y="43"/>
                  </a:lnTo>
                  <a:lnTo>
                    <a:pt x="1377" y="39"/>
                  </a:lnTo>
                  <a:lnTo>
                    <a:pt x="1354" y="35"/>
                  </a:lnTo>
                  <a:lnTo>
                    <a:pt x="1330" y="31"/>
                  </a:lnTo>
                  <a:lnTo>
                    <a:pt x="1305" y="29"/>
                  </a:lnTo>
                  <a:lnTo>
                    <a:pt x="1277" y="25"/>
                  </a:lnTo>
                  <a:lnTo>
                    <a:pt x="1249" y="22"/>
                  </a:lnTo>
                  <a:lnTo>
                    <a:pt x="1220" y="20"/>
                  </a:lnTo>
                  <a:lnTo>
                    <a:pt x="1189" y="16"/>
                  </a:lnTo>
                  <a:lnTo>
                    <a:pt x="1158" y="14"/>
                  </a:lnTo>
                  <a:lnTo>
                    <a:pt x="1125" y="12"/>
                  </a:lnTo>
                  <a:lnTo>
                    <a:pt x="1091" y="9"/>
                  </a:lnTo>
                  <a:lnTo>
                    <a:pt x="1056" y="7"/>
                  </a:lnTo>
                  <a:lnTo>
                    <a:pt x="1020" y="6"/>
                  </a:lnTo>
                  <a:lnTo>
                    <a:pt x="982" y="4"/>
                  </a:lnTo>
                  <a:lnTo>
                    <a:pt x="944" y="2"/>
                  </a:lnTo>
                  <a:lnTo>
                    <a:pt x="904" y="1"/>
                  </a:lnTo>
                  <a:lnTo>
                    <a:pt x="863" y="1"/>
                  </a:lnTo>
                  <a:lnTo>
                    <a:pt x="822" y="0"/>
                  </a:lnTo>
                  <a:lnTo>
                    <a:pt x="779" y="0"/>
                  </a:lnTo>
                  <a:close/>
                </a:path>
              </a:pathLst>
            </a:custGeom>
            <a:solidFill>
              <a:srgbClr val="7F7F7F"/>
            </a:solidFill>
            <a:ln w="9525">
              <a:noFill/>
              <a:round/>
              <a:headEnd/>
              <a:tailEnd/>
            </a:ln>
          </p:spPr>
          <p:txBody>
            <a:bodyPr>
              <a:prstTxWarp prst="textNoShape">
                <a:avLst/>
              </a:prstTxWarp>
            </a:bodyPr>
            <a:lstStyle/>
            <a:p>
              <a:endParaRPr lang="en-US"/>
            </a:p>
          </p:txBody>
        </p:sp>
        <p:sp>
          <p:nvSpPr>
            <p:cNvPr id="4167" name="Freeform 21"/>
            <p:cNvSpPr>
              <a:spLocks/>
            </p:cNvSpPr>
            <p:nvPr/>
          </p:nvSpPr>
          <p:spPr bwMode="auto">
            <a:xfrm>
              <a:off x="6928896" y="4700588"/>
              <a:ext cx="1940467" cy="1035050"/>
            </a:xfrm>
            <a:custGeom>
              <a:avLst/>
              <a:gdLst>
                <a:gd name="T0" fmla="*/ 0 w 1649"/>
                <a:gd name="T1" fmla="*/ 2147483647 h 1304"/>
                <a:gd name="T2" fmla="*/ 2147483647 w 1649"/>
                <a:gd name="T3" fmla="*/ 2147483647 h 1304"/>
                <a:gd name="T4" fmla="*/ 2147483647 w 1649"/>
                <a:gd name="T5" fmla="*/ 2147483647 h 1304"/>
                <a:gd name="T6" fmla="*/ 2147483647 w 1649"/>
                <a:gd name="T7" fmla="*/ 2147483647 h 1304"/>
                <a:gd name="T8" fmla="*/ 2147483647 w 1649"/>
                <a:gd name="T9" fmla="*/ 2147483647 h 1304"/>
                <a:gd name="T10" fmla="*/ 2147483647 w 1649"/>
                <a:gd name="T11" fmla="*/ 2147483647 h 1304"/>
                <a:gd name="T12" fmla="*/ 2147483647 w 1649"/>
                <a:gd name="T13" fmla="*/ 2147483647 h 1304"/>
                <a:gd name="T14" fmla="*/ 2147483647 w 1649"/>
                <a:gd name="T15" fmla="*/ 2147483647 h 1304"/>
                <a:gd name="T16" fmla="*/ 2147483647 w 1649"/>
                <a:gd name="T17" fmla="*/ 2147483647 h 1304"/>
                <a:gd name="T18" fmla="*/ 2147483647 w 1649"/>
                <a:gd name="T19" fmla="*/ 2147483647 h 1304"/>
                <a:gd name="T20" fmla="*/ 2147483647 w 1649"/>
                <a:gd name="T21" fmla="*/ 2147483647 h 1304"/>
                <a:gd name="T22" fmla="*/ 2147483647 w 1649"/>
                <a:gd name="T23" fmla="*/ 2147483647 h 1304"/>
                <a:gd name="T24" fmla="*/ 2147483647 w 1649"/>
                <a:gd name="T25" fmla="*/ 2147483647 h 1304"/>
                <a:gd name="T26" fmla="*/ 2147483647 w 1649"/>
                <a:gd name="T27" fmla="*/ 2147483647 h 1304"/>
                <a:gd name="T28" fmla="*/ 2147483647 w 1649"/>
                <a:gd name="T29" fmla="*/ 2147483647 h 1304"/>
                <a:gd name="T30" fmla="*/ 2147483647 w 1649"/>
                <a:gd name="T31" fmla="*/ 2147483647 h 1304"/>
                <a:gd name="T32" fmla="*/ 2147483647 w 1649"/>
                <a:gd name="T33" fmla="*/ 2147483647 h 1304"/>
                <a:gd name="T34" fmla="*/ 2147483647 w 1649"/>
                <a:gd name="T35" fmla="*/ 2147483647 h 1304"/>
                <a:gd name="T36" fmla="*/ 2147483647 w 1649"/>
                <a:gd name="T37" fmla="*/ 2147483647 h 1304"/>
                <a:gd name="T38" fmla="*/ 2147483647 w 1649"/>
                <a:gd name="T39" fmla="*/ 2147483647 h 1304"/>
                <a:gd name="T40" fmla="*/ 2147483647 w 1649"/>
                <a:gd name="T41" fmla="*/ 2147483647 h 1304"/>
                <a:gd name="T42" fmla="*/ 2147483647 w 1649"/>
                <a:gd name="T43" fmla="*/ 2147483647 h 1304"/>
                <a:gd name="T44" fmla="*/ 2147483647 w 1649"/>
                <a:gd name="T45" fmla="*/ 2147483647 h 1304"/>
                <a:gd name="T46" fmla="*/ 2147483647 w 1649"/>
                <a:gd name="T47" fmla="*/ 2147483647 h 1304"/>
                <a:gd name="T48" fmla="*/ 2147483647 w 1649"/>
                <a:gd name="T49" fmla="*/ 2147483647 h 1304"/>
                <a:gd name="T50" fmla="*/ 2147483647 w 1649"/>
                <a:gd name="T51" fmla="*/ 2147483647 h 1304"/>
                <a:gd name="T52" fmla="*/ 2147483647 w 1649"/>
                <a:gd name="T53" fmla="*/ 2147483647 h 1304"/>
                <a:gd name="T54" fmla="*/ 2147483647 w 1649"/>
                <a:gd name="T55" fmla="*/ 2147483647 h 1304"/>
                <a:gd name="T56" fmla="*/ 2147483647 w 1649"/>
                <a:gd name="T57" fmla="*/ 0 h 1304"/>
                <a:gd name="T58" fmla="*/ 2147483647 w 1649"/>
                <a:gd name="T59" fmla="*/ 2147483647 h 1304"/>
                <a:gd name="T60" fmla="*/ 2147483647 w 1649"/>
                <a:gd name="T61" fmla="*/ 2147483647 h 1304"/>
                <a:gd name="T62" fmla="*/ 2147483647 w 1649"/>
                <a:gd name="T63" fmla="*/ 2147483647 h 1304"/>
                <a:gd name="T64" fmla="*/ 2147483647 w 1649"/>
                <a:gd name="T65" fmla="*/ 2147483647 h 1304"/>
                <a:gd name="T66" fmla="*/ 2147483647 w 1649"/>
                <a:gd name="T67" fmla="*/ 2147483647 h 1304"/>
                <a:gd name="T68" fmla="*/ 2147483647 w 1649"/>
                <a:gd name="T69" fmla="*/ 2147483647 h 1304"/>
                <a:gd name="T70" fmla="*/ 2147483647 w 1649"/>
                <a:gd name="T71" fmla="*/ 2147483647 h 1304"/>
                <a:gd name="T72" fmla="*/ 2147483647 w 1649"/>
                <a:gd name="T73" fmla="*/ 2147483647 h 1304"/>
                <a:gd name="T74" fmla="*/ 2147483647 w 1649"/>
                <a:gd name="T75" fmla="*/ 2147483647 h 1304"/>
                <a:gd name="T76" fmla="*/ 2147483647 w 1649"/>
                <a:gd name="T77" fmla="*/ 2147483647 h 1304"/>
                <a:gd name="T78" fmla="*/ 2147483647 w 1649"/>
                <a:gd name="T79" fmla="*/ 2147483647 h 1304"/>
                <a:gd name="T80" fmla="*/ 2147483647 w 1649"/>
                <a:gd name="T81" fmla="*/ 2147483647 h 1304"/>
                <a:gd name="T82" fmla="*/ 2147483647 w 1649"/>
                <a:gd name="T83" fmla="*/ 2147483647 h 1304"/>
                <a:gd name="T84" fmla="*/ 2147483647 w 1649"/>
                <a:gd name="T85" fmla="*/ 2147483647 h 1304"/>
                <a:gd name="T86" fmla="*/ 0 w 1649"/>
                <a:gd name="T87" fmla="*/ 2147483647 h 130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49"/>
                <a:gd name="T133" fmla="*/ 0 h 1304"/>
                <a:gd name="T134" fmla="*/ 1649 w 1649"/>
                <a:gd name="T135" fmla="*/ 1304 h 130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49" h="1304">
                  <a:moveTo>
                    <a:pt x="0" y="30"/>
                  </a:moveTo>
                  <a:lnTo>
                    <a:pt x="719" y="904"/>
                  </a:lnTo>
                  <a:lnTo>
                    <a:pt x="715" y="889"/>
                  </a:lnTo>
                  <a:lnTo>
                    <a:pt x="715" y="1271"/>
                  </a:lnTo>
                  <a:lnTo>
                    <a:pt x="717" y="1272"/>
                  </a:lnTo>
                  <a:lnTo>
                    <a:pt x="720" y="1275"/>
                  </a:lnTo>
                  <a:lnTo>
                    <a:pt x="724" y="1277"/>
                  </a:lnTo>
                  <a:lnTo>
                    <a:pt x="726" y="1278"/>
                  </a:lnTo>
                  <a:lnTo>
                    <a:pt x="727" y="1279"/>
                  </a:lnTo>
                  <a:lnTo>
                    <a:pt x="732" y="1281"/>
                  </a:lnTo>
                  <a:lnTo>
                    <a:pt x="737" y="1284"/>
                  </a:lnTo>
                  <a:lnTo>
                    <a:pt x="745" y="1287"/>
                  </a:lnTo>
                  <a:lnTo>
                    <a:pt x="753" y="1291"/>
                  </a:lnTo>
                  <a:lnTo>
                    <a:pt x="763" y="1295"/>
                  </a:lnTo>
                  <a:lnTo>
                    <a:pt x="775" y="1298"/>
                  </a:lnTo>
                  <a:lnTo>
                    <a:pt x="787" y="1301"/>
                  </a:lnTo>
                  <a:lnTo>
                    <a:pt x="801" y="1303"/>
                  </a:lnTo>
                  <a:lnTo>
                    <a:pt x="816" y="1304"/>
                  </a:lnTo>
                  <a:lnTo>
                    <a:pt x="831" y="1304"/>
                  </a:lnTo>
                  <a:lnTo>
                    <a:pt x="847" y="1303"/>
                  </a:lnTo>
                  <a:lnTo>
                    <a:pt x="863" y="1300"/>
                  </a:lnTo>
                  <a:lnTo>
                    <a:pt x="881" y="1294"/>
                  </a:lnTo>
                  <a:lnTo>
                    <a:pt x="898" y="1287"/>
                  </a:lnTo>
                  <a:lnTo>
                    <a:pt x="915" y="1278"/>
                  </a:lnTo>
                  <a:lnTo>
                    <a:pt x="927" y="1271"/>
                  </a:lnTo>
                  <a:lnTo>
                    <a:pt x="927" y="889"/>
                  </a:lnTo>
                  <a:lnTo>
                    <a:pt x="922" y="904"/>
                  </a:lnTo>
                  <a:lnTo>
                    <a:pt x="1649" y="30"/>
                  </a:lnTo>
                  <a:lnTo>
                    <a:pt x="1613" y="0"/>
                  </a:lnTo>
                  <a:lnTo>
                    <a:pt x="880" y="879"/>
                  </a:lnTo>
                  <a:lnTo>
                    <a:pt x="880" y="1258"/>
                  </a:lnTo>
                  <a:lnTo>
                    <a:pt x="891" y="1238"/>
                  </a:lnTo>
                  <a:lnTo>
                    <a:pt x="866" y="1249"/>
                  </a:lnTo>
                  <a:lnTo>
                    <a:pt x="840" y="1255"/>
                  </a:lnTo>
                  <a:lnTo>
                    <a:pt x="817" y="1256"/>
                  </a:lnTo>
                  <a:lnTo>
                    <a:pt x="797" y="1254"/>
                  </a:lnTo>
                  <a:lnTo>
                    <a:pt x="778" y="1249"/>
                  </a:lnTo>
                  <a:lnTo>
                    <a:pt x="764" y="1243"/>
                  </a:lnTo>
                  <a:lnTo>
                    <a:pt x="755" y="1240"/>
                  </a:lnTo>
                  <a:lnTo>
                    <a:pt x="750" y="1238"/>
                  </a:lnTo>
                  <a:lnTo>
                    <a:pt x="762" y="1258"/>
                  </a:lnTo>
                  <a:lnTo>
                    <a:pt x="762" y="879"/>
                  </a:lnTo>
                  <a:lnTo>
                    <a:pt x="74" y="42"/>
                  </a:lnTo>
                  <a:lnTo>
                    <a:pt x="0" y="30"/>
                  </a:lnTo>
                  <a:close/>
                </a:path>
              </a:pathLst>
            </a:custGeom>
            <a:solidFill>
              <a:srgbClr val="000000"/>
            </a:solidFill>
            <a:ln w="9525">
              <a:noFill/>
              <a:round/>
              <a:headEnd/>
              <a:tailEnd/>
            </a:ln>
          </p:spPr>
          <p:txBody>
            <a:bodyPr>
              <a:prstTxWarp prst="textNoShape">
                <a:avLst/>
              </a:prstTxWarp>
            </a:bodyPr>
            <a:lstStyle/>
            <a:p>
              <a:endParaRPr lang="en-US"/>
            </a:p>
          </p:txBody>
        </p:sp>
      </p:grpSp>
      <p:sp>
        <p:nvSpPr>
          <p:cNvPr id="3110" name="AutoShape 13"/>
          <p:cNvSpPr>
            <a:spLocks noChangeArrowheads="1"/>
          </p:cNvSpPr>
          <p:nvPr/>
        </p:nvSpPr>
        <p:spPr bwMode="auto">
          <a:xfrm>
            <a:off x="3657600" y="841375"/>
            <a:ext cx="585788" cy="776288"/>
          </a:xfrm>
          <a:prstGeom prst="foldedCorner">
            <a:avLst>
              <a:gd name="adj" fmla="val 12500"/>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anchor="ctr">
            <a:prstTxWarp prst="textNoShape">
              <a:avLst/>
            </a:prstTxWarp>
            <a:spAutoFit/>
          </a:bodyPr>
          <a:lstStyle/>
          <a:p>
            <a:pPr algn="ctr" eaLnBrk="0" hangingPunct="0">
              <a:spcBef>
                <a:spcPct val="50000"/>
              </a:spcBef>
              <a:buClr>
                <a:srgbClr val="042D78"/>
              </a:buClr>
              <a:buFont typeface="Verdana" charset="0"/>
              <a:buNone/>
            </a:pPr>
            <a:endParaRPr lang="en-US" sz="1000" b="1" dirty="0" smtClean="0">
              <a:solidFill>
                <a:srgbClr val="4D4D4D"/>
              </a:solidFill>
              <a:latin typeface="Calibri" charset="0"/>
            </a:endParaRPr>
          </a:p>
          <a:p>
            <a:pPr algn="ctr" eaLnBrk="0" hangingPunct="0">
              <a:spcBef>
                <a:spcPct val="50000"/>
              </a:spcBef>
              <a:buClr>
                <a:srgbClr val="042D78"/>
              </a:buClr>
              <a:buFont typeface="Verdana" charset="0"/>
              <a:buNone/>
            </a:pPr>
            <a:r>
              <a:rPr lang="en-US" sz="1000" b="1" dirty="0" smtClean="0">
                <a:solidFill>
                  <a:srgbClr val="4D4D4D"/>
                </a:solidFill>
                <a:latin typeface="Calibri" charset="0"/>
              </a:rPr>
              <a:t>HIPAA</a:t>
            </a:r>
          </a:p>
          <a:p>
            <a:pPr algn="ctr" eaLnBrk="0" hangingPunct="0">
              <a:spcBef>
                <a:spcPct val="50000"/>
              </a:spcBef>
              <a:buClr>
                <a:srgbClr val="042D78"/>
              </a:buClr>
              <a:buFont typeface="Verdana" charset="0"/>
              <a:buNone/>
            </a:pPr>
            <a:endParaRPr lang="en-US" sz="1000" b="1" dirty="0">
              <a:solidFill>
                <a:srgbClr val="4D4D4D"/>
              </a:solidFill>
              <a:latin typeface="Calibri" charset="0"/>
            </a:endParaRPr>
          </a:p>
        </p:txBody>
      </p:sp>
      <p:sp>
        <p:nvSpPr>
          <p:cNvPr id="3112" name="AutoShape 15"/>
          <p:cNvSpPr>
            <a:spLocks noChangeArrowheads="1"/>
          </p:cNvSpPr>
          <p:nvPr/>
        </p:nvSpPr>
        <p:spPr bwMode="auto">
          <a:xfrm>
            <a:off x="4800600" y="841375"/>
            <a:ext cx="563563" cy="776288"/>
          </a:xfrm>
          <a:prstGeom prst="foldedCorner">
            <a:avLst>
              <a:gd name="adj" fmla="val 12500"/>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anchor="ctr">
            <a:prstTxWarp prst="textNoShape">
              <a:avLst/>
            </a:prstTxWarp>
            <a:spAutoFit/>
          </a:bodyPr>
          <a:lstStyle/>
          <a:p>
            <a:pPr algn="ctr" eaLnBrk="0" hangingPunct="0">
              <a:spcBef>
                <a:spcPct val="50000"/>
              </a:spcBef>
              <a:buClr>
                <a:srgbClr val="042D78"/>
              </a:buClr>
              <a:buFont typeface="Verdana" charset="0"/>
              <a:buNone/>
            </a:pPr>
            <a:endParaRPr lang="en-US" sz="1000" b="1">
              <a:solidFill>
                <a:srgbClr val="4D4D4D"/>
              </a:solidFill>
              <a:latin typeface="Calibri" charset="0"/>
            </a:endParaRPr>
          </a:p>
          <a:p>
            <a:pPr algn="ctr" eaLnBrk="0" hangingPunct="0">
              <a:spcBef>
                <a:spcPct val="50000"/>
              </a:spcBef>
              <a:buClr>
                <a:srgbClr val="042D78"/>
              </a:buClr>
              <a:buFont typeface="Verdana" charset="0"/>
              <a:buNone/>
            </a:pPr>
            <a:r>
              <a:rPr lang="en-US" sz="1000" b="1">
                <a:solidFill>
                  <a:srgbClr val="4D4D4D"/>
                </a:solidFill>
                <a:latin typeface="Calibri" charset="0"/>
              </a:rPr>
              <a:t>HIPAA</a:t>
            </a:r>
          </a:p>
          <a:p>
            <a:pPr algn="ctr" eaLnBrk="0" hangingPunct="0">
              <a:spcBef>
                <a:spcPct val="50000"/>
              </a:spcBef>
              <a:buClr>
                <a:srgbClr val="042D78"/>
              </a:buClr>
              <a:buFont typeface="Verdana" charset="0"/>
              <a:buNone/>
            </a:pPr>
            <a:endParaRPr lang="en-US" sz="1000" b="1">
              <a:solidFill>
                <a:srgbClr val="4D4D4D"/>
              </a:solidFill>
              <a:latin typeface="Calibri" charset="0"/>
            </a:endParaRPr>
          </a:p>
        </p:txBody>
      </p:sp>
      <p:sp>
        <p:nvSpPr>
          <p:cNvPr id="3113" name="AutoShape 17"/>
          <p:cNvSpPr>
            <a:spLocks noChangeArrowheads="1"/>
          </p:cNvSpPr>
          <p:nvPr/>
        </p:nvSpPr>
        <p:spPr bwMode="auto">
          <a:xfrm>
            <a:off x="5867400" y="842963"/>
            <a:ext cx="536575" cy="779462"/>
          </a:xfrm>
          <a:prstGeom prst="foldedCorner">
            <a:avLst>
              <a:gd name="adj" fmla="val 12500"/>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anchor="ctr">
            <a:prstTxWarp prst="textNoShape">
              <a:avLst/>
            </a:prstTxWarp>
            <a:spAutoFit/>
          </a:bodyPr>
          <a:lstStyle/>
          <a:p>
            <a:pPr algn="ctr" eaLnBrk="0" hangingPunct="0">
              <a:spcBef>
                <a:spcPct val="50000"/>
              </a:spcBef>
              <a:buClr>
                <a:srgbClr val="042D78"/>
              </a:buClr>
              <a:buFont typeface="Verdana" charset="0"/>
              <a:buNone/>
            </a:pPr>
            <a:endParaRPr lang="en-US" sz="1000" b="1" dirty="0" smtClean="0">
              <a:solidFill>
                <a:srgbClr val="4D4D4D"/>
              </a:solidFill>
              <a:latin typeface="Calibri" charset="0"/>
            </a:endParaRPr>
          </a:p>
          <a:p>
            <a:pPr algn="ctr" eaLnBrk="0" hangingPunct="0">
              <a:spcBef>
                <a:spcPct val="50000"/>
              </a:spcBef>
              <a:buClr>
                <a:srgbClr val="042D78"/>
              </a:buClr>
              <a:buFont typeface="Verdana" charset="0"/>
              <a:buNone/>
            </a:pPr>
            <a:r>
              <a:rPr lang="en-US" sz="1000" b="1" dirty="0" smtClean="0">
                <a:solidFill>
                  <a:srgbClr val="4D4D4D"/>
                </a:solidFill>
                <a:latin typeface="Calibri" charset="0"/>
              </a:rPr>
              <a:t>State</a:t>
            </a:r>
          </a:p>
          <a:p>
            <a:pPr algn="ctr" eaLnBrk="0" hangingPunct="0">
              <a:spcBef>
                <a:spcPct val="50000"/>
              </a:spcBef>
              <a:buClr>
                <a:srgbClr val="042D78"/>
              </a:buClr>
              <a:buFont typeface="Verdana" charset="0"/>
              <a:buNone/>
            </a:pPr>
            <a:endParaRPr lang="en-US" sz="1000" b="1" dirty="0">
              <a:solidFill>
                <a:srgbClr val="4D4D4D"/>
              </a:solidFill>
              <a:latin typeface="Calibri" charset="0"/>
            </a:endParaRPr>
          </a:p>
        </p:txBody>
      </p:sp>
      <p:sp>
        <p:nvSpPr>
          <p:cNvPr id="3114" name="AutoShape 85"/>
          <p:cNvSpPr>
            <a:spLocks noChangeArrowheads="1"/>
          </p:cNvSpPr>
          <p:nvPr/>
        </p:nvSpPr>
        <p:spPr bwMode="auto">
          <a:xfrm>
            <a:off x="6827838" y="833438"/>
            <a:ext cx="485775" cy="779462"/>
          </a:xfrm>
          <a:prstGeom prst="foldedCorner">
            <a:avLst>
              <a:gd name="adj" fmla="val 12500"/>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anchor="ctr">
            <a:prstTxWarp prst="textNoShape">
              <a:avLst/>
            </a:prstTxWarp>
            <a:spAutoFit/>
          </a:bodyPr>
          <a:lstStyle/>
          <a:p>
            <a:pPr algn="ctr" eaLnBrk="0" hangingPunct="0">
              <a:spcBef>
                <a:spcPct val="50000"/>
              </a:spcBef>
              <a:buClr>
                <a:srgbClr val="042D78"/>
              </a:buClr>
              <a:buFont typeface="Verdana" charset="0"/>
              <a:buNone/>
            </a:pPr>
            <a:endParaRPr lang="en-US" sz="1000" b="1">
              <a:solidFill>
                <a:srgbClr val="4D4D4D"/>
              </a:solidFill>
              <a:latin typeface="Calibri" charset="0"/>
            </a:endParaRPr>
          </a:p>
          <a:p>
            <a:pPr algn="ctr" eaLnBrk="0" hangingPunct="0">
              <a:spcBef>
                <a:spcPct val="50000"/>
              </a:spcBef>
              <a:buClr>
                <a:srgbClr val="042D78"/>
              </a:buClr>
              <a:buFont typeface="Verdana" charset="0"/>
              <a:buNone/>
            </a:pPr>
            <a:r>
              <a:rPr lang="en-US" sz="1000" b="1">
                <a:solidFill>
                  <a:srgbClr val="4D4D4D"/>
                </a:solidFill>
                <a:latin typeface="Calibri" charset="0"/>
              </a:rPr>
              <a:t>ITIL</a:t>
            </a:r>
          </a:p>
          <a:p>
            <a:pPr algn="ctr" eaLnBrk="0" hangingPunct="0">
              <a:spcBef>
                <a:spcPct val="50000"/>
              </a:spcBef>
              <a:buClr>
                <a:srgbClr val="042D78"/>
              </a:buClr>
              <a:buFont typeface="Verdana" charset="0"/>
              <a:buNone/>
            </a:pPr>
            <a:endParaRPr lang="en-US" sz="1000" b="1">
              <a:solidFill>
                <a:srgbClr val="4D4D4D"/>
              </a:solidFill>
              <a:latin typeface="Calibri" charset="0"/>
            </a:endParaRPr>
          </a:p>
        </p:txBody>
      </p:sp>
      <p:sp>
        <p:nvSpPr>
          <p:cNvPr id="4136" name="Line 86"/>
          <p:cNvSpPr>
            <a:spLocks noChangeShapeType="1"/>
          </p:cNvSpPr>
          <p:nvPr/>
        </p:nvSpPr>
        <p:spPr bwMode="auto">
          <a:xfrm>
            <a:off x="1905000" y="1752600"/>
            <a:ext cx="5180013" cy="19050"/>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4137" name="Line 87"/>
          <p:cNvSpPr>
            <a:spLocks noChangeShapeType="1"/>
          </p:cNvSpPr>
          <p:nvPr/>
        </p:nvSpPr>
        <p:spPr bwMode="auto">
          <a:xfrm flipV="1">
            <a:off x="1905000" y="1620838"/>
            <a:ext cx="0" cy="139700"/>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4138" name="Line 88"/>
          <p:cNvSpPr>
            <a:spLocks noChangeShapeType="1"/>
          </p:cNvSpPr>
          <p:nvPr/>
        </p:nvSpPr>
        <p:spPr bwMode="auto">
          <a:xfrm flipV="1">
            <a:off x="3979863" y="1620838"/>
            <a:ext cx="0" cy="146050"/>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4139" name="Line 89"/>
          <p:cNvSpPr>
            <a:spLocks noChangeShapeType="1"/>
          </p:cNvSpPr>
          <p:nvPr/>
        </p:nvSpPr>
        <p:spPr bwMode="auto">
          <a:xfrm flipV="1">
            <a:off x="5103813" y="1600200"/>
            <a:ext cx="0" cy="150813"/>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4140" name="Line 90"/>
          <p:cNvSpPr>
            <a:spLocks noChangeShapeType="1"/>
          </p:cNvSpPr>
          <p:nvPr/>
        </p:nvSpPr>
        <p:spPr bwMode="auto">
          <a:xfrm flipV="1">
            <a:off x="6173788" y="1603375"/>
            <a:ext cx="0" cy="163513"/>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4141" name="Line 91"/>
          <p:cNvSpPr>
            <a:spLocks noChangeShapeType="1"/>
          </p:cNvSpPr>
          <p:nvPr/>
        </p:nvSpPr>
        <p:spPr bwMode="auto">
          <a:xfrm flipV="1">
            <a:off x="7086600" y="1600200"/>
            <a:ext cx="0" cy="166688"/>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4142" name="Line 93"/>
          <p:cNvSpPr>
            <a:spLocks noChangeShapeType="1"/>
          </p:cNvSpPr>
          <p:nvPr/>
        </p:nvSpPr>
        <p:spPr bwMode="auto">
          <a:xfrm>
            <a:off x="4511675" y="1752600"/>
            <a:ext cx="0" cy="185738"/>
          </a:xfrm>
          <a:prstGeom prst="line">
            <a:avLst/>
          </a:prstGeom>
          <a:noFill/>
          <a:ln w="9525">
            <a:solidFill>
              <a:schemeClr val="tx1"/>
            </a:solidFill>
            <a:round/>
            <a:headEnd type="triangle" w="med" len="med"/>
            <a:tailEnd type="triangle" w="med" len="med"/>
          </a:ln>
        </p:spPr>
        <p:txBody>
          <a:bodyPr>
            <a:prstTxWarp prst="textNoShape">
              <a:avLst/>
            </a:prstTxWarp>
            <a:spAutoFit/>
          </a:bodyPr>
          <a:lstStyle/>
          <a:p>
            <a:endParaRPr lang="en-US"/>
          </a:p>
        </p:txBody>
      </p:sp>
      <p:sp>
        <p:nvSpPr>
          <p:cNvPr id="3122" name="AutoShape 14"/>
          <p:cNvSpPr>
            <a:spLocks noChangeArrowheads="1"/>
          </p:cNvSpPr>
          <p:nvPr/>
        </p:nvSpPr>
        <p:spPr bwMode="auto">
          <a:xfrm>
            <a:off x="4124325" y="5359400"/>
            <a:ext cx="852488" cy="908050"/>
          </a:xfrm>
          <a:prstGeom prst="foldedCorner">
            <a:avLst>
              <a:gd name="adj" fmla="val 19718"/>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anchor="ctr">
            <a:prstTxWarp prst="textNoShape">
              <a:avLst/>
            </a:prstTxWarp>
            <a:spAutoFit/>
          </a:bodyPr>
          <a:lstStyle/>
          <a:p>
            <a:pPr algn="ctr" eaLnBrk="0" hangingPunct="0">
              <a:spcBef>
                <a:spcPct val="50000"/>
              </a:spcBef>
              <a:buClr>
                <a:srgbClr val="042D78"/>
              </a:buClr>
              <a:buFont typeface="Verdana" charset="0"/>
              <a:buNone/>
            </a:pPr>
            <a:endParaRPr lang="en-US" sz="1000" b="1">
              <a:solidFill>
                <a:srgbClr val="4D4D4D"/>
              </a:solidFill>
              <a:latin typeface="Calibri" charset="0"/>
            </a:endParaRPr>
          </a:p>
          <a:p>
            <a:pPr algn="ctr" eaLnBrk="0" hangingPunct="0">
              <a:spcBef>
                <a:spcPct val="50000"/>
              </a:spcBef>
              <a:buClr>
                <a:srgbClr val="042D78"/>
              </a:buClr>
              <a:buFont typeface="Verdana" charset="0"/>
              <a:buNone/>
            </a:pPr>
            <a:r>
              <a:rPr lang="en-US" sz="1100" b="1">
                <a:solidFill>
                  <a:srgbClr val="4D4D4D"/>
                </a:solidFill>
                <a:latin typeface="Calibri" charset="0"/>
              </a:rPr>
              <a:t>Reports</a:t>
            </a:r>
          </a:p>
          <a:p>
            <a:pPr algn="ctr" eaLnBrk="0" hangingPunct="0">
              <a:spcBef>
                <a:spcPct val="50000"/>
              </a:spcBef>
              <a:buClr>
                <a:srgbClr val="042D78"/>
              </a:buClr>
              <a:buFont typeface="Verdana" charset="0"/>
              <a:buNone/>
            </a:pPr>
            <a:endParaRPr lang="en-US" sz="1000" b="1">
              <a:solidFill>
                <a:srgbClr val="4D4D4D"/>
              </a:solidFill>
              <a:latin typeface="Calibri" charset="0"/>
            </a:endParaRPr>
          </a:p>
        </p:txBody>
      </p:sp>
      <p:sp>
        <p:nvSpPr>
          <p:cNvPr id="4144" name="Slide Number Placeholder 3"/>
          <p:cNvSpPr txBox="1">
            <a:spLocks/>
          </p:cNvSpPr>
          <p:nvPr/>
        </p:nvSpPr>
        <p:spPr bwMode="auto">
          <a:xfrm>
            <a:off x="354013" y="5965825"/>
            <a:ext cx="2133600" cy="365125"/>
          </a:xfrm>
          <a:prstGeom prst="rect">
            <a:avLst/>
          </a:prstGeom>
          <a:noFill/>
          <a:ln w="9525">
            <a:noFill/>
            <a:miter lim="800000"/>
            <a:headEnd/>
            <a:tailEnd/>
          </a:ln>
        </p:spPr>
        <p:txBody>
          <a:bodyPr anchor="ctr">
            <a:prstTxWarp prst="textNoShape">
              <a:avLst/>
            </a:prstTxWarp>
          </a:bodyPr>
          <a:lstStyle/>
          <a:p>
            <a:fld id="{3FCFCA1E-DE32-734D-AD8D-D6C1FAFD5F8C}" type="slidenum">
              <a:rPr lang="en-US" sz="1200">
                <a:solidFill>
                  <a:srgbClr val="898989"/>
                </a:solidFill>
                <a:latin typeface="Calibri" charset="0"/>
              </a:rPr>
              <a:pPr/>
              <a:t>21</a:t>
            </a:fld>
            <a:endParaRPr lang="en-US" sz="1200">
              <a:solidFill>
                <a:srgbClr val="898989"/>
              </a:solidFill>
              <a:latin typeface="Calibri" charset="0"/>
            </a:endParaRPr>
          </a:p>
        </p:txBody>
      </p:sp>
      <p:sp>
        <p:nvSpPr>
          <p:cNvPr id="4145" name="Line 23"/>
          <p:cNvSpPr>
            <a:spLocks noChangeShapeType="1"/>
          </p:cNvSpPr>
          <p:nvPr/>
        </p:nvSpPr>
        <p:spPr bwMode="auto">
          <a:xfrm>
            <a:off x="1050925" y="6081713"/>
            <a:ext cx="0" cy="139700"/>
          </a:xfrm>
          <a:prstGeom prst="line">
            <a:avLst/>
          </a:prstGeom>
          <a:noFill/>
          <a:ln w="9525">
            <a:solidFill>
              <a:schemeClr val="bg2"/>
            </a:solidFill>
            <a:round/>
            <a:headEnd/>
            <a:tailEnd/>
          </a:ln>
        </p:spPr>
        <p:txBody>
          <a:bodyPr>
            <a:prstTxWarp prst="textNoShape">
              <a:avLst/>
            </a:prstTxWarp>
            <a:spAutoFit/>
          </a:bodyPr>
          <a:lstStyle/>
          <a:p>
            <a:endParaRPr lang="en-US"/>
          </a:p>
        </p:txBody>
      </p:sp>
      <p:sp>
        <p:nvSpPr>
          <p:cNvPr id="4146" name="Line 24"/>
          <p:cNvSpPr>
            <a:spLocks noChangeShapeType="1"/>
          </p:cNvSpPr>
          <p:nvPr/>
        </p:nvSpPr>
        <p:spPr bwMode="auto">
          <a:xfrm>
            <a:off x="2032000" y="6081713"/>
            <a:ext cx="0" cy="139700"/>
          </a:xfrm>
          <a:prstGeom prst="line">
            <a:avLst/>
          </a:prstGeom>
          <a:noFill/>
          <a:ln w="9525">
            <a:solidFill>
              <a:schemeClr val="bg2"/>
            </a:solidFill>
            <a:round/>
            <a:headEnd/>
            <a:tailEnd/>
          </a:ln>
        </p:spPr>
        <p:txBody>
          <a:bodyPr>
            <a:prstTxWarp prst="textNoShape">
              <a:avLst/>
            </a:prstTxWarp>
            <a:spAutoFit/>
          </a:bodyPr>
          <a:lstStyle/>
          <a:p>
            <a:endParaRPr lang="en-US"/>
          </a:p>
        </p:txBody>
      </p:sp>
      <p:sp>
        <p:nvSpPr>
          <p:cNvPr id="4147" name="Line 25"/>
          <p:cNvSpPr>
            <a:spLocks noChangeShapeType="1"/>
          </p:cNvSpPr>
          <p:nvPr/>
        </p:nvSpPr>
        <p:spPr bwMode="auto">
          <a:xfrm>
            <a:off x="3170238" y="6081713"/>
            <a:ext cx="0" cy="139700"/>
          </a:xfrm>
          <a:prstGeom prst="line">
            <a:avLst/>
          </a:prstGeom>
          <a:noFill/>
          <a:ln w="9525">
            <a:solidFill>
              <a:schemeClr val="bg2"/>
            </a:solidFill>
            <a:round/>
            <a:headEnd/>
            <a:tailEnd/>
          </a:ln>
        </p:spPr>
        <p:txBody>
          <a:bodyPr>
            <a:prstTxWarp prst="textNoShape">
              <a:avLst/>
            </a:prstTxWarp>
            <a:spAutoFit/>
          </a:bodyPr>
          <a:lstStyle/>
          <a:p>
            <a:endParaRPr lang="en-US"/>
          </a:p>
        </p:txBody>
      </p:sp>
      <p:sp>
        <p:nvSpPr>
          <p:cNvPr id="4148" name="AutoShape 2"/>
          <p:cNvSpPr>
            <a:spLocks noChangeArrowheads="1"/>
          </p:cNvSpPr>
          <p:nvPr/>
        </p:nvSpPr>
        <p:spPr bwMode="auto">
          <a:xfrm>
            <a:off x="125413" y="5410200"/>
            <a:ext cx="3352800" cy="1057275"/>
          </a:xfrm>
          <a:prstGeom prst="rightArrow">
            <a:avLst>
              <a:gd name="adj1" fmla="val 68731"/>
              <a:gd name="adj2" fmla="val 71939"/>
            </a:avLst>
          </a:prstGeom>
          <a:gradFill rotWithShape="0">
            <a:gsLst>
              <a:gs pos="0">
                <a:srgbClr val="FFFFFF"/>
              </a:gs>
              <a:gs pos="100000">
                <a:srgbClr val="EE8F29"/>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nvGrpSpPr>
          <p:cNvPr id="11" name="Group 64"/>
          <p:cNvGrpSpPr>
            <a:grpSpLocks/>
          </p:cNvGrpSpPr>
          <p:nvPr/>
        </p:nvGrpSpPr>
        <p:grpSpPr bwMode="auto">
          <a:xfrm>
            <a:off x="312738" y="5538788"/>
            <a:ext cx="304800" cy="304800"/>
            <a:chOff x="384" y="2160"/>
            <a:chExt cx="194" cy="192"/>
          </a:xfrm>
        </p:grpSpPr>
        <p:sp>
          <p:nvSpPr>
            <p:cNvPr id="3135" name="Oval 65"/>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60" name="Text Box 66"/>
            <p:cNvSpPr txBox="1">
              <a:spLocks noChangeArrowheads="1"/>
            </p:cNvSpPr>
            <p:nvPr/>
          </p:nvSpPr>
          <p:spPr bwMode="auto">
            <a:xfrm>
              <a:off x="391" y="2160"/>
              <a:ext cx="187" cy="19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7</a:t>
              </a:r>
            </a:p>
          </p:txBody>
        </p:sp>
      </p:grpSp>
      <p:sp>
        <p:nvSpPr>
          <p:cNvPr id="4150" name="Text Box 70"/>
          <p:cNvSpPr txBox="1">
            <a:spLocks noChangeArrowheads="1"/>
          </p:cNvSpPr>
          <p:nvPr/>
        </p:nvSpPr>
        <p:spPr bwMode="auto">
          <a:xfrm>
            <a:off x="647700" y="5561013"/>
            <a:ext cx="2559050" cy="64611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Enhanced reporting for: Continuous Compliance Monitoring, Risk Based Decisions, and Governance..</a:t>
            </a:r>
          </a:p>
        </p:txBody>
      </p:sp>
      <p:sp>
        <p:nvSpPr>
          <p:cNvPr id="4151" name="AutoShape 2"/>
          <p:cNvSpPr>
            <a:spLocks noChangeArrowheads="1"/>
          </p:cNvSpPr>
          <p:nvPr/>
        </p:nvSpPr>
        <p:spPr bwMode="auto">
          <a:xfrm rot="10800000">
            <a:off x="5454650" y="5335588"/>
            <a:ext cx="3175000" cy="1057275"/>
          </a:xfrm>
          <a:prstGeom prst="rightArrow">
            <a:avLst>
              <a:gd name="adj1" fmla="val 53556"/>
              <a:gd name="adj2" fmla="val 79524"/>
            </a:avLst>
          </a:prstGeom>
          <a:gradFill rotWithShape="0">
            <a:gsLst>
              <a:gs pos="0">
                <a:srgbClr val="EE8F29"/>
              </a:gs>
              <a:gs pos="35001">
                <a:srgbClr val="EE8F29"/>
              </a:gs>
              <a:gs pos="100000">
                <a:srgbClr val="FFFFFF"/>
              </a:gs>
            </a:gsLst>
            <a:lin ang="0" scaled="1"/>
          </a:gradFill>
          <a:ln w="9525">
            <a:noFill/>
            <a:miter lim="800000"/>
            <a:headEnd/>
            <a:tailEnd/>
          </a:ln>
        </p:spPr>
        <p:txBody>
          <a:bodyPr anchor="ctr">
            <a:prstTxWarp prst="textNoShape">
              <a:avLst/>
            </a:prstTxWarp>
            <a:spAutoFit/>
          </a:bodyPr>
          <a:lstStyle/>
          <a:p>
            <a:endParaRPr lang="en-US">
              <a:latin typeface="Calibri" charset="0"/>
            </a:endParaRPr>
          </a:p>
        </p:txBody>
      </p:sp>
      <p:grpSp>
        <p:nvGrpSpPr>
          <p:cNvPr id="12" name="Group 64"/>
          <p:cNvGrpSpPr>
            <a:grpSpLocks/>
          </p:cNvGrpSpPr>
          <p:nvPr/>
        </p:nvGrpSpPr>
        <p:grpSpPr bwMode="auto">
          <a:xfrm>
            <a:off x="8686800" y="5537200"/>
            <a:ext cx="304800" cy="304800"/>
            <a:chOff x="384" y="2160"/>
            <a:chExt cx="194" cy="192"/>
          </a:xfrm>
        </p:grpSpPr>
        <p:sp>
          <p:nvSpPr>
            <p:cNvPr id="3133" name="Oval 65"/>
            <p:cNvSpPr>
              <a:spLocks noChangeArrowheads="1"/>
            </p:cNvSpPr>
            <p:nvPr/>
          </p:nvSpPr>
          <p:spPr bwMode="auto">
            <a:xfrm>
              <a:off x="384" y="2160"/>
              <a:ext cx="192" cy="192"/>
            </a:xfrm>
            <a:prstGeom prst="ellipse">
              <a:avLst/>
            </a:prstGeom>
            <a:solidFill>
              <a:schemeClr val="bg1"/>
            </a:solidFill>
            <a:ln w="9525">
              <a:solidFill>
                <a:schemeClr val="tx1"/>
              </a:solidFill>
              <a:round/>
              <a:headEnd/>
              <a:tailEnd/>
            </a:ln>
            <a:effectLst>
              <a:outerShdw dist="35921" dir="2700000" algn="ctr" rotWithShape="0">
                <a:schemeClr val="bg2"/>
              </a:outerShdw>
            </a:effectLst>
          </p:spPr>
          <p:txBody>
            <a:bodyPr wrap="none" anchor="ctr">
              <a:spAutoFit/>
            </a:bodyPr>
            <a:lstStyle/>
            <a:p>
              <a:pPr fontAlgn="auto">
                <a:spcBef>
                  <a:spcPts val="0"/>
                </a:spcBef>
                <a:spcAft>
                  <a:spcPts val="0"/>
                </a:spcAft>
                <a:defRPr/>
              </a:pPr>
              <a:endParaRPr lang="en-US">
                <a:latin typeface="Calibri" pitchFamily="34" charset="0"/>
                <a:ea typeface="+mn-ea"/>
                <a:cs typeface="+mn-cs"/>
              </a:endParaRPr>
            </a:p>
          </p:txBody>
        </p:sp>
        <p:sp>
          <p:nvSpPr>
            <p:cNvPr id="4158" name="Text Box 66"/>
            <p:cNvSpPr txBox="1">
              <a:spLocks noChangeArrowheads="1"/>
            </p:cNvSpPr>
            <p:nvPr/>
          </p:nvSpPr>
          <p:spPr bwMode="auto">
            <a:xfrm>
              <a:off x="391" y="2160"/>
              <a:ext cx="187" cy="19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400" b="1">
                  <a:latin typeface="Calibri" charset="0"/>
                </a:rPr>
                <a:t>8</a:t>
              </a:r>
            </a:p>
          </p:txBody>
        </p:sp>
      </p:grpSp>
      <p:sp>
        <p:nvSpPr>
          <p:cNvPr id="4153" name="Text Box 70"/>
          <p:cNvSpPr txBox="1">
            <a:spLocks noChangeArrowheads="1"/>
          </p:cNvSpPr>
          <p:nvPr/>
        </p:nvSpPr>
        <p:spPr bwMode="auto">
          <a:xfrm>
            <a:off x="6172200" y="5561013"/>
            <a:ext cx="2559050" cy="646112"/>
          </a:xfrm>
          <a:prstGeom prst="rect">
            <a:avLst/>
          </a:prstGeom>
          <a:noFill/>
          <a:ln w="9525">
            <a:noFill/>
            <a:miter lim="800000"/>
            <a:headEnd/>
            <a:tailEnd/>
          </a:ln>
        </p:spPr>
        <p:txBody>
          <a:bodyPr>
            <a:prstTxWarp prst="textNoShape">
              <a:avLst/>
            </a:prstTxWarp>
            <a:spAutoFit/>
          </a:bodyPr>
          <a:lstStyle/>
          <a:p>
            <a:pPr eaLnBrk="0" hangingPunct="0">
              <a:spcBef>
                <a:spcPct val="50000"/>
              </a:spcBef>
              <a:buClr>
                <a:srgbClr val="042D78"/>
              </a:buClr>
              <a:buFont typeface="Verdana" charset="0"/>
              <a:buNone/>
            </a:pPr>
            <a:r>
              <a:rPr lang="en-US" sz="1200" b="1">
                <a:latin typeface="Calibri" charset="0"/>
              </a:rPr>
              <a:t>Metric measurement to support: ITIL services, compliance management, risk mitigation, etc..</a:t>
            </a:r>
          </a:p>
        </p:txBody>
      </p:sp>
      <p:sp>
        <p:nvSpPr>
          <p:cNvPr id="3111" name="AutoShape 14"/>
          <p:cNvSpPr>
            <a:spLocks noChangeArrowheads="1"/>
          </p:cNvSpPr>
          <p:nvPr/>
        </p:nvSpPr>
        <p:spPr bwMode="auto">
          <a:xfrm>
            <a:off x="2568575" y="827088"/>
            <a:ext cx="555625" cy="827087"/>
          </a:xfrm>
          <a:prstGeom prst="foldedCorner">
            <a:avLst>
              <a:gd name="adj" fmla="val 19718"/>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anchor="ctr">
            <a:prstTxWarp prst="textNoShape">
              <a:avLst/>
            </a:prstTxWarp>
            <a:spAutoFit/>
          </a:bodyPr>
          <a:lstStyle/>
          <a:p>
            <a:pPr algn="ctr" eaLnBrk="0" hangingPunct="0">
              <a:spcBef>
                <a:spcPct val="50000"/>
              </a:spcBef>
              <a:buClr>
                <a:srgbClr val="042D78"/>
              </a:buClr>
              <a:buFont typeface="Verdana" charset="0"/>
              <a:buNone/>
            </a:pPr>
            <a:endParaRPr lang="en-US" sz="1000" b="1">
              <a:solidFill>
                <a:srgbClr val="4D4D4D"/>
              </a:solidFill>
              <a:latin typeface="Calibri" charset="0"/>
            </a:endParaRPr>
          </a:p>
          <a:p>
            <a:pPr algn="ctr" eaLnBrk="0" hangingPunct="0">
              <a:spcBef>
                <a:spcPct val="50000"/>
              </a:spcBef>
              <a:buClr>
                <a:srgbClr val="042D78"/>
              </a:buClr>
              <a:buFont typeface="Verdana" charset="0"/>
              <a:buNone/>
            </a:pPr>
            <a:r>
              <a:rPr lang="en-US" sz="1000" b="1">
                <a:solidFill>
                  <a:srgbClr val="4D4D4D"/>
                </a:solidFill>
                <a:latin typeface="Calibri" charset="0"/>
              </a:rPr>
              <a:t>NIST</a:t>
            </a:r>
          </a:p>
          <a:p>
            <a:pPr algn="ctr" eaLnBrk="0" hangingPunct="0">
              <a:spcBef>
                <a:spcPct val="50000"/>
              </a:spcBef>
              <a:buClr>
                <a:srgbClr val="042D78"/>
              </a:buClr>
              <a:buFont typeface="Verdana" charset="0"/>
              <a:buNone/>
            </a:pPr>
            <a:endParaRPr lang="en-US" sz="1000" b="1">
              <a:solidFill>
                <a:srgbClr val="4D4D4D"/>
              </a:solidFill>
              <a:latin typeface="Calibri" charset="0"/>
            </a:endParaRPr>
          </a:p>
        </p:txBody>
      </p:sp>
      <p:sp>
        <p:nvSpPr>
          <p:cNvPr id="4155" name="Line 87"/>
          <p:cNvSpPr>
            <a:spLocks noChangeShapeType="1"/>
          </p:cNvSpPr>
          <p:nvPr/>
        </p:nvSpPr>
        <p:spPr bwMode="auto">
          <a:xfrm flipH="1" flipV="1">
            <a:off x="2808288" y="1676400"/>
            <a:ext cx="0" cy="76200"/>
          </a:xfrm>
          <a:prstGeom prst="line">
            <a:avLst/>
          </a:prstGeom>
          <a:noFill/>
          <a:ln w="3175">
            <a:solidFill>
              <a:schemeClr val="tx1"/>
            </a:solidFill>
            <a:round/>
            <a:headEnd/>
            <a:tailEnd/>
          </a:ln>
        </p:spPr>
        <p:txBody>
          <a:bodyPr>
            <a:prstTxWarp prst="textNoShape">
              <a:avLst/>
            </a:prstTxWarp>
            <a:spAutoFit/>
          </a:bodyPr>
          <a:lstStyle/>
          <a:p>
            <a:endParaRPr lang="en-US"/>
          </a:p>
        </p:txBody>
      </p:sp>
      <p:sp>
        <p:nvSpPr>
          <p:cNvPr id="2" name="AutoShape 14"/>
          <p:cNvSpPr>
            <a:spLocks noChangeArrowheads="1"/>
          </p:cNvSpPr>
          <p:nvPr/>
        </p:nvSpPr>
        <p:spPr bwMode="auto">
          <a:xfrm>
            <a:off x="1476375" y="807313"/>
            <a:ext cx="555625" cy="817424"/>
          </a:xfrm>
          <a:prstGeom prst="foldedCorner">
            <a:avLst>
              <a:gd name="adj" fmla="val 19718"/>
            </a:avLst>
          </a:prstGeom>
          <a:gradFill rotWithShape="0">
            <a:gsLst>
              <a:gs pos="0">
                <a:srgbClr val="5D87A1"/>
              </a:gs>
              <a:gs pos="100000">
                <a:srgbClr val="FFFFFF"/>
              </a:gs>
            </a:gsLst>
            <a:lin ang="2700000" scaled="1"/>
          </a:gradFill>
          <a:ln w="9525">
            <a:solidFill>
              <a:srgbClr val="4D4D4D"/>
            </a:solidFill>
            <a:round/>
            <a:headEnd/>
            <a:tailEnd/>
          </a:ln>
          <a:effectLst>
            <a:outerShdw dist="35921" dir="2700000" algn="ctr" rotWithShape="0">
              <a:schemeClr val="bg2"/>
            </a:outerShdw>
          </a:effectLst>
        </p:spPr>
        <p:txBody>
          <a:bodyPr wrap="square" anchor="ctr">
            <a:prstTxWarp prst="textNoShape">
              <a:avLst/>
            </a:prstTxWarp>
            <a:spAutoFit/>
          </a:bodyPr>
          <a:lstStyle/>
          <a:p>
            <a:pPr algn="ctr" eaLnBrk="0" hangingPunct="0">
              <a:spcBef>
                <a:spcPct val="50000"/>
              </a:spcBef>
              <a:buClr>
                <a:srgbClr val="042D78"/>
              </a:buClr>
              <a:buFont typeface="Verdana" charset="0"/>
              <a:buNone/>
            </a:pPr>
            <a:endParaRPr lang="en-US" sz="1000" b="1" dirty="0" smtClean="0">
              <a:solidFill>
                <a:srgbClr val="4D4D4D"/>
              </a:solidFill>
              <a:latin typeface="Calibri" charset="0"/>
            </a:endParaRPr>
          </a:p>
          <a:p>
            <a:pPr algn="ctr" eaLnBrk="0" hangingPunct="0">
              <a:spcBef>
                <a:spcPct val="50000"/>
              </a:spcBef>
              <a:buClr>
                <a:srgbClr val="042D78"/>
              </a:buClr>
              <a:buFont typeface="Verdana" charset="0"/>
              <a:buNone/>
            </a:pPr>
            <a:r>
              <a:rPr lang="en-US" sz="1000" b="1" dirty="0" smtClean="0">
                <a:solidFill>
                  <a:srgbClr val="4D4D4D"/>
                </a:solidFill>
                <a:latin typeface="Calibri" charset="0"/>
              </a:rPr>
              <a:t>PCI</a:t>
            </a:r>
          </a:p>
          <a:p>
            <a:pPr algn="ctr" eaLnBrk="0" hangingPunct="0">
              <a:spcBef>
                <a:spcPct val="50000"/>
              </a:spcBef>
              <a:buClr>
                <a:srgbClr val="042D78"/>
              </a:buClr>
              <a:buFont typeface="Verdana" charset="0"/>
              <a:buNone/>
            </a:pPr>
            <a:endParaRPr lang="en-US" sz="1000" b="1" dirty="0">
              <a:solidFill>
                <a:srgbClr val="4D4D4D"/>
              </a:solidFill>
              <a:latin typeface="Calibri" charset="0"/>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a:srcRect/>
          <a:stretch>
            <a:fillRect/>
          </a:stretch>
        </p:blipFill>
        <p:spPr bwMode="auto">
          <a:xfrm>
            <a:off x="4448175" y="3830638"/>
            <a:ext cx="3730625" cy="2286000"/>
          </a:xfrm>
          <a:prstGeom prst="rect">
            <a:avLst/>
          </a:prstGeom>
          <a:noFill/>
          <a:ln w="9525">
            <a:noFill/>
            <a:miter lim="800000"/>
            <a:headEnd/>
            <a:tailEnd/>
          </a:ln>
        </p:spPr>
      </p:pic>
      <p:sp>
        <p:nvSpPr>
          <p:cNvPr id="35843" name="Rectangle 3"/>
          <p:cNvSpPr>
            <a:spLocks noGrp="1" noChangeArrowheads="1"/>
          </p:cNvSpPr>
          <p:nvPr>
            <p:ph type="title"/>
          </p:nvPr>
        </p:nvSpPr>
        <p:spPr/>
        <p:txBody>
          <a:bodyPr>
            <a:normAutofit fontScale="90000"/>
          </a:bodyPr>
          <a:lstStyle/>
          <a:p>
            <a:pPr eaLnBrk="1" hangingPunct="1"/>
            <a:r>
              <a:rPr lang="en-US" sz="4000" dirty="0"/>
              <a:t>The End Result—IT</a:t>
            </a:r>
            <a:r>
              <a:rPr lang="en-US" sz="4000" dirty="0" smtClean="0"/>
              <a:t> GRC </a:t>
            </a:r>
            <a:r>
              <a:rPr lang="en-US" sz="4000" dirty="0"/>
              <a:t>Maturity</a:t>
            </a:r>
          </a:p>
        </p:txBody>
      </p:sp>
      <p:sp>
        <p:nvSpPr>
          <p:cNvPr id="35844" name="Rectangle 4"/>
          <p:cNvSpPr>
            <a:spLocks noGrp="1" noChangeArrowheads="1"/>
          </p:cNvSpPr>
          <p:nvPr>
            <p:ph type="body" idx="1"/>
          </p:nvPr>
        </p:nvSpPr>
        <p:spPr/>
        <p:txBody>
          <a:bodyPr/>
          <a:lstStyle/>
          <a:p>
            <a:pPr eaLnBrk="1" hangingPunct="1"/>
            <a:r>
              <a:rPr lang="en-US" sz="1800" b="1" dirty="0"/>
              <a:t>Policy Management </a:t>
            </a:r>
          </a:p>
          <a:p>
            <a:pPr eaLnBrk="1" hangingPunct="1"/>
            <a:r>
              <a:rPr lang="en-US" sz="1800" b="1" dirty="0"/>
              <a:t>Document Retention/retrieval</a:t>
            </a:r>
          </a:p>
          <a:p>
            <a:pPr eaLnBrk="1" hangingPunct="1"/>
            <a:r>
              <a:rPr lang="en-US" sz="1800" b="1" dirty="0"/>
              <a:t>Information Technology Security Program</a:t>
            </a:r>
          </a:p>
          <a:p>
            <a:pPr eaLnBrk="1" hangingPunct="1"/>
            <a:r>
              <a:rPr lang="en-US" sz="1800" b="1" dirty="0"/>
              <a:t>Financial Controls at System level</a:t>
            </a:r>
          </a:p>
          <a:p>
            <a:pPr eaLnBrk="1" hangingPunct="1"/>
            <a:r>
              <a:rPr lang="en-US" sz="1800" b="1" dirty="0"/>
              <a:t>Integrated Auditing programs</a:t>
            </a:r>
          </a:p>
          <a:p>
            <a:pPr eaLnBrk="1" hangingPunct="1"/>
            <a:r>
              <a:rPr lang="en-US" sz="1800" b="1" dirty="0"/>
              <a:t>Automated processes and programs across the Enterprise</a:t>
            </a:r>
          </a:p>
          <a:p>
            <a:pPr eaLnBrk="1" hangingPunct="1"/>
            <a:endParaRPr lang="en-US" sz="1800" dirty="0"/>
          </a:p>
          <a:p>
            <a:pPr lvl="1" eaLnBrk="1" hangingPunct="1"/>
            <a:endParaRPr lang="en-US" sz="2400"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47663" y="273050"/>
            <a:ext cx="8229600" cy="685800"/>
          </a:xfrm>
        </p:spPr>
        <p:txBody>
          <a:bodyPr/>
          <a:lstStyle/>
          <a:p>
            <a:pPr algn="l"/>
            <a:r>
              <a:rPr lang="en-US" sz="2000" b="1" dirty="0" err="1" smtClean="0">
                <a:latin typeface="Arial" charset="0"/>
                <a:ea typeface="Arial" charset="0"/>
                <a:cs typeface="Arial" charset="0"/>
              </a:rPr>
              <a:t>GRc</a:t>
            </a:r>
            <a:r>
              <a:rPr lang="en-US" sz="2000" b="1" dirty="0" smtClean="0">
                <a:latin typeface="Arial" charset="0"/>
                <a:ea typeface="Arial" charset="0"/>
                <a:cs typeface="Arial" charset="0"/>
              </a:rPr>
              <a:t> Tool contenders </a:t>
            </a:r>
            <a:endParaRPr lang="en-US" sz="2000" b="1" dirty="0">
              <a:latin typeface="Arial" charset="0"/>
              <a:ea typeface="Arial" charset="0"/>
              <a:cs typeface="Arial" charset="0"/>
            </a:endParaRPr>
          </a:p>
        </p:txBody>
      </p:sp>
      <p:sp>
        <p:nvSpPr>
          <p:cNvPr id="62469" name="Slide Number Placeholder 17"/>
          <p:cNvSpPr>
            <a:spLocks noGrp="1"/>
          </p:cNvSpPr>
          <p:nvPr>
            <p:ph type="sldNum" sz="quarter" idx="12"/>
          </p:nvPr>
        </p:nvSpPr>
        <p:spPr bwMode="auto">
          <a:xfrm>
            <a:off x="6553200" y="6494463"/>
            <a:ext cx="2133600" cy="365125"/>
          </a:xfrm>
          <a:ln>
            <a:miter lim="800000"/>
            <a:headEnd/>
            <a:tailEnd/>
          </a:ln>
        </p:spPr>
        <p:txBody>
          <a:bodyPr/>
          <a:lstStyle/>
          <a:p>
            <a:fld id="{79C4DE47-CB83-8B48-8DA7-C7747D143750}" type="slidenum">
              <a:rPr lang="en-US"/>
              <a:pPr/>
              <a:t>23</a:t>
            </a:fld>
            <a:endParaRPr lang="en-US"/>
          </a:p>
        </p:txBody>
      </p:sp>
      <p:sp>
        <p:nvSpPr>
          <p:cNvPr id="6" name="Rectangle 5"/>
          <p:cNvSpPr/>
          <p:nvPr/>
        </p:nvSpPr>
        <p:spPr>
          <a:xfrm>
            <a:off x="457200" y="762000"/>
            <a:ext cx="81534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227" name="Picture 11"/>
          <p:cNvPicPr>
            <a:picLocks noChangeAspect="1" noChangeArrowheads="1"/>
          </p:cNvPicPr>
          <p:nvPr/>
        </p:nvPicPr>
        <p:blipFill>
          <a:blip r:embed="rId2"/>
          <a:srcRect l="12500" t="10773" r="33690"/>
          <a:stretch>
            <a:fillRect/>
          </a:stretch>
        </p:blipFill>
        <p:spPr bwMode="auto">
          <a:xfrm>
            <a:off x="3695700" y="1025525"/>
            <a:ext cx="4926013" cy="4940300"/>
          </a:xfrm>
          <a:prstGeom prst="rect">
            <a:avLst/>
          </a:prstGeom>
          <a:noFill/>
          <a:ln w="9525">
            <a:solidFill>
              <a:schemeClr val="accent1"/>
            </a:solidFill>
            <a:miter lim="800000"/>
            <a:headEnd/>
            <a:tailEnd/>
          </a:ln>
          <a:effectLst>
            <a:outerShdw blurRad="63500" dist="38100" dir="2700000" algn="tl" rotWithShape="0">
              <a:srgbClr val="000000">
                <a:alpha val="39999"/>
              </a:srgbClr>
            </a:outerShdw>
          </a:effectLst>
        </p:spPr>
      </p:pic>
      <p:sp>
        <p:nvSpPr>
          <p:cNvPr id="12" name="Rectangle 11"/>
          <p:cNvSpPr/>
          <p:nvPr/>
        </p:nvSpPr>
        <p:spPr>
          <a:xfrm>
            <a:off x="376238" y="963613"/>
            <a:ext cx="3359150" cy="4016485"/>
          </a:xfrm>
          <a:prstGeom prst="rect">
            <a:avLst/>
          </a:prstGeom>
        </p:spPr>
        <p:txBody>
          <a:bodyPr wrap="square">
            <a:prstTxWarp prst="textNoShape">
              <a:avLst/>
            </a:prstTxWarp>
            <a:spAutoFit/>
          </a:bodyPr>
          <a:lstStyle/>
          <a:p>
            <a:pPr marL="166688" indent="-166688">
              <a:spcBef>
                <a:spcPts val="300"/>
              </a:spcBef>
              <a:spcAft>
                <a:spcPts val="300"/>
              </a:spcAft>
              <a:buClr>
                <a:srgbClr val="558ED5"/>
              </a:buClr>
              <a:buFont typeface="Arial" charset="0"/>
              <a:buChar char="•"/>
            </a:pPr>
            <a:r>
              <a:rPr lang="en-US" sz="1500" b="1" dirty="0">
                <a:latin typeface="Calibri" charset="0"/>
              </a:rPr>
              <a:t>According to The Forrester Wave, a top technology and market research company</a:t>
            </a:r>
            <a:r>
              <a:rPr lang="en-US" sz="1500" b="1" i="1" dirty="0" smtClean="0">
                <a:latin typeface="Calibri" charset="0"/>
              </a:rPr>
              <a:t>:</a:t>
            </a:r>
            <a:endParaRPr lang="en-US" sz="1500" b="1" dirty="0" smtClean="0">
              <a:solidFill>
                <a:srgbClr val="558ED5"/>
              </a:solidFill>
              <a:latin typeface="Calibri" charset="0"/>
            </a:endParaRPr>
          </a:p>
          <a:p>
            <a:pPr marL="346075" lvl="1" indent="-179388">
              <a:spcBef>
                <a:spcPts val="300"/>
              </a:spcBef>
              <a:spcAft>
                <a:spcPts val="300"/>
              </a:spcAft>
              <a:buFont typeface="Symbol" charset="2"/>
              <a:buChar char="-"/>
            </a:pPr>
            <a:r>
              <a:rPr lang="en-US" sz="1300" dirty="0" smtClean="0">
                <a:latin typeface="Calibri" charset="0"/>
              </a:rPr>
              <a:t>These companies focus </a:t>
            </a:r>
            <a:r>
              <a:rPr lang="en-US" sz="1300" dirty="0">
                <a:latin typeface="Calibri" charset="0"/>
              </a:rPr>
              <a:t>on collecting the daily barrage of information and translating it into relevant metrics </a:t>
            </a:r>
            <a:endParaRPr lang="en-US" sz="1300" dirty="0" smtClean="0">
              <a:latin typeface="Calibri" charset="0"/>
            </a:endParaRPr>
          </a:p>
          <a:p>
            <a:pPr marL="346075" lvl="1" indent="-179388">
              <a:spcBef>
                <a:spcPts val="300"/>
              </a:spcBef>
              <a:spcAft>
                <a:spcPts val="300"/>
              </a:spcAft>
              <a:buFont typeface="Symbol" charset="2"/>
              <a:buChar char="-"/>
            </a:pPr>
            <a:r>
              <a:rPr lang="en-US" sz="1300" dirty="0" smtClean="0">
                <a:latin typeface="Calibri" charset="0"/>
              </a:rPr>
              <a:t>content </a:t>
            </a:r>
            <a:r>
              <a:rPr lang="en-US" sz="1300" dirty="0">
                <a:latin typeface="Calibri" charset="0"/>
              </a:rPr>
              <a:t>management, risk and control management, and workflow management, making it one of the best overall technical platforms assessed in the IT GRC space. </a:t>
            </a:r>
          </a:p>
          <a:p>
            <a:pPr marL="346075" lvl="1" indent="-179388">
              <a:spcBef>
                <a:spcPts val="300"/>
              </a:spcBef>
              <a:spcAft>
                <a:spcPts val="300"/>
              </a:spcAft>
              <a:buFont typeface="Symbol" charset="2"/>
              <a:buChar char="-"/>
            </a:pPr>
            <a:r>
              <a:rPr lang="en-US" sz="1300" dirty="0">
                <a:latin typeface="Calibri" charset="0"/>
              </a:rPr>
              <a:t>Workflow management capabilities are particularly impressive, offering predefined workflows for a wide range of core IT GRC solutions with the flexibility for customers to define their own processes using drag and drop development features.*</a:t>
            </a:r>
          </a:p>
        </p:txBody>
      </p:sp>
      <p:sp>
        <p:nvSpPr>
          <p:cNvPr id="6151" name="Rectangle 13"/>
          <p:cNvSpPr>
            <a:spLocks noChangeArrowheads="1"/>
          </p:cNvSpPr>
          <p:nvPr/>
        </p:nvSpPr>
        <p:spPr bwMode="auto">
          <a:xfrm>
            <a:off x="361950" y="6356350"/>
            <a:ext cx="8143875" cy="276225"/>
          </a:xfrm>
          <a:prstGeom prst="rect">
            <a:avLst/>
          </a:prstGeom>
          <a:noFill/>
          <a:ln w="9525">
            <a:noFill/>
            <a:miter lim="800000"/>
            <a:headEnd/>
            <a:tailEnd/>
          </a:ln>
        </p:spPr>
        <p:txBody>
          <a:bodyPr>
            <a:prstTxWarp prst="textNoShape">
              <a:avLst/>
            </a:prstTxWarp>
            <a:spAutoFit/>
          </a:bodyPr>
          <a:lstStyle/>
          <a:p>
            <a:r>
              <a:rPr lang="en-US" sz="1200" b="1" i="1">
                <a:latin typeface="Calibri" charset="0"/>
              </a:rPr>
              <a:t>* Ref: The Forrester Wave™: IT Governance, Risk, And Compliance Platforms, Q4 2011, December  1, 2011</a:t>
            </a: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title"/>
          </p:nvPr>
        </p:nvSpPr>
        <p:spPr/>
        <p:txBody>
          <a:bodyPr>
            <a:normAutofit/>
          </a:bodyPr>
          <a:lstStyle/>
          <a:p>
            <a:pPr eaLnBrk="1" hangingPunct="1"/>
            <a:r>
              <a:rPr lang="en-US" sz="3200" dirty="0" smtClean="0"/>
              <a:t>Resources</a:t>
            </a:r>
            <a:r>
              <a:rPr lang="en-US" sz="4000" dirty="0" smtClean="0"/>
              <a:t> </a:t>
            </a:r>
            <a:endParaRPr lang="en-US" sz="4000" dirty="0"/>
          </a:p>
        </p:txBody>
      </p:sp>
      <p:sp>
        <p:nvSpPr>
          <p:cNvPr id="35844" name="Rectangle 4"/>
          <p:cNvSpPr>
            <a:spLocks noGrp="1" noChangeArrowheads="1"/>
          </p:cNvSpPr>
          <p:nvPr>
            <p:ph type="body" idx="1"/>
          </p:nvPr>
        </p:nvSpPr>
        <p:spPr>
          <a:xfrm>
            <a:off x="1286933" y="1371600"/>
            <a:ext cx="6536267" cy="5257799"/>
          </a:xfrm>
        </p:spPr>
        <p:txBody>
          <a:bodyPr/>
          <a:lstStyle/>
          <a:p>
            <a:pPr eaLnBrk="1" hangingPunct="1"/>
            <a:r>
              <a:rPr lang="en-US" sz="1800" b="1" dirty="0" smtClean="0"/>
              <a:t>Governance, Risk, Compliance (GRC) Systems, Tips and advice from </a:t>
            </a:r>
            <a:r>
              <a:rPr lang="en-US" sz="1800" b="1" dirty="0" err="1" smtClean="0"/>
              <a:t>Educause</a:t>
            </a:r>
            <a:r>
              <a:rPr lang="en-US" sz="1800" b="1" dirty="0" smtClean="0"/>
              <a:t> colleagues as of January 2012</a:t>
            </a:r>
          </a:p>
          <a:p>
            <a:pPr lvl="1" eaLnBrk="1" hangingPunct="1"/>
            <a:r>
              <a:rPr lang="en-US" sz="1800" b="1" dirty="0" smtClean="0">
                <a:hlinkClick r:id="rId2"/>
              </a:rPr>
              <a:t>https://wiki.internet2.edu/confluence/display/itsg2/Hot</a:t>
            </a:r>
            <a:r>
              <a:rPr lang="en-US" sz="1800" b="1" dirty="0" smtClean="0"/>
              <a:t> +Topics</a:t>
            </a:r>
          </a:p>
          <a:p>
            <a:pPr lvl="1" eaLnBrk="1" hangingPunct="1"/>
            <a:endParaRPr lang="en-US" sz="1800" b="1" dirty="0" smtClean="0"/>
          </a:p>
          <a:p>
            <a:pPr eaLnBrk="1" hangingPunct="1"/>
            <a:r>
              <a:rPr lang="en-US" sz="1800" b="1" dirty="0" smtClean="0"/>
              <a:t>IT-GRC Tools </a:t>
            </a:r>
          </a:p>
          <a:p>
            <a:pPr lvl="1" eaLnBrk="1" hangingPunct="1"/>
            <a:r>
              <a:rPr lang="en-US" sz="1800" b="1" dirty="0" smtClean="0">
                <a:hlinkClick r:id="rId3"/>
              </a:rPr>
              <a:t>www.metricstream.com</a:t>
            </a:r>
            <a:endParaRPr lang="en-US" sz="1800" b="1" dirty="0" smtClean="0"/>
          </a:p>
          <a:p>
            <a:pPr lvl="1" eaLnBrk="1" hangingPunct="1"/>
            <a:r>
              <a:rPr lang="en-US" sz="1800" b="1" dirty="0" smtClean="0">
                <a:hlinkClick r:id="rId4"/>
              </a:rPr>
              <a:t>www.brinqa.com</a:t>
            </a:r>
            <a:endParaRPr lang="en-US" sz="1800" b="1" dirty="0" smtClean="0"/>
          </a:p>
          <a:p>
            <a:pPr lvl="1" eaLnBrk="1" hangingPunct="1"/>
            <a:r>
              <a:rPr lang="en-US" sz="1800" b="1" dirty="0" smtClean="0">
                <a:hlinkClick r:id="rId5"/>
              </a:rPr>
              <a:t>www.archer.com</a:t>
            </a:r>
            <a:endParaRPr lang="en-US" sz="1800" b="1" dirty="0" smtClean="0"/>
          </a:p>
          <a:p>
            <a:pPr lvl="1" eaLnBrk="1" hangingPunct="1"/>
            <a:r>
              <a:rPr lang="en-US" sz="1800" b="1" dirty="0" smtClean="0">
                <a:hlinkClick r:id="rId6"/>
              </a:rPr>
              <a:t>www.lockpath.com</a:t>
            </a:r>
            <a:endParaRPr lang="en-US" sz="1800" b="1" dirty="0" smtClean="0"/>
          </a:p>
          <a:p>
            <a:pPr lvl="1" eaLnBrk="1" hangingPunct="1"/>
            <a:r>
              <a:rPr lang="en-US" sz="1800" b="1" dirty="0" smtClean="0">
                <a:hlinkClick r:id="rId7"/>
              </a:rPr>
              <a:t>www.modulo.com</a:t>
            </a:r>
            <a:endParaRPr lang="en-US" sz="1800" b="1" dirty="0" smtClean="0"/>
          </a:p>
          <a:p>
            <a:pPr lvl="1" eaLnBrk="1" hangingPunct="1"/>
            <a:endParaRPr lang="en-US" sz="1800" b="1" dirty="0" smtClean="0"/>
          </a:p>
          <a:p>
            <a:pPr lvl="1" eaLnBrk="1" hangingPunct="1"/>
            <a:r>
              <a:rPr lang="en-US" sz="1800" b="1" dirty="0" smtClean="0"/>
              <a:t>Risk Management</a:t>
            </a:r>
          </a:p>
          <a:p>
            <a:pPr lvl="2" eaLnBrk="1" hangingPunct="1"/>
            <a:r>
              <a:rPr lang="en-US" sz="1800" b="1" dirty="0" err="1" smtClean="0"/>
              <a:t>Nist</a:t>
            </a:r>
            <a:r>
              <a:rPr lang="en-US" sz="1800" b="1" dirty="0" smtClean="0"/>
              <a:t> SP 800-30</a:t>
            </a:r>
          </a:p>
          <a:p>
            <a:pPr eaLnBrk="1" hangingPunct="1"/>
            <a:endParaRPr lang="en-US" sz="1800" b="1" dirty="0" smtClean="0"/>
          </a:p>
          <a:p>
            <a:pPr eaLnBrk="1" hangingPunct="1"/>
            <a:endParaRPr lang="en-US" sz="1800" b="1" dirty="0" smtClean="0"/>
          </a:p>
          <a:p>
            <a:pPr eaLnBrk="1" hangingPunct="1"/>
            <a:endParaRPr lang="en-US" sz="1800" dirty="0"/>
          </a:p>
          <a:p>
            <a:pPr lvl="1" eaLnBrk="1" hangingPunct="1"/>
            <a:endParaRPr lang="en-US" sz="2400" dirty="0"/>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2597150"/>
            <a:ext cx="7772400" cy="1470025"/>
          </a:xfrm>
        </p:spPr>
        <p:txBody>
          <a:bodyPr/>
          <a:lstStyle/>
          <a:p>
            <a:pPr eaLnBrk="1" hangingPunct="1"/>
            <a:r>
              <a:rPr lang="en-US" cap="none" smtClean="0">
                <a:latin typeface="Arial" charset="0"/>
                <a:ea typeface="ＭＳ Ｐゴシック" pitchFamily="96" charset="-128"/>
              </a:rPr>
              <a:t>THANK YOU</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World Observations</a:t>
            </a:r>
            <a:endParaRPr lang="en-US" dirty="0"/>
          </a:p>
        </p:txBody>
      </p:sp>
      <p:sp>
        <p:nvSpPr>
          <p:cNvPr id="5" name="TextBox 4"/>
          <p:cNvSpPr txBox="1"/>
          <p:nvPr/>
        </p:nvSpPr>
        <p:spPr>
          <a:xfrm>
            <a:off x="457200" y="1828800"/>
            <a:ext cx="8382000" cy="3108544"/>
          </a:xfrm>
          <a:prstGeom prst="rect">
            <a:avLst/>
          </a:prstGeom>
          <a:noFill/>
        </p:spPr>
        <p:txBody>
          <a:bodyPr wrap="square" rtlCol="0">
            <a:spAutoFit/>
          </a:bodyPr>
          <a:lstStyle/>
          <a:p>
            <a:r>
              <a:rPr lang="en-US" sz="2800" dirty="0" smtClean="0"/>
              <a:t>Back into Governance</a:t>
            </a:r>
          </a:p>
          <a:p>
            <a:endParaRPr lang="en-US" sz="2800" dirty="0" smtClean="0"/>
          </a:p>
          <a:p>
            <a:r>
              <a:rPr lang="en-US" sz="2800" dirty="0" smtClean="0"/>
              <a:t>Manage Risk Haphazardly</a:t>
            </a:r>
          </a:p>
          <a:p>
            <a:endParaRPr lang="en-US" sz="2800" dirty="0" smtClean="0"/>
          </a:p>
          <a:p>
            <a:r>
              <a:rPr lang="en-US" sz="2800" dirty="0" smtClean="0"/>
              <a:t>Unwillingly accept that we must (to some degree) comply because we are audited:</a:t>
            </a:r>
          </a:p>
          <a:p>
            <a:r>
              <a:rPr lang="en-US" sz="2800" dirty="0" smtClean="0"/>
              <a:t>	PCI/FERPA/HIPAA etc.</a:t>
            </a:r>
            <a:endParaRPr lang="en-US" sz="2800" dirty="0"/>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12801" y="457200"/>
            <a:ext cx="7552266" cy="1143000"/>
          </a:xfrm>
        </p:spPr>
        <p:txBody>
          <a:bodyPr>
            <a:normAutofit/>
          </a:bodyPr>
          <a:lstStyle/>
          <a:p>
            <a:pPr eaLnBrk="1" hangingPunct="1"/>
            <a:r>
              <a:rPr lang="en-US" dirty="0"/>
              <a:t>Current/Changing View of</a:t>
            </a:r>
            <a:r>
              <a:rPr lang="en-US" dirty="0" smtClean="0"/>
              <a:t> GRC</a:t>
            </a:r>
            <a:endParaRPr lang="en-US" dirty="0"/>
          </a:p>
        </p:txBody>
      </p:sp>
      <p:sp>
        <p:nvSpPr>
          <p:cNvPr id="16387" name="Rectangle 3"/>
          <p:cNvSpPr>
            <a:spLocks noGrp="1" noChangeArrowheads="1"/>
          </p:cNvSpPr>
          <p:nvPr>
            <p:ph type="body" idx="1"/>
          </p:nvPr>
        </p:nvSpPr>
        <p:spPr/>
        <p:txBody>
          <a:bodyPr/>
          <a:lstStyle/>
          <a:p>
            <a:pPr eaLnBrk="1" hangingPunct="1">
              <a:lnSpc>
                <a:spcPct val="80000"/>
              </a:lnSpc>
            </a:pPr>
            <a:r>
              <a:rPr lang="en-US" sz="2400" i="1" dirty="0"/>
              <a:t>A poll by Deloitte Consulting from 450 directors of publicly traded companies reveal the following</a:t>
            </a:r>
            <a:r>
              <a:rPr lang="en-US" sz="2400" dirty="0"/>
              <a:t>:</a:t>
            </a:r>
          </a:p>
          <a:p>
            <a:pPr eaLnBrk="1" hangingPunct="1">
              <a:lnSpc>
                <a:spcPct val="80000"/>
              </a:lnSpc>
              <a:buFontTx/>
              <a:buNone/>
            </a:pPr>
            <a:endParaRPr lang="en-US" sz="2400" dirty="0"/>
          </a:p>
          <a:p>
            <a:pPr eaLnBrk="1" hangingPunct="1">
              <a:lnSpc>
                <a:spcPct val="80000"/>
              </a:lnSpc>
            </a:pPr>
            <a:r>
              <a:rPr lang="en-US" sz="2400" dirty="0"/>
              <a:t>Eleven percent of boards discuss </a:t>
            </a:r>
            <a:r>
              <a:rPr lang="en-US" sz="2400" dirty="0" smtClean="0"/>
              <a:t>IT Governance issues </a:t>
            </a:r>
            <a:r>
              <a:rPr lang="en-US" sz="2400" dirty="0"/>
              <a:t>at every meeting </a:t>
            </a:r>
          </a:p>
          <a:p>
            <a:pPr eaLnBrk="1" hangingPunct="1">
              <a:lnSpc>
                <a:spcPct val="80000"/>
              </a:lnSpc>
            </a:pPr>
            <a:r>
              <a:rPr lang="en-US" sz="2400" dirty="0"/>
              <a:t>Fourteen percent of boards are “completely and actively involved” in IT strategy. </a:t>
            </a:r>
            <a:endParaRPr lang="en-US" sz="2400" dirty="0" smtClean="0"/>
          </a:p>
          <a:p>
            <a:pPr lvl="1" eaLnBrk="1" hangingPunct="1">
              <a:lnSpc>
                <a:spcPct val="80000"/>
              </a:lnSpc>
            </a:pPr>
            <a:endParaRPr lang="en-US" sz="2000" dirty="0" smtClean="0"/>
          </a:p>
          <a:p>
            <a:pPr lvl="1" eaLnBrk="1" hangingPunct="1">
              <a:lnSpc>
                <a:spcPct val="80000"/>
              </a:lnSpc>
            </a:pPr>
            <a:r>
              <a:rPr lang="en-US" sz="2000" dirty="0"/>
              <a:t>Source: </a:t>
            </a:r>
            <a:r>
              <a:rPr lang="en-US" sz="2000" dirty="0" smtClean="0"/>
              <a:t> Deloitte Presentation </a:t>
            </a:r>
            <a:r>
              <a:rPr lang="en-US" sz="2000" dirty="0"/>
              <a:t>January</a:t>
            </a:r>
            <a:r>
              <a:rPr lang="en-US" sz="2000" dirty="0" smtClean="0"/>
              <a:t> 2011</a:t>
            </a:r>
            <a:endParaRPr lang="en-US" sz="2000"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74650" y="379413"/>
            <a:ext cx="8229600" cy="417512"/>
          </a:xfrm>
        </p:spPr>
        <p:txBody>
          <a:bodyPr/>
          <a:lstStyle/>
          <a:p>
            <a:pPr algn="l"/>
            <a:r>
              <a:rPr lang="en-US" sz="2000" b="1" dirty="0">
                <a:latin typeface="Arial" charset="0"/>
                <a:ea typeface="Arial" charset="0"/>
                <a:cs typeface="Arial" charset="0"/>
              </a:rPr>
              <a:t>Why</a:t>
            </a:r>
            <a:r>
              <a:rPr lang="en-US" sz="2000" b="1" dirty="0" smtClean="0">
                <a:latin typeface="Arial" charset="0"/>
                <a:ea typeface="Arial" charset="0"/>
                <a:cs typeface="Arial" charset="0"/>
              </a:rPr>
              <a:t> Enterprise GRC</a:t>
            </a:r>
            <a:r>
              <a:rPr lang="en-US" sz="2000" b="1" dirty="0">
                <a:latin typeface="Arial" charset="0"/>
                <a:ea typeface="Arial" charset="0"/>
                <a:cs typeface="Arial" charset="0"/>
              </a:rPr>
              <a:t>?</a:t>
            </a:r>
          </a:p>
        </p:txBody>
      </p:sp>
      <p:sp>
        <p:nvSpPr>
          <p:cNvPr id="62469" name="Slide Number Placeholder 17"/>
          <p:cNvSpPr>
            <a:spLocks noGrp="1"/>
          </p:cNvSpPr>
          <p:nvPr>
            <p:ph type="sldNum" sz="quarter" idx="12"/>
          </p:nvPr>
        </p:nvSpPr>
        <p:spPr bwMode="auto">
          <a:xfrm>
            <a:off x="6553200" y="6494463"/>
            <a:ext cx="2133600" cy="365125"/>
          </a:xfrm>
          <a:ln>
            <a:miter lim="800000"/>
            <a:headEnd/>
            <a:tailEnd/>
          </a:ln>
        </p:spPr>
        <p:txBody>
          <a:bodyPr/>
          <a:lstStyle/>
          <a:p>
            <a:fld id="{0BD6574C-102D-124C-85C5-2322160EE01E}" type="slidenum">
              <a:rPr lang="en-US"/>
              <a:pPr/>
              <a:t>5</a:t>
            </a:fld>
            <a:endParaRPr lang="en-US"/>
          </a:p>
        </p:txBody>
      </p:sp>
      <p:sp>
        <p:nvSpPr>
          <p:cNvPr id="6" name="Rectangle 5"/>
          <p:cNvSpPr/>
          <p:nvPr/>
        </p:nvSpPr>
        <p:spPr>
          <a:xfrm>
            <a:off x="457200" y="762000"/>
            <a:ext cx="81534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2" name="Group 15"/>
          <p:cNvGrpSpPr>
            <a:grpSpLocks/>
          </p:cNvGrpSpPr>
          <p:nvPr/>
        </p:nvGrpSpPr>
        <p:grpSpPr bwMode="auto">
          <a:xfrm>
            <a:off x="5822950" y="4143375"/>
            <a:ext cx="2508250" cy="2508250"/>
            <a:chOff x="1909331" y="2783389"/>
            <a:chExt cx="2508221" cy="2508221"/>
          </a:xfrm>
        </p:grpSpPr>
        <p:sp>
          <p:nvSpPr>
            <p:cNvPr id="8" name="Freeform 7"/>
            <p:cNvSpPr>
              <a:spLocks noChangeArrowheads="1"/>
            </p:cNvSpPr>
            <p:nvPr/>
          </p:nvSpPr>
          <p:spPr bwMode="auto">
            <a:xfrm>
              <a:off x="2066492" y="3075486"/>
              <a:ext cx="1960539" cy="1958952"/>
            </a:xfrm>
            <a:custGeom>
              <a:avLst/>
              <a:gdLst>
                <a:gd name="T0" fmla="*/ 1391601 w 1959548"/>
                <a:gd name="T1" fmla="*/ 312333 h 1959548"/>
                <a:gd name="T2" fmla="*/ 1544100 w 1959548"/>
                <a:gd name="T3" fmla="*/ 184469 h 1959548"/>
                <a:gd name="T4" fmla="*/ 1665928 w 1959548"/>
                <a:gd name="T5" fmla="*/ 286613 h 1959548"/>
                <a:gd name="T6" fmla="*/ 1566385 w 1959548"/>
                <a:gd name="T7" fmla="*/ 458876 h 1959548"/>
                <a:gd name="T8" fmla="*/ 1724546 w 1959548"/>
                <a:gd name="T9" fmla="*/ 732599 h 1959548"/>
                <a:gd name="T10" fmla="*/ 1923623 w 1959548"/>
                <a:gd name="T11" fmla="*/ 732595 h 1959548"/>
                <a:gd name="T12" fmla="*/ 1951239 w 1959548"/>
                <a:gd name="T13" fmla="*/ 889089 h 1959548"/>
                <a:gd name="T14" fmla="*/ 1764166 w 1959548"/>
                <a:gd name="T15" fmla="*/ 957116 h 1959548"/>
                <a:gd name="T16" fmla="*/ 1709237 w 1959548"/>
                <a:gd name="T17" fmla="*/ 1268380 h 1959548"/>
                <a:gd name="T18" fmla="*/ 1861742 w 1959548"/>
                <a:gd name="T19" fmla="*/ 1396237 h 1959548"/>
                <a:gd name="T20" fmla="*/ 1782224 w 1959548"/>
                <a:gd name="T21" fmla="*/ 1533855 h 1959548"/>
                <a:gd name="T22" fmla="*/ 1595154 w 1959548"/>
                <a:gd name="T23" fmla="*/ 1465817 h 1959548"/>
                <a:gd name="T24" fmla="*/ 1352836 w 1959548"/>
                <a:gd name="T25" fmla="*/ 1668981 h 1959548"/>
                <a:gd name="T26" fmla="*/ 1387410 w 1959548"/>
                <a:gd name="T27" fmla="*/ 1864875 h 1959548"/>
                <a:gd name="T28" fmla="*/ 1237965 w 1959548"/>
                <a:gd name="T29" fmla="*/ 1919224 h 1959548"/>
                <a:gd name="T30" fmla="*/ 1138431 w 1959548"/>
                <a:gd name="T31" fmla="*/ 1746956 h 1959548"/>
                <a:gd name="T32" fmla="*/ 822107 w 1959548"/>
                <a:gd name="T33" fmla="*/ 1746956 h 1959548"/>
                <a:gd name="T34" fmla="*/ 722574 w 1959548"/>
                <a:gd name="T35" fmla="*/ 1919224 h 1959548"/>
                <a:gd name="T36" fmla="*/ 573129 w 1959548"/>
                <a:gd name="T37" fmla="*/ 1864875 h 1959548"/>
                <a:gd name="T38" fmla="*/ 607703 w 1959548"/>
                <a:gd name="T39" fmla="*/ 1668981 h 1959548"/>
                <a:gd name="T40" fmla="*/ 365385 w 1959548"/>
                <a:gd name="T41" fmla="*/ 1465816 h 1959548"/>
                <a:gd name="T42" fmla="*/ 178315 w 1959548"/>
                <a:gd name="T43" fmla="*/ 1533855 h 1959548"/>
                <a:gd name="T44" fmla="*/ 98797 w 1959548"/>
                <a:gd name="T45" fmla="*/ 1396237 h 1959548"/>
                <a:gd name="T46" fmla="*/ 251302 w 1959548"/>
                <a:gd name="T47" fmla="*/ 1268380 h 1959548"/>
                <a:gd name="T48" fmla="*/ 196373 w 1959548"/>
                <a:gd name="T49" fmla="*/ 957116 h 1959548"/>
                <a:gd name="T50" fmla="*/ 9300 w 1959548"/>
                <a:gd name="T51" fmla="*/ 889089 h 1959548"/>
                <a:gd name="T52" fmla="*/ 36916 w 1959548"/>
                <a:gd name="T53" fmla="*/ 732595 h 1959548"/>
                <a:gd name="T54" fmla="*/ 235993 w 1959548"/>
                <a:gd name="T55" fmla="*/ 732599 h 1959548"/>
                <a:gd name="T56" fmla="*/ 394155 w 1959548"/>
                <a:gd name="T57" fmla="*/ 458876 h 1959548"/>
                <a:gd name="T58" fmla="*/ 294611 w 1959548"/>
                <a:gd name="T59" fmla="*/ 286613 h 1959548"/>
                <a:gd name="T60" fmla="*/ 416440 w 1959548"/>
                <a:gd name="T61" fmla="*/ 184469 h 1959548"/>
                <a:gd name="T62" fmla="*/ 568939 w 1959548"/>
                <a:gd name="T63" fmla="*/ 312333 h 1959548"/>
                <a:gd name="T64" fmla="*/ 866186 w 1959548"/>
                <a:gd name="T65" fmla="*/ 204232 h 1959548"/>
                <a:gd name="T66" fmla="*/ 900750 w 1959548"/>
                <a:gd name="T67" fmla="*/ 8335 h 1959548"/>
                <a:gd name="T68" fmla="*/ 1059789 w 1959548"/>
                <a:gd name="T69" fmla="*/ 8335 h 1959548"/>
                <a:gd name="T70" fmla="*/ 1094353 w 1959548"/>
                <a:gd name="T71" fmla="*/ 204231 h 1959548"/>
                <a:gd name="T72" fmla="*/ 1391601 w 1959548"/>
                <a:gd name="T73" fmla="*/ 312333 h 195954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59548"/>
                <a:gd name="T112" fmla="*/ 0 h 1959548"/>
                <a:gd name="T113" fmla="*/ 1959548 w 1959548"/>
                <a:gd name="T114" fmla="*/ 1959548 h 195954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59548" h="1959548">
                  <a:moveTo>
                    <a:pt x="1390897" y="312428"/>
                  </a:moveTo>
                  <a:lnTo>
                    <a:pt x="1543319" y="184525"/>
                  </a:lnTo>
                  <a:lnTo>
                    <a:pt x="1665086" y="286700"/>
                  </a:lnTo>
                  <a:lnTo>
                    <a:pt x="1565593" y="459016"/>
                  </a:lnTo>
                  <a:cubicBezTo>
                    <a:pt x="1636338" y="538600"/>
                    <a:pt x="1690126" y="631763"/>
                    <a:pt x="1723674" y="732822"/>
                  </a:cubicBezTo>
                  <a:lnTo>
                    <a:pt x="1922651" y="732818"/>
                  </a:lnTo>
                  <a:lnTo>
                    <a:pt x="1950253" y="889359"/>
                  </a:lnTo>
                  <a:lnTo>
                    <a:pt x="1763274" y="957407"/>
                  </a:lnTo>
                  <a:cubicBezTo>
                    <a:pt x="1766312" y="1063845"/>
                    <a:pt x="1747632" y="1169786"/>
                    <a:pt x="1708373" y="1268766"/>
                  </a:cubicBezTo>
                  <a:lnTo>
                    <a:pt x="1860801" y="1396662"/>
                  </a:lnTo>
                  <a:lnTo>
                    <a:pt x="1781323" y="1534322"/>
                  </a:lnTo>
                  <a:lnTo>
                    <a:pt x="1594348" y="1466263"/>
                  </a:lnTo>
                  <a:cubicBezTo>
                    <a:pt x="1528258" y="1549753"/>
                    <a:pt x="1445850" y="1618902"/>
                    <a:pt x="1352152" y="1669489"/>
                  </a:cubicBezTo>
                  <a:lnTo>
                    <a:pt x="1386709" y="1865442"/>
                  </a:lnTo>
                  <a:lnTo>
                    <a:pt x="1237339" y="1919808"/>
                  </a:lnTo>
                  <a:lnTo>
                    <a:pt x="1137855" y="1747487"/>
                  </a:lnTo>
                  <a:cubicBezTo>
                    <a:pt x="1033561" y="1768962"/>
                    <a:pt x="925985" y="1768962"/>
                    <a:pt x="821691" y="1747487"/>
                  </a:cubicBezTo>
                  <a:lnTo>
                    <a:pt x="722209" y="1919808"/>
                  </a:lnTo>
                  <a:lnTo>
                    <a:pt x="572839" y="1865442"/>
                  </a:lnTo>
                  <a:lnTo>
                    <a:pt x="607396" y="1669489"/>
                  </a:lnTo>
                  <a:cubicBezTo>
                    <a:pt x="513698" y="1618901"/>
                    <a:pt x="431290" y="1549753"/>
                    <a:pt x="365200" y="1466262"/>
                  </a:cubicBezTo>
                  <a:lnTo>
                    <a:pt x="178225" y="1534322"/>
                  </a:lnTo>
                  <a:lnTo>
                    <a:pt x="98747" y="1396662"/>
                  </a:lnTo>
                  <a:lnTo>
                    <a:pt x="251175" y="1268766"/>
                  </a:lnTo>
                  <a:cubicBezTo>
                    <a:pt x="211916" y="1169786"/>
                    <a:pt x="193235" y="1063845"/>
                    <a:pt x="196274" y="957407"/>
                  </a:cubicBezTo>
                  <a:lnTo>
                    <a:pt x="9295" y="889359"/>
                  </a:lnTo>
                  <a:lnTo>
                    <a:pt x="36897" y="732818"/>
                  </a:lnTo>
                  <a:lnTo>
                    <a:pt x="235874" y="732822"/>
                  </a:lnTo>
                  <a:cubicBezTo>
                    <a:pt x="269423" y="631763"/>
                    <a:pt x="323211" y="538600"/>
                    <a:pt x="393956" y="459016"/>
                  </a:cubicBezTo>
                  <a:lnTo>
                    <a:pt x="294462" y="286700"/>
                  </a:lnTo>
                  <a:lnTo>
                    <a:pt x="416229" y="184525"/>
                  </a:lnTo>
                  <a:lnTo>
                    <a:pt x="568651" y="312428"/>
                  </a:lnTo>
                  <a:cubicBezTo>
                    <a:pt x="659310" y="256577"/>
                    <a:pt x="760399" y="219784"/>
                    <a:pt x="865748" y="204294"/>
                  </a:cubicBezTo>
                  <a:lnTo>
                    <a:pt x="900295" y="8338"/>
                  </a:lnTo>
                  <a:lnTo>
                    <a:pt x="1059253" y="8338"/>
                  </a:lnTo>
                  <a:lnTo>
                    <a:pt x="1093800" y="204293"/>
                  </a:lnTo>
                  <a:cubicBezTo>
                    <a:pt x="1199149" y="219783"/>
                    <a:pt x="1300237" y="256577"/>
                    <a:pt x="1390897" y="312428"/>
                  </a:cubicBezTo>
                  <a:close/>
                </a:path>
              </a:pathLst>
            </a:custGeom>
            <a:solidFill>
              <a:srgbClr val="005596"/>
            </a:solidFill>
            <a:ln w="25400">
              <a:solidFill>
                <a:srgbClr val="FFFFFF"/>
              </a:solidFill>
              <a:miter lim="800000"/>
              <a:headEnd/>
              <a:tailEnd/>
            </a:ln>
            <a:effectLst>
              <a:outerShdw blurRad="63500" dist="38100" dir="2700000" algn="tl" rotWithShape="0">
                <a:srgbClr val="000000">
                  <a:alpha val="39999"/>
                </a:srgbClr>
              </a:outerShdw>
            </a:effectLst>
          </p:spPr>
          <p:txBody>
            <a:bodyPr lIns="407925" tIns="472986" rIns="407925" bIns="507255" anchor="ctr">
              <a:prstTxWarp prst="textNoShape">
                <a:avLst/>
              </a:prstTxWarp>
            </a:bodyPr>
            <a:lstStyle/>
            <a:p>
              <a:pPr algn="ctr" defTabSz="488950" fontAlgn="auto">
                <a:lnSpc>
                  <a:spcPct val="90000"/>
                </a:lnSpc>
                <a:spcBef>
                  <a:spcPts val="0"/>
                </a:spcBef>
                <a:spcAft>
                  <a:spcPct val="35000"/>
                </a:spcAft>
                <a:defRPr/>
              </a:pPr>
              <a:r>
                <a:rPr lang="en-US" sz="1100" b="1" dirty="0">
                  <a:solidFill>
                    <a:schemeClr val="lt1"/>
                  </a:solidFill>
                  <a:latin typeface="+mn-lt"/>
                  <a:ea typeface="+mn-ea"/>
                  <a:cs typeface="+mn-cs"/>
                </a:rPr>
                <a:t>Risk</a:t>
              </a:r>
            </a:p>
          </p:txBody>
        </p:sp>
        <p:sp>
          <p:nvSpPr>
            <p:cNvPr id="13" name="Circular Arrow 12"/>
            <p:cNvSpPr/>
            <p:nvPr/>
          </p:nvSpPr>
          <p:spPr>
            <a:xfrm>
              <a:off x="1909331" y="2783389"/>
              <a:ext cx="2508221" cy="2508221"/>
            </a:xfrm>
            <a:prstGeom prst="circularArrow">
              <a:avLst>
                <a:gd name="adj1" fmla="val 4687"/>
                <a:gd name="adj2" fmla="val 299029"/>
                <a:gd name="adj3" fmla="val 2499083"/>
                <a:gd name="adj4" fmla="val 15898579"/>
                <a:gd name="adj5" fmla="val 5469"/>
              </a:avLst>
            </a:prstGeom>
            <a:solidFill>
              <a:srgbClr val="6195C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grpSp>
        <p:nvGrpSpPr>
          <p:cNvPr id="3" name="Group 16"/>
          <p:cNvGrpSpPr>
            <a:grpSpLocks/>
          </p:cNvGrpSpPr>
          <p:nvPr/>
        </p:nvGrpSpPr>
        <p:grpSpPr bwMode="auto">
          <a:xfrm>
            <a:off x="3662363" y="4830763"/>
            <a:ext cx="1822450" cy="1822450"/>
            <a:chOff x="674328" y="2299446"/>
            <a:chExt cx="1822379" cy="1822379"/>
          </a:xfrm>
        </p:grpSpPr>
        <p:sp>
          <p:nvSpPr>
            <p:cNvPr id="10" name="Freeform 9"/>
            <p:cNvSpPr>
              <a:spLocks noChangeArrowheads="1"/>
            </p:cNvSpPr>
            <p:nvPr/>
          </p:nvSpPr>
          <p:spPr bwMode="auto">
            <a:xfrm>
              <a:off x="926730" y="2612171"/>
              <a:ext cx="1425519" cy="1425519"/>
            </a:xfrm>
            <a:custGeom>
              <a:avLst/>
              <a:gdLst>
                <a:gd name="T0" fmla="*/ 1066641 w 1425126"/>
                <a:gd name="T1" fmla="*/ 361049 h 1425126"/>
                <a:gd name="T2" fmla="*/ 1276953 w 1425126"/>
                <a:gd name="T3" fmla="*/ 297665 h 1425126"/>
                <a:gd name="T4" fmla="*/ 1354340 w 1425126"/>
                <a:gd name="T5" fmla="*/ 431703 h 1425126"/>
                <a:gd name="T6" fmla="*/ 1194291 w 1425126"/>
                <a:gd name="T7" fmla="*/ 582147 h 1425126"/>
                <a:gd name="T8" fmla="*/ 1194291 w 1425126"/>
                <a:gd name="T9" fmla="*/ 843373 h 1425126"/>
                <a:gd name="T10" fmla="*/ 1354340 w 1425126"/>
                <a:gd name="T11" fmla="*/ 993816 h 1425126"/>
                <a:gd name="T12" fmla="*/ 1276953 w 1425126"/>
                <a:gd name="T13" fmla="*/ 1127854 h 1425126"/>
                <a:gd name="T14" fmla="*/ 1066641 w 1425126"/>
                <a:gd name="T15" fmla="*/ 1064471 h 1425126"/>
                <a:gd name="T16" fmla="*/ 840411 w 1425126"/>
                <a:gd name="T17" fmla="*/ 1195085 h 1425126"/>
                <a:gd name="T18" fmla="*/ 790147 w 1425126"/>
                <a:gd name="T19" fmla="*/ 1408912 h 1425126"/>
                <a:gd name="T20" fmla="*/ 635372 w 1425126"/>
                <a:gd name="T21" fmla="*/ 1408912 h 1425126"/>
                <a:gd name="T22" fmla="*/ 585108 w 1425126"/>
                <a:gd name="T23" fmla="*/ 1195086 h 1425126"/>
                <a:gd name="T24" fmla="*/ 358878 w 1425126"/>
                <a:gd name="T25" fmla="*/ 1064472 h 1425126"/>
                <a:gd name="T26" fmla="*/ 148566 w 1425126"/>
                <a:gd name="T27" fmla="*/ 1127854 h 1425126"/>
                <a:gd name="T28" fmla="*/ 71179 w 1425126"/>
                <a:gd name="T29" fmla="*/ 993816 h 1425126"/>
                <a:gd name="T30" fmla="*/ 231228 w 1425126"/>
                <a:gd name="T31" fmla="*/ 843372 h 1425126"/>
                <a:gd name="T32" fmla="*/ 231228 w 1425126"/>
                <a:gd name="T33" fmla="*/ 582146 h 1425126"/>
                <a:gd name="T34" fmla="*/ 71179 w 1425126"/>
                <a:gd name="T35" fmla="*/ 431703 h 1425126"/>
                <a:gd name="T36" fmla="*/ 148566 w 1425126"/>
                <a:gd name="T37" fmla="*/ 297665 h 1425126"/>
                <a:gd name="T38" fmla="*/ 358878 w 1425126"/>
                <a:gd name="T39" fmla="*/ 361049 h 1425126"/>
                <a:gd name="T40" fmla="*/ 585108 w 1425126"/>
                <a:gd name="T41" fmla="*/ 230435 h 1425126"/>
                <a:gd name="T42" fmla="*/ 635372 w 1425126"/>
                <a:gd name="T43" fmla="*/ 16607 h 1425126"/>
                <a:gd name="T44" fmla="*/ 790147 w 1425126"/>
                <a:gd name="T45" fmla="*/ 16607 h 1425126"/>
                <a:gd name="T46" fmla="*/ 840411 w 1425126"/>
                <a:gd name="T47" fmla="*/ 230434 h 1425126"/>
                <a:gd name="T48" fmla="*/ 1066641 w 1425126"/>
                <a:gd name="T49" fmla="*/ 361049 h 1425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5126"/>
                <a:gd name="T76" fmla="*/ 0 h 1425126"/>
                <a:gd name="T77" fmla="*/ 1425126 w 1425126"/>
                <a:gd name="T78" fmla="*/ 1425126 h 14251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5126" h="1425126">
                  <a:moveTo>
                    <a:pt x="1066347" y="360949"/>
                  </a:moveTo>
                  <a:lnTo>
                    <a:pt x="1276601" y="297583"/>
                  </a:lnTo>
                  <a:lnTo>
                    <a:pt x="1353967" y="431584"/>
                  </a:lnTo>
                  <a:lnTo>
                    <a:pt x="1193962" y="581986"/>
                  </a:lnTo>
                  <a:cubicBezTo>
                    <a:pt x="1217155" y="667493"/>
                    <a:pt x="1217155" y="757634"/>
                    <a:pt x="1193962" y="843141"/>
                  </a:cubicBezTo>
                  <a:lnTo>
                    <a:pt x="1353967" y="993542"/>
                  </a:lnTo>
                  <a:lnTo>
                    <a:pt x="1276601" y="1127543"/>
                  </a:lnTo>
                  <a:lnTo>
                    <a:pt x="1066347" y="1064177"/>
                  </a:lnTo>
                  <a:cubicBezTo>
                    <a:pt x="1003892" y="1127017"/>
                    <a:pt x="925827" y="1172088"/>
                    <a:pt x="840179" y="1194755"/>
                  </a:cubicBezTo>
                  <a:lnTo>
                    <a:pt x="789929" y="1408524"/>
                  </a:lnTo>
                  <a:lnTo>
                    <a:pt x="635197" y="1408524"/>
                  </a:lnTo>
                  <a:lnTo>
                    <a:pt x="584947" y="1194756"/>
                  </a:lnTo>
                  <a:cubicBezTo>
                    <a:pt x="499299" y="1172089"/>
                    <a:pt x="421234" y="1127018"/>
                    <a:pt x="358779" y="1064178"/>
                  </a:cubicBezTo>
                  <a:lnTo>
                    <a:pt x="148525" y="1127543"/>
                  </a:lnTo>
                  <a:lnTo>
                    <a:pt x="71159" y="993542"/>
                  </a:lnTo>
                  <a:lnTo>
                    <a:pt x="231164" y="843140"/>
                  </a:lnTo>
                  <a:cubicBezTo>
                    <a:pt x="207971" y="757633"/>
                    <a:pt x="207971" y="667492"/>
                    <a:pt x="231164" y="581985"/>
                  </a:cubicBezTo>
                  <a:lnTo>
                    <a:pt x="71159" y="431584"/>
                  </a:lnTo>
                  <a:lnTo>
                    <a:pt x="148525" y="297583"/>
                  </a:lnTo>
                  <a:lnTo>
                    <a:pt x="358779" y="360949"/>
                  </a:lnTo>
                  <a:cubicBezTo>
                    <a:pt x="421234" y="298109"/>
                    <a:pt x="499299" y="253038"/>
                    <a:pt x="584947" y="230371"/>
                  </a:cubicBezTo>
                  <a:lnTo>
                    <a:pt x="635197" y="16602"/>
                  </a:lnTo>
                  <a:lnTo>
                    <a:pt x="789929" y="16602"/>
                  </a:lnTo>
                  <a:lnTo>
                    <a:pt x="840179" y="230370"/>
                  </a:lnTo>
                  <a:cubicBezTo>
                    <a:pt x="925827" y="253038"/>
                    <a:pt x="1003892" y="298109"/>
                    <a:pt x="1066347" y="360949"/>
                  </a:cubicBezTo>
                  <a:close/>
                </a:path>
              </a:pathLst>
            </a:custGeom>
            <a:solidFill>
              <a:srgbClr val="005596"/>
            </a:solidFill>
            <a:ln w="25400">
              <a:solidFill>
                <a:srgbClr val="FFFFFF"/>
              </a:solidFill>
              <a:miter lim="800000"/>
              <a:headEnd/>
              <a:tailEnd/>
            </a:ln>
            <a:effectLst>
              <a:outerShdw blurRad="63500" dist="38100" dir="2700000" algn="tl" rotWithShape="0">
                <a:srgbClr val="000000">
                  <a:alpha val="39999"/>
                </a:srgbClr>
              </a:outerShdw>
            </a:effectLst>
          </p:spPr>
          <p:txBody>
            <a:bodyPr lIns="372749" tIns="374919" rIns="372749" bIns="374919" anchor="ctr">
              <a:prstTxWarp prst="textNoShape">
                <a:avLst/>
              </a:prstTxWarp>
            </a:bodyPr>
            <a:lstStyle/>
            <a:p>
              <a:pPr algn="ctr" defTabSz="488950" fontAlgn="auto">
                <a:lnSpc>
                  <a:spcPct val="90000"/>
                </a:lnSpc>
                <a:spcBef>
                  <a:spcPts val="0"/>
                </a:spcBef>
                <a:spcAft>
                  <a:spcPct val="35000"/>
                </a:spcAft>
                <a:defRPr/>
              </a:pPr>
              <a:r>
                <a:rPr lang="en-US" sz="1100" b="1" dirty="0">
                  <a:solidFill>
                    <a:schemeClr val="lt1"/>
                  </a:solidFill>
                  <a:latin typeface="+mn-lt"/>
                  <a:ea typeface="+mn-ea"/>
                  <a:cs typeface="+mn-cs"/>
                </a:rPr>
                <a:t>Compliance</a:t>
              </a:r>
            </a:p>
          </p:txBody>
        </p:sp>
        <p:sp>
          <p:nvSpPr>
            <p:cNvPr id="14" name="Shape 13"/>
            <p:cNvSpPr/>
            <p:nvPr/>
          </p:nvSpPr>
          <p:spPr>
            <a:xfrm>
              <a:off x="674328" y="2299446"/>
              <a:ext cx="1822379" cy="1822379"/>
            </a:xfrm>
            <a:prstGeom prst="leftCircularArrow">
              <a:avLst>
                <a:gd name="adj1" fmla="val 6452"/>
                <a:gd name="adj2" fmla="val 429999"/>
                <a:gd name="adj3" fmla="val 10489124"/>
                <a:gd name="adj4" fmla="val 14837806"/>
                <a:gd name="adj5" fmla="val 7527"/>
              </a:avLst>
            </a:prstGeom>
            <a:solidFill>
              <a:srgbClr val="6195C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grpSp>
        <p:nvGrpSpPr>
          <p:cNvPr id="4" name="Group 17"/>
          <p:cNvGrpSpPr>
            <a:grpSpLocks/>
          </p:cNvGrpSpPr>
          <p:nvPr/>
        </p:nvGrpSpPr>
        <p:grpSpPr bwMode="auto">
          <a:xfrm>
            <a:off x="1223963" y="4292600"/>
            <a:ext cx="1963737" cy="1963738"/>
            <a:chOff x="1401945" y="1325733"/>
            <a:chExt cx="1964892" cy="1964892"/>
          </a:xfrm>
        </p:grpSpPr>
        <p:sp>
          <p:nvSpPr>
            <p:cNvPr id="12" name="Freeform 11"/>
            <p:cNvSpPr>
              <a:spLocks noChangeArrowheads="1"/>
            </p:cNvSpPr>
            <p:nvPr/>
          </p:nvSpPr>
          <p:spPr bwMode="auto">
            <a:xfrm>
              <a:off x="1568730" y="1471869"/>
              <a:ext cx="1709155" cy="1710743"/>
            </a:xfrm>
            <a:custGeom>
              <a:avLst/>
              <a:gdLst>
                <a:gd name="T0" fmla="*/ 1278871 w 1396332"/>
                <a:gd name="T1" fmla="*/ 433288 h 1396332"/>
                <a:gd name="T2" fmla="*/ 1531029 w 1396332"/>
                <a:gd name="T3" fmla="*/ 357223 h 1396332"/>
                <a:gd name="T4" fmla="*/ 1623814 w 1396332"/>
                <a:gd name="T5" fmla="*/ 518080 h 1396332"/>
                <a:gd name="T6" fmla="*/ 1431920 w 1396332"/>
                <a:gd name="T7" fmla="*/ 698625 h 1396332"/>
                <a:gd name="T8" fmla="*/ 1431920 w 1396332"/>
                <a:gd name="T9" fmla="*/ 1012118 h 1396332"/>
                <a:gd name="T10" fmla="*/ 1623814 w 1396332"/>
                <a:gd name="T11" fmla="*/ 1192663 h 1396332"/>
                <a:gd name="T12" fmla="*/ 1531029 w 1396332"/>
                <a:gd name="T13" fmla="*/ 1353521 h 1396332"/>
                <a:gd name="T14" fmla="*/ 1278871 w 1396332"/>
                <a:gd name="T15" fmla="*/ 1277454 h 1396332"/>
                <a:gd name="T16" fmla="*/ 1007628 w 1396332"/>
                <a:gd name="T17" fmla="*/ 1434203 h 1396332"/>
                <a:gd name="T18" fmla="*/ 947363 w 1396332"/>
                <a:gd name="T19" fmla="*/ 1690814 h 1396332"/>
                <a:gd name="T20" fmla="*/ 761792 w 1396332"/>
                <a:gd name="T21" fmla="*/ 1690814 h 1396332"/>
                <a:gd name="T22" fmla="*/ 701527 w 1396332"/>
                <a:gd name="T23" fmla="*/ 1434203 h 1396332"/>
                <a:gd name="T24" fmla="*/ 430284 w 1396332"/>
                <a:gd name="T25" fmla="*/ 1277454 h 1396332"/>
                <a:gd name="T26" fmla="*/ 178126 w 1396332"/>
                <a:gd name="T27" fmla="*/ 1353521 h 1396332"/>
                <a:gd name="T28" fmla="*/ 85341 w 1396332"/>
                <a:gd name="T29" fmla="*/ 1192663 h 1396332"/>
                <a:gd name="T30" fmla="*/ 277235 w 1396332"/>
                <a:gd name="T31" fmla="*/ 1012118 h 1396332"/>
                <a:gd name="T32" fmla="*/ 277235 w 1396332"/>
                <a:gd name="T33" fmla="*/ 698625 h 1396332"/>
                <a:gd name="T34" fmla="*/ 85341 w 1396332"/>
                <a:gd name="T35" fmla="*/ 518080 h 1396332"/>
                <a:gd name="T36" fmla="*/ 178126 w 1396332"/>
                <a:gd name="T37" fmla="*/ 357223 h 1396332"/>
                <a:gd name="T38" fmla="*/ 430284 w 1396332"/>
                <a:gd name="T39" fmla="*/ 433288 h 1396332"/>
                <a:gd name="T40" fmla="*/ 701528 w 1396332"/>
                <a:gd name="T41" fmla="*/ 276542 h 1396332"/>
                <a:gd name="T42" fmla="*/ 761792 w 1396332"/>
                <a:gd name="T43" fmla="*/ 19929 h 1396332"/>
                <a:gd name="T44" fmla="*/ 947363 w 1396332"/>
                <a:gd name="T45" fmla="*/ 19929 h 1396332"/>
                <a:gd name="T46" fmla="*/ 1007628 w 1396332"/>
                <a:gd name="T47" fmla="*/ 276540 h 1396332"/>
                <a:gd name="T48" fmla="*/ 1278871 w 1396332"/>
                <a:gd name="T49" fmla="*/ 433288 h 13963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96332"/>
                <a:gd name="T76" fmla="*/ 0 h 1396332"/>
                <a:gd name="T77" fmla="*/ 1396332 w 1396332"/>
                <a:gd name="T78" fmla="*/ 1396332 h 139633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96332" h="1396332">
                  <a:moveTo>
                    <a:pt x="898745" y="353207"/>
                  </a:moveTo>
                  <a:lnTo>
                    <a:pt x="1048097" y="260707"/>
                  </a:lnTo>
                  <a:lnTo>
                    <a:pt x="1135626" y="348236"/>
                  </a:lnTo>
                  <a:lnTo>
                    <a:pt x="1043126" y="497588"/>
                  </a:lnTo>
                  <a:cubicBezTo>
                    <a:pt x="1078753" y="558860"/>
                    <a:pt x="1097416" y="628516"/>
                    <a:pt x="1097199" y="699392"/>
                  </a:cubicBezTo>
                  <a:lnTo>
                    <a:pt x="1251983" y="782484"/>
                  </a:lnTo>
                  <a:lnTo>
                    <a:pt x="1219944" y="902051"/>
                  </a:lnTo>
                  <a:lnTo>
                    <a:pt x="1044352" y="896619"/>
                  </a:lnTo>
                  <a:cubicBezTo>
                    <a:pt x="1009102" y="958110"/>
                    <a:pt x="958110" y="1009101"/>
                    <a:pt x="896621" y="1044352"/>
                  </a:cubicBezTo>
                  <a:lnTo>
                    <a:pt x="902052" y="1219944"/>
                  </a:lnTo>
                  <a:lnTo>
                    <a:pt x="782484" y="1251982"/>
                  </a:lnTo>
                  <a:lnTo>
                    <a:pt x="699392" y="1097199"/>
                  </a:lnTo>
                  <a:cubicBezTo>
                    <a:pt x="628515" y="1097417"/>
                    <a:pt x="558858" y="1078752"/>
                    <a:pt x="497587" y="1043125"/>
                  </a:cubicBezTo>
                  <a:lnTo>
                    <a:pt x="348235" y="1135625"/>
                  </a:lnTo>
                  <a:lnTo>
                    <a:pt x="260706" y="1048096"/>
                  </a:lnTo>
                  <a:lnTo>
                    <a:pt x="353206" y="898744"/>
                  </a:lnTo>
                  <a:cubicBezTo>
                    <a:pt x="317579" y="837472"/>
                    <a:pt x="298915" y="767817"/>
                    <a:pt x="299133" y="696940"/>
                  </a:cubicBezTo>
                  <a:lnTo>
                    <a:pt x="144349" y="613848"/>
                  </a:lnTo>
                  <a:lnTo>
                    <a:pt x="176388" y="494281"/>
                  </a:lnTo>
                  <a:lnTo>
                    <a:pt x="351980" y="499713"/>
                  </a:lnTo>
                  <a:cubicBezTo>
                    <a:pt x="387230" y="438222"/>
                    <a:pt x="438222" y="387231"/>
                    <a:pt x="499712" y="351981"/>
                  </a:cubicBezTo>
                  <a:lnTo>
                    <a:pt x="494280" y="176388"/>
                  </a:lnTo>
                  <a:lnTo>
                    <a:pt x="613848" y="144350"/>
                  </a:lnTo>
                  <a:lnTo>
                    <a:pt x="696940" y="299133"/>
                  </a:lnTo>
                  <a:cubicBezTo>
                    <a:pt x="767817" y="298916"/>
                    <a:pt x="837473" y="317580"/>
                    <a:pt x="898745" y="353207"/>
                  </a:cubicBezTo>
                  <a:close/>
                </a:path>
              </a:pathLst>
            </a:custGeom>
            <a:solidFill>
              <a:srgbClr val="005596"/>
            </a:solidFill>
            <a:ln w="25400">
              <a:solidFill>
                <a:srgbClr val="FFFFFF"/>
              </a:solidFill>
              <a:miter lim="800000"/>
              <a:headEnd/>
              <a:tailEnd/>
            </a:ln>
            <a:effectLst>
              <a:outerShdw blurRad="63500" dist="38100" dir="2700000" algn="tl" rotWithShape="0">
                <a:srgbClr val="000000">
                  <a:alpha val="39999"/>
                </a:srgbClr>
              </a:outerShdw>
            </a:effectLst>
          </p:spPr>
          <p:txBody>
            <a:bodyPr lIns="477137" tIns="477137" rIns="477136" bIns="477136" anchor="ctr">
              <a:prstTxWarp prst="textNoShape">
                <a:avLst/>
              </a:prstTxWarp>
            </a:bodyPr>
            <a:lstStyle/>
            <a:p>
              <a:pPr algn="ctr" defTabSz="488950" fontAlgn="auto">
                <a:lnSpc>
                  <a:spcPct val="90000"/>
                </a:lnSpc>
                <a:spcBef>
                  <a:spcPts val="0"/>
                </a:spcBef>
                <a:spcAft>
                  <a:spcPct val="35000"/>
                </a:spcAft>
                <a:defRPr/>
              </a:pPr>
              <a:r>
                <a:rPr lang="en-US" sz="1100" b="1" dirty="0">
                  <a:solidFill>
                    <a:schemeClr val="lt1"/>
                  </a:solidFill>
                  <a:latin typeface="+mn-lt"/>
                  <a:ea typeface="+mn-ea"/>
                  <a:cs typeface="+mn-cs"/>
                </a:rPr>
                <a:t>Governance</a:t>
              </a:r>
            </a:p>
          </p:txBody>
        </p:sp>
        <p:sp>
          <p:nvSpPr>
            <p:cNvPr id="15" name="Circular Arrow 14"/>
            <p:cNvSpPr/>
            <p:nvPr/>
          </p:nvSpPr>
          <p:spPr>
            <a:xfrm>
              <a:off x="1401945" y="1325733"/>
              <a:ext cx="1964892" cy="1964892"/>
            </a:xfrm>
            <a:prstGeom prst="circularArrow">
              <a:avLst>
                <a:gd name="adj1" fmla="val 5984"/>
                <a:gd name="adj2" fmla="val 394124"/>
                <a:gd name="adj3" fmla="val 13313824"/>
                <a:gd name="adj4" fmla="val 10508221"/>
                <a:gd name="adj5" fmla="val 6981"/>
              </a:avLst>
            </a:prstGeom>
            <a:solidFill>
              <a:srgbClr val="6195C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sp>
        <p:nvSpPr>
          <p:cNvPr id="3080" name="Content Placeholder 14"/>
          <p:cNvSpPr txBox="1">
            <a:spLocks/>
          </p:cNvSpPr>
          <p:nvPr/>
        </p:nvSpPr>
        <p:spPr bwMode="auto">
          <a:xfrm>
            <a:off x="319088" y="836613"/>
            <a:ext cx="8389937" cy="3992562"/>
          </a:xfrm>
          <a:prstGeom prst="rect">
            <a:avLst/>
          </a:prstGeom>
          <a:noFill/>
          <a:ln w="9525">
            <a:noFill/>
            <a:miter lim="800000"/>
            <a:headEnd/>
            <a:tailEnd/>
          </a:ln>
        </p:spPr>
        <p:txBody>
          <a:bodyPr>
            <a:prstTxWarp prst="textNoShape">
              <a:avLst/>
            </a:prstTxWarp>
          </a:bodyPr>
          <a:lstStyle/>
          <a:p>
            <a:pPr marL="290513" indent="-234950">
              <a:spcBef>
                <a:spcPts val="600"/>
              </a:spcBef>
              <a:spcAft>
                <a:spcPts val="600"/>
              </a:spcAft>
              <a:buClr>
                <a:srgbClr val="0070C0"/>
              </a:buClr>
              <a:buFont typeface="Arial" charset="0"/>
              <a:buChar char="•"/>
            </a:pPr>
            <a:r>
              <a:rPr lang="en-US" b="1" dirty="0">
                <a:latin typeface="Calibri" charset="0"/>
              </a:rPr>
              <a:t>The absence of </a:t>
            </a:r>
            <a:r>
              <a:rPr lang="en-US" b="1" dirty="0" err="1">
                <a:latin typeface="Calibri" charset="0"/>
              </a:rPr>
              <a:t>eGRC</a:t>
            </a:r>
            <a:r>
              <a:rPr lang="en-US" b="1" dirty="0">
                <a:latin typeface="Calibri" charset="0"/>
              </a:rPr>
              <a:t>, especially in large organizations, can disrupt even the best efforts to build integrated compliance initiatives </a:t>
            </a:r>
          </a:p>
          <a:p>
            <a:pPr marL="290513" indent="-234950">
              <a:spcBef>
                <a:spcPts val="600"/>
              </a:spcBef>
              <a:spcAft>
                <a:spcPts val="600"/>
              </a:spcAft>
              <a:buClr>
                <a:srgbClr val="0070C0"/>
              </a:buClr>
              <a:buFont typeface="Arial" charset="0"/>
              <a:buChar char="•"/>
            </a:pPr>
            <a:r>
              <a:rPr lang="en-US" b="1" dirty="0">
                <a:latin typeface="Calibri" charset="0"/>
              </a:rPr>
              <a:t>Maintaining governance, risk, and compliance process continuity across locations is labor intensive, time consuming, and overly complex</a:t>
            </a:r>
          </a:p>
          <a:p>
            <a:pPr marL="290513" indent="-234950">
              <a:spcBef>
                <a:spcPts val="600"/>
              </a:spcBef>
              <a:spcAft>
                <a:spcPts val="600"/>
              </a:spcAft>
              <a:buClr>
                <a:srgbClr val="0070C0"/>
              </a:buClr>
              <a:buFont typeface="Arial" charset="0"/>
              <a:buChar char="•"/>
            </a:pPr>
            <a:r>
              <a:rPr lang="en-US" b="1" dirty="0">
                <a:latin typeface="Calibri" charset="0"/>
              </a:rPr>
              <a:t>Central management of policies and compliance is complicated by the lack of  a common operating picture</a:t>
            </a:r>
          </a:p>
          <a:p>
            <a:pPr marL="290513" indent="-234950">
              <a:spcBef>
                <a:spcPts val="600"/>
              </a:spcBef>
              <a:spcAft>
                <a:spcPts val="600"/>
              </a:spcAft>
              <a:buClr>
                <a:srgbClr val="0070C0"/>
              </a:buClr>
              <a:buFont typeface="Arial" charset="0"/>
              <a:buChar char="•"/>
            </a:pPr>
            <a:r>
              <a:rPr lang="en-US" b="1" dirty="0">
                <a:latin typeface="Calibri" charset="0"/>
              </a:rPr>
              <a:t>The introduction of new compliance requirements generally must be replicated manually across numerous systems</a:t>
            </a:r>
          </a:p>
          <a:p>
            <a:pPr marL="290513" indent="-234950">
              <a:spcBef>
                <a:spcPts val="600"/>
              </a:spcBef>
              <a:spcAft>
                <a:spcPts val="600"/>
              </a:spcAft>
              <a:buClr>
                <a:srgbClr val="0070C0"/>
              </a:buClr>
              <a:buFont typeface="Arial" charset="0"/>
              <a:buChar char="•"/>
            </a:pPr>
            <a:r>
              <a:rPr lang="en-US" b="1" dirty="0">
                <a:latin typeface="Calibri" charset="0"/>
              </a:rPr>
              <a:t>Maintaining common policy and compliance across physical and virtual domains is nearly impossible due to the numerous disparate systems involved in GRC</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sz="3200" dirty="0"/>
              <a:t>Strategic Role of IT</a:t>
            </a:r>
            <a:r>
              <a:rPr lang="en-US" sz="3200" dirty="0" smtClean="0"/>
              <a:t> –GRC Program   </a:t>
            </a:r>
            <a:r>
              <a:rPr lang="en-US" sz="3200" dirty="0"/>
              <a:t>Responsibilities</a:t>
            </a:r>
          </a:p>
        </p:txBody>
      </p:sp>
      <p:sp>
        <p:nvSpPr>
          <p:cNvPr id="18435" name="Rectangle 3"/>
          <p:cNvSpPr>
            <a:spLocks noGrp="1" noChangeArrowheads="1"/>
          </p:cNvSpPr>
          <p:nvPr>
            <p:ph type="body" idx="1"/>
          </p:nvPr>
        </p:nvSpPr>
        <p:spPr/>
        <p:txBody>
          <a:bodyPr/>
          <a:lstStyle/>
          <a:p>
            <a:pPr eaLnBrk="1" hangingPunct="1">
              <a:lnSpc>
                <a:spcPct val="80000"/>
              </a:lnSpc>
            </a:pPr>
            <a:endParaRPr lang="en-US" sz="2800" dirty="0" smtClean="0"/>
          </a:p>
          <a:p>
            <a:pPr eaLnBrk="1" hangingPunct="1">
              <a:lnSpc>
                <a:spcPct val="80000"/>
              </a:lnSpc>
            </a:pPr>
            <a:r>
              <a:rPr lang="en-US" sz="2400" dirty="0" smtClean="0"/>
              <a:t>Enable </a:t>
            </a:r>
            <a:r>
              <a:rPr lang="en-US" sz="2400" dirty="0"/>
              <a:t>better risk management more cost effectively and predictably throughout the organization</a:t>
            </a:r>
            <a:r>
              <a:rPr lang="en-US" sz="2400" dirty="0" smtClean="0"/>
              <a:t>.</a:t>
            </a:r>
          </a:p>
          <a:p>
            <a:pPr eaLnBrk="1" hangingPunct="1">
              <a:lnSpc>
                <a:spcPct val="80000"/>
              </a:lnSpc>
            </a:pPr>
            <a:endParaRPr lang="en-US" sz="2400" dirty="0" smtClean="0"/>
          </a:p>
          <a:p>
            <a:pPr eaLnBrk="1" hangingPunct="1">
              <a:lnSpc>
                <a:spcPct val="80000"/>
              </a:lnSpc>
            </a:pPr>
            <a:r>
              <a:rPr lang="en-US" sz="2400" dirty="0"/>
              <a:t>Facilitate compliance with regulations by providing a means and a framework/platform to put in place broader measures such as document and record management</a:t>
            </a:r>
            <a:r>
              <a:rPr lang="en-US" sz="2400" dirty="0" smtClean="0"/>
              <a:t>.</a:t>
            </a:r>
          </a:p>
          <a:p>
            <a:pPr eaLnBrk="1" hangingPunct="1">
              <a:lnSpc>
                <a:spcPct val="80000"/>
              </a:lnSpc>
            </a:pPr>
            <a:endParaRPr lang="en-US" sz="2400" dirty="0" smtClean="0"/>
          </a:p>
          <a:p>
            <a:pPr eaLnBrk="1" hangingPunct="1">
              <a:lnSpc>
                <a:spcPct val="80000"/>
              </a:lnSpc>
            </a:pPr>
            <a:r>
              <a:rPr lang="en-US" sz="2400" dirty="0"/>
              <a:t>IT itself must adhere to best practices around IT governance, risk management and compliance using available frameworks </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r>
              <a:rPr lang="en-US" sz="3556" dirty="0"/>
              <a:t>Defining an IT</a:t>
            </a:r>
            <a:r>
              <a:rPr lang="en-US" sz="3556" dirty="0" smtClean="0"/>
              <a:t> GRC </a:t>
            </a:r>
            <a:r>
              <a:rPr lang="en-US" sz="3556" dirty="0"/>
              <a:t>Program</a:t>
            </a:r>
            <a:r>
              <a:rPr lang="en-US" sz="4000" dirty="0"/>
              <a:t/>
            </a:r>
            <a:br>
              <a:rPr lang="en-US" sz="4000" dirty="0"/>
            </a:br>
            <a:endParaRPr lang="en-US" sz="4000" dirty="0"/>
          </a:p>
        </p:txBody>
      </p:sp>
      <p:sp>
        <p:nvSpPr>
          <p:cNvPr id="19459" name="Rectangle 3"/>
          <p:cNvSpPr>
            <a:spLocks noGrp="1" noChangeArrowheads="1"/>
          </p:cNvSpPr>
          <p:nvPr>
            <p:ph type="body" idx="1"/>
          </p:nvPr>
        </p:nvSpPr>
        <p:spPr/>
        <p:txBody>
          <a:bodyPr/>
          <a:lstStyle/>
          <a:p>
            <a:pPr eaLnBrk="1" hangingPunct="1"/>
            <a:r>
              <a:rPr lang="en-US" sz="2400" dirty="0"/>
              <a:t>An IT</a:t>
            </a:r>
            <a:r>
              <a:rPr lang="en-US" sz="2400" dirty="0" smtClean="0"/>
              <a:t> GRC </a:t>
            </a:r>
            <a:r>
              <a:rPr lang="en-US" sz="2400" dirty="0"/>
              <a:t>program is the continuous monitoring of processes, services and documentation that indicate an organization’s level of </a:t>
            </a:r>
            <a:r>
              <a:rPr lang="en-US" sz="2400" dirty="0" smtClean="0"/>
              <a:t>compliance</a:t>
            </a:r>
          </a:p>
          <a:p>
            <a:pPr eaLnBrk="1" hangingPunct="1"/>
            <a:endParaRPr lang="en-US" sz="2400" dirty="0" smtClean="0"/>
          </a:p>
          <a:p>
            <a:pPr eaLnBrk="1" hangingPunct="1"/>
            <a:r>
              <a:rPr lang="en-US" sz="2400" dirty="0"/>
              <a:t>Compliance is often measured in terms of whether or not an organization follows a set of </a:t>
            </a:r>
            <a:r>
              <a:rPr lang="en-US" sz="2400" b="1" dirty="0"/>
              <a:t>standards or a code of best practices</a:t>
            </a:r>
            <a:r>
              <a:rPr lang="en-US" sz="2400" dirty="0"/>
              <a:t> and actually adheres to those standards or codes.</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58775" y="284163"/>
            <a:ext cx="8229600" cy="685800"/>
          </a:xfrm>
        </p:spPr>
        <p:txBody>
          <a:bodyPr>
            <a:normAutofit fontScale="90000"/>
          </a:bodyPr>
          <a:lstStyle/>
          <a:p>
            <a:pPr algn="l"/>
            <a:r>
              <a:rPr lang="en-US" sz="2000" b="1">
                <a:latin typeface="Arial" charset="0"/>
                <a:ea typeface="Arial" charset="0"/>
                <a:cs typeface="Arial" charset="0"/>
              </a:rPr>
              <a:t>The Operational Hierarchy of Governance, Risk, and Compliance   </a:t>
            </a:r>
          </a:p>
        </p:txBody>
      </p:sp>
      <p:sp>
        <p:nvSpPr>
          <p:cNvPr id="86020" name="Slide Number Placeholder 17"/>
          <p:cNvSpPr>
            <a:spLocks noGrp="1"/>
          </p:cNvSpPr>
          <p:nvPr>
            <p:ph type="sldNum" sz="quarter" idx="12"/>
          </p:nvPr>
        </p:nvSpPr>
        <p:spPr bwMode="auto">
          <a:xfrm>
            <a:off x="6553200" y="6494463"/>
            <a:ext cx="2133600" cy="365125"/>
          </a:xfrm>
          <a:ln>
            <a:miter lim="800000"/>
            <a:headEnd/>
            <a:tailEnd/>
          </a:ln>
        </p:spPr>
        <p:txBody>
          <a:bodyPr/>
          <a:lstStyle/>
          <a:p>
            <a:fld id="{036656FD-1040-7442-9C01-DFC3506707CC}" type="slidenum">
              <a:rPr lang="en-US"/>
              <a:pPr/>
              <a:t>8</a:t>
            </a:fld>
            <a:endParaRPr lang="en-US"/>
          </a:p>
        </p:txBody>
      </p:sp>
      <p:sp>
        <p:nvSpPr>
          <p:cNvPr id="6" name="Rectangle 5"/>
          <p:cNvSpPr/>
          <p:nvPr/>
        </p:nvSpPr>
        <p:spPr>
          <a:xfrm>
            <a:off x="450850" y="969963"/>
            <a:ext cx="8315325" cy="47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2" name="Group 17"/>
          <p:cNvGrpSpPr>
            <a:grpSpLocks/>
          </p:cNvGrpSpPr>
          <p:nvPr/>
        </p:nvGrpSpPr>
        <p:grpSpPr bwMode="auto">
          <a:xfrm>
            <a:off x="1824038" y="1055688"/>
            <a:ext cx="6461125" cy="4738687"/>
            <a:chOff x="1201516" y="1243375"/>
            <a:chExt cx="6335171" cy="4448589"/>
          </a:xfrm>
        </p:grpSpPr>
        <p:graphicFrame>
          <p:nvGraphicFramePr>
            <p:cNvPr id="9" name="Diagram 8"/>
            <p:cNvGraphicFramePr/>
            <p:nvPr/>
          </p:nvGraphicFramePr>
          <p:xfrm>
            <a:off x="2037202" y="1243375"/>
            <a:ext cx="4629448" cy="31968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rapezoid 10"/>
            <p:cNvSpPr/>
            <p:nvPr/>
          </p:nvSpPr>
          <p:spPr>
            <a:xfrm>
              <a:off x="1616185" y="4392355"/>
              <a:ext cx="5465135" cy="658111"/>
            </a:xfrm>
            <a:prstGeom prst="trapezoid">
              <a:avLst>
                <a:gd name="adj" fmla="val 65848"/>
              </a:avLst>
            </a:prstGeom>
            <a:solidFill>
              <a:schemeClr val="tx2">
                <a:lumMod val="60000"/>
                <a:lumOff val="40000"/>
              </a:schemeClr>
            </a:solidFill>
            <a:scene3d>
              <a:camera prst="orthographicFront"/>
              <a:lightRig rig="threePt" dir="t"/>
            </a:scene3d>
            <a:sp3d>
              <a:bevelT/>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Trapezoid 15"/>
            <p:cNvSpPr/>
            <p:nvPr/>
          </p:nvSpPr>
          <p:spPr>
            <a:xfrm>
              <a:off x="1201516" y="5033853"/>
              <a:ext cx="6335171" cy="658111"/>
            </a:xfrm>
            <a:prstGeom prst="trapezoid">
              <a:avLst>
                <a:gd name="adj" fmla="val 65848"/>
              </a:avLst>
            </a:prstGeom>
            <a:solidFill>
              <a:schemeClr val="tx2">
                <a:lumMod val="75000"/>
              </a:schemeClr>
            </a:solidFill>
            <a:scene3d>
              <a:camera prst="orthographicFront"/>
              <a:lightRig rig="threePt" dir="t"/>
            </a:scene3d>
            <a:sp3d>
              <a:bevelT/>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cxnSp>
        <p:nvCxnSpPr>
          <p:cNvPr id="20" name="Straight Connector 19"/>
          <p:cNvCxnSpPr/>
          <p:nvPr/>
        </p:nvCxnSpPr>
        <p:spPr>
          <a:xfrm>
            <a:off x="3505200" y="5099050"/>
            <a:ext cx="22225" cy="690563"/>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059363" y="5091113"/>
            <a:ext cx="20637" cy="692150"/>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534150" y="5114925"/>
            <a:ext cx="20638" cy="690563"/>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010275" y="4397375"/>
            <a:ext cx="17463" cy="663575"/>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130675" y="4381500"/>
            <a:ext cx="3175" cy="695325"/>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448175" y="3632200"/>
            <a:ext cx="1588" cy="769938"/>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638800" y="3632200"/>
            <a:ext cx="6350" cy="728663"/>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sp>
        <p:nvSpPr>
          <p:cNvPr id="8205" name="TextBox 27"/>
          <p:cNvSpPr txBox="1">
            <a:spLocks noChangeArrowheads="1"/>
          </p:cNvSpPr>
          <p:nvPr/>
        </p:nvSpPr>
        <p:spPr bwMode="auto">
          <a:xfrm>
            <a:off x="3548063" y="2992438"/>
            <a:ext cx="1073150" cy="427037"/>
          </a:xfrm>
          <a:prstGeom prst="rect">
            <a:avLst/>
          </a:prstGeom>
          <a:noFill/>
          <a:ln w="9525">
            <a:noFill/>
            <a:miter lim="800000"/>
            <a:headEnd/>
            <a:tailEnd/>
          </a:ln>
        </p:spPr>
        <p:txBody>
          <a:bodyPr>
            <a:prstTxWarp prst="textNoShape">
              <a:avLst/>
            </a:prstTxWarp>
            <a:spAutoFit/>
          </a:bodyPr>
          <a:lstStyle/>
          <a:p>
            <a:pPr algn="r"/>
            <a:r>
              <a:rPr lang="en-US" sz="1000" b="1">
                <a:latin typeface="Calibri" charset="0"/>
              </a:rPr>
              <a:t>            Risk Assessment</a:t>
            </a:r>
          </a:p>
        </p:txBody>
      </p:sp>
      <p:cxnSp>
        <p:nvCxnSpPr>
          <p:cNvPr id="29" name="Straight Connector 28"/>
          <p:cNvCxnSpPr/>
          <p:nvPr/>
        </p:nvCxnSpPr>
        <p:spPr>
          <a:xfrm>
            <a:off x="4608513" y="2811463"/>
            <a:ext cx="12700" cy="747712"/>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492750" y="2832100"/>
            <a:ext cx="19050" cy="709613"/>
          </a:xfrm>
          <a:prstGeom prst="line">
            <a:avLst/>
          </a:prstGeom>
          <a:ln w="12700">
            <a:solidFill>
              <a:schemeClr val="bg1"/>
            </a:solidFill>
            <a:miter lim="800000"/>
          </a:ln>
        </p:spPr>
        <p:style>
          <a:lnRef idx="1">
            <a:schemeClr val="accent1"/>
          </a:lnRef>
          <a:fillRef idx="0">
            <a:schemeClr val="accent1"/>
          </a:fillRef>
          <a:effectRef idx="0">
            <a:schemeClr val="accent1"/>
          </a:effectRef>
          <a:fontRef idx="minor">
            <a:schemeClr val="tx1"/>
          </a:fontRef>
        </p:style>
      </p:cxnSp>
      <p:grpSp>
        <p:nvGrpSpPr>
          <p:cNvPr id="3" name="Group 54"/>
          <p:cNvGrpSpPr>
            <a:grpSpLocks/>
          </p:cNvGrpSpPr>
          <p:nvPr/>
        </p:nvGrpSpPr>
        <p:grpSpPr bwMode="auto">
          <a:xfrm>
            <a:off x="2376488" y="2968625"/>
            <a:ext cx="5089525" cy="2628900"/>
            <a:chOff x="2548067" y="3222810"/>
            <a:chExt cx="5388529" cy="2688154"/>
          </a:xfrm>
        </p:grpSpPr>
        <p:sp>
          <p:nvSpPr>
            <p:cNvPr id="8217" name="TextBox 38"/>
            <p:cNvSpPr txBox="1">
              <a:spLocks noChangeArrowheads="1"/>
            </p:cNvSpPr>
            <p:nvPr/>
          </p:nvSpPr>
          <p:spPr bwMode="auto">
            <a:xfrm>
              <a:off x="4802132" y="3229898"/>
              <a:ext cx="1136582" cy="400110"/>
            </a:xfrm>
            <a:prstGeom prst="rect">
              <a:avLst/>
            </a:prstGeom>
            <a:noFill/>
            <a:ln w="9525">
              <a:noFill/>
              <a:miter lim="800000"/>
              <a:headEnd/>
              <a:tailEnd/>
            </a:ln>
          </p:spPr>
          <p:txBody>
            <a:bodyPr>
              <a:prstTxWarp prst="textNoShape">
                <a:avLst/>
              </a:prstTxWarp>
              <a:spAutoFit/>
            </a:bodyPr>
            <a:lstStyle/>
            <a:p>
              <a:pPr algn="ctr"/>
              <a:r>
                <a:rPr lang="en-US" sz="1000" b="1">
                  <a:latin typeface="Calibri" charset="0"/>
                </a:rPr>
                <a:t>Risk Correlation</a:t>
              </a:r>
            </a:p>
          </p:txBody>
        </p:sp>
        <p:sp>
          <p:nvSpPr>
            <p:cNvPr id="8218" name="TextBox 39"/>
            <p:cNvSpPr txBox="1">
              <a:spLocks noChangeArrowheads="1"/>
            </p:cNvSpPr>
            <p:nvPr/>
          </p:nvSpPr>
          <p:spPr bwMode="auto">
            <a:xfrm>
              <a:off x="5911467" y="3222810"/>
              <a:ext cx="827707" cy="400110"/>
            </a:xfrm>
            <a:prstGeom prst="rect">
              <a:avLst/>
            </a:prstGeom>
            <a:noFill/>
            <a:ln w="9525">
              <a:noFill/>
              <a:miter lim="800000"/>
              <a:headEnd/>
              <a:tailEnd/>
            </a:ln>
          </p:spPr>
          <p:txBody>
            <a:bodyPr>
              <a:prstTxWarp prst="textNoShape">
                <a:avLst/>
              </a:prstTxWarp>
              <a:spAutoFit/>
            </a:bodyPr>
            <a:lstStyle/>
            <a:p>
              <a:r>
                <a:rPr lang="en-US" sz="1000" b="1">
                  <a:latin typeface="Calibri" charset="0"/>
                </a:rPr>
                <a:t>Risk Metrics</a:t>
              </a:r>
            </a:p>
          </p:txBody>
        </p:sp>
        <p:sp>
          <p:nvSpPr>
            <p:cNvPr id="8219" name="TextBox 40"/>
            <p:cNvSpPr txBox="1">
              <a:spLocks noChangeArrowheads="1"/>
            </p:cNvSpPr>
            <p:nvPr/>
          </p:nvSpPr>
          <p:spPr bwMode="auto">
            <a:xfrm>
              <a:off x="3426980" y="4076949"/>
              <a:ext cx="1044671" cy="400110"/>
            </a:xfrm>
            <a:prstGeom prst="rect">
              <a:avLst/>
            </a:prstGeom>
            <a:noFill/>
            <a:ln w="9525">
              <a:noFill/>
              <a:miter lim="800000"/>
              <a:headEnd/>
              <a:tailEnd/>
            </a:ln>
          </p:spPr>
          <p:txBody>
            <a:bodyPr>
              <a:prstTxWarp prst="textNoShape">
                <a:avLst/>
              </a:prstTxWarp>
              <a:spAutoFit/>
            </a:bodyPr>
            <a:lstStyle/>
            <a:p>
              <a:pPr algn="r"/>
              <a:r>
                <a:rPr lang="en-US" sz="1000" b="1">
                  <a:latin typeface="Calibri" charset="0"/>
                </a:rPr>
                <a:t>Policy Management</a:t>
              </a:r>
            </a:p>
          </p:txBody>
        </p:sp>
        <p:sp>
          <p:nvSpPr>
            <p:cNvPr id="8220" name="TextBox 41"/>
            <p:cNvSpPr txBox="1">
              <a:spLocks noChangeArrowheads="1"/>
            </p:cNvSpPr>
            <p:nvPr/>
          </p:nvSpPr>
          <p:spPr bwMode="auto">
            <a:xfrm>
              <a:off x="4844662" y="3974162"/>
              <a:ext cx="1044671" cy="553998"/>
            </a:xfrm>
            <a:prstGeom prst="rect">
              <a:avLst/>
            </a:prstGeom>
            <a:noFill/>
            <a:ln w="9525">
              <a:noFill/>
              <a:miter lim="800000"/>
              <a:headEnd/>
              <a:tailEnd/>
            </a:ln>
          </p:spPr>
          <p:txBody>
            <a:bodyPr>
              <a:prstTxWarp prst="textNoShape">
                <a:avLst/>
              </a:prstTxWarp>
              <a:spAutoFit/>
            </a:bodyPr>
            <a:lstStyle/>
            <a:p>
              <a:pPr algn="ctr"/>
              <a:r>
                <a:rPr lang="en-US" sz="1000" b="1">
                  <a:latin typeface="Calibri" charset="0"/>
                </a:rPr>
                <a:t>Common Control Framework</a:t>
              </a:r>
            </a:p>
          </p:txBody>
        </p:sp>
        <p:sp>
          <p:nvSpPr>
            <p:cNvPr id="8221" name="TextBox 42"/>
            <p:cNvSpPr txBox="1">
              <a:spLocks noChangeArrowheads="1"/>
            </p:cNvSpPr>
            <p:nvPr/>
          </p:nvSpPr>
          <p:spPr bwMode="auto">
            <a:xfrm>
              <a:off x="6056842" y="4069860"/>
              <a:ext cx="1044671" cy="400110"/>
            </a:xfrm>
            <a:prstGeom prst="rect">
              <a:avLst/>
            </a:prstGeom>
            <a:noFill/>
            <a:ln w="9525">
              <a:noFill/>
              <a:miter lim="800000"/>
              <a:headEnd/>
              <a:tailEnd/>
            </a:ln>
          </p:spPr>
          <p:txBody>
            <a:bodyPr>
              <a:prstTxWarp prst="textNoShape">
                <a:avLst/>
              </a:prstTxWarp>
              <a:spAutoFit/>
            </a:bodyPr>
            <a:lstStyle/>
            <a:p>
              <a:r>
                <a:rPr lang="en-US" sz="1000" b="1">
                  <a:latin typeface="Calibri" charset="0"/>
                </a:rPr>
                <a:t>Compliance Management</a:t>
              </a:r>
            </a:p>
          </p:txBody>
        </p:sp>
        <p:sp>
          <p:nvSpPr>
            <p:cNvPr id="8222" name="TextBox 43"/>
            <p:cNvSpPr txBox="1">
              <a:spLocks noChangeArrowheads="1"/>
            </p:cNvSpPr>
            <p:nvPr/>
          </p:nvSpPr>
          <p:spPr bwMode="auto">
            <a:xfrm>
              <a:off x="3122180" y="4899201"/>
              <a:ext cx="1044671"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Threats</a:t>
              </a:r>
            </a:p>
          </p:txBody>
        </p:sp>
        <p:sp>
          <p:nvSpPr>
            <p:cNvPr id="8223" name="TextBox 44"/>
            <p:cNvSpPr txBox="1">
              <a:spLocks noChangeArrowheads="1"/>
            </p:cNvSpPr>
            <p:nvPr/>
          </p:nvSpPr>
          <p:spPr bwMode="auto">
            <a:xfrm>
              <a:off x="4710035" y="4902739"/>
              <a:ext cx="1244835"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Vulnerabilities</a:t>
              </a:r>
            </a:p>
          </p:txBody>
        </p:sp>
        <p:sp>
          <p:nvSpPr>
            <p:cNvPr id="8224" name="TextBox 45"/>
            <p:cNvSpPr txBox="1">
              <a:spLocks noChangeArrowheads="1"/>
            </p:cNvSpPr>
            <p:nvPr/>
          </p:nvSpPr>
          <p:spPr bwMode="auto">
            <a:xfrm>
              <a:off x="6351113" y="4895653"/>
              <a:ext cx="1103449"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Incidents</a:t>
              </a:r>
            </a:p>
          </p:txBody>
        </p:sp>
        <p:sp>
          <p:nvSpPr>
            <p:cNvPr id="8225" name="TextBox 50"/>
            <p:cNvSpPr txBox="1">
              <a:spLocks noChangeArrowheads="1"/>
            </p:cNvSpPr>
            <p:nvPr/>
          </p:nvSpPr>
          <p:spPr bwMode="auto">
            <a:xfrm>
              <a:off x="6833147" y="5664743"/>
              <a:ext cx="1103449"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Facilities</a:t>
              </a:r>
            </a:p>
          </p:txBody>
        </p:sp>
        <p:sp>
          <p:nvSpPr>
            <p:cNvPr id="8226" name="TextBox 51"/>
            <p:cNvSpPr txBox="1">
              <a:spLocks noChangeArrowheads="1"/>
            </p:cNvSpPr>
            <p:nvPr/>
          </p:nvSpPr>
          <p:spPr bwMode="auto">
            <a:xfrm>
              <a:off x="5465066" y="5657653"/>
              <a:ext cx="1103449"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Technology</a:t>
              </a:r>
            </a:p>
          </p:txBody>
        </p:sp>
        <p:sp>
          <p:nvSpPr>
            <p:cNvPr id="8227" name="TextBox 52"/>
            <p:cNvSpPr txBox="1">
              <a:spLocks noChangeArrowheads="1"/>
            </p:cNvSpPr>
            <p:nvPr/>
          </p:nvSpPr>
          <p:spPr bwMode="auto">
            <a:xfrm>
              <a:off x="3937452" y="5650558"/>
              <a:ext cx="1103449"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Processes</a:t>
              </a:r>
            </a:p>
          </p:txBody>
        </p:sp>
        <p:sp>
          <p:nvSpPr>
            <p:cNvPr id="8228" name="TextBox 53"/>
            <p:cNvSpPr txBox="1">
              <a:spLocks noChangeArrowheads="1"/>
            </p:cNvSpPr>
            <p:nvPr/>
          </p:nvSpPr>
          <p:spPr bwMode="auto">
            <a:xfrm>
              <a:off x="2548067" y="5654096"/>
              <a:ext cx="1103449" cy="246221"/>
            </a:xfrm>
            <a:prstGeom prst="rect">
              <a:avLst/>
            </a:prstGeom>
            <a:noFill/>
            <a:ln w="9525">
              <a:noFill/>
              <a:miter lim="800000"/>
              <a:headEnd/>
              <a:tailEnd/>
            </a:ln>
          </p:spPr>
          <p:txBody>
            <a:bodyPr>
              <a:prstTxWarp prst="textNoShape">
                <a:avLst/>
              </a:prstTxWarp>
              <a:spAutoFit/>
            </a:bodyPr>
            <a:lstStyle/>
            <a:p>
              <a:pPr algn="ctr"/>
              <a:r>
                <a:rPr lang="en-US" sz="1000" b="1">
                  <a:solidFill>
                    <a:schemeClr val="bg1"/>
                  </a:solidFill>
                  <a:latin typeface="Calibri" charset="0"/>
                </a:rPr>
                <a:t>People</a:t>
              </a:r>
            </a:p>
          </p:txBody>
        </p:sp>
      </p:grpSp>
      <p:sp>
        <p:nvSpPr>
          <p:cNvPr id="8209" name="TextBox 58"/>
          <p:cNvSpPr txBox="1">
            <a:spLocks noChangeArrowheads="1"/>
          </p:cNvSpPr>
          <p:nvPr/>
        </p:nvSpPr>
        <p:spPr bwMode="auto">
          <a:xfrm>
            <a:off x="757238" y="1987550"/>
            <a:ext cx="2732087" cy="739775"/>
          </a:xfrm>
          <a:prstGeom prst="rect">
            <a:avLst/>
          </a:prstGeom>
          <a:noFill/>
          <a:ln w="9525">
            <a:noFill/>
            <a:miter lim="800000"/>
            <a:headEnd/>
            <a:tailEnd/>
          </a:ln>
        </p:spPr>
        <p:txBody>
          <a:bodyPr>
            <a:prstTxWarp prst="textNoShape">
              <a:avLst/>
            </a:prstTxWarp>
            <a:spAutoFit/>
          </a:bodyPr>
          <a:lstStyle/>
          <a:p>
            <a:r>
              <a:rPr lang="en-US" sz="1400" b="1" i="1">
                <a:latin typeface="Calibri" charset="0"/>
              </a:rPr>
              <a:t>Integrated IT Governance, Risk, and Compliance Management</a:t>
            </a:r>
          </a:p>
        </p:txBody>
      </p:sp>
      <p:sp>
        <p:nvSpPr>
          <p:cNvPr id="8210" name="TextBox 59"/>
          <p:cNvSpPr txBox="1">
            <a:spLocks noChangeArrowheads="1"/>
          </p:cNvSpPr>
          <p:nvPr/>
        </p:nvSpPr>
        <p:spPr bwMode="auto">
          <a:xfrm>
            <a:off x="749300" y="3203575"/>
            <a:ext cx="2144713" cy="307975"/>
          </a:xfrm>
          <a:prstGeom prst="rect">
            <a:avLst/>
          </a:prstGeom>
          <a:noFill/>
          <a:ln w="9525">
            <a:noFill/>
            <a:miter lim="800000"/>
            <a:headEnd/>
            <a:tailEnd/>
          </a:ln>
        </p:spPr>
        <p:txBody>
          <a:bodyPr>
            <a:prstTxWarp prst="textNoShape">
              <a:avLst/>
            </a:prstTxWarp>
            <a:spAutoFit/>
          </a:bodyPr>
          <a:lstStyle/>
          <a:p>
            <a:r>
              <a:rPr lang="en-US" sz="1400" b="1" i="1">
                <a:latin typeface="Calibri" charset="0"/>
              </a:rPr>
              <a:t>Risk Management</a:t>
            </a:r>
          </a:p>
        </p:txBody>
      </p:sp>
      <p:sp>
        <p:nvSpPr>
          <p:cNvPr id="8211" name="TextBox 60"/>
          <p:cNvSpPr txBox="1">
            <a:spLocks noChangeArrowheads="1"/>
          </p:cNvSpPr>
          <p:nvPr/>
        </p:nvSpPr>
        <p:spPr bwMode="auto">
          <a:xfrm>
            <a:off x="741363" y="3849688"/>
            <a:ext cx="1292225" cy="522287"/>
          </a:xfrm>
          <a:prstGeom prst="rect">
            <a:avLst/>
          </a:prstGeom>
          <a:noFill/>
          <a:ln w="9525">
            <a:noFill/>
            <a:miter lim="800000"/>
            <a:headEnd/>
            <a:tailEnd/>
          </a:ln>
        </p:spPr>
        <p:txBody>
          <a:bodyPr>
            <a:prstTxWarp prst="textNoShape">
              <a:avLst/>
            </a:prstTxWarp>
            <a:spAutoFit/>
          </a:bodyPr>
          <a:lstStyle/>
          <a:p>
            <a:r>
              <a:rPr lang="en-US" sz="1400" b="1" i="1">
                <a:latin typeface="Calibri" charset="0"/>
              </a:rPr>
              <a:t>Control and Compliance</a:t>
            </a:r>
          </a:p>
        </p:txBody>
      </p:sp>
      <p:sp>
        <p:nvSpPr>
          <p:cNvPr id="8212" name="TextBox 61"/>
          <p:cNvSpPr txBox="1">
            <a:spLocks noChangeArrowheads="1"/>
          </p:cNvSpPr>
          <p:nvPr/>
        </p:nvSpPr>
        <p:spPr bwMode="auto">
          <a:xfrm>
            <a:off x="720725" y="4660900"/>
            <a:ext cx="2732088" cy="738664"/>
          </a:xfrm>
          <a:prstGeom prst="rect">
            <a:avLst/>
          </a:prstGeom>
          <a:noFill/>
          <a:ln w="9525">
            <a:noFill/>
            <a:miter lim="800000"/>
            <a:headEnd/>
            <a:tailEnd/>
          </a:ln>
        </p:spPr>
        <p:txBody>
          <a:bodyPr>
            <a:prstTxWarp prst="textNoShape">
              <a:avLst/>
            </a:prstTxWarp>
            <a:spAutoFit/>
          </a:bodyPr>
          <a:lstStyle/>
          <a:p>
            <a:r>
              <a:rPr lang="en-US" sz="1400" b="1" i="1" dirty="0">
                <a:latin typeface="Calibri" charset="0"/>
              </a:rPr>
              <a:t>Aggregated </a:t>
            </a:r>
            <a:r>
              <a:rPr lang="en-US" sz="1400" b="1" i="1" dirty="0" smtClean="0">
                <a:latin typeface="Calibri" charset="0"/>
              </a:rPr>
              <a:t>Asset</a:t>
            </a:r>
          </a:p>
          <a:p>
            <a:r>
              <a:rPr lang="en-US" sz="1400" b="1" i="1" dirty="0" smtClean="0">
                <a:latin typeface="Calibri" charset="0"/>
              </a:rPr>
              <a:t> </a:t>
            </a:r>
            <a:r>
              <a:rPr lang="en-US" sz="1400" b="1" i="1" dirty="0">
                <a:latin typeface="Calibri" charset="0"/>
              </a:rPr>
              <a:t>and Security                   Information</a:t>
            </a:r>
          </a:p>
        </p:txBody>
      </p:sp>
      <p:sp>
        <p:nvSpPr>
          <p:cNvPr id="63" name="Rectangle 62"/>
          <p:cNvSpPr/>
          <p:nvPr/>
        </p:nvSpPr>
        <p:spPr>
          <a:xfrm>
            <a:off x="827088" y="2690813"/>
            <a:ext cx="2981325" cy="52387"/>
          </a:xfrm>
          <a:prstGeom prst="rect">
            <a:avLst/>
          </a:prstGeom>
          <a:gradFill flip="none" rotWithShape="1">
            <a:gsLst>
              <a:gs pos="0">
                <a:srgbClr val="8488C4"/>
              </a:gs>
              <a:gs pos="53000">
                <a:srgbClr val="D4DEFF"/>
              </a:gs>
              <a:gs pos="83000">
                <a:srgbClr val="D4DEFF"/>
              </a:gs>
              <a:gs pos="100000">
                <a:srgbClr val="96AB94"/>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4" name="Rectangle 63"/>
          <p:cNvSpPr/>
          <p:nvPr/>
        </p:nvSpPr>
        <p:spPr>
          <a:xfrm>
            <a:off x="830263" y="3479800"/>
            <a:ext cx="2403475" cy="46038"/>
          </a:xfrm>
          <a:prstGeom prst="rect">
            <a:avLst/>
          </a:prstGeom>
          <a:gradFill flip="none" rotWithShape="1">
            <a:gsLst>
              <a:gs pos="0">
                <a:srgbClr val="8488C4"/>
              </a:gs>
              <a:gs pos="53000">
                <a:srgbClr val="D4DEFF"/>
              </a:gs>
              <a:gs pos="83000">
                <a:srgbClr val="D4DEFF"/>
              </a:gs>
              <a:gs pos="100000">
                <a:srgbClr val="96AB94"/>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5" name="Rectangle 64"/>
          <p:cNvSpPr/>
          <p:nvPr/>
        </p:nvSpPr>
        <p:spPr>
          <a:xfrm>
            <a:off x="827088" y="4356100"/>
            <a:ext cx="1770062" cy="46038"/>
          </a:xfrm>
          <a:prstGeom prst="rect">
            <a:avLst/>
          </a:prstGeom>
          <a:gradFill flip="none" rotWithShape="1">
            <a:gsLst>
              <a:gs pos="0">
                <a:srgbClr val="8488C4"/>
              </a:gs>
              <a:gs pos="53000">
                <a:srgbClr val="D4DEFF"/>
              </a:gs>
              <a:gs pos="83000">
                <a:srgbClr val="D4DEFF"/>
              </a:gs>
              <a:gs pos="100000">
                <a:srgbClr val="96AB94"/>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6" name="Rectangle 65"/>
          <p:cNvSpPr/>
          <p:nvPr/>
        </p:nvSpPr>
        <p:spPr>
          <a:xfrm>
            <a:off x="827088" y="5762625"/>
            <a:ext cx="939800" cy="46038"/>
          </a:xfrm>
          <a:prstGeom prst="rect">
            <a:avLst/>
          </a:prstGeom>
          <a:gradFill flip="none" rotWithShape="1">
            <a:gsLst>
              <a:gs pos="0">
                <a:srgbClr val="8488C4"/>
              </a:gs>
              <a:gs pos="53000">
                <a:srgbClr val="D4DEFF"/>
              </a:gs>
              <a:gs pos="83000">
                <a:srgbClr val="D4DEFF"/>
              </a:gs>
              <a:gs pos="100000">
                <a:srgbClr val="96AB94"/>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p:cNvGraphicFramePr/>
          <p:nvPr/>
        </p:nvGraphicFramePr>
        <p:xfrm>
          <a:off x="378486" y="1565505"/>
          <a:ext cx="5777765" cy="3983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1" name="Picture 3" descr="C:\Documents and Settings\tglass\Local Settings\Temporary Internet Files\Content.IE5\GDIWKXWO\MC900441966[1].wmf"/>
          <p:cNvPicPr>
            <a:picLocks noChangeAspect="1" noChangeArrowheads="1"/>
          </p:cNvPicPr>
          <p:nvPr/>
        </p:nvPicPr>
        <p:blipFill>
          <a:blip r:embed="rId7"/>
          <a:srcRect/>
          <a:stretch>
            <a:fillRect/>
          </a:stretch>
        </p:blipFill>
        <p:spPr bwMode="auto">
          <a:xfrm rot="10800000">
            <a:off x="3640138" y="1498600"/>
            <a:ext cx="1863725" cy="1590675"/>
          </a:xfrm>
          <a:prstGeom prst="rect">
            <a:avLst/>
          </a:prstGeom>
          <a:noFill/>
          <a:ln w="9525">
            <a:noFill/>
            <a:miter lim="800000"/>
            <a:headEnd/>
            <a:tailEnd/>
          </a:ln>
        </p:spPr>
      </p:pic>
      <p:sp>
        <p:nvSpPr>
          <p:cNvPr id="12" name="Flowchart: Process 11"/>
          <p:cNvSpPr>
            <a:spLocks noChangeArrowheads="1"/>
          </p:cNvSpPr>
          <p:nvPr/>
        </p:nvSpPr>
        <p:spPr bwMode="auto">
          <a:xfrm>
            <a:off x="5294313" y="1662113"/>
            <a:ext cx="3435350" cy="3389312"/>
          </a:xfrm>
          <a:prstGeom prst="flowChartProcess">
            <a:avLst/>
          </a:prstGeom>
          <a:solidFill>
            <a:srgbClr val="D7E4BD"/>
          </a:solidFill>
          <a:ln w="25400">
            <a:noFill/>
            <a:miter lim="800000"/>
            <a:headEnd/>
            <a:tailEnd/>
          </a:ln>
          <a:effectLst>
            <a:outerShdw blurRad="63500" dist="38100" dir="2700000" algn="tl" rotWithShape="0">
              <a:srgbClr val="000000">
                <a:alpha val="78000"/>
              </a:srgbClr>
            </a:outerShdw>
          </a:effectLst>
        </p:spPr>
        <p:txBody>
          <a:bodyPr anchor="ctr">
            <a:prstTxWarp prst="textNoShape">
              <a:avLst/>
            </a:prstTxWarp>
          </a:bodyPr>
          <a:lstStyle/>
          <a:p>
            <a:pPr marL="117475" indent="-117475" algn="just">
              <a:buSzPct val="120000"/>
            </a:pPr>
            <a:r>
              <a:rPr lang="en-US" sz="1300" b="1">
                <a:solidFill>
                  <a:srgbClr val="558ED5"/>
                </a:solidFill>
              </a:rPr>
              <a:t>Governance–</a:t>
            </a:r>
            <a:r>
              <a:rPr lang="en-US" sz="1300">
                <a:solidFill>
                  <a:srgbClr val="17375E"/>
                </a:solidFill>
              </a:rPr>
              <a:t>The process by which executive management </a:t>
            </a:r>
            <a:r>
              <a:rPr lang="en-US" sz="1300" i="1">
                <a:solidFill>
                  <a:srgbClr val="17375E"/>
                </a:solidFill>
              </a:rPr>
              <a:t>sets</a:t>
            </a:r>
            <a:r>
              <a:rPr lang="en-US" sz="1300">
                <a:solidFill>
                  <a:srgbClr val="17375E"/>
                </a:solidFill>
              </a:rPr>
              <a:t> the objectives for an organization and </a:t>
            </a:r>
            <a:r>
              <a:rPr lang="en-US" sz="1300" i="1">
                <a:solidFill>
                  <a:srgbClr val="17375E"/>
                </a:solidFill>
              </a:rPr>
              <a:t>oversees</a:t>
            </a:r>
            <a:r>
              <a:rPr lang="en-US" sz="1300">
                <a:solidFill>
                  <a:srgbClr val="17375E"/>
                </a:solidFill>
              </a:rPr>
              <a:t> progress toward those objectives  </a:t>
            </a:r>
          </a:p>
          <a:p>
            <a:pPr marL="117475" indent="-117475" algn="just">
              <a:buSzPct val="120000"/>
            </a:pPr>
            <a:r>
              <a:rPr lang="en-US" sz="1300" b="1">
                <a:solidFill>
                  <a:srgbClr val="558ED5"/>
                </a:solidFill>
              </a:rPr>
              <a:t>Risk Management–</a:t>
            </a:r>
            <a:r>
              <a:rPr lang="en-US" sz="1300"/>
              <a:t>A </a:t>
            </a:r>
            <a:r>
              <a:rPr lang="en-US" sz="1300">
                <a:solidFill>
                  <a:srgbClr val="17375E"/>
                </a:solidFill>
              </a:rPr>
              <a:t>process, carried out by management and employees, designed to identify potential events that may affect the organization’s strategic, operational, legal, and regulatory objectives, and to manage those risks to the risk appetite of the executive management</a:t>
            </a:r>
          </a:p>
          <a:p>
            <a:pPr marL="117475" indent="-117475" algn="just">
              <a:buSzPct val="120000"/>
            </a:pPr>
            <a:r>
              <a:rPr lang="en-US" sz="1300" b="1">
                <a:solidFill>
                  <a:srgbClr val="558ED5"/>
                </a:solidFill>
              </a:rPr>
              <a:t>Compliance Management–</a:t>
            </a:r>
            <a:r>
              <a:rPr lang="en-US" sz="1300">
                <a:solidFill>
                  <a:srgbClr val="17375E"/>
                </a:solidFill>
              </a:rPr>
              <a:t>The process that establishes proof that governance and risk management are being carried out consistent with the organization’s own required procedures</a:t>
            </a:r>
          </a:p>
        </p:txBody>
      </p:sp>
      <p:sp>
        <p:nvSpPr>
          <p:cNvPr id="20485" name="Title 1"/>
          <p:cNvSpPr>
            <a:spLocks noGrp="1"/>
          </p:cNvSpPr>
          <p:nvPr>
            <p:ph type="title"/>
          </p:nvPr>
        </p:nvSpPr>
        <p:spPr>
          <a:xfrm>
            <a:off x="358775" y="139700"/>
            <a:ext cx="8494713" cy="685800"/>
          </a:xfrm>
        </p:spPr>
        <p:txBody>
          <a:bodyPr rtlCol="0">
            <a:normAutofit fontScale="90000"/>
          </a:bodyPr>
          <a:lstStyle/>
          <a:p>
            <a:pPr algn="l" fontAlgn="auto">
              <a:spcAft>
                <a:spcPts val="0"/>
              </a:spcAft>
              <a:defRPr/>
            </a:pPr>
            <a:r>
              <a:rPr lang="en-US" sz="2000" b="1" smtClean="0">
                <a:latin typeface="Arial" charset="0"/>
                <a:cs typeface="Arial" charset="0"/>
              </a:rPr>
              <a:t>The Regulatory Underpinnings of Governance, Risk, and Compliance   </a:t>
            </a:r>
          </a:p>
        </p:txBody>
      </p:sp>
      <p:sp>
        <p:nvSpPr>
          <p:cNvPr id="86020" name="Slide Number Placeholder 17"/>
          <p:cNvSpPr>
            <a:spLocks noGrp="1"/>
          </p:cNvSpPr>
          <p:nvPr>
            <p:ph type="sldNum" sz="quarter" idx="12"/>
          </p:nvPr>
        </p:nvSpPr>
        <p:spPr bwMode="auto">
          <a:xfrm>
            <a:off x="6553200" y="6494463"/>
            <a:ext cx="2133600" cy="365125"/>
          </a:xfrm>
          <a:ln>
            <a:miter lim="800000"/>
            <a:headEnd/>
            <a:tailEnd/>
          </a:ln>
        </p:spPr>
        <p:txBody>
          <a:bodyPr/>
          <a:lstStyle/>
          <a:p>
            <a:fld id="{35BB2C44-F426-D64B-A323-D7C39FBF7298}" type="slidenum">
              <a:rPr lang="en-US"/>
              <a:pPr/>
              <a:t>9</a:t>
            </a:fld>
            <a:endParaRPr lang="en-US"/>
          </a:p>
        </p:txBody>
      </p:sp>
      <p:sp>
        <p:nvSpPr>
          <p:cNvPr id="6" name="Rectangle 5"/>
          <p:cNvSpPr/>
          <p:nvPr/>
        </p:nvSpPr>
        <p:spPr>
          <a:xfrm>
            <a:off x="457200" y="762000"/>
            <a:ext cx="8153400"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2124</TotalTime>
  <Words>1536</Words>
  <Application>Microsoft Office PowerPoint</Application>
  <PresentationFormat>On-screen Show (4:3)</PresentationFormat>
  <Paragraphs>263</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The Economics of Enterprise Governance, Risk, and Compliance (GRC)   </vt:lpstr>
      <vt:lpstr>Overview of Presentation</vt:lpstr>
      <vt:lpstr>Real World Observations</vt:lpstr>
      <vt:lpstr>Current/Changing View of GRC</vt:lpstr>
      <vt:lpstr>Why Enterprise GRC?</vt:lpstr>
      <vt:lpstr>Strategic Role of IT –GRC Program   Responsibilities</vt:lpstr>
      <vt:lpstr>Defining an IT GRC Program </vt:lpstr>
      <vt:lpstr>The Operational Hierarchy of Governance, Risk, and Compliance   </vt:lpstr>
      <vt:lpstr>The Regulatory Underpinnings of Governance, Risk, and Compliance   </vt:lpstr>
      <vt:lpstr>What survey data tells us</vt:lpstr>
      <vt:lpstr>Lack of Consensus on Costs and Responsibilities</vt:lpstr>
      <vt:lpstr>Lack of Consensus on Costs and Responsibilities</vt:lpstr>
      <vt:lpstr>Lack of Consensus on Costs and Responsibilities</vt:lpstr>
      <vt:lpstr>Value Proposition of an Integrated Approach to GRC</vt:lpstr>
      <vt:lpstr>Before eGRC</vt:lpstr>
      <vt:lpstr>Slide 16</vt:lpstr>
      <vt:lpstr>Cost of Manual IT-GRC Program</vt:lpstr>
      <vt:lpstr>IT-GRC Best Practices in automation</vt:lpstr>
      <vt:lpstr>What Organizations say they need</vt:lpstr>
      <vt:lpstr>Slide 20</vt:lpstr>
      <vt:lpstr>Enterprise Governance, Risk &amp; Compliance Management Model</vt:lpstr>
      <vt:lpstr>The End Result—IT GRC Maturity</vt:lpstr>
      <vt:lpstr>GRc Tool contenders </vt:lpstr>
      <vt:lpstr>Resources </vt:lpstr>
      <vt:lpstr>THANK YOU</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cherrod</cp:lastModifiedBy>
  <cp:revision>61</cp:revision>
  <dcterms:created xsi:type="dcterms:W3CDTF">2012-01-12T22:08:56Z</dcterms:created>
  <dcterms:modified xsi:type="dcterms:W3CDTF">2012-01-18T19:38:13Z</dcterms:modified>
</cp:coreProperties>
</file>