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89" r:id="rId3"/>
    <p:sldId id="257" r:id="rId4"/>
    <p:sldId id="281" r:id="rId5"/>
    <p:sldId id="259" r:id="rId6"/>
    <p:sldId id="261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92" r:id="rId15"/>
    <p:sldId id="291" r:id="rId16"/>
    <p:sldId id="272" r:id="rId17"/>
    <p:sldId id="290" r:id="rId18"/>
    <p:sldId id="28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9" autoAdjust="0"/>
  </p:normalViewPr>
  <p:slideViewPr>
    <p:cSldViewPr snapToGrid="0" snapToObjects="1">
      <p:cViewPr varScale="1">
        <p:scale>
          <a:sx n="77" d="100"/>
          <a:sy n="77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/>
      <dgm:t>
        <a:bodyPr/>
        <a:lstStyle/>
        <a:p>
          <a:r>
            <a:rPr lang="en-US" dirty="0" smtClean="0"/>
            <a:t>Fall 2012 Shared Leadership</a:t>
          </a:r>
          <a:endParaRPr lang="en-US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/>
      <dgm:spPr/>
      <dgm:t>
        <a:bodyPr/>
        <a:lstStyle/>
        <a:p>
          <a:r>
            <a:rPr lang="en-US" dirty="0" smtClean="0"/>
            <a:t>Network and System Admin</a:t>
          </a:r>
          <a:endParaRPr lang="en-US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dirty="0" smtClean="0"/>
            <a:t>Integration</a:t>
          </a:r>
          <a:endParaRPr lang="en-US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LinFactNeighborX="220" custLinFactNeighborY="385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4" custLinFactNeighborX="5051" custLinFactNeighborY="366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1" presStyleCnt="4" custLinFactNeighborX="3459" custLinFactNeighborY="1153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01EB76A-115E-BC4D-AD60-CAA61CB9DB7E}" type="presOf" srcId="{ABCADF7A-7ED1-44EC-B608-BFA2456D0BF1}" destId="{819BC320-0E3F-4F15-A919-57F70CA02FCD}" srcOrd="0" destOrd="0" presId="urn:microsoft.com/office/officeart/2005/8/layout/radial6"/>
    <dgm:cxn modelId="{FB9FBB76-7042-5F44-8FDE-7025ACD471A4}" type="presOf" srcId="{78A7C5B0-5227-4C8B-AA01-92D448A818AF}" destId="{DA4DB111-7C98-44ED-BC7C-C91D7DDAE81E}" srcOrd="0" destOrd="0" presId="urn:microsoft.com/office/officeart/2005/8/layout/radial6"/>
    <dgm:cxn modelId="{E3CA2106-C6EB-7747-8DCC-604B20868939}" type="presOf" srcId="{AC3E7205-C590-4C12-9D02-2D2D91E25E73}" destId="{21E2B31A-E4B2-4ECF-88AA-8FCC85E6F254}" srcOrd="0" destOrd="0" presId="urn:microsoft.com/office/officeart/2005/8/layout/radial6"/>
    <dgm:cxn modelId="{FA361EDA-6937-1F42-9DD7-E3F8D1B08E50}" type="presOf" srcId="{053550CC-D558-47D3-BB85-AEC146FC1E73}" destId="{18949E23-5716-41EE-8482-AD899487C22A}" srcOrd="0" destOrd="0" presId="urn:microsoft.com/office/officeart/2005/8/layout/radial6"/>
    <dgm:cxn modelId="{180F9A46-D0CD-0D4C-9F08-705049111A6A}" type="presOf" srcId="{FD225BFA-EC92-4709-8193-75F266C9714F}" destId="{607E6A0A-3655-4CA6-91D8-44B285A4941A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8FB19141-A089-BA40-B8B9-1A470068B48D}" type="presOf" srcId="{0AA34E75-C871-4636-82AC-E87B52167F2D}" destId="{E6AF0A74-5C53-4808-8A77-31B80B0E5BF6}" srcOrd="0" destOrd="0" presId="urn:microsoft.com/office/officeart/2005/8/layout/radial6"/>
    <dgm:cxn modelId="{6A313CC5-079A-4046-9E94-BB81EE9D97E4}" type="presOf" srcId="{C86AF644-A202-465B-986C-F66F4C0A09FE}" destId="{585FE9A8-D8F9-48B3-BD89-BCB8D40C3B62}" srcOrd="0" destOrd="0" presId="urn:microsoft.com/office/officeart/2005/8/layout/radial6"/>
    <dgm:cxn modelId="{AFBC001F-C740-4E43-878E-23153EC7E979}" type="presOf" srcId="{188A0AD8-3361-466A-980F-FD629CABEA5D}" destId="{C09C0B9D-C626-4352-937F-E565C32A1F1A}" srcOrd="0" destOrd="0" presId="urn:microsoft.com/office/officeart/2005/8/layout/radial6"/>
    <dgm:cxn modelId="{32CCA118-4023-E749-8FC1-BAD66CD5A001}" type="presOf" srcId="{550C664F-08C6-4AB0-A8BA-427258162553}" destId="{0DD71EEF-493C-4E91-89BE-3AD922D5DFEC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08C77CF4-BF36-5A4F-B280-E04B8869A401}" type="presOf" srcId="{274A1F7C-FF7D-49DF-BC19-A31740450024}" destId="{47906407-956C-4DBE-95F5-60B3E34737A1}" srcOrd="0" destOrd="0" presId="urn:microsoft.com/office/officeart/2005/8/layout/radial6"/>
    <dgm:cxn modelId="{4E0B8ECA-0089-3E4F-8CBB-BF974A04F6FD}" type="presParOf" srcId="{DA4DB111-7C98-44ED-BC7C-C91D7DDAE81E}" destId="{E6AF0A74-5C53-4808-8A77-31B80B0E5BF6}" srcOrd="0" destOrd="0" presId="urn:microsoft.com/office/officeart/2005/8/layout/radial6"/>
    <dgm:cxn modelId="{573717DC-C303-3749-848E-932EB73A0154}" type="presParOf" srcId="{DA4DB111-7C98-44ED-BC7C-C91D7DDAE81E}" destId="{21E2B31A-E4B2-4ECF-88AA-8FCC85E6F254}" srcOrd="1" destOrd="0" presId="urn:microsoft.com/office/officeart/2005/8/layout/radial6"/>
    <dgm:cxn modelId="{E4DE27D0-2A67-DB49-8B00-C22471D73F7C}" type="presParOf" srcId="{DA4DB111-7C98-44ED-BC7C-C91D7DDAE81E}" destId="{A740D28C-C6E5-4D3D-829E-B2E72DEC6932}" srcOrd="2" destOrd="0" presId="urn:microsoft.com/office/officeart/2005/8/layout/radial6"/>
    <dgm:cxn modelId="{474DD53C-457F-5344-A82C-F9B71179D25D}" type="presParOf" srcId="{DA4DB111-7C98-44ED-BC7C-C91D7DDAE81E}" destId="{C09C0B9D-C626-4352-937F-E565C32A1F1A}" srcOrd="3" destOrd="0" presId="urn:microsoft.com/office/officeart/2005/8/layout/radial6"/>
    <dgm:cxn modelId="{1045D369-EAFC-5E41-AC68-37A317400A2E}" type="presParOf" srcId="{DA4DB111-7C98-44ED-BC7C-C91D7DDAE81E}" destId="{18949E23-5716-41EE-8482-AD899487C22A}" srcOrd="4" destOrd="0" presId="urn:microsoft.com/office/officeart/2005/8/layout/radial6"/>
    <dgm:cxn modelId="{175057C6-ABF9-DF4A-AA2A-B605C2C33E90}" type="presParOf" srcId="{DA4DB111-7C98-44ED-BC7C-C91D7DDAE81E}" destId="{22544C63-152D-4BA0-B4E1-6E36758E97BB}" srcOrd="5" destOrd="0" presId="urn:microsoft.com/office/officeart/2005/8/layout/radial6"/>
    <dgm:cxn modelId="{D0D0C867-67FD-DE44-9455-8BFB57001398}" type="presParOf" srcId="{DA4DB111-7C98-44ED-BC7C-C91D7DDAE81E}" destId="{47906407-956C-4DBE-95F5-60B3E34737A1}" srcOrd="6" destOrd="0" presId="urn:microsoft.com/office/officeart/2005/8/layout/radial6"/>
    <dgm:cxn modelId="{DBC6F930-EEEB-B742-A494-1DBE90A0DD4E}" type="presParOf" srcId="{DA4DB111-7C98-44ED-BC7C-C91D7DDAE81E}" destId="{585FE9A8-D8F9-48B3-BD89-BCB8D40C3B62}" srcOrd="7" destOrd="0" presId="urn:microsoft.com/office/officeart/2005/8/layout/radial6"/>
    <dgm:cxn modelId="{00F3ACCE-5ED5-A049-A0F9-E7462A06CA00}" type="presParOf" srcId="{DA4DB111-7C98-44ED-BC7C-C91D7DDAE81E}" destId="{61A87214-CB21-4889-AF91-57B4116DD7F6}" srcOrd="8" destOrd="0" presId="urn:microsoft.com/office/officeart/2005/8/layout/radial6"/>
    <dgm:cxn modelId="{4FF48F11-8E54-0446-92B9-4CEE3E8A02DD}" type="presParOf" srcId="{DA4DB111-7C98-44ED-BC7C-C91D7DDAE81E}" destId="{607E6A0A-3655-4CA6-91D8-44B285A4941A}" srcOrd="9" destOrd="0" presId="urn:microsoft.com/office/officeart/2005/8/layout/radial6"/>
    <dgm:cxn modelId="{16BE97B2-9D22-5740-BCE6-040AB4930F7D}" type="presParOf" srcId="{DA4DB111-7C98-44ED-BC7C-C91D7DDAE81E}" destId="{819BC320-0E3F-4F15-A919-57F70CA02FCD}" srcOrd="10" destOrd="0" presId="urn:microsoft.com/office/officeart/2005/8/layout/radial6"/>
    <dgm:cxn modelId="{5A49E08C-7749-974B-BC35-8E0EA419053F}" type="presParOf" srcId="{DA4DB111-7C98-44ED-BC7C-C91D7DDAE81E}" destId="{46156E6F-80BF-4EEB-9889-1CA1A20B7461}" srcOrd="11" destOrd="0" presId="urn:microsoft.com/office/officeart/2005/8/layout/radial6"/>
    <dgm:cxn modelId="{BA14A310-7FCC-C84E-AE23-56B55BF6C959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/>
      <dgm:t>
        <a:bodyPr/>
        <a:lstStyle/>
        <a:p>
          <a:r>
            <a:rPr lang="en-US" dirty="0" smtClean="0"/>
            <a:t>Spring 2013 Shared Leadership</a:t>
          </a:r>
          <a:endParaRPr lang="en-US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/>
      <dgm:spPr/>
      <dgm:t>
        <a:bodyPr/>
        <a:lstStyle/>
        <a:p>
          <a:r>
            <a:rPr lang="en-US" dirty="0" smtClean="0"/>
            <a:t>Network and System Admin</a:t>
          </a:r>
          <a:endParaRPr lang="en-US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dirty="0" smtClean="0"/>
            <a:t>Storage Wars</a:t>
          </a:r>
          <a:endParaRPr lang="en-US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LinFactNeighborX="220" custLinFactNeighborY="385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  <dgm:t>
        <a:bodyPr/>
        <a:lstStyle/>
        <a:p>
          <a:endParaRPr lang="en-US"/>
        </a:p>
      </dgm:t>
    </dgm:pt>
    <dgm:pt modelId="{C09C0B9D-C626-4352-937F-E565C32A1F1A}" type="pres">
      <dgm:prSet presAssocID="{188A0AD8-3361-466A-980F-FD629CABEA5D}" presName="sibTrans" presStyleLbl="sibTrans2D1" presStyleIdx="0" presStyleCnt="4" custLinFactNeighborX="5051" custLinFactNeighborY="366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  <dgm:t>
        <a:bodyPr/>
        <a:lstStyle/>
        <a:p>
          <a:endParaRPr lang="en-US"/>
        </a:p>
      </dgm:t>
    </dgm:pt>
    <dgm:pt modelId="{47906407-956C-4DBE-95F5-60B3E34737A1}" type="pres">
      <dgm:prSet presAssocID="{274A1F7C-FF7D-49DF-BC19-A31740450024}" presName="sibTrans" presStyleLbl="sibTrans2D1" presStyleIdx="1" presStyleCnt="4" custLinFactNeighborX="3459" custLinFactNeighborY="1153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  <dgm:t>
        <a:bodyPr/>
        <a:lstStyle/>
        <a:p>
          <a:endParaRPr lang="en-US"/>
        </a:p>
      </dgm:t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  <dgm:t>
        <a:bodyPr/>
        <a:lstStyle/>
        <a:p>
          <a:endParaRPr lang="en-US"/>
        </a:p>
      </dgm:t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CE39AB4-7EA0-E54C-850C-C94F8E4E9C5A}" type="presOf" srcId="{ABCADF7A-7ED1-44EC-B608-BFA2456D0BF1}" destId="{819BC320-0E3F-4F15-A919-57F70CA02FCD}" srcOrd="0" destOrd="0" presId="urn:microsoft.com/office/officeart/2005/8/layout/radial6"/>
    <dgm:cxn modelId="{F8B4212D-516D-644B-8E30-F3A6726AC70D}" type="presOf" srcId="{C86AF644-A202-465B-986C-F66F4C0A09FE}" destId="{585FE9A8-D8F9-48B3-BD89-BCB8D40C3B62}" srcOrd="0" destOrd="0" presId="urn:microsoft.com/office/officeart/2005/8/layout/radial6"/>
    <dgm:cxn modelId="{054A7346-F213-9B45-8563-4131B48DF89C}" type="presOf" srcId="{550C664F-08C6-4AB0-A8BA-427258162553}" destId="{0DD71EEF-493C-4E91-89BE-3AD922D5DFEC}" srcOrd="0" destOrd="0" presId="urn:microsoft.com/office/officeart/2005/8/layout/radial6"/>
    <dgm:cxn modelId="{137FAF5B-7A9F-0E4E-87D5-4FCBF6D30575}" type="presOf" srcId="{274A1F7C-FF7D-49DF-BC19-A31740450024}" destId="{47906407-956C-4DBE-95F5-60B3E34737A1}" srcOrd="0" destOrd="0" presId="urn:microsoft.com/office/officeart/2005/8/layout/radial6"/>
    <dgm:cxn modelId="{6082257C-FA20-7F4D-B136-B4A8FB78E24D}" type="presOf" srcId="{AC3E7205-C590-4C12-9D02-2D2D91E25E73}" destId="{21E2B31A-E4B2-4ECF-88AA-8FCC85E6F254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A0930F0F-AE80-424C-A8AF-158FF204ED15}" type="presOf" srcId="{188A0AD8-3361-466A-980F-FD629CABEA5D}" destId="{C09C0B9D-C626-4352-937F-E565C32A1F1A}" srcOrd="0" destOrd="0" presId="urn:microsoft.com/office/officeart/2005/8/layout/radial6"/>
    <dgm:cxn modelId="{76DE4C3C-69BF-5647-8006-62708D4486BB}" type="presOf" srcId="{053550CC-D558-47D3-BB85-AEC146FC1E73}" destId="{18949E23-5716-41EE-8482-AD899487C22A}" srcOrd="0" destOrd="0" presId="urn:microsoft.com/office/officeart/2005/8/layout/radial6"/>
    <dgm:cxn modelId="{3AB7C395-C6D4-9147-B493-AA37E1008952}" type="presOf" srcId="{78A7C5B0-5227-4C8B-AA01-92D448A818AF}" destId="{DA4DB111-7C98-44ED-BC7C-C91D7DDAE81E}" srcOrd="0" destOrd="0" presId="urn:microsoft.com/office/officeart/2005/8/layout/radial6"/>
    <dgm:cxn modelId="{3752BC00-8346-F341-9C44-DEB2D497A0F2}" type="presOf" srcId="{FD225BFA-EC92-4709-8193-75F266C9714F}" destId="{607E6A0A-3655-4CA6-91D8-44B285A4941A}" srcOrd="0" destOrd="0" presId="urn:microsoft.com/office/officeart/2005/8/layout/radial6"/>
    <dgm:cxn modelId="{D0FEE612-0C75-224B-9FD2-86B56E5A7456}" type="presOf" srcId="{0AA34E75-C871-4636-82AC-E87B52167F2D}" destId="{E6AF0A74-5C53-4808-8A77-31B80B0E5BF6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F54ED1ED-4440-9846-97C6-F5F420EC99B7}" type="presParOf" srcId="{DA4DB111-7C98-44ED-BC7C-C91D7DDAE81E}" destId="{E6AF0A74-5C53-4808-8A77-31B80B0E5BF6}" srcOrd="0" destOrd="0" presId="urn:microsoft.com/office/officeart/2005/8/layout/radial6"/>
    <dgm:cxn modelId="{150DD2CB-D17F-3F42-8855-6CA27375A98C}" type="presParOf" srcId="{DA4DB111-7C98-44ED-BC7C-C91D7DDAE81E}" destId="{21E2B31A-E4B2-4ECF-88AA-8FCC85E6F254}" srcOrd="1" destOrd="0" presId="urn:microsoft.com/office/officeart/2005/8/layout/radial6"/>
    <dgm:cxn modelId="{1D0CE7F5-34BC-974A-AB6F-07D3D2F9FEA5}" type="presParOf" srcId="{DA4DB111-7C98-44ED-BC7C-C91D7DDAE81E}" destId="{A740D28C-C6E5-4D3D-829E-B2E72DEC6932}" srcOrd="2" destOrd="0" presId="urn:microsoft.com/office/officeart/2005/8/layout/radial6"/>
    <dgm:cxn modelId="{312CC9A5-6FCE-1C48-AE74-8F06F0AA5650}" type="presParOf" srcId="{DA4DB111-7C98-44ED-BC7C-C91D7DDAE81E}" destId="{C09C0B9D-C626-4352-937F-E565C32A1F1A}" srcOrd="3" destOrd="0" presId="urn:microsoft.com/office/officeart/2005/8/layout/radial6"/>
    <dgm:cxn modelId="{06F6C356-FD35-FF49-9DEB-16C50D04193A}" type="presParOf" srcId="{DA4DB111-7C98-44ED-BC7C-C91D7DDAE81E}" destId="{18949E23-5716-41EE-8482-AD899487C22A}" srcOrd="4" destOrd="0" presId="urn:microsoft.com/office/officeart/2005/8/layout/radial6"/>
    <dgm:cxn modelId="{846C1F0A-2AD2-334B-8A3D-EDF13A943F30}" type="presParOf" srcId="{DA4DB111-7C98-44ED-BC7C-C91D7DDAE81E}" destId="{22544C63-152D-4BA0-B4E1-6E36758E97BB}" srcOrd="5" destOrd="0" presId="urn:microsoft.com/office/officeart/2005/8/layout/radial6"/>
    <dgm:cxn modelId="{06D9D813-E8DA-804D-B2DD-CA15E5DB6AD9}" type="presParOf" srcId="{DA4DB111-7C98-44ED-BC7C-C91D7DDAE81E}" destId="{47906407-956C-4DBE-95F5-60B3E34737A1}" srcOrd="6" destOrd="0" presId="urn:microsoft.com/office/officeart/2005/8/layout/radial6"/>
    <dgm:cxn modelId="{4584F778-EC13-2C42-8342-7BB70F1CD5B4}" type="presParOf" srcId="{DA4DB111-7C98-44ED-BC7C-C91D7DDAE81E}" destId="{585FE9A8-D8F9-48B3-BD89-BCB8D40C3B62}" srcOrd="7" destOrd="0" presId="urn:microsoft.com/office/officeart/2005/8/layout/radial6"/>
    <dgm:cxn modelId="{FA623E39-B4F4-B44F-A878-3F9EC1DF1109}" type="presParOf" srcId="{DA4DB111-7C98-44ED-BC7C-C91D7DDAE81E}" destId="{61A87214-CB21-4889-AF91-57B4116DD7F6}" srcOrd="8" destOrd="0" presId="urn:microsoft.com/office/officeart/2005/8/layout/radial6"/>
    <dgm:cxn modelId="{98177A4C-84F2-7A45-B623-AEA42D2CD67D}" type="presParOf" srcId="{DA4DB111-7C98-44ED-BC7C-C91D7DDAE81E}" destId="{607E6A0A-3655-4CA6-91D8-44B285A4941A}" srcOrd="9" destOrd="0" presId="urn:microsoft.com/office/officeart/2005/8/layout/radial6"/>
    <dgm:cxn modelId="{8E72453D-9401-264E-BA41-D85894B67CE3}" type="presParOf" srcId="{DA4DB111-7C98-44ED-BC7C-C91D7DDAE81E}" destId="{819BC320-0E3F-4F15-A919-57F70CA02FCD}" srcOrd="10" destOrd="0" presId="urn:microsoft.com/office/officeart/2005/8/layout/radial6"/>
    <dgm:cxn modelId="{6EC7B997-B45D-584F-BD69-187EA9677658}" type="presParOf" srcId="{DA4DB111-7C98-44ED-BC7C-C91D7DDAE81E}" destId="{46156E6F-80BF-4EEB-9889-1CA1A20B7461}" srcOrd="11" destOrd="0" presId="urn:microsoft.com/office/officeart/2005/8/layout/radial6"/>
    <dgm:cxn modelId="{AA1D56D5-A3DE-3644-AD28-36FCF1DF34F4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459068" y="490729"/>
          <a:ext cx="3058076" cy="305807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459068" y="490729"/>
          <a:ext cx="3058076" cy="305807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564847" y="525988"/>
          <a:ext cx="3058076" cy="305807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613531" y="501921"/>
          <a:ext cx="3058076" cy="3058076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290880" y="1327470"/>
          <a:ext cx="1407594" cy="14075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Fall 2012 Shared Leadership</a:t>
          </a:r>
          <a:endParaRPr lang="en-US" sz="1600" kern="1200" dirty="0"/>
        </a:p>
      </dsp:txBody>
      <dsp:txXfrm>
        <a:off x="1497017" y="1533607"/>
        <a:ext cx="995320" cy="995320"/>
      </dsp:txXfrm>
    </dsp:sp>
    <dsp:sp modelId="{21E2B31A-E4B2-4ECF-88AA-8FCC85E6F254}">
      <dsp:nvSpPr>
        <dsp:cNvPr id="0" name=""/>
        <dsp:cNvSpPr/>
      </dsp:nvSpPr>
      <dsp:spPr>
        <a:xfrm>
          <a:off x="1495448" y="33542"/>
          <a:ext cx="985316" cy="98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Network and System Admin</a:t>
          </a:r>
          <a:endParaRPr lang="en-US" sz="900" kern="1200" dirty="0"/>
        </a:p>
      </dsp:txBody>
      <dsp:txXfrm>
        <a:off x="1639744" y="177838"/>
        <a:ext cx="696724" cy="696724"/>
      </dsp:txXfrm>
    </dsp:sp>
    <dsp:sp modelId="{18949E23-5716-41EE-8482-AD899487C22A}">
      <dsp:nvSpPr>
        <dsp:cNvPr id="0" name=""/>
        <dsp:cNvSpPr/>
      </dsp:nvSpPr>
      <dsp:spPr>
        <a:xfrm>
          <a:off x="2989015" y="1527109"/>
          <a:ext cx="985316" cy="98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Integration</a:t>
          </a:r>
          <a:endParaRPr lang="en-US" sz="900" kern="1200" dirty="0"/>
        </a:p>
      </dsp:txBody>
      <dsp:txXfrm>
        <a:off x="3133311" y="1671405"/>
        <a:ext cx="696724" cy="696724"/>
      </dsp:txXfrm>
    </dsp:sp>
    <dsp:sp modelId="{585FE9A8-D8F9-48B3-BD89-BCB8D40C3B62}">
      <dsp:nvSpPr>
        <dsp:cNvPr id="0" name=""/>
        <dsp:cNvSpPr/>
      </dsp:nvSpPr>
      <dsp:spPr>
        <a:xfrm>
          <a:off x="1495448" y="3020676"/>
          <a:ext cx="985316" cy="98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Support Services</a:t>
          </a:r>
          <a:endParaRPr lang="en-US" sz="900" kern="1200" dirty="0"/>
        </a:p>
      </dsp:txBody>
      <dsp:txXfrm>
        <a:off x="1639744" y="3164972"/>
        <a:ext cx="696724" cy="696724"/>
      </dsp:txXfrm>
    </dsp:sp>
    <dsp:sp modelId="{819BC320-0E3F-4F15-A919-57F70CA02FCD}">
      <dsp:nvSpPr>
        <dsp:cNvPr id="0" name=""/>
        <dsp:cNvSpPr/>
      </dsp:nvSpPr>
      <dsp:spPr>
        <a:xfrm>
          <a:off x="1881" y="1527109"/>
          <a:ext cx="985316" cy="985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Collaboration</a:t>
          </a:r>
          <a:endParaRPr lang="en-US" sz="900" kern="1200" dirty="0"/>
        </a:p>
      </dsp:txBody>
      <dsp:txXfrm>
        <a:off x="146177" y="1671405"/>
        <a:ext cx="696724" cy="69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498657" y="523968"/>
          <a:ext cx="3321798" cy="332179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498657" y="523968"/>
          <a:ext cx="3321798" cy="332179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613558" y="562268"/>
          <a:ext cx="3321798" cy="3321798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666441" y="536126"/>
          <a:ext cx="3321798" cy="3321798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402203" y="1432868"/>
          <a:ext cx="1528982" cy="1528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Spring 2013 Shared Leadership</a:t>
          </a:r>
          <a:endParaRPr lang="en-US" sz="1700" kern="1200" dirty="0"/>
        </a:p>
      </dsp:txBody>
      <dsp:txXfrm>
        <a:off x="1626117" y="1656782"/>
        <a:ext cx="1081154" cy="1081154"/>
      </dsp:txXfrm>
    </dsp:sp>
    <dsp:sp modelId="{21E2B31A-E4B2-4ECF-88AA-8FCC85E6F254}">
      <dsp:nvSpPr>
        <dsp:cNvPr id="0" name=""/>
        <dsp:cNvSpPr/>
      </dsp:nvSpPr>
      <dsp:spPr>
        <a:xfrm>
          <a:off x="1624412" y="27354"/>
          <a:ext cx="1070288" cy="10702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Network and System Admin</a:t>
          </a:r>
          <a:endParaRPr lang="en-US" sz="800" kern="1200" dirty="0"/>
        </a:p>
      </dsp:txBody>
      <dsp:txXfrm>
        <a:off x="1781152" y="184094"/>
        <a:ext cx="756808" cy="756808"/>
      </dsp:txXfrm>
    </dsp:sp>
    <dsp:sp modelId="{18949E23-5716-41EE-8482-AD899487C22A}">
      <dsp:nvSpPr>
        <dsp:cNvPr id="0" name=""/>
        <dsp:cNvSpPr/>
      </dsp:nvSpPr>
      <dsp:spPr>
        <a:xfrm>
          <a:off x="3246781" y="1649723"/>
          <a:ext cx="1070288" cy="10702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Storage Wars</a:t>
          </a:r>
          <a:endParaRPr lang="en-US" sz="800" kern="1200" dirty="0"/>
        </a:p>
      </dsp:txBody>
      <dsp:txXfrm>
        <a:off x="3403521" y="1806463"/>
        <a:ext cx="756808" cy="756808"/>
      </dsp:txXfrm>
    </dsp:sp>
    <dsp:sp modelId="{585FE9A8-D8F9-48B3-BD89-BCB8D40C3B62}">
      <dsp:nvSpPr>
        <dsp:cNvPr id="0" name=""/>
        <dsp:cNvSpPr/>
      </dsp:nvSpPr>
      <dsp:spPr>
        <a:xfrm>
          <a:off x="1624412" y="3272092"/>
          <a:ext cx="1070288" cy="10702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Support Services</a:t>
          </a:r>
          <a:endParaRPr lang="en-US" sz="800" kern="1200" dirty="0"/>
        </a:p>
      </dsp:txBody>
      <dsp:txXfrm>
        <a:off x="1781152" y="3428832"/>
        <a:ext cx="756808" cy="756808"/>
      </dsp:txXfrm>
    </dsp:sp>
    <dsp:sp modelId="{819BC320-0E3F-4F15-A919-57F70CA02FCD}">
      <dsp:nvSpPr>
        <dsp:cNvPr id="0" name=""/>
        <dsp:cNvSpPr/>
      </dsp:nvSpPr>
      <dsp:spPr>
        <a:xfrm>
          <a:off x="2043" y="1649723"/>
          <a:ext cx="1070288" cy="10702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Communication</a:t>
          </a:r>
          <a:endParaRPr lang="en-US" sz="800" kern="1200" dirty="0"/>
        </a:p>
      </dsp:txBody>
      <dsp:txXfrm>
        <a:off x="158783" y="1806463"/>
        <a:ext cx="756808" cy="75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DECC-97E2-CC44-B2AB-307D8110058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083FD-1E54-A34D-9C1B-5BAFA1EB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Last year – had 4 discussions with IT staff – strengths, challenges, to do’s</a:t>
            </a:r>
          </a:p>
          <a:p>
            <a:r>
              <a:rPr lang="en-US" baseline="0" dirty="0" smtClean="0"/>
              <a:t>Major concerns – priorities, seeing change, projects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4 teams – Support Services, Network and Systems Admin (NASA), Integration, and Collaboration</a:t>
            </a:r>
          </a:p>
          <a:p>
            <a:r>
              <a:rPr lang="en-US" dirty="0" smtClean="0"/>
              <a:t>Each individual belongs to two teams</a:t>
            </a:r>
          </a:p>
          <a:p>
            <a:r>
              <a:rPr lang="en-US" dirty="0" smtClean="0"/>
              <a:t>Each team meets twice a week for 15 minutes</a:t>
            </a:r>
          </a:p>
          <a:p>
            <a:r>
              <a:rPr lang="en-US" dirty="0" smtClean="0"/>
              <a:t>More management by walking around</a:t>
            </a:r>
          </a:p>
          <a:p>
            <a:r>
              <a:rPr lang="en-US" dirty="0" smtClean="0"/>
              <a:t>Created directions / goals based on services</a:t>
            </a:r>
          </a:p>
          <a:p>
            <a:r>
              <a:rPr lang="en-US" dirty="0" smtClean="0"/>
              <a:t>EMPOWERED TEAMS – don’t need to ask permission to attend one day sessions</a:t>
            </a:r>
            <a:r>
              <a:rPr lang="en-US" baseline="0" dirty="0" smtClean="0"/>
              <a:t> 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Maine – included</a:t>
            </a:r>
            <a:r>
              <a:rPr lang="en-US" baseline="0" dirty="0" smtClean="0"/>
              <a:t> word SERVICE – providing something – building relationships – not just toys</a:t>
            </a:r>
            <a:endParaRPr lang="en-US" dirty="0" smtClean="0"/>
          </a:p>
          <a:p>
            <a:r>
              <a:rPr lang="en-US" dirty="0" smtClean="0"/>
              <a:t>   reorganization</a:t>
            </a:r>
            <a:r>
              <a:rPr lang="en-US" baseline="0" dirty="0" smtClean="0"/>
              <a:t> from about 18 months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Maine - Advisors</a:t>
            </a:r>
            <a:r>
              <a:rPr lang="en-US" baseline="0" dirty="0" smtClean="0"/>
              <a:t> for undecided majors</a:t>
            </a:r>
          </a:p>
          <a:p>
            <a:r>
              <a:rPr lang="en-US" baseline="0" dirty="0" smtClean="0"/>
              <a:t>Maine – committees they can get involved</a:t>
            </a:r>
          </a:p>
          <a:p>
            <a:r>
              <a:rPr lang="en-US" baseline="0" dirty="0" smtClean="0"/>
              <a:t>	- staff together from other campuses </a:t>
            </a:r>
          </a:p>
          <a:p>
            <a:r>
              <a:rPr lang="en-US" baseline="0" dirty="0" smtClean="0"/>
              <a:t>Maine – write a blog entry that goes on the web site</a:t>
            </a:r>
          </a:p>
          <a:p>
            <a:endParaRPr lang="en-US" dirty="0" smtClean="0"/>
          </a:p>
          <a:p>
            <a:r>
              <a:rPr lang="en-US" dirty="0" smtClean="0"/>
              <a:t>Professional development – intentional – </a:t>
            </a:r>
            <a:r>
              <a:rPr lang="en-US" dirty="0" err="1" smtClean="0"/>
              <a:t>Educause</a:t>
            </a:r>
            <a:r>
              <a:rPr lang="en-US" dirty="0" smtClean="0"/>
              <a:t> Management and Leadership</a:t>
            </a:r>
            <a:r>
              <a:rPr lang="en-US" baseline="0" dirty="0" smtClean="0"/>
              <a:t>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progression – where are you on the continuum</a:t>
            </a:r>
          </a:p>
          <a:p>
            <a:r>
              <a:rPr lang="en-US" baseline="0" dirty="0" smtClean="0"/>
              <a:t>Balance of both type of workers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your departments strengths / weakness?   Inventory of skill sets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Activity</a:t>
            </a:r>
            <a:r>
              <a:rPr lang="en-US" baseline="0" dirty="0" smtClean="0"/>
              <a:t> opportunity???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progression – where are you on the continuum</a:t>
            </a:r>
          </a:p>
          <a:p>
            <a:r>
              <a:rPr lang="en-US" baseline="0" dirty="0" smtClean="0"/>
              <a:t>Balance of both type of workers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your departments strengths / weakness?   Inventory of skill sets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Activity</a:t>
            </a:r>
            <a:r>
              <a:rPr lang="en-US" baseline="0" dirty="0" smtClean="0"/>
              <a:t> opportunity???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r>
              <a:rPr lang="en-US" baseline="0" dirty="0" smtClean="0"/>
              <a:t> our desktop support and help desk into same physical location – support services</a:t>
            </a:r>
          </a:p>
          <a:p>
            <a:r>
              <a:rPr lang="en-US" baseline="0" dirty="0" smtClean="0"/>
              <a:t>Created a collaborative space – removed partitions</a:t>
            </a:r>
          </a:p>
          <a:p>
            <a:r>
              <a:rPr lang="en-US" baseline="0" dirty="0" smtClean="0"/>
              <a:t>Use the same approach – teaching and learning team (instructional designers) will be in the same physical location as the Center for Academic Excellence in our renovated library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Advantages – </a:t>
            </a:r>
          </a:p>
          <a:p>
            <a:r>
              <a:rPr lang="en-US" baseline="0" dirty="0" smtClean="0"/>
              <a:t>     36% real-time resolution – space change – more efficiency</a:t>
            </a:r>
          </a:p>
          <a:p>
            <a:r>
              <a:rPr lang="en-US" baseline="0" dirty="0" smtClean="0"/>
              <a:t>     Check with Josh if we have something along statistics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Faculty – staff can sit and have a conversation – others can help and contribute</a:t>
            </a:r>
          </a:p>
          <a:p>
            <a:r>
              <a:rPr lang="en-US" baseline="0" dirty="0" smtClean="0"/>
              <a:t>                start conversation within earshot of others – start to hear about other projects / ideas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Plug for Josh’s / Aaron’s poster session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Cleanliness – keeping areas more inviting</a:t>
            </a:r>
          </a:p>
          <a:p>
            <a:r>
              <a:rPr lang="en-US" baseline="0" dirty="0" smtClean="0"/>
              <a:t>Not only pure technical skills but also about building relationships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Last year – had 4 discussions with IT staff – strengths, challenges, to do’s</a:t>
            </a:r>
          </a:p>
          <a:p>
            <a:r>
              <a:rPr lang="en-US" baseline="0" dirty="0" smtClean="0"/>
              <a:t>Major concerns – priorities, seeing change, projects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Last year – had 4 discussions with IT staff – strengths, challenges, to do’s</a:t>
            </a:r>
          </a:p>
          <a:p>
            <a:r>
              <a:rPr lang="en-US" baseline="0" dirty="0" smtClean="0"/>
              <a:t>Major concerns – priorities, seeing change, projects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83FD-1E54-A34D-9C1B-5BAFA1EBB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gile-process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Veronica.longenecker@millersvill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0129"/>
            <a:ext cx="7772400" cy="1780108"/>
          </a:xfrm>
        </p:spPr>
        <p:txBody>
          <a:bodyPr/>
          <a:lstStyle/>
          <a:p>
            <a:r>
              <a:rPr lang="en-US" dirty="0" smtClean="0"/>
              <a:t>How to Foster Agile Working Teams at Your Institution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959"/>
            <a:ext cx="6400800" cy="22244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Veronica Longenecker </a:t>
            </a:r>
          </a:p>
          <a:p>
            <a:r>
              <a:rPr lang="en-US" dirty="0" smtClean="0"/>
              <a:t>Assistant VP of Info Technologies</a:t>
            </a:r>
          </a:p>
          <a:p>
            <a:r>
              <a:rPr lang="en-US" dirty="0" smtClean="0"/>
              <a:t>Millersville University</a:t>
            </a:r>
          </a:p>
          <a:p>
            <a:endParaRPr lang="en-US" dirty="0"/>
          </a:p>
          <a:p>
            <a:r>
              <a:rPr lang="en-US" dirty="0" smtClean="0"/>
              <a:t>Josh </a:t>
            </a:r>
            <a:r>
              <a:rPr lang="en-US" dirty="0" err="1" smtClean="0"/>
              <a:t>Hartranft</a:t>
            </a:r>
            <a:endParaRPr lang="en-US" dirty="0"/>
          </a:p>
          <a:p>
            <a:r>
              <a:rPr lang="en-US" dirty="0" smtClean="0"/>
              <a:t>Director of Computing Support Services</a:t>
            </a:r>
          </a:p>
          <a:p>
            <a:r>
              <a:rPr lang="en-US" dirty="0" smtClean="0"/>
              <a:t>Millersville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Millersville Support Services Before</a:t>
            </a:r>
            <a:endParaRPr lang="en-US" dirty="0"/>
          </a:p>
        </p:txBody>
      </p:sp>
      <p:pic>
        <p:nvPicPr>
          <p:cNvPr id="4" name="Picture 3" descr="Macintosh HD:private:var:folders:Il:IlI2gKgzHGCbLWkcJAONME+++TQ:-Tmp-:TemporaryItems:IMG00014-20110613-14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0473"/>
            <a:ext cx="3205527" cy="238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private:var:folders:Il:IlI2gKgzHGCbLWkcJAONME+++TQ:-Tmp-:TemporaryItems:IMG00013-20110613-14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5461"/>
            <a:ext cx="2309652" cy="162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00017-20110613-14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02" y="4317061"/>
            <a:ext cx="2880631" cy="2160473"/>
          </a:xfrm>
          <a:prstGeom prst="rect">
            <a:avLst/>
          </a:prstGeom>
        </p:spPr>
      </p:pic>
      <p:pic>
        <p:nvPicPr>
          <p:cNvPr id="5" name="Picture 4" descr="Macintosh HD:private:var:folders:Il:IlI2gKgzHGCbLWkcJAONME+++TQ:-Tmp-:TemporaryItems:IMG00015-20110613-144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71" y="2781571"/>
            <a:ext cx="3053420" cy="243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57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00332-20121015-12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40" y="4309681"/>
            <a:ext cx="3168508" cy="23763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Millersville Support Services Now</a:t>
            </a:r>
            <a:endParaRPr lang="en-US" dirty="0"/>
          </a:p>
        </p:txBody>
      </p:sp>
      <p:pic>
        <p:nvPicPr>
          <p:cNvPr id="4" name="Picture 3" descr="IMG00333-20121015-12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9761"/>
            <a:ext cx="3400194" cy="2550146"/>
          </a:xfrm>
          <a:prstGeom prst="rect">
            <a:avLst/>
          </a:prstGeom>
        </p:spPr>
      </p:pic>
      <p:pic>
        <p:nvPicPr>
          <p:cNvPr id="7" name="Picture 6" descr="IMG00331-20121015-12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8" y="2696471"/>
            <a:ext cx="3448962" cy="25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Realignment within IT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 the Wave with Agile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6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Pre-work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8111418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Explored Work Team Definitions </a:t>
            </a:r>
          </a:p>
          <a:p>
            <a:pPr lvl="1"/>
            <a:r>
              <a:rPr lang="en-US" sz="1800" dirty="0" smtClean="0"/>
              <a:t>Self-Directed, Self-Managed, Agile, Shared Leadership</a:t>
            </a:r>
          </a:p>
          <a:p>
            <a:r>
              <a:rPr lang="en-US" dirty="0" smtClean="0"/>
              <a:t>Review Current Job Descriptions</a:t>
            </a:r>
          </a:p>
          <a:p>
            <a:pPr lvl="1"/>
            <a:r>
              <a:rPr lang="en-US" sz="1800" dirty="0" smtClean="0"/>
              <a:t>New Duties?</a:t>
            </a:r>
          </a:p>
          <a:p>
            <a:pPr lvl="1"/>
            <a:r>
              <a:rPr lang="en-US" sz="1800" dirty="0" smtClean="0"/>
              <a:t>Different Essential Functions?</a:t>
            </a:r>
          </a:p>
          <a:p>
            <a:pPr lvl="1"/>
            <a:r>
              <a:rPr lang="en-US" sz="1800" dirty="0" smtClean="0"/>
              <a:t>Conflicts with assignments or qualifications?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We found no conflicts with team members current job descriptions</a:t>
            </a:r>
          </a:p>
        </p:txBody>
      </p:sp>
    </p:spTree>
    <p:extLst>
      <p:ext uri="{BB962C8B-B14F-4D97-AF65-F5344CB8AC3E}">
        <p14:creationId xmlns:p14="http://schemas.microsoft.com/office/powerpoint/2010/main" val="365927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with 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8111418" cy="3447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Meeting</a:t>
            </a:r>
          </a:p>
          <a:p>
            <a:r>
              <a:rPr lang="en-US" dirty="0" smtClean="0"/>
              <a:t>AVP Human Resources, Classification Manager, Director of Training</a:t>
            </a:r>
          </a:p>
          <a:p>
            <a:pPr lvl="1"/>
            <a:r>
              <a:rPr lang="en-US" sz="1800" dirty="0" smtClean="0"/>
              <a:t>Presented the idea of shared leadership, agile teams</a:t>
            </a:r>
          </a:p>
          <a:p>
            <a:pPr lvl="1"/>
            <a:r>
              <a:rPr lang="en-US" sz="1800" dirty="0" smtClean="0"/>
              <a:t>Pilot Team Project</a:t>
            </a:r>
          </a:p>
          <a:p>
            <a:r>
              <a:rPr lang="en-US" dirty="0" smtClean="0"/>
              <a:t>HR Recommendations</a:t>
            </a:r>
          </a:p>
          <a:p>
            <a:pPr lvl="1"/>
            <a:r>
              <a:rPr lang="en-US" dirty="0" smtClean="0"/>
              <a:t>Meet with Union leaders – thanks for info and part of process</a:t>
            </a:r>
          </a:p>
          <a:p>
            <a:pPr lvl="1"/>
            <a:r>
              <a:rPr lang="en-US" dirty="0" smtClean="0"/>
              <a:t>Review Job Descriptions</a:t>
            </a:r>
          </a:p>
          <a:p>
            <a:pPr lvl="1"/>
            <a:r>
              <a:rPr lang="en-US" dirty="0" smtClean="0"/>
              <a:t>Create small planning team before total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586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Millersville IT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8111418" cy="3447288"/>
          </a:xfrm>
        </p:spPr>
        <p:txBody>
          <a:bodyPr/>
          <a:lstStyle/>
          <a:p>
            <a:r>
              <a:rPr lang="en-US" dirty="0" smtClean="0"/>
              <a:t>Created an IT Project Services Office – </a:t>
            </a:r>
          </a:p>
          <a:p>
            <a:pPr lvl="1"/>
            <a:r>
              <a:rPr lang="en-US" sz="1800" dirty="0" smtClean="0"/>
              <a:t>Moved our Networking Manager to Director of IT Project Services Office</a:t>
            </a:r>
          </a:p>
          <a:p>
            <a:r>
              <a:rPr lang="en-US" dirty="0"/>
              <a:t>Created </a:t>
            </a:r>
            <a:r>
              <a:rPr lang="en-US" dirty="0" smtClean="0"/>
              <a:t>an IT Security Coordinator – </a:t>
            </a:r>
          </a:p>
          <a:p>
            <a:pPr lvl="1"/>
            <a:r>
              <a:rPr lang="en-US" sz="1800" dirty="0" smtClean="0"/>
              <a:t>Moved our Systems Manager to the IT Security Coordinator </a:t>
            </a:r>
          </a:p>
          <a:p>
            <a:r>
              <a:rPr lang="en-US" dirty="0" smtClean="0"/>
              <a:t>Merged the Networking, Telecomm and Systems into a single Infrastructure team</a:t>
            </a:r>
          </a:p>
          <a:p>
            <a:endParaRPr lang="en-US" dirty="0"/>
          </a:p>
          <a:p>
            <a:r>
              <a:rPr lang="en-US" dirty="0" smtClean="0"/>
              <a:t>Created a Shared Leadership Environment</a:t>
            </a:r>
            <a:endParaRPr lang="en-US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3301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410785"/>
              </p:ext>
            </p:extLst>
          </p:nvPr>
        </p:nvGraphicFramePr>
        <p:xfrm>
          <a:off x="329087" y="1027765"/>
          <a:ext cx="3976213" cy="403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559390"/>
              </p:ext>
            </p:extLst>
          </p:nvPr>
        </p:nvGraphicFramePr>
        <p:xfrm>
          <a:off x="4469287" y="2145365"/>
          <a:ext cx="4319113" cy="436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58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  <p:bldGraphic spid="3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73" y="3534952"/>
            <a:ext cx="2227550" cy="2924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69" y="3534952"/>
            <a:ext cx="2446442" cy="2874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51" y="3534952"/>
            <a:ext cx="2076349" cy="303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047" y="1562100"/>
            <a:ext cx="4266868" cy="17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18228" y="1567543"/>
            <a:ext cx="7217822" cy="341287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teams would you create at your campus?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316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 throughout</a:t>
            </a:r>
            <a:br>
              <a:rPr lang="en-US" dirty="0" smtClean="0"/>
            </a:br>
            <a:r>
              <a:rPr lang="en-US" dirty="0" smtClean="0"/>
              <a:t> the campus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 the Wave with Agile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61476" y="477761"/>
            <a:ext cx="3631801" cy="3130292"/>
          </a:xfrm>
        </p:spPr>
        <p:txBody>
          <a:bodyPr>
            <a:normAutofit/>
          </a:bodyPr>
          <a:lstStyle/>
          <a:p>
            <a:r>
              <a:rPr lang="en-US" dirty="0" smtClean="0"/>
              <a:t>Wikipedia – </a:t>
            </a:r>
          </a:p>
          <a:p>
            <a:endParaRPr lang="en-US" dirty="0"/>
          </a:p>
          <a:p>
            <a:r>
              <a:rPr lang="en-US" dirty="0" smtClean="0"/>
              <a:t>“Agile software development is a group of software development methods based on iterative and incremental development, where requirements and solutions evolve through collaboration between </a:t>
            </a:r>
            <a:r>
              <a:rPr lang="en-US" dirty="0" smtClean="0">
                <a:solidFill>
                  <a:srgbClr val="FF0000"/>
                </a:solidFill>
              </a:rPr>
              <a:t>self-organizing, cross-functional teams</a:t>
            </a:r>
            <a:r>
              <a:rPr lang="en-US" dirty="0" smtClean="0"/>
              <a:t>. “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27160" y="310980"/>
            <a:ext cx="3631801" cy="329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www.agile-process.org</a:t>
            </a:r>
            <a:r>
              <a:rPr lang="en-US" dirty="0" smtClean="0"/>
              <a:t>  - </a:t>
            </a:r>
          </a:p>
          <a:p>
            <a:r>
              <a:rPr lang="en-US" dirty="0" smtClean="0"/>
              <a:t>Agile Software Development – A gentle introduction</a:t>
            </a:r>
          </a:p>
          <a:p>
            <a:endParaRPr lang="en-US" dirty="0"/>
          </a:p>
          <a:p>
            <a:r>
              <a:rPr lang="en-US" dirty="0" smtClean="0"/>
              <a:t>“The most important thing to know about Agile methods or processes is that there is no such thing.  There are </a:t>
            </a:r>
            <a:r>
              <a:rPr lang="en-US" dirty="0" smtClean="0">
                <a:solidFill>
                  <a:srgbClr val="FF0000"/>
                </a:solidFill>
              </a:rPr>
              <a:t>only Agile teams</a:t>
            </a:r>
            <a:r>
              <a:rPr lang="en-US" dirty="0" smtClean="0"/>
              <a:t>.  The processes we describe as Agile are environments for a team to learn how to be Agile.”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159" y="3658567"/>
            <a:ext cx="802411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Disciplined Agile Software Development: Definition – </a:t>
            </a:r>
          </a:p>
          <a:p>
            <a:r>
              <a:rPr lang="en-US" dirty="0" smtClean="0"/>
              <a:t>“An iterative and incremental (evolutionary) approach to software development which is performed in a highly collaborative manner </a:t>
            </a:r>
            <a:r>
              <a:rPr lang="en-US" dirty="0" smtClean="0">
                <a:solidFill>
                  <a:srgbClr val="FF0000"/>
                </a:solidFill>
              </a:rPr>
              <a:t>by self-organizing teams </a:t>
            </a:r>
            <a:r>
              <a:rPr lang="en-US" dirty="0" smtClean="0"/>
              <a:t>within an effective governance framework with “just enough” ceremony that produces high quality solutions in a cost effective and timely manner which meets the changing needs of its stakeholders.”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241" y="5945625"/>
            <a:ext cx="7766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Agile Software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80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Millersville Campus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718877"/>
            <a:ext cx="8111418" cy="38092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Created cross-disciplinary teams to accomplish specific tasks – </a:t>
            </a:r>
          </a:p>
          <a:p>
            <a:pPr lvl="1"/>
            <a:r>
              <a:rPr lang="en-US" sz="2000" dirty="0" smtClean="0"/>
              <a:t>Camp IDEA – librarian, EDFN professor, IT Instructional Designers</a:t>
            </a:r>
          </a:p>
          <a:p>
            <a:r>
              <a:rPr lang="en-US" sz="2000" dirty="0" smtClean="0"/>
              <a:t>More direct involvement with faculty and students</a:t>
            </a:r>
          </a:p>
          <a:p>
            <a:pPr lvl="1"/>
            <a:r>
              <a:rPr lang="en-US" sz="2000" dirty="0" smtClean="0"/>
              <a:t>Interact with Student Senate</a:t>
            </a:r>
          </a:p>
          <a:p>
            <a:pPr lvl="1"/>
            <a:r>
              <a:rPr lang="en-US" sz="2000" dirty="0" smtClean="0"/>
              <a:t>Meet IT Table in our Student Activities Building</a:t>
            </a:r>
          </a:p>
          <a:p>
            <a:r>
              <a:rPr lang="en-US" sz="2000" dirty="0" smtClean="0"/>
              <a:t>Involved in Discussions earlier</a:t>
            </a:r>
          </a:p>
          <a:p>
            <a:pPr lvl="1"/>
            <a:r>
              <a:rPr lang="en-US" sz="2000" dirty="0" smtClean="0"/>
              <a:t>BYOD philosophy</a:t>
            </a:r>
          </a:p>
          <a:p>
            <a:r>
              <a:rPr lang="en-US" sz="2000" dirty="0" smtClean="0"/>
              <a:t>Arranged visits to </a:t>
            </a:r>
            <a:r>
              <a:rPr lang="en-US" sz="2000" smtClean="0"/>
              <a:t>newly renovated </a:t>
            </a:r>
            <a:r>
              <a:rPr lang="en-US" sz="2000" dirty="0" smtClean="0"/>
              <a:t>areas – VPAC and Broadcast Studios</a:t>
            </a:r>
          </a:p>
          <a:p>
            <a:r>
              <a:rPr lang="en-US" sz="2000" dirty="0" smtClean="0"/>
              <a:t>Arranged for presentations about upcoming projects – Residential Halls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07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 / Directors Understanding the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 the Wave with Agile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7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775573"/>
            <a:ext cx="7594148" cy="2975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Managers / Directors – </a:t>
            </a:r>
          </a:p>
          <a:p>
            <a:pPr lvl="1"/>
            <a:r>
              <a:rPr lang="en-US" sz="2400" dirty="0" smtClean="0"/>
              <a:t>More of Coaching role than a Manager Role</a:t>
            </a:r>
          </a:p>
          <a:p>
            <a:pPr lvl="1"/>
            <a:r>
              <a:rPr lang="en-US" sz="2400" dirty="0" smtClean="0"/>
              <a:t>Participate in Committees</a:t>
            </a:r>
          </a:p>
          <a:p>
            <a:pPr lvl="1"/>
            <a:r>
              <a:rPr lang="en-US" sz="2400" dirty="0" smtClean="0"/>
              <a:t>Attend conferences / workshops / webinars</a:t>
            </a:r>
          </a:p>
          <a:p>
            <a:pPr lvl="1"/>
            <a:r>
              <a:rPr lang="en-US" sz="2400" dirty="0" err="1" smtClean="0"/>
              <a:t>Educause</a:t>
            </a:r>
            <a:r>
              <a:rPr lang="en-US" sz="2400" dirty="0" smtClean="0"/>
              <a:t> Management and Leadership Institutes</a:t>
            </a:r>
          </a:p>
          <a:p>
            <a:pPr lvl="1"/>
            <a:r>
              <a:rPr lang="en-US" sz="2400" dirty="0" smtClean="0"/>
              <a:t>Attend campus presentations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26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br>
              <a:rPr lang="en-US" dirty="0" smtClean="0"/>
            </a:br>
            <a:r>
              <a:rPr lang="en-US" dirty="0" smtClean="0"/>
              <a:t>Thoughts to Consider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 the Wave with Agile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815256"/>
            <a:ext cx="8010145" cy="350415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Right people on the bus and in the right seat</a:t>
            </a:r>
          </a:p>
          <a:p>
            <a:r>
              <a:rPr lang="en-US" sz="2800" dirty="0" smtClean="0"/>
              <a:t>Involved </a:t>
            </a:r>
            <a:r>
              <a:rPr lang="en-US" sz="2800" dirty="0" err="1" smtClean="0"/>
              <a:t>Dir</a:t>
            </a:r>
            <a:r>
              <a:rPr lang="en-US" sz="2800" dirty="0" smtClean="0"/>
              <a:t> of Pro Development and Training</a:t>
            </a:r>
          </a:p>
          <a:p>
            <a:r>
              <a:rPr lang="en-US" sz="2800" dirty="0" smtClean="0"/>
              <a:t>Involved HR and Union Leaders at the beginning</a:t>
            </a:r>
          </a:p>
          <a:p>
            <a:r>
              <a:rPr lang="en-US" sz="2800" dirty="0" smtClean="0"/>
              <a:t>Water Cooler talk is critical</a:t>
            </a:r>
          </a:p>
          <a:p>
            <a:r>
              <a:rPr lang="en-US" sz="2800" dirty="0"/>
              <a:t>Benefits with student interaction – creates </a:t>
            </a:r>
            <a:r>
              <a:rPr lang="en-US" sz="2800" dirty="0" smtClean="0"/>
              <a:t>empathy</a:t>
            </a:r>
          </a:p>
          <a:p>
            <a:r>
              <a:rPr lang="en-US" sz="2800" dirty="0" smtClean="0"/>
              <a:t>Keep motivated and making progress</a:t>
            </a:r>
          </a:p>
          <a:p>
            <a:r>
              <a:rPr lang="en-US" sz="2800" dirty="0" smtClean="0"/>
              <a:t>Set directions / goals / expectations</a:t>
            </a:r>
          </a:p>
          <a:p>
            <a:r>
              <a:rPr lang="en-US" sz="2800" dirty="0" smtClean="0"/>
              <a:t>Question everything / Don’t question everything</a:t>
            </a:r>
          </a:p>
          <a:p>
            <a:r>
              <a:rPr lang="en-US" sz="2800" b="1" dirty="0" smtClean="0"/>
              <a:t>Communicate – Communicate - Communicate</a:t>
            </a:r>
          </a:p>
        </p:txBody>
      </p:sp>
    </p:spTree>
    <p:extLst>
      <p:ext uri="{BB962C8B-B14F-4D97-AF65-F5344CB8AC3E}">
        <p14:creationId xmlns:p14="http://schemas.microsoft.com/office/powerpoint/2010/main" val="426217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815256"/>
            <a:ext cx="8010145" cy="35041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Ride along philosophy</a:t>
            </a:r>
          </a:p>
          <a:p>
            <a:endParaRPr lang="en-US" sz="2000" dirty="0" smtClean="0"/>
          </a:p>
          <a:p>
            <a:pPr marL="274320" lvl="1"/>
            <a:r>
              <a:rPr lang="en-US" sz="2000" dirty="0"/>
              <a:t>Apple Genius Bar </a:t>
            </a:r>
            <a:r>
              <a:rPr lang="en-US" sz="2000" dirty="0" smtClean="0"/>
              <a:t>approach – appointments – sit down chat – walk up</a:t>
            </a:r>
          </a:p>
          <a:p>
            <a:endParaRPr lang="en-US" sz="2000" dirty="0"/>
          </a:p>
          <a:p>
            <a:r>
              <a:rPr lang="en-US" sz="2000" dirty="0" smtClean="0"/>
              <a:t>Create a physical open work environment for infrastructure team</a:t>
            </a:r>
          </a:p>
          <a:p>
            <a:endParaRPr lang="en-US" sz="2000" dirty="0"/>
          </a:p>
          <a:p>
            <a:r>
              <a:rPr lang="en-US" sz="2000" dirty="0" smtClean="0"/>
              <a:t>Pulling all the teams together and letting them create the 2.0 version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651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883"/>
            <a:ext cx="7772400" cy="1780108"/>
          </a:xfrm>
        </p:spPr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902" y="2576537"/>
            <a:ext cx="6653498" cy="28201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Veronica Longenecker </a:t>
            </a:r>
          </a:p>
          <a:p>
            <a:r>
              <a:rPr lang="en-US" dirty="0" smtClean="0"/>
              <a:t>Assistant VP of Info Technologies</a:t>
            </a:r>
          </a:p>
          <a:p>
            <a:r>
              <a:rPr lang="en-US" dirty="0" smtClean="0"/>
              <a:t>Millersville University of Pennsylvania</a:t>
            </a:r>
          </a:p>
          <a:p>
            <a:r>
              <a:rPr lang="en-US" dirty="0" smtClean="0">
                <a:hlinkClick r:id="rId3"/>
              </a:rPr>
              <a:t>Veronica.longenecker@millersville.edu</a:t>
            </a:r>
            <a:endParaRPr lang="en-US" dirty="0" smtClean="0"/>
          </a:p>
          <a:p>
            <a:r>
              <a:rPr lang="en-US" dirty="0" smtClean="0"/>
              <a:t>717-871-5891</a:t>
            </a:r>
          </a:p>
          <a:p>
            <a:endParaRPr lang="en-US" dirty="0"/>
          </a:p>
          <a:p>
            <a:r>
              <a:rPr lang="en-US" dirty="0" smtClean="0"/>
              <a:t>Josh </a:t>
            </a:r>
            <a:r>
              <a:rPr lang="en-US" dirty="0" err="1" smtClean="0"/>
              <a:t>Hartranft</a:t>
            </a:r>
            <a:endParaRPr lang="en-US" dirty="0"/>
          </a:p>
          <a:p>
            <a:r>
              <a:rPr lang="en-US" dirty="0" smtClean="0"/>
              <a:t>Director of Computing Support Services</a:t>
            </a:r>
          </a:p>
          <a:p>
            <a:r>
              <a:rPr lang="en-US" dirty="0" smtClean="0"/>
              <a:t>Millersville University of Pennsylvania</a:t>
            </a:r>
          </a:p>
          <a:p>
            <a:r>
              <a:rPr lang="en-US" dirty="0" err="1" smtClean="0"/>
              <a:t>Josh.hartranft@millersville.edu</a:t>
            </a:r>
            <a:endParaRPr lang="en-US" dirty="0" smtClean="0"/>
          </a:p>
          <a:p>
            <a:r>
              <a:rPr lang="en-US" dirty="0" smtClean="0"/>
              <a:t>717-871-5889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of Change in Higher 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need agile </a:t>
            </a:r>
            <a:r>
              <a:rPr lang="en-US" dirty="0"/>
              <a:t>t</a:t>
            </a:r>
            <a:r>
              <a:rPr lang="en-US" dirty="0" smtClean="0"/>
              <a:t>eams in IT?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30" y="3395663"/>
            <a:ext cx="4089400" cy="273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3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999" y="1642897"/>
            <a:ext cx="302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Demographics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510" y="2468442"/>
            <a:ext cx="257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Declining state and federal funding for public institutions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3536" y="1861646"/>
            <a:ext cx="249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Society – What is the value of higher education?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1175" y="4453895"/>
            <a:ext cx="258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 costs of Higher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0202" y="5372814"/>
            <a:ext cx="195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Declining loyalty to a single institution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971" y="3253565"/>
            <a:ext cx="253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Consumer Technology Increasing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999" y="5335356"/>
            <a:ext cx="185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Shift towards performance based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858" y="3899897"/>
            <a:ext cx="224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delivery methods of educational materials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80888" y="3391772"/>
            <a:ext cx="158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Disruptive</a:t>
            </a:r>
          </a:p>
          <a:p>
            <a:pPr algn="ctr"/>
            <a:r>
              <a:rPr lang="en-US" sz="2400" dirty="0" smtClean="0"/>
              <a:t>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95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1240091"/>
            <a:ext cx="3812645" cy="2810205"/>
          </a:xfrm>
        </p:spPr>
        <p:txBody>
          <a:bodyPr>
            <a:normAutofit/>
          </a:bodyPr>
          <a:lstStyle/>
          <a:p>
            <a:r>
              <a:rPr lang="en-US" dirty="0" smtClean="0"/>
              <a:t>Are our support staffs ready for the tidal wave of change?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do we prevent a wipeout?</a:t>
            </a:r>
            <a:endParaRPr lang="en-US" dirty="0"/>
          </a:p>
        </p:txBody>
      </p:sp>
      <p:pic>
        <p:nvPicPr>
          <p:cNvPr id="6" name="Picture Placeholder 5" descr="Wipeout.pd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77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service organization is yours?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Methodical – Process </a:t>
            </a:r>
            <a:r>
              <a:rPr lang="en-US" dirty="0"/>
              <a:t>D</a:t>
            </a:r>
            <a:r>
              <a:rPr lang="en-US" dirty="0" smtClean="0"/>
              <a:t>riven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Thinks linearly </a:t>
            </a:r>
          </a:p>
          <a:p>
            <a:r>
              <a:rPr lang="en-US" dirty="0" smtClean="0"/>
              <a:t>Respond based on past experiences and procedures</a:t>
            </a:r>
          </a:p>
          <a:p>
            <a:r>
              <a:rPr lang="en-US" dirty="0" smtClean="0"/>
              <a:t>Likes best practices</a:t>
            </a:r>
          </a:p>
          <a:p>
            <a:r>
              <a:rPr lang="en-US" dirty="0" smtClean="0"/>
              <a:t>Looks for established protocols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Innovative - Agile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Communicates / shares</a:t>
            </a:r>
          </a:p>
          <a:p>
            <a:r>
              <a:rPr lang="en-US" dirty="0" smtClean="0"/>
              <a:t>Empowered to explore new solutions</a:t>
            </a:r>
          </a:p>
          <a:p>
            <a:r>
              <a:rPr lang="en-US" dirty="0" smtClean="0"/>
              <a:t>Comfortable with new approaches</a:t>
            </a:r>
          </a:p>
          <a:p>
            <a:r>
              <a:rPr lang="en-US" dirty="0" smtClean="0"/>
              <a:t>Embraces creative, non-standard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service organization is yours?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09" y="5952096"/>
            <a:ext cx="3822192" cy="639762"/>
          </a:xfrm>
        </p:spPr>
        <p:txBody>
          <a:bodyPr/>
          <a:lstStyle/>
          <a:p>
            <a:r>
              <a:rPr lang="en-US" dirty="0" smtClean="0"/>
              <a:t>Methodical – Process Driven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728" y="2677514"/>
            <a:ext cx="3822192" cy="639762"/>
          </a:xfrm>
        </p:spPr>
        <p:txBody>
          <a:bodyPr/>
          <a:lstStyle/>
          <a:p>
            <a:r>
              <a:rPr lang="en-US" dirty="0" smtClean="0"/>
              <a:t>Innovative - Agile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2912" y="3492247"/>
            <a:ext cx="7342984" cy="24598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8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1046620"/>
            <a:ext cx="3812645" cy="2824526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alance </a:t>
            </a:r>
            <a:r>
              <a:rPr lang="en-US" dirty="0"/>
              <a:t>on the </a:t>
            </a:r>
            <a:r>
              <a:rPr lang="en-US" dirty="0" smtClean="0"/>
              <a:t>board, maneuver  swiftly, and ride the wave using skills we’ve mastered over the years.</a:t>
            </a:r>
            <a:endParaRPr lang="en-US" dirty="0"/>
          </a:p>
        </p:txBody>
      </p:sp>
      <p:pic>
        <p:nvPicPr>
          <p:cNvPr id="5" name="Picture Placeholder 4" descr="Riding the wave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r="5485"/>
          <a:stretch>
            <a:fillRect/>
          </a:stretch>
        </p:blipFill>
        <p:spPr>
          <a:xfrm>
            <a:off x="898525" y="1322388"/>
            <a:ext cx="3565525" cy="2925762"/>
          </a:xfrm>
        </p:spPr>
      </p:pic>
    </p:spTree>
    <p:extLst>
      <p:ext uri="{BB962C8B-B14F-4D97-AF65-F5344CB8AC3E}">
        <p14:creationId xmlns:p14="http://schemas.microsoft.com/office/powerpoint/2010/main" val="16614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in Office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 the Wave with Agile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3174</TotalTime>
  <Words>1215</Words>
  <Application>Microsoft Macintosh PowerPoint</Application>
  <PresentationFormat>On-screen Show (4:3)</PresentationFormat>
  <Paragraphs>209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How to Foster Agile Working Teams at Your Institution</vt:lpstr>
      <vt:lpstr>PowerPoint Presentation</vt:lpstr>
      <vt:lpstr>Why do we need agile teams in IT?</vt:lpstr>
      <vt:lpstr>PowerPoint Presentation</vt:lpstr>
      <vt:lpstr>Are our support staffs ready for the tidal wave of change?       How do we prevent a wipeout?</vt:lpstr>
      <vt:lpstr>Which service organization is yours?</vt:lpstr>
      <vt:lpstr>Which service organization is yours?</vt:lpstr>
      <vt:lpstr>Balance on the board, maneuver  swiftly, and ride the wave using skills we’ve mastered over the years.</vt:lpstr>
      <vt:lpstr>Physical Changes in Office Space</vt:lpstr>
      <vt:lpstr>Millersville Support Services Before</vt:lpstr>
      <vt:lpstr>Millersville Support Services Now</vt:lpstr>
      <vt:lpstr>Realignment within IT Organization</vt:lpstr>
      <vt:lpstr>Investigation Pre-work</vt:lpstr>
      <vt:lpstr>Connecting with HR</vt:lpstr>
      <vt:lpstr>Millersville IT Organization</vt:lpstr>
      <vt:lpstr>PowerPoint Presentation</vt:lpstr>
      <vt:lpstr>PowerPoint Presentation</vt:lpstr>
      <vt:lpstr>PowerPoint Presentation</vt:lpstr>
      <vt:lpstr>Involvement throughout  the campus</vt:lpstr>
      <vt:lpstr>Millersville Campus Involvement</vt:lpstr>
      <vt:lpstr>Managers / Directors Understanding the Need</vt:lpstr>
      <vt:lpstr>Understanding the Need</vt:lpstr>
      <vt:lpstr>Lessons Learned Thoughts to Consider</vt:lpstr>
      <vt:lpstr>Lessons Learned</vt:lpstr>
      <vt:lpstr>Future Ideas</vt:lpstr>
      <vt:lpstr>Thank You for your Participation!</vt:lpstr>
    </vt:vector>
  </TitlesOfParts>
  <Company>Millersville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Foster Agile Working Teams at Your Institution</dc:title>
  <dc:creator>Veronica Longenecker</dc:creator>
  <cp:lastModifiedBy>Veronica Longenecker</cp:lastModifiedBy>
  <cp:revision>61</cp:revision>
  <dcterms:created xsi:type="dcterms:W3CDTF">2012-10-15T13:18:15Z</dcterms:created>
  <dcterms:modified xsi:type="dcterms:W3CDTF">2013-01-17T12:59:04Z</dcterms:modified>
</cp:coreProperties>
</file>