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6" r:id="rId1"/>
  </p:sldMasterIdLst>
  <p:notesMasterIdLst>
    <p:notesMasterId r:id="rId44"/>
  </p:notesMasterIdLst>
  <p:sldIdLst>
    <p:sldId id="256" r:id="rId2"/>
    <p:sldId id="261" r:id="rId3"/>
    <p:sldId id="303" r:id="rId4"/>
    <p:sldId id="262" r:id="rId5"/>
    <p:sldId id="289" r:id="rId6"/>
    <p:sldId id="292" r:id="rId7"/>
    <p:sldId id="263" r:id="rId8"/>
    <p:sldId id="285" r:id="rId9"/>
    <p:sldId id="286" r:id="rId10"/>
    <p:sldId id="264" r:id="rId11"/>
    <p:sldId id="287" r:id="rId12"/>
    <p:sldId id="265" r:id="rId13"/>
    <p:sldId id="273" r:id="rId14"/>
    <p:sldId id="288" r:id="rId15"/>
    <p:sldId id="301" r:id="rId16"/>
    <p:sldId id="274" r:id="rId17"/>
    <p:sldId id="277" r:id="rId18"/>
    <p:sldId id="290" r:id="rId19"/>
    <p:sldId id="275" r:id="rId20"/>
    <p:sldId id="266" r:id="rId21"/>
    <p:sldId id="294" r:id="rId22"/>
    <p:sldId id="269" r:id="rId23"/>
    <p:sldId id="272" r:id="rId24"/>
    <p:sldId id="270" r:id="rId25"/>
    <p:sldId id="282" r:id="rId26"/>
    <p:sldId id="284" r:id="rId27"/>
    <p:sldId id="271" r:id="rId28"/>
    <p:sldId id="279" r:id="rId29"/>
    <p:sldId id="278" r:id="rId30"/>
    <p:sldId id="276" r:id="rId31"/>
    <p:sldId id="280" r:id="rId32"/>
    <p:sldId id="299" r:id="rId33"/>
    <p:sldId id="283" r:id="rId34"/>
    <p:sldId id="293" r:id="rId35"/>
    <p:sldId id="295" r:id="rId36"/>
    <p:sldId id="297" r:id="rId37"/>
    <p:sldId id="304" r:id="rId38"/>
    <p:sldId id="298" r:id="rId39"/>
    <p:sldId id="291" r:id="rId40"/>
    <p:sldId id="302" r:id="rId41"/>
    <p:sldId id="281" r:id="rId42"/>
    <p:sldId id="300"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12"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Times" pitchFamily="-112"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Times" pitchFamily="-112"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Times" pitchFamily="-112"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Times" pitchFamily="-112" charset="0"/>
        <a:ea typeface="ＭＳ Ｐゴシック" pitchFamily="-112" charset="-128"/>
        <a:cs typeface="+mn-cs"/>
      </a:defRPr>
    </a:lvl5pPr>
    <a:lvl6pPr marL="2286000" algn="l" defTabSz="914400" rtl="0" eaLnBrk="1" latinLnBrk="0" hangingPunct="1">
      <a:defRPr sz="2400" kern="1200">
        <a:solidFill>
          <a:schemeClr val="tx1"/>
        </a:solidFill>
        <a:latin typeface="Times" pitchFamily="-112" charset="0"/>
        <a:ea typeface="ＭＳ Ｐゴシック" pitchFamily="-112" charset="-128"/>
        <a:cs typeface="+mn-cs"/>
      </a:defRPr>
    </a:lvl6pPr>
    <a:lvl7pPr marL="2743200" algn="l" defTabSz="914400" rtl="0" eaLnBrk="1" latinLnBrk="0" hangingPunct="1">
      <a:defRPr sz="2400" kern="1200">
        <a:solidFill>
          <a:schemeClr val="tx1"/>
        </a:solidFill>
        <a:latin typeface="Times" pitchFamily="-112" charset="0"/>
        <a:ea typeface="ＭＳ Ｐゴシック" pitchFamily="-112" charset="-128"/>
        <a:cs typeface="+mn-cs"/>
      </a:defRPr>
    </a:lvl7pPr>
    <a:lvl8pPr marL="3200400" algn="l" defTabSz="914400" rtl="0" eaLnBrk="1" latinLnBrk="0" hangingPunct="1">
      <a:defRPr sz="2400" kern="1200">
        <a:solidFill>
          <a:schemeClr val="tx1"/>
        </a:solidFill>
        <a:latin typeface="Times" pitchFamily="-112" charset="0"/>
        <a:ea typeface="ＭＳ Ｐゴシック" pitchFamily="-112" charset="-128"/>
        <a:cs typeface="+mn-cs"/>
      </a:defRPr>
    </a:lvl8pPr>
    <a:lvl9pPr marL="3657600" algn="l" defTabSz="914400" rtl="0" eaLnBrk="1" latinLnBrk="0" hangingPunct="1">
      <a:defRPr sz="2400" kern="1200">
        <a:solidFill>
          <a:schemeClr val="tx1"/>
        </a:solidFill>
        <a:latin typeface="Times" pitchFamily="-112"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F4D"/>
    <a:srgbClr val="F7C765"/>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5" autoAdjust="0"/>
    <p:restoredTop sz="62424" autoAdjust="0"/>
  </p:normalViewPr>
  <p:slideViewPr>
    <p:cSldViewPr>
      <p:cViewPr>
        <p:scale>
          <a:sx n="100" d="100"/>
          <a:sy n="100" d="100"/>
        </p:scale>
        <p:origin x="-2316"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78"/>
    </p:cViewPr>
  </p:sorterViewPr>
  <p:notesViewPr>
    <p:cSldViewPr>
      <p:cViewPr varScale="1">
        <p:scale>
          <a:sx n="100" d="100"/>
          <a:sy n="100" d="100"/>
        </p:scale>
        <p:origin x="-355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otX val="75"/>
      <c:perspective val="30"/>
    </c:view3D>
    <c:plotArea>
      <c:layout/>
      <c:pie3DChart>
        <c:varyColors val="1"/>
        <c:ser>
          <c:idx val="0"/>
          <c:order val="0"/>
          <c:tx>
            <c:strRef>
              <c:f>Sheet1!$B$1</c:f>
              <c:strCache>
                <c:ptCount val="1"/>
                <c:pt idx="0">
                  <c:v>Phishing Prevention</c:v>
                </c:pt>
              </c:strCache>
            </c:strRef>
          </c:tx>
          <c:explosion val="25"/>
          <c:dLbls>
            <c:dLbl>
              <c:idx val="0"/>
              <c:layout>
                <c:manualLayout>
                  <c:x val="3.3471473960491792E-2"/>
                  <c:y val="-6.9631605391295814E-2"/>
                </c:manualLayout>
              </c:layout>
              <c:dLblPos val="bestFit"/>
              <c:showCatName val="1"/>
              <c:showPercent val="1"/>
            </c:dLbl>
            <c:dLbl>
              <c:idx val="2"/>
              <c:layout>
                <c:manualLayout>
                  <c:x val="-7.017469033476087E-2"/>
                  <c:y val="-6.4158329841105963E-2"/>
                </c:manualLayout>
              </c:layout>
              <c:dLblPos val="bestFit"/>
              <c:showCatName val="1"/>
              <c:showPercent val="1"/>
            </c:dLbl>
            <c:dLbl>
              <c:idx val="3"/>
              <c:layout>
                <c:manualLayout>
                  <c:x val="-6.8086406962287724E-2"/>
                  <c:y val="2.8524405744086174E-2"/>
                </c:manualLayout>
              </c:layout>
              <c:dLblPos val="bestFit"/>
              <c:showCatName val="1"/>
              <c:showPercent val="1"/>
            </c:dLbl>
            <c:dLblPos val="bestFit"/>
            <c:showCatName val="1"/>
            <c:showPercent val="1"/>
            <c:showLeaderLines val="1"/>
          </c:dLbls>
          <c:cat>
            <c:strRef>
              <c:f>Sheet1!$A$2:$A$5</c:f>
              <c:strCache>
                <c:ptCount val="4"/>
                <c:pt idx="0">
                  <c:v>Antispam Systems</c:v>
                </c:pt>
                <c:pt idx="1">
                  <c:v>Reporting Tools</c:v>
                </c:pt>
                <c:pt idx="2">
                  <c:v>User Education</c:v>
                </c:pt>
                <c:pt idx="3">
                  <c:v>Luck</c:v>
                </c:pt>
              </c:strCache>
            </c:strRef>
          </c:cat>
          <c:val>
            <c:numRef>
              <c:f>Sheet1!$B$2:$B$5</c:f>
              <c:numCache>
                <c:formatCode>General</c:formatCode>
                <c:ptCount val="4"/>
                <c:pt idx="0">
                  <c:v>50</c:v>
                </c:pt>
                <c:pt idx="1">
                  <c:v>10</c:v>
                </c:pt>
                <c:pt idx="2">
                  <c:v>30</c:v>
                </c:pt>
                <c:pt idx="3">
                  <c:v>10</c:v>
                </c:pt>
              </c:numCache>
            </c:numRef>
          </c:val>
        </c:ser>
        <c:dLbls>
          <c:showCatName val="1"/>
          <c:showPercent val="1"/>
        </c:dLbls>
      </c:pie3D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9D59C61-B173-4A36-B064-0CE2A35B09C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abuse@____.edu"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Mosquito_Sho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D309DE8-8D8C-4549-8C43-D0F439E1F07C}"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[title screen]</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Poyais</a:t>
            </a:r>
            <a:r>
              <a:rPr lang="en-US" dirty="0" smtClean="0"/>
              <a:t> had</a:t>
            </a:r>
            <a:r>
              <a:rPr lang="en-US" baseline="0" dirty="0" smtClean="0"/>
              <a:t> a national flag, as well as a more locally established state flag.  These flags symbolized a system of territorial governance, as well as a national identity.  </a:t>
            </a:r>
          </a:p>
          <a:p>
            <a:endParaRPr lang="en-US" baseline="0" dirty="0" smtClean="0"/>
          </a:p>
          <a:p>
            <a:r>
              <a:rPr lang="en-US" baseline="0" dirty="0" err="1" smtClean="0"/>
              <a:t>Poyais</a:t>
            </a:r>
            <a:r>
              <a:rPr lang="en-US" baseline="0" dirty="0" smtClean="0"/>
              <a:t> also had a coat of arms, printed currency, a national seal and other symbols of a flourishing nation.</a:t>
            </a:r>
          </a:p>
          <a:p>
            <a:endParaRPr lang="en-US" baseline="0" dirty="0" smtClean="0"/>
          </a:p>
          <a:p>
            <a:r>
              <a:rPr lang="en-US" baseline="0" dirty="0" smtClean="0"/>
              <a:t>When </a:t>
            </a:r>
            <a:r>
              <a:rPr lang="en-US" baseline="0" dirty="0" err="1" smtClean="0"/>
              <a:t>MacGregor</a:t>
            </a:r>
            <a:r>
              <a:rPr lang="en-US" baseline="0" dirty="0" smtClean="0"/>
              <a:t> returned to Europe, he wanted to attract settlers and investors.  He sold these land grants, signed by himself, </a:t>
            </a:r>
            <a:r>
              <a:rPr lang="en-US" baseline="0" dirty="0" smtClean="0"/>
              <a:t>which were </a:t>
            </a:r>
            <a:r>
              <a:rPr lang="en-US" baseline="0" dirty="0" smtClean="0"/>
              <a:t>good for 250 acres to be redeemed in </a:t>
            </a:r>
            <a:r>
              <a:rPr lang="en-US" baseline="0" dirty="0" err="1" smtClean="0"/>
              <a:t>Poyais</a:t>
            </a:r>
            <a:r>
              <a:rPr lang="en-US" baseline="0" dirty="0" smtClean="0"/>
              <a:t>…. Just hop on a boat toward America, walk right up to the </a:t>
            </a:r>
            <a:r>
              <a:rPr lang="en-US" baseline="0" dirty="0" err="1" smtClean="0"/>
              <a:t>Poyais</a:t>
            </a:r>
            <a:r>
              <a:rPr lang="en-US" baseline="0" dirty="0" smtClean="0"/>
              <a:t> City Hall and start your new life in America..</a:t>
            </a:r>
          </a:p>
          <a:p>
            <a:endParaRPr lang="en-US" baseline="0" dirty="0" smtClean="0"/>
          </a:p>
          <a:p>
            <a:r>
              <a:rPr lang="en-US" baseline="0" dirty="0" smtClean="0"/>
              <a:t>Of course, you see where this is going…   When the first boat of settlers arrived in </a:t>
            </a:r>
            <a:r>
              <a:rPr lang="en-US" baseline="0" dirty="0" err="1" smtClean="0"/>
              <a:t>Poyais</a:t>
            </a:r>
            <a:r>
              <a:rPr lang="en-US" baseline="0" dirty="0" smtClean="0"/>
              <a:t>, (by the way, which were filled with a chests full of </a:t>
            </a:r>
            <a:r>
              <a:rPr lang="en-US" sz="1200" b="0" i="0" kern="1200" dirty="0" smtClean="0">
                <a:solidFill>
                  <a:schemeClr val="tx1"/>
                </a:solidFill>
                <a:latin typeface="Times" pitchFamily="-112" charset="0"/>
                <a:ea typeface="ＭＳ Ｐゴシック" pitchFamily="-112" charset="-128"/>
                <a:cs typeface="+mn-cs"/>
              </a:rPr>
              <a:t>"</a:t>
            </a:r>
            <a:r>
              <a:rPr lang="en-US" sz="1200" b="0" i="0" kern="1200" dirty="0" err="1" smtClean="0">
                <a:solidFill>
                  <a:schemeClr val="tx1"/>
                </a:solidFill>
                <a:latin typeface="Times" pitchFamily="-112" charset="0"/>
                <a:ea typeface="ＭＳ Ｐゴシック" pitchFamily="-112" charset="-128"/>
                <a:cs typeface="+mn-cs"/>
              </a:rPr>
              <a:t>Poyais</a:t>
            </a:r>
            <a:r>
              <a:rPr lang="en-US" sz="1200" b="0" i="0" kern="1200" dirty="0" smtClean="0">
                <a:solidFill>
                  <a:schemeClr val="tx1"/>
                </a:solidFill>
                <a:latin typeface="Times" pitchFamily="-112" charset="0"/>
                <a:ea typeface="ＭＳ Ｐゴシック" pitchFamily="-112" charset="-128"/>
                <a:cs typeface="+mn-cs"/>
              </a:rPr>
              <a:t> Dollars”),</a:t>
            </a:r>
            <a:r>
              <a:rPr lang="en-US" sz="1200" b="0" i="0" kern="1200" baseline="0" dirty="0" smtClean="0">
                <a:solidFill>
                  <a:schemeClr val="tx1"/>
                </a:solidFill>
                <a:latin typeface="Times" pitchFamily="-112" charset="0"/>
                <a:ea typeface="ＭＳ Ｐゴシック" pitchFamily="-112" charset="-128"/>
                <a:cs typeface="+mn-cs"/>
              </a:rPr>
              <a:t> this what they found:</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was no settlement, no protected bay…. In fact, there was nobody there at all.  The land grants were as worthless as the paper they were printed on.  The settler’s boat was swept </a:t>
            </a:r>
            <a:r>
              <a:rPr lang="en-US" baseline="0" dirty="0" smtClean="0"/>
              <a:t>away by a storm, </a:t>
            </a:r>
            <a:r>
              <a:rPr lang="en-US" baseline="0" dirty="0" smtClean="0"/>
              <a:t>as there was no protection from the sea.</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end more than 180 people died.  Some survived, were rescued</a:t>
            </a:r>
            <a:r>
              <a:rPr lang="en-US" baseline="0" dirty="0" smtClean="0"/>
              <a:t> by surrounding nations</a:t>
            </a:r>
            <a:r>
              <a:rPr lang="en-US" dirty="0" smtClean="0"/>
              <a:t>,</a:t>
            </a:r>
            <a:r>
              <a:rPr lang="en-US" baseline="0" dirty="0" smtClean="0"/>
              <a:t> and </a:t>
            </a:r>
            <a:r>
              <a:rPr lang="en-US" dirty="0" smtClean="0"/>
              <a:t>were able to return to Europe.  Some</a:t>
            </a:r>
            <a:r>
              <a:rPr lang="en-US" baseline="0" dirty="0" smtClean="0"/>
              <a:t> testified against </a:t>
            </a:r>
            <a:r>
              <a:rPr lang="en-US" baseline="0" dirty="0" err="1" smtClean="0"/>
              <a:t>MacGregor</a:t>
            </a:r>
            <a:r>
              <a:rPr lang="en-US" baseline="0" dirty="0" smtClean="0"/>
              <a:t>, but Macgregor was never convicted of a crime for the </a:t>
            </a:r>
            <a:r>
              <a:rPr lang="en-US" baseline="0" dirty="0" err="1" smtClean="0"/>
              <a:t>Poyais</a:t>
            </a:r>
            <a:r>
              <a:rPr lang="en-US" baseline="0" dirty="0" smtClean="0"/>
              <a:t> scam.</a:t>
            </a:r>
          </a:p>
          <a:p>
            <a:endParaRPr lang="en-US" baseline="0" dirty="0" smtClean="0"/>
          </a:p>
          <a:p>
            <a:r>
              <a:rPr lang="en-US" baseline="0" dirty="0" err="1" smtClean="0"/>
              <a:t>MacGregor</a:t>
            </a:r>
            <a:r>
              <a:rPr lang="en-US" baseline="0" dirty="0" smtClean="0"/>
              <a:t> exploited a vulnerability in our social structure.  We inherently trust authority and symbols of authenticity.  We need to, to live in civil society.</a:t>
            </a:r>
          </a:p>
          <a:p>
            <a:endParaRPr lang="en-US" baseline="0" dirty="0" smtClean="0"/>
          </a:p>
          <a:p>
            <a:r>
              <a:rPr lang="en-US" baseline="0" dirty="0" smtClean="0"/>
              <a:t>So, trust in authority is not entirely a bad thing, as the alternative is to trust nobody.  In fact, if we had no trust in any authority, we would likely be living in caves, still beating each other with sticks.</a:t>
            </a:r>
          </a:p>
          <a:p>
            <a:endParaRPr lang="en-US" baseline="0" dirty="0" smtClean="0"/>
          </a:p>
          <a:p>
            <a:r>
              <a:rPr lang="en-US" baseline="0" dirty="0" smtClean="0"/>
              <a:t>So here in lies the root of the problem: We require authority, and symbols of authority to live in civil society.   However, there are cons in our (now global) society, who are willing to exploit these very same symbols for their own personal benefit.</a:t>
            </a:r>
          </a:p>
          <a:p>
            <a:endParaRPr lang="en-US" baseline="0" dirty="0" smtClean="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back to Phishing….</a:t>
            </a:r>
          </a:p>
          <a:p>
            <a:endParaRPr lang="en-US" dirty="0" smtClean="0"/>
          </a:p>
          <a:p>
            <a:r>
              <a:rPr lang="en-US" dirty="0" smtClean="0"/>
              <a:t>Phishing is the “con” or “confidence</a:t>
            </a:r>
            <a:r>
              <a:rPr lang="en-US" baseline="0" dirty="0" smtClean="0"/>
              <a:t> scam” of the 21</a:t>
            </a:r>
            <a:r>
              <a:rPr lang="en-US" baseline="30000" dirty="0" smtClean="0"/>
              <a:t>st</a:t>
            </a:r>
            <a:r>
              <a:rPr lang="en-US" baseline="0" dirty="0" smtClean="0"/>
              <a:t> century.  It started in 2000 and saw a drastic increase in 2004.  2004 is when you could first call it an epidemic.  </a:t>
            </a:r>
          </a:p>
          <a:p>
            <a:endParaRPr lang="en-US" baseline="0" dirty="0" smtClean="0"/>
          </a:p>
          <a:p>
            <a:r>
              <a:rPr lang="en-US" baseline="0" dirty="0" smtClean="0"/>
              <a:t>Confidence scams flourish in areas that are shrouded in mystery.</a:t>
            </a:r>
          </a:p>
          <a:p>
            <a:endParaRPr lang="en-US" baseline="0" dirty="0" smtClean="0"/>
          </a:p>
          <a:p>
            <a:r>
              <a:rPr lang="en-US" baseline="0" dirty="0" smtClean="0"/>
              <a:t>Just as the untamed and largely unknown “New World” fascinated Europe, the work that we do in IT is often a </a:t>
            </a:r>
            <a:r>
              <a:rPr lang="en-US" baseline="0" dirty="0" smtClean="0"/>
              <a:t>complete </a:t>
            </a:r>
            <a:r>
              <a:rPr lang="en-US" baseline="0" dirty="0" smtClean="0"/>
              <a:t>mystery to our customers.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what makes IT-based cons believable.</a:t>
            </a:r>
          </a:p>
          <a:p>
            <a:endParaRPr lang="en-US" baseline="0" dirty="0" smtClean="0"/>
          </a:p>
          <a:p>
            <a:r>
              <a:rPr lang="en-US" baseline="0" dirty="0" smtClean="0"/>
              <a:t>Our customers have little choice but to trust our authority, so it is very important that we educate our users about what it is that we do, and describe to our customers in explicit terms, the limits of what is we will ask them to do.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any other con, </a:t>
            </a:r>
            <a:r>
              <a:rPr lang="en-US" dirty="0" err="1" smtClean="0"/>
              <a:t>Phishers</a:t>
            </a:r>
            <a:r>
              <a:rPr lang="en-US" dirty="0" smtClean="0"/>
              <a:t> use symbols of your authority to gain</a:t>
            </a:r>
            <a:r>
              <a:rPr lang="en-US" baseline="0" dirty="0" smtClean="0"/>
              <a:t> the confidence of their victims.</a:t>
            </a:r>
          </a:p>
          <a:p>
            <a:endParaRPr lang="en-US" baseline="0" dirty="0" smtClean="0"/>
          </a:p>
          <a:p>
            <a:r>
              <a:rPr lang="en-US" baseline="0" dirty="0" smtClean="0"/>
              <a:t>They will lift symbols of your authority right off of your web pages and use the names and titles of people within your organization to build a comfort level with their victims.</a:t>
            </a:r>
          </a:p>
          <a:p>
            <a:endParaRPr lang="en-US" baseline="0" dirty="0" smtClean="0"/>
          </a:p>
          <a:p>
            <a:r>
              <a:rPr lang="en-US" baseline="0" dirty="0" smtClean="0"/>
              <a:t>Usually, the scheme will involve a plausible problem, that any IT organization could experience, perhaps one that customer themselves have dealt with on their personal computers, such as upgrading software or disk spaces problems.   </a:t>
            </a:r>
          </a:p>
          <a:p>
            <a:endParaRPr lang="en-US" baseline="0" dirty="0" smtClean="0"/>
          </a:p>
          <a:p>
            <a:r>
              <a:rPr lang="en-US" baseline="0" dirty="0" smtClean="0"/>
              <a:t>System upgrades are a common theme in phishing messages.  IT organizations routinely send out announcements regarding “upgrades to email systems”, which detail the steps that we expect the customer to take, in order to conform to the new system.  This is expected by our customers, and we expect our customers to reasonably comply.</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Phishing is a huge business.</a:t>
            </a:r>
          </a:p>
          <a:p>
            <a:endParaRPr lang="en-US" dirty="0" smtClean="0"/>
          </a:p>
          <a:p>
            <a:r>
              <a:rPr lang="en-US" dirty="0" smtClean="0"/>
              <a:t>Even 5 years ago, it was close to a billion dollar business.</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have been talking about email-based phishing, but there is another branch of the phishing con that deals in “link deception”.  This is where the victims are asked to click on a link, which brings them to a web page that looks official and utilizes the symbols of authority of an institution.  This is an easy way to get a victim to supply their user ID and password to the </a:t>
            </a:r>
            <a:r>
              <a:rPr lang="en-US" baseline="0" dirty="0" err="1" smtClean="0"/>
              <a:t>phisher</a:t>
            </a:r>
            <a:r>
              <a:rPr lang="en-US" baseline="0" dirty="0" smtClean="0"/>
              <a:t>.</a:t>
            </a:r>
          </a:p>
          <a:p>
            <a:endParaRPr lang="en-US" baseline="0" dirty="0" smtClean="0"/>
          </a:p>
          <a:p>
            <a:r>
              <a:rPr lang="en-US" baseline="0" dirty="0" smtClean="0"/>
              <a:t>This problem is just as large, if not larger than email-based phishing schemes and has a largely different set of preventions steps.  But, my talk is mostly centered on just email-based phishing.</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Email-based phishing messages</a:t>
            </a:r>
            <a:r>
              <a:rPr lang="en-US" baseline="0" dirty="0" smtClean="0"/>
              <a:t> often look like this.</a:t>
            </a:r>
          </a:p>
          <a:p>
            <a:endParaRPr lang="en-US" baseline="0" dirty="0" smtClean="0"/>
          </a:p>
          <a:p>
            <a:r>
              <a:rPr lang="en-US" baseline="0" dirty="0" smtClean="0"/>
              <a:t>It warns that we (Wayne State’s IT department) are going to permanently delete our customers’ email accounts,</a:t>
            </a:r>
          </a:p>
          <a:p>
            <a:endParaRPr lang="en-US" baseline="0" dirty="0" smtClean="0"/>
          </a:p>
          <a:p>
            <a:r>
              <a:rPr lang="en-US" baseline="0" dirty="0" smtClean="0"/>
              <a:t>The threat is premised on the idea that our systems are overloaded and congested.  Unless they verify their account with us by sending their login and password details, we are going to delete it.</a:t>
            </a:r>
          </a:p>
          <a:p>
            <a:endParaRPr lang="en-US" baseline="0" dirty="0" smtClean="0"/>
          </a:p>
          <a:p>
            <a:r>
              <a:rPr lang="en-US" baseline="0" dirty="0" smtClean="0"/>
              <a:t>Outside of their username and password, </a:t>
            </a:r>
            <a:r>
              <a:rPr lang="en-US" baseline="0" dirty="0" err="1" smtClean="0"/>
              <a:t>phishers</a:t>
            </a:r>
            <a:r>
              <a:rPr lang="en-US" baseline="0" dirty="0" smtClean="0"/>
              <a:t> will attempt to gather personal details from the victim, including stuff like their “date of birth” like in the message above.  </a:t>
            </a:r>
          </a:p>
          <a:p>
            <a:endParaRPr lang="en-US" baseline="0" dirty="0" smtClean="0"/>
          </a:p>
          <a:p>
            <a:r>
              <a:rPr lang="en-US" baseline="0" dirty="0" smtClean="0"/>
              <a:t>Having something like a birth date is very useful for a confidence scammer, because it allows them to be perceived as someone who has some verifiable information  “in their system”, which further lets the victim’s guard down.</a:t>
            </a:r>
          </a:p>
          <a:p>
            <a:endParaRPr lang="en-US" baseline="0" dirty="0" smtClean="0"/>
          </a:p>
          <a:p>
            <a:r>
              <a:rPr lang="en-US" baseline="0" dirty="0" smtClean="0"/>
              <a:t>For the victim, their </a:t>
            </a:r>
            <a:r>
              <a:rPr lang="en-US" baseline="0" dirty="0" err="1" smtClean="0"/>
              <a:t>birthdate</a:t>
            </a:r>
            <a:r>
              <a:rPr lang="en-US" baseline="0" dirty="0" smtClean="0"/>
              <a:t> would likely be used in subsequent and unrelated emails to gain even more confidence in a different context.</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if not</a:t>
            </a:r>
            <a:r>
              <a:rPr lang="en-US" baseline="0" dirty="0" smtClean="0"/>
              <a:t> “the”,</a:t>
            </a:r>
            <a:r>
              <a:rPr lang="en-US" dirty="0" smtClean="0"/>
              <a:t> most</a:t>
            </a:r>
            <a:r>
              <a:rPr lang="en-US" baseline="0" dirty="0" smtClean="0"/>
              <a:t> important takeaways, that I will talk about today, is simple:  “Phishing is spam”</a:t>
            </a:r>
          </a:p>
          <a:p>
            <a:endParaRPr lang="en-US" baseline="0" dirty="0" smtClean="0"/>
          </a:p>
          <a:p>
            <a:r>
              <a:rPr lang="en-US" baseline="0" dirty="0" smtClean="0"/>
              <a:t>Better protection from spam equals better protection from phishing.</a:t>
            </a:r>
          </a:p>
          <a:p>
            <a:endParaRPr lang="en-US" baseline="0" dirty="0" smtClean="0"/>
          </a:p>
          <a:p>
            <a:r>
              <a:rPr lang="en-US" baseline="0" dirty="0" smtClean="0"/>
              <a:t>This involves filtering for </a:t>
            </a:r>
            <a:r>
              <a:rPr lang="en-US" baseline="0" dirty="0" err="1" smtClean="0"/>
              <a:t>spammy</a:t>
            </a:r>
            <a:r>
              <a:rPr lang="en-US" baseline="0" dirty="0" smtClean="0"/>
              <a:t> content, as well as filtering  the IPs of known spammers at your front door.  You need to make sure to do both in order to limit the effects of phishing.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how email-based phishing propagates]]</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The term “phishing”, at least on the surface, sounds too benign to convey the gravity </a:t>
            </a:r>
            <a:r>
              <a:rPr lang="en-US" baseline="0" smtClean="0"/>
              <a:t>of the </a:t>
            </a:r>
            <a:r>
              <a:rPr lang="en-US" baseline="0" dirty="0" smtClean="0"/>
              <a:t>problem.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Phishing</a:t>
            </a:r>
            <a:r>
              <a:rPr lang="en-US" baseline="0" dirty="0" smtClean="0"/>
              <a:t> is a problem that defies a simple definition or a simple solution.  We know it poses a grave threat to the security of our institutions, but often we can do little more than to combat phishing in a reactionary sense.</a:t>
            </a:r>
          </a:p>
          <a:p>
            <a:endParaRPr lang="en-US" baseline="0" dirty="0" smtClean="0"/>
          </a:p>
          <a:p>
            <a:r>
              <a:rPr lang="en-US" baseline="0" dirty="0" smtClean="0"/>
              <a:t>If there were a clean solution for phishing, we would have vendors out here at </a:t>
            </a:r>
            <a:r>
              <a:rPr lang="en-US" baseline="0" dirty="0" err="1" smtClean="0"/>
              <a:t>Educause</a:t>
            </a:r>
            <a:r>
              <a:rPr lang="en-US" baseline="0" dirty="0" smtClean="0"/>
              <a:t> Midwest, selling neat “anti-phishing” hardware appliances…… With shiny aluminum bezels, adorned with a glowing sea bass.</a:t>
            </a:r>
          </a:p>
          <a:p>
            <a:endParaRPr lang="en-US" baseline="0" dirty="0" smtClean="0"/>
          </a:p>
          <a:p>
            <a:r>
              <a:rPr lang="en-US" baseline="0" dirty="0" smtClean="0"/>
              <a:t>The solutions are difficult, and some involve ideas that are not likely to resonate with the ethos of programmers, analysts and administrators.</a:t>
            </a:r>
          </a:p>
          <a:p>
            <a:endParaRPr lang="en-US" baseline="0" dirty="0" smtClean="0"/>
          </a:p>
          <a:p>
            <a:r>
              <a:rPr lang="en-US" baseline="0" dirty="0" smtClean="0"/>
              <a:t>To make it worse, there is a general understanding that we will never be able to eliminate the problem all together.</a:t>
            </a:r>
          </a:p>
          <a:p>
            <a:endParaRPr lang="en-US" baseline="0" dirty="0" smtClean="0"/>
          </a:p>
          <a:p>
            <a:r>
              <a:rPr lang="en-US" baseline="0" dirty="0" smtClean="0"/>
              <a:t>What I hope to establish, is that there are some proactive things that we can do, as IT professionals, to combat phishing.  </a:t>
            </a:r>
            <a:br>
              <a:rPr lang="en-US" baseline="0" dirty="0" smtClean="0"/>
            </a:br>
            <a:r>
              <a:rPr lang="en-US" baseline="0" dirty="0" smtClean="0"/>
              <a:t/>
            </a:r>
            <a:br>
              <a:rPr lang="en-US" baseline="0" dirty="0" smtClean="0"/>
            </a:br>
            <a:r>
              <a:rPr lang="en-US" baseline="0" dirty="0" smtClean="0"/>
              <a:t>Also, I hope to plant a seed for a community of IT organizations, so that we can share information regarding this evolving problem.</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it that </a:t>
            </a:r>
            <a:r>
              <a:rPr lang="en-US" dirty="0" err="1" smtClean="0"/>
              <a:t>phishers</a:t>
            </a:r>
            <a:r>
              <a:rPr lang="en-US" dirty="0" smtClean="0"/>
              <a:t> really want?</a:t>
            </a:r>
          </a:p>
          <a:p>
            <a:endParaRPr lang="en-US" dirty="0" smtClean="0"/>
          </a:p>
          <a:p>
            <a:r>
              <a:rPr lang="en-US" dirty="0" smtClean="0"/>
              <a:t>It comes down to two</a:t>
            </a:r>
            <a:r>
              <a:rPr lang="en-US" baseline="0" dirty="0" smtClean="0"/>
              <a:t> things:  money and bragging rights.</a:t>
            </a:r>
          </a:p>
          <a:p>
            <a:endParaRPr lang="en-US" baseline="0" dirty="0" smtClean="0"/>
          </a:p>
          <a:p>
            <a:r>
              <a:rPr lang="en-US" baseline="0" dirty="0" smtClean="0"/>
              <a:t>The motive for money is the most powerful, but it can’t be ignored that </a:t>
            </a:r>
            <a:r>
              <a:rPr lang="en-US" baseline="0" dirty="0" err="1" smtClean="0"/>
              <a:t>phishers</a:t>
            </a:r>
            <a:r>
              <a:rPr lang="en-US" baseline="0" dirty="0" smtClean="0"/>
              <a:t> also enjoy the sense of power and control that is gained from scamming.  </a:t>
            </a:r>
          </a:p>
          <a:p>
            <a:endParaRPr lang="en-US" baseline="0" dirty="0" smtClean="0"/>
          </a:p>
          <a:p>
            <a:r>
              <a:rPr lang="en-US" baseline="0" dirty="0" smtClean="0"/>
              <a:t>For the </a:t>
            </a:r>
            <a:r>
              <a:rPr lang="en-US" baseline="0" dirty="0" err="1" smtClean="0"/>
              <a:t>phisher</a:t>
            </a:r>
            <a:r>
              <a:rPr lang="en-US" baseline="0" dirty="0" smtClean="0"/>
              <a:t>, the end goal is to gather as much personal information about your students, faculty and staff as possible.</a:t>
            </a:r>
          </a:p>
          <a:p>
            <a:endParaRPr lang="en-US" baseline="0" dirty="0" smtClean="0"/>
          </a:p>
          <a:p>
            <a:r>
              <a:rPr lang="en-US" baseline="0" dirty="0" smtClean="0"/>
              <a:t>If someone at your institution send their username and password to a </a:t>
            </a:r>
            <a:r>
              <a:rPr lang="en-US" baseline="0" dirty="0" err="1" smtClean="0"/>
              <a:t>phisher</a:t>
            </a:r>
            <a:r>
              <a:rPr lang="en-US" baseline="0" dirty="0" smtClean="0"/>
              <a:t>, and that person is an employee with access to your SIS or HR systems, the </a:t>
            </a:r>
            <a:r>
              <a:rPr lang="en-US" baseline="0" dirty="0" err="1" smtClean="0"/>
              <a:t>phishers</a:t>
            </a:r>
            <a:r>
              <a:rPr lang="en-US" baseline="0" dirty="0" smtClean="0"/>
              <a:t> may try and access those systems to get a vast database of personal information about other people.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information gathered from phishing message responses,</a:t>
            </a:r>
            <a:r>
              <a:rPr lang="en-US" baseline="0" dirty="0" smtClean="0"/>
              <a:t> are</a:t>
            </a:r>
            <a:r>
              <a:rPr lang="en-US" dirty="0" smtClean="0"/>
              <a:t> usually re-used in different contexts.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day, a </a:t>
            </a:r>
            <a:r>
              <a:rPr lang="en-US" dirty="0" err="1" smtClean="0"/>
              <a:t>phisher</a:t>
            </a:r>
            <a:r>
              <a:rPr lang="en-US" dirty="0" smtClean="0"/>
              <a:t> may simply try to get access to your email, but that</a:t>
            </a:r>
            <a:r>
              <a:rPr lang="en-US" baseline="0" dirty="0" smtClean="0"/>
              <a:t> same information may be sold to other groups of hackers, who may attempt telemarketing fraud or even another email-based scam that tries to gather their bank account information.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do so by abusing the</a:t>
            </a:r>
            <a:r>
              <a:rPr lang="en-US" baseline="0" dirty="0" smtClean="0"/>
              <a:t> good reputation of your institution, by sending spam from your servers, which have an established and good reputation, and are likely to be trusted by the security systems at other institutions.</a:t>
            </a:r>
          </a:p>
          <a:p>
            <a:endParaRPr lang="en-US" baseline="0" dirty="0" smtClean="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we started our anti-phishing program at Wayne State, we have seen an overall reduction in the number of compromised accounts.</a:t>
            </a:r>
          </a:p>
          <a:p>
            <a:endParaRPr lang="en-US" baseline="0" dirty="0" smtClean="0"/>
          </a:p>
          <a:p>
            <a:r>
              <a:rPr lang="en-US" baseline="0" dirty="0" smtClean="0"/>
              <a:t>In 2004, we had around 40 compromised accounts per year.</a:t>
            </a:r>
          </a:p>
          <a:p>
            <a:endParaRPr lang="en-US" baseline="0" dirty="0" smtClean="0"/>
          </a:p>
          <a:p>
            <a:r>
              <a:rPr lang="en-US" baseline="0" dirty="0" smtClean="0"/>
              <a:t>One of the most alarming trends was that over 50% of people who responded to phishing attempts were employees, even though employees only make up around 20% of our customers.  This, we think is due to the fact that employees are not from the younger generation, who better understand that IT-based scams are prevalent.</a:t>
            </a:r>
          </a:p>
          <a:p>
            <a:endParaRPr lang="en-US" baseline="0" dirty="0" smtClean="0"/>
          </a:p>
          <a:p>
            <a:r>
              <a:rPr lang="en-US" baseline="0" dirty="0" smtClean="0"/>
              <a:t>In 2006, we decided to take on phishing from many different angles.  This included a wide-spread user education campaign.  </a:t>
            </a:r>
          </a:p>
          <a:p>
            <a:endParaRPr lang="en-US" baseline="0" dirty="0" smtClean="0"/>
          </a:p>
          <a:p>
            <a:r>
              <a:rPr lang="en-US" baseline="0" dirty="0" smtClean="0"/>
              <a:t>We are currently in our 5</a:t>
            </a:r>
            <a:r>
              <a:rPr lang="en-US" baseline="30000" dirty="0" smtClean="0"/>
              <a:t>th</a:t>
            </a:r>
            <a:r>
              <a:rPr lang="en-US" baseline="0" dirty="0" smtClean="0"/>
              <a:t> year of the program.</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2008, we implemented</a:t>
            </a:r>
            <a:r>
              <a:rPr lang="en-US" baseline="0" dirty="0" smtClean="0"/>
              <a:t> </a:t>
            </a:r>
            <a:r>
              <a:rPr lang="en-US" baseline="0" dirty="0" err="1" smtClean="0"/>
              <a:t>Zimbra</a:t>
            </a:r>
            <a:r>
              <a:rPr lang="en-US" baseline="0" dirty="0" smtClean="0"/>
              <a:t> and a Cisco </a:t>
            </a:r>
            <a:r>
              <a:rPr lang="en-US" baseline="0" dirty="0" err="1" smtClean="0"/>
              <a:t>Ironport</a:t>
            </a:r>
            <a:r>
              <a:rPr lang="en-US" baseline="0" dirty="0" smtClean="0"/>
              <a:t> appliance.</a:t>
            </a:r>
          </a:p>
          <a:p>
            <a:endParaRPr lang="en-US" baseline="0" dirty="0" smtClean="0"/>
          </a:p>
          <a:p>
            <a:r>
              <a:rPr lang="en-US" baseline="0" dirty="0" smtClean="0"/>
              <a:t>In addition, we implemented increased password strength policies with minimum lengths and mandatory password changing for students and employees.</a:t>
            </a:r>
          </a:p>
          <a:p>
            <a:endParaRPr lang="en-US" baseline="0" dirty="0" smtClean="0"/>
          </a:p>
          <a:p>
            <a:r>
              <a:rPr lang="en-US" baseline="0" dirty="0" smtClean="0"/>
              <a:t>In 2009, we implemented tools to help users report phishing to us. </a:t>
            </a:r>
          </a:p>
          <a:p>
            <a:endParaRPr lang="en-US" baseline="0" dirty="0" smtClean="0"/>
          </a:p>
          <a:p>
            <a:r>
              <a:rPr lang="en-US" baseline="0" dirty="0" smtClean="0"/>
              <a:t>Currently, and in contrast to 2004, we have seen a 90% reduction in compromised accounts due to phishing.</a:t>
            </a:r>
          </a:p>
          <a:p>
            <a:endParaRPr lang="en-US" baseline="0" dirty="0" smtClean="0"/>
          </a:p>
          <a:p>
            <a:r>
              <a:rPr lang="en-US" baseline="0" dirty="0" smtClean="0"/>
              <a:t>……Now, I will talk a bit about some of the difficulties involved in preventing phishing attacks and about issues of security in general.</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Protecting</a:t>
            </a:r>
            <a:r>
              <a:rPr lang="en-US" baseline="0" dirty="0" smtClean="0"/>
              <a:t> your institution from phishing will probably result in some level of inconvenience for your users.</a:t>
            </a:r>
          </a:p>
          <a:p>
            <a:endParaRPr lang="en-US" baseline="0" dirty="0" smtClean="0"/>
          </a:p>
          <a:p>
            <a:r>
              <a:rPr lang="en-US" baseline="0" dirty="0" smtClean="0"/>
              <a:t>In IT, there is always conflict between convenience and risk.  The more you choose to align your systems with single-sign-on, your risks increase.  </a:t>
            </a:r>
          </a:p>
          <a:p>
            <a:endParaRPr lang="en-US" baseline="0" dirty="0" smtClean="0"/>
          </a:p>
          <a:p>
            <a:r>
              <a:rPr lang="en-US" baseline="0" dirty="0" smtClean="0"/>
              <a:t>Since student databases are of particular interest to </a:t>
            </a:r>
            <a:r>
              <a:rPr lang="en-US" baseline="0" dirty="0" err="1" smtClean="0"/>
              <a:t>phishers</a:t>
            </a:r>
            <a:r>
              <a:rPr lang="en-US" baseline="0" dirty="0" smtClean="0"/>
              <a:t>, it makes the most sense isolate the login credentials of these systems.</a:t>
            </a:r>
          </a:p>
          <a:p>
            <a:endParaRPr lang="en-US" baseline="0" dirty="0" smtClean="0"/>
          </a:p>
          <a:p>
            <a:r>
              <a:rPr lang="en-US" baseline="0" dirty="0" smtClean="0"/>
              <a:t>Another security issue is self-service password resetting.  If you do use challenge questions, to allow people to reset their own passwords, make sure that the questions are not easy ones.</a:t>
            </a:r>
          </a:p>
          <a:p>
            <a:endParaRPr lang="en-US" baseline="0" dirty="0" smtClean="0"/>
          </a:p>
          <a:p>
            <a:r>
              <a:rPr lang="en-US" baseline="0" dirty="0" smtClean="0"/>
              <a:t>Also, consider only making this feature available to students, who do not also hold the keys to student data.</a:t>
            </a:r>
          </a:p>
          <a:p>
            <a:endParaRPr lang="en-US" baseline="0" dirty="0" smtClean="0"/>
          </a:p>
          <a:p>
            <a:r>
              <a:rPr lang="en-US" baseline="0" dirty="0" smtClean="0"/>
              <a:t>In general, your customers will not make the connection between your security policies and the risks to their own personal information.  They will simply trust you to both make their IT lives easy, and protect their personal information.   A good system of policy will have some level of compromise on each end of that scale, which also takes into account the danger posed by each system.</a:t>
            </a:r>
          </a:p>
          <a:p>
            <a:endParaRPr lang="en-US" baseline="0" dirty="0" smtClean="0"/>
          </a:p>
          <a:p>
            <a:r>
              <a:rPr lang="en-US" baseline="0" dirty="0" smtClean="0"/>
              <a:t>Being transparent, and clearly explaining the risks, will make it easier for your customers to understand any increased inconvenience. </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difficulty specifically related to phishing</a:t>
            </a:r>
            <a:r>
              <a:rPr lang="en-US" baseline="0" dirty="0" smtClean="0"/>
              <a:t> message reporting, is the difficulties involved in getting email headers to the IT department.  </a:t>
            </a:r>
          </a:p>
          <a:p>
            <a:endParaRPr lang="en-US" baseline="0" dirty="0" smtClean="0"/>
          </a:p>
          <a:p>
            <a:r>
              <a:rPr lang="en-US" baseline="0" dirty="0" smtClean="0"/>
              <a:t>Email headers will usually hold the necessary clues that IT staff want to see, but and are not part of the regular email envelope that your customer sees in an email.  This information includes the sending address, and the path that the email message took on its way to your institution. </a:t>
            </a:r>
          </a:p>
          <a:p>
            <a:endParaRPr lang="en-US" baseline="0" dirty="0" smtClean="0"/>
          </a:p>
          <a:p>
            <a:r>
              <a:rPr lang="en-US" baseline="0" dirty="0" smtClean="0"/>
              <a:t>The information gathered from the headers may help you to block further attempts or to warn the sending institution that one of their accounts has been hacked.</a:t>
            </a:r>
          </a:p>
          <a:p>
            <a:endParaRPr lang="en-US" baseline="0" dirty="0" smtClean="0"/>
          </a:p>
          <a:p>
            <a:r>
              <a:rPr lang="en-US" baseline="0" dirty="0" smtClean="0"/>
              <a:t>There are plenty of web pages out there that explain how to gather headers in different email programs, however, this is one area that we have been able to apply a technical solution for that makes it easy for our customers.  </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fact that around</a:t>
            </a:r>
            <a:r>
              <a:rPr lang="en-US" baseline="0" dirty="0" smtClean="0"/>
              <a:t> 25% of our population is new every year, both makes our job of phishing </a:t>
            </a:r>
            <a:r>
              <a:rPr lang="en-US" baseline="0" dirty="0" smtClean="0"/>
              <a:t>prevention harder, </a:t>
            </a:r>
            <a:r>
              <a:rPr lang="en-US" baseline="0" dirty="0" smtClean="0"/>
              <a:t>and that of other higher-</a:t>
            </a:r>
            <a:r>
              <a:rPr lang="en-US" baseline="0" dirty="0" err="1" smtClean="0"/>
              <a:t>ed</a:t>
            </a:r>
            <a:r>
              <a:rPr lang="en-US" baseline="0" dirty="0" smtClean="0"/>
              <a:t> institutions very difficult.</a:t>
            </a:r>
          </a:p>
          <a:p>
            <a:endParaRPr lang="en-US" baseline="0" dirty="0" smtClean="0"/>
          </a:p>
          <a:p>
            <a:r>
              <a:rPr lang="en-US" baseline="0" dirty="0" smtClean="0"/>
              <a:t>Revolving populations are also one reason why higher-</a:t>
            </a:r>
            <a:r>
              <a:rPr lang="en-US" baseline="0" dirty="0" err="1" smtClean="0"/>
              <a:t>ed</a:t>
            </a:r>
            <a:r>
              <a:rPr lang="en-US" baseline="0" dirty="0" smtClean="0"/>
              <a:t> institutions are frequent targets of phishing attacks.  The attackers know that they can count on a large number of “freshman” coming in every year, who have not been brainwashed by the IT department.</a:t>
            </a:r>
          </a:p>
          <a:p>
            <a:endParaRPr lang="en-US" baseline="0" dirty="0" smtClean="0"/>
          </a:p>
          <a:p>
            <a:r>
              <a:rPr lang="en-US" baseline="0" dirty="0" smtClean="0"/>
              <a:t>This makes it all the more important to train your students quickly about IT security.  </a:t>
            </a:r>
          </a:p>
          <a:p>
            <a:endParaRPr lang="en-US" baseline="0" dirty="0" smtClean="0"/>
          </a:p>
          <a:p>
            <a:r>
              <a:rPr lang="en-US" baseline="0" dirty="0" smtClean="0"/>
              <a:t>WSU passes out “Invasion of the Password Snatchers” bookmarks and we have a IT representative talk to all incoming freshman about IT security.  During orientation, and in front of the entire incoming student body, the speakers repeat the phrase “We will never ask you for your password”.</a:t>
            </a:r>
          </a:p>
          <a:p>
            <a:endParaRPr lang="en-US" baseline="0" dirty="0" smtClean="0"/>
          </a:p>
          <a:p>
            <a:r>
              <a:rPr lang="en-US" baseline="0" dirty="0" smtClean="0"/>
              <a:t>This phrase has become well known at WSU.  </a:t>
            </a:r>
          </a:p>
          <a:p>
            <a:endParaRPr lang="en-US" baseline="0" dirty="0" smtClean="0"/>
          </a:p>
          <a:p>
            <a:r>
              <a:rPr lang="en-US" baseline="0" dirty="0" smtClean="0"/>
              <a:t>Some </a:t>
            </a:r>
            <a:r>
              <a:rPr lang="en-US" baseline="0" dirty="0" err="1" smtClean="0"/>
              <a:t>english</a:t>
            </a:r>
            <a:r>
              <a:rPr lang="en-US" baseline="0" dirty="0" smtClean="0"/>
              <a:t> professors even have it as a quote in their email signature.</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to the solutions </a:t>
            </a:r>
            <a:r>
              <a:rPr lang="en-US" baseline="0" dirty="0" smtClean="0"/>
              <a:t>part </a:t>
            </a:r>
            <a:r>
              <a:rPr lang="en-US" baseline="0" dirty="0" smtClean="0"/>
              <a:t>of this talk.</a:t>
            </a:r>
          </a:p>
          <a:p>
            <a:endParaRPr lang="en-US" baseline="0" dirty="0" smtClean="0"/>
          </a:p>
          <a:p>
            <a:r>
              <a:rPr lang="en-US" baseline="0" dirty="0" smtClean="0"/>
              <a:t>There are lots of different ways to reduce phishing, and I have mentioned many of these </a:t>
            </a:r>
            <a:r>
              <a:rPr lang="en-US" baseline="0" dirty="0" smtClean="0"/>
              <a:t>already.</a:t>
            </a:r>
            <a:endParaRPr lang="en-US" baseline="0" dirty="0" smtClean="0"/>
          </a:p>
          <a:p>
            <a:endParaRPr lang="en-US" baseline="0" dirty="0" smtClean="0"/>
          </a:p>
          <a:p>
            <a:r>
              <a:rPr lang="en-US" baseline="0" dirty="0" smtClean="0"/>
              <a:t>However, I’ll go through them one-by-one here.</a:t>
            </a:r>
          </a:p>
          <a:p>
            <a:endParaRPr lang="en-US" baseline="0" dirty="0" smtClean="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awareness</a:t>
            </a:r>
            <a:r>
              <a:rPr lang="en-US" baseline="0" dirty="0" smtClean="0"/>
              <a:t> or if you prefer, “user education”, about IT security is increasingly important.   </a:t>
            </a:r>
          </a:p>
          <a:p>
            <a:endParaRPr lang="en-US" baseline="0" dirty="0" smtClean="0"/>
          </a:p>
          <a:p>
            <a:r>
              <a:rPr lang="en-US" baseline="0" dirty="0" smtClean="0"/>
              <a:t>We frequently email our users about the important of computer security and invite them to take self-paced courses in Blackboard regarding IT security.   Many of these email use the phrase I mentioned earlier “We will never you ask for you password”</a:t>
            </a:r>
          </a:p>
          <a:p>
            <a:endParaRPr lang="en-US" baseline="0" dirty="0" smtClean="0"/>
          </a:p>
          <a:p>
            <a:r>
              <a:rPr lang="en-US" baseline="0" dirty="0" smtClean="0"/>
              <a:t>IT security should be part of the overall IT experience.  </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Make</a:t>
            </a:r>
            <a:r>
              <a:rPr lang="en-US" baseline="0" dirty="0" smtClean="0"/>
              <a:t> a phishing reporting tool, and advertise it.</a:t>
            </a:r>
          </a:p>
          <a:p>
            <a:endParaRPr lang="en-US" baseline="0" dirty="0" smtClean="0"/>
          </a:p>
          <a:p>
            <a:r>
              <a:rPr lang="en-US" baseline="0" dirty="0" smtClean="0"/>
              <a:t>The information from these tools will be useful to your IT staff to help block the flow of messages, however, we have found that the most important benefit of the phishing reporting tool is simply its existence.</a:t>
            </a:r>
          </a:p>
          <a:p>
            <a:endParaRPr lang="en-US" baseline="0" dirty="0" smtClean="0"/>
          </a:p>
          <a:p>
            <a:r>
              <a:rPr lang="en-US" baseline="0" dirty="0" smtClean="0"/>
              <a:t>An example here will hopefully better explain what I mean:  </a:t>
            </a:r>
          </a:p>
          <a:p>
            <a:endParaRPr lang="en-US" baseline="0" dirty="0" smtClean="0"/>
          </a:p>
          <a:p>
            <a:r>
              <a:rPr lang="en-US" baseline="0" dirty="0" smtClean="0"/>
              <a:t>Let’s say that you give a technology nut an </a:t>
            </a:r>
            <a:r>
              <a:rPr lang="en-US" baseline="0" dirty="0" err="1" smtClean="0"/>
              <a:t>iPhone</a:t>
            </a:r>
            <a:r>
              <a:rPr lang="en-US" baseline="0" dirty="0" smtClean="0"/>
              <a:t> who has never used one before…  Sure, it does have some uses beyond being a simple phone, but give them about hour, and before you know it, they can tell you exactly what each little application does, and they will also be able to tell you exactly why each application has completely revolutionized their lives.</a:t>
            </a:r>
          </a:p>
          <a:p>
            <a:endParaRPr lang="en-US" baseline="0" dirty="0" smtClean="0"/>
          </a:p>
          <a:p>
            <a:r>
              <a:rPr lang="en-US" baseline="0" dirty="0" smtClean="0"/>
              <a:t>So, just like the YouTube app on the </a:t>
            </a:r>
            <a:r>
              <a:rPr lang="en-US" baseline="0" dirty="0" err="1" smtClean="0"/>
              <a:t>iPhone</a:t>
            </a:r>
            <a:r>
              <a:rPr lang="en-US" baseline="0" dirty="0" smtClean="0"/>
              <a:t>, which has the side-effect of helping people to better understand YouTube.  A phishing reporting tool will help your customers better understand phishing.   This new understanding is proactive, as opposed to reactive (like the actions that can be taken from phishing report itself)…. And anything proactive that can help reduce phishing is a major achievement.</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 a little background about where I am from:</a:t>
            </a:r>
          </a:p>
          <a:p>
            <a:endParaRPr lang="en-US" baseline="0" dirty="0" smtClean="0"/>
          </a:p>
          <a:p>
            <a:r>
              <a:rPr lang="en-US" baseline="0" dirty="0" smtClean="0"/>
              <a:t>Wayne State University is located in the fantastic and diverse city of Detroit, Michigan.  </a:t>
            </a:r>
          </a:p>
          <a:p>
            <a:endParaRPr lang="en-US" baseline="0" dirty="0" smtClean="0"/>
          </a:p>
          <a:p>
            <a:r>
              <a:rPr lang="en-US" baseline="0" dirty="0" smtClean="0"/>
              <a:t>We have a thriving campus in the heart of Detroit, which caters to around 32,000 students.</a:t>
            </a:r>
          </a:p>
          <a:p>
            <a:endParaRPr lang="en-US" baseline="0" dirty="0" smtClean="0"/>
          </a:p>
          <a:p>
            <a:r>
              <a:rPr lang="en-US" baseline="0" dirty="0" smtClean="0"/>
              <a:t>Our IT organization consists of around 130 full-time employees.</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example of how we featured our reporting tool, on our main computing web page.</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err="1" smtClean="0"/>
              <a:t>Zimbra</a:t>
            </a:r>
            <a:r>
              <a:rPr lang="en-US" dirty="0" smtClean="0"/>
              <a:t>, our phishing </a:t>
            </a:r>
            <a:r>
              <a:rPr lang="en-US" dirty="0" err="1" smtClean="0"/>
              <a:t>Zimlet</a:t>
            </a:r>
            <a:r>
              <a:rPr lang="en-US" dirty="0" smtClean="0"/>
              <a:t> is easy to use.  You simply drag a phishing</a:t>
            </a:r>
            <a:r>
              <a:rPr lang="en-US" baseline="0" dirty="0" smtClean="0"/>
              <a:t> email </a:t>
            </a:r>
            <a:r>
              <a:rPr lang="en-US" baseline="0" dirty="0" err="1" smtClean="0"/>
              <a:t>ontop</a:t>
            </a:r>
            <a:r>
              <a:rPr lang="en-US" baseline="0" dirty="0" smtClean="0"/>
              <a:t> of the “WSU Phish Report” icon, and it lets you submit the report. </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 is a that</a:t>
            </a:r>
            <a:r>
              <a:rPr lang="en-US" baseline="0" dirty="0" smtClean="0"/>
              <a:t> a ticket is creating in our ticketing system and the customer is sent a receipt of the report.</a:t>
            </a:r>
          </a:p>
          <a:p>
            <a:endParaRPr lang="en-US" baseline="0" dirty="0" smtClean="0"/>
          </a:p>
          <a:p>
            <a:r>
              <a:rPr lang="en-US" baseline="0" dirty="0" smtClean="0"/>
              <a:t>Full header information is gathered for the message, without the customer needing to </a:t>
            </a:r>
            <a:r>
              <a:rPr lang="en-US" baseline="0" dirty="0" smtClean="0"/>
              <a:t>know </a:t>
            </a:r>
            <a:r>
              <a:rPr lang="en-US" baseline="0" dirty="0" smtClean="0"/>
              <a:t>what full headers are.</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more spam protection that you can implement the better.  At WSU, we use multiple layers of spam defense, and even do outbound spam protection.</a:t>
            </a:r>
          </a:p>
          <a:p>
            <a:endParaRPr lang="en-US" dirty="0" smtClean="0"/>
          </a:p>
          <a:p>
            <a:r>
              <a:rPr lang="en-US" dirty="0" smtClean="0"/>
              <a:t>For our inbound spam protection, the first layer of defense is the Cisco </a:t>
            </a:r>
            <a:r>
              <a:rPr lang="en-US" dirty="0" err="1" smtClean="0"/>
              <a:t>Ironport</a:t>
            </a:r>
            <a:r>
              <a:rPr lang="en-US" dirty="0" smtClean="0"/>
              <a:t>, then the messages are delivered to our </a:t>
            </a:r>
            <a:r>
              <a:rPr lang="en-US" dirty="0" err="1" smtClean="0"/>
              <a:t>Zimbra</a:t>
            </a:r>
            <a:r>
              <a:rPr lang="en-US" dirty="0" smtClean="0"/>
              <a:t> implementation, where they are filtered again.  The end result is that approximately 92% of all email that hits our front door </a:t>
            </a:r>
            <a:r>
              <a:rPr lang="en-US" dirty="0" smtClean="0"/>
              <a:t>are </a:t>
            </a:r>
            <a:r>
              <a:rPr lang="en-US" dirty="0" smtClean="0"/>
              <a:t>filtered as spam with near 100% accuracy.  </a:t>
            </a:r>
          </a:p>
          <a:p>
            <a:endParaRPr lang="en-US" dirty="0" smtClean="0"/>
          </a:p>
          <a:p>
            <a:r>
              <a:rPr lang="en-US" dirty="0" smtClean="0"/>
              <a:t>This is of course popular with most people, as nobody likes to receive spam.  However, there are some critics who don’t like their email filtered to such a level and make very vocal complaints about any false positives.</a:t>
            </a:r>
          </a:p>
          <a:p>
            <a:endParaRPr lang="en-US" dirty="0" smtClean="0"/>
          </a:p>
          <a:p>
            <a:r>
              <a:rPr lang="en-US" dirty="0" smtClean="0"/>
              <a:t>Spam is in the eye of the beholder or another way of saying that is that one man’s spam is another man’s ham.</a:t>
            </a:r>
          </a:p>
          <a:p>
            <a:endParaRPr lang="en-US" dirty="0" smtClean="0"/>
          </a:p>
          <a:p>
            <a:r>
              <a:rPr lang="en-US" dirty="0" smtClean="0"/>
              <a:t>This is one of the reasons why we let users configure their own </a:t>
            </a:r>
            <a:r>
              <a:rPr lang="en-US" dirty="0" err="1" smtClean="0"/>
              <a:t>whitelisting</a:t>
            </a:r>
            <a:r>
              <a:rPr lang="en-US" dirty="0" smtClean="0"/>
              <a:t> and blacklisting on the </a:t>
            </a:r>
            <a:r>
              <a:rPr lang="en-US" dirty="0" err="1" smtClean="0"/>
              <a:t>IronPort</a:t>
            </a:r>
            <a:r>
              <a:rPr lang="en-US" dirty="0" smtClean="0"/>
              <a:t>, as well as quarantine questionable spam and deliver it in a single digest formatted message to their inbox daily, so that they have better control over their own email delivery.</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is what I call the “no” rules..</a:t>
            </a:r>
          </a:p>
          <a:p>
            <a:endParaRPr lang="en-US" dirty="0" smtClean="0"/>
          </a:p>
          <a:p>
            <a:r>
              <a:rPr lang="en-US" dirty="0" smtClean="0"/>
              <a:t>It is important to adopt policies and communications that eliminate the use of passwords in written or verbal conversation.</a:t>
            </a:r>
          </a:p>
          <a:p>
            <a:endParaRPr lang="en-US" dirty="0" smtClean="0"/>
          </a:p>
          <a:p>
            <a:r>
              <a:rPr lang="en-US" dirty="0" smtClean="0"/>
              <a:t>The first “no” rule is to never ask for passwords in email or otherwise.  It is amazing how much I still see or hear of this practice in the IT profession.</a:t>
            </a:r>
          </a:p>
          <a:p>
            <a:endParaRPr lang="en-US" dirty="0" smtClean="0"/>
          </a:p>
          <a:p>
            <a:r>
              <a:rPr lang="en-US" dirty="0" smtClean="0"/>
              <a:t>Use a phrase like “We will never ask for your password”, and repeat it as often as possible.</a:t>
            </a:r>
          </a:p>
          <a:p>
            <a:endParaRPr lang="en-US" dirty="0" smtClean="0"/>
          </a:p>
          <a:p>
            <a:r>
              <a:rPr lang="en-US" dirty="0" smtClean="0"/>
              <a:t>Most importantly, practice what you preach.</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Avoid ever speaking a password over the phone.  This includes when your helpdesk does password resets.  </a:t>
            </a:r>
          </a:p>
          <a:p>
            <a:endParaRPr lang="en-US" dirty="0" smtClean="0"/>
          </a:p>
          <a:p>
            <a:r>
              <a:rPr lang="en-US" dirty="0" smtClean="0"/>
              <a:t>As opposed to saying the password after a reset, use a shared secret that both you and your customer know, and request that your customer changes their password to something that only they know while they still on the phone.</a:t>
            </a:r>
          </a:p>
          <a:p>
            <a:endParaRPr lang="en-US" dirty="0" smtClean="0"/>
          </a:p>
          <a:p>
            <a:r>
              <a:rPr lang="en-US" dirty="0" smtClean="0"/>
              <a:t>This would sound something like: “It is now set to your student ID, please change it right now, while I’m on the phone”.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no rules are all to encourage an IT culture, where passwords never leave the brain.</a:t>
            </a:r>
          </a:p>
          <a:p>
            <a:endParaRPr lang="en-US" dirty="0" smtClean="0"/>
          </a:p>
          <a:p>
            <a:r>
              <a:rPr lang="en-US" dirty="0" smtClean="0"/>
              <a:t>Your helpdesk staff, other IT employees and your customers should all feel very uneasy about passwords leaving their brain.  It should feel awkward or wrong to communicate a password, and the IT staff at your institution are central to creating this culture.</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a:t>
            </a:r>
            <a:r>
              <a:rPr lang="en-US" baseline="0" dirty="0" smtClean="0"/>
              <a:t> of the more interesting debates that happened while we were constructing our anti-phishing program, regarded the idea of doing “internal phishing”.  I had read that some companies were doing this, and it immediately struck me as a stroke of genius.</a:t>
            </a:r>
          </a:p>
          <a:p>
            <a:endParaRPr lang="en-US" baseline="0" dirty="0" smtClean="0"/>
          </a:p>
          <a:p>
            <a:r>
              <a:rPr lang="en-US" baseline="0" dirty="0" smtClean="0"/>
              <a:t>The idea goes like this.. “Find the people in your organization who are likely to volunteer their logins, before the con men do, then school them.”</a:t>
            </a:r>
          </a:p>
          <a:p>
            <a:endParaRPr lang="en-US" baseline="0" dirty="0" smtClean="0"/>
          </a:p>
          <a:p>
            <a:r>
              <a:rPr lang="en-US" baseline="0" dirty="0" smtClean="0"/>
              <a:t>Yeah, we never implemented that one.</a:t>
            </a:r>
          </a:p>
          <a:p>
            <a:endParaRPr lang="en-US" baseline="0" dirty="0" smtClean="0"/>
          </a:p>
          <a:p>
            <a:r>
              <a:rPr lang="en-US" baseline="0" dirty="0" smtClean="0"/>
              <a:t>In this plan, we would have periodically constructed a convincing email that looked as official as possible.  In this email we would ask everyone at WSU for their username and password, just like the real phishing emails.</a:t>
            </a:r>
          </a:p>
          <a:p>
            <a:endParaRPr lang="en-US" baseline="0" dirty="0" smtClean="0"/>
          </a:p>
          <a:p>
            <a:r>
              <a:rPr lang="en-US" baseline="0" dirty="0" smtClean="0"/>
              <a:t>Then we would wait for responses.  When we receive a response, either congratulate them, if the person sent an inflammatory “go to hell” type of response, or… try to educate those people who respond with actual passwords, about the danger they just posed to their own personal information.</a:t>
            </a:r>
          </a:p>
          <a:p>
            <a:endParaRPr lang="en-US" baseline="0" dirty="0" smtClean="0"/>
          </a:p>
          <a:p>
            <a:r>
              <a:rPr lang="en-US" baseline="0" dirty="0" smtClean="0"/>
              <a:t>Everyone on our anti-phishing team struck down the idea as being just-plain-wrong, and in violation of our own rule “We will never ask you for your password”.  This was of course, except for myself, who’s moral foundation had obviously been eroded by the constant battle against phishing threats.</a:t>
            </a:r>
          </a:p>
          <a:p>
            <a:endParaRPr lang="en-US" baseline="0" dirty="0" smtClean="0"/>
          </a:p>
          <a:p>
            <a:r>
              <a:rPr lang="en-US" baseline="0" dirty="0" smtClean="0"/>
              <a:t>Regardless, it’s an interesting </a:t>
            </a:r>
            <a:r>
              <a:rPr lang="en-US" baseline="0" dirty="0" smtClean="0"/>
              <a:t>paradox to </a:t>
            </a:r>
            <a:r>
              <a:rPr lang="en-US" baseline="0" dirty="0" smtClean="0"/>
              <a:t>have, when perhaps the most effective way to proactively prevent phishing, is to phish yourself.</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Usually reports of phishing from </a:t>
            </a:r>
            <a:r>
              <a:rPr lang="en-US" dirty="0" smtClean="0"/>
              <a:t>a </a:t>
            </a:r>
            <a:r>
              <a:rPr lang="en-US" dirty="0" smtClean="0"/>
              <a:t>compromised account will first be found via reports from </a:t>
            </a:r>
            <a:r>
              <a:rPr lang="en-US" dirty="0" err="1" smtClean="0"/>
              <a:t>spamcop</a:t>
            </a:r>
            <a:r>
              <a:rPr lang="en-US" dirty="0" smtClean="0"/>
              <a:t> and other organizations that work at blacklisting and reporting spam.</a:t>
            </a:r>
          </a:p>
          <a:p>
            <a:endParaRPr lang="en-US" dirty="0" smtClean="0"/>
          </a:p>
          <a:p>
            <a:r>
              <a:rPr lang="en-US" dirty="0" smtClean="0"/>
              <a:t>These reports are likely to include full header information, and getting this information to the hands of IT administrators who have access to suspend the users accounts is critical to safeguarding information.</a:t>
            </a:r>
          </a:p>
          <a:p>
            <a:endParaRPr lang="en-US" dirty="0" smtClean="0"/>
          </a:p>
          <a:p>
            <a:r>
              <a:rPr lang="en-US" dirty="0" smtClean="0"/>
              <a:t>Making sure that email </a:t>
            </a:r>
            <a:r>
              <a:rPr lang="en-US" dirty="0" err="1" smtClean="0"/>
              <a:t>admins</a:t>
            </a:r>
            <a:r>
              <a:rPr lang="en-US" dirty="0" smtClean="0"/>
              <a:t> are on the network security email list, which is often called </a:t>
            </a:r>
            <a:r>
              <a:rPr lang="en-US" dirty="0" smtClean="0">
                <a:hlinkClick r:id="rId3"/>
              </a:rPr>
              <a:t>abuse@____.edu</a:t>
            </a:r>
            <a:r>
              <a:rPr lang="en-US" dirty="0" smtClean="0"/>
              <a:t>, is also key.  </a:t>
            </a:r>
          </a:p>
          <a:p>
            <a:endParaRPr lang="en-US" dirty="0" smtClean="0"/>
          </a:p>
          <a:p>
            <a:r>
              <a:rPr lang="en-US" dirty="0" smtClean="0"/>
              <a:t>For a long time at WSU, this list was the sole domain of our “security department”.  The expansion of this abuse list, to include email </a:t>
            </a:r>
            <a:r>
              <a:rPr lang="en-US" dirty="0" err="1" smtClean="0"/>
              <a:t>admins</a:t>
            </a:r>
            <a:r>
              <a:rPr lang="en-US" dirty="0" smtClean="0"/>
              <a:t>, has greatly decrease the time it takes for our email and accounts </a:t>
            </a:r>
            <a:r>
              <a:rPr lang="en-US" dirty="0" err="1" smtClean="0"/>
              <a:t>admins</a:t>
            </a:r>
            <a:r>
              <a:rPr lang="en-US" dirty="0" smtClean="0"/>
              <a:t> to respond to threats and to suspend accounts.</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figured, no </a:t>
            </a:r>
            <a:r>
              <a:rPr lang="en-US" dirty="0" err="1" smtClean="0"/>
              <a:t>powerpoint</a:t>
            </a:r>
            <a:r>
              <a:rPr lang="en-US" dirty="0" smtClean="0"/>
              <a:t> is complete without a pie chart, so here it is.</a:t>
            </a:r>
          </a:p>
          <a:p>
            <a:endParaRPr lang="en-US" dirty="0" smtClean="0"/>
          </a:p>
          <a:p>
            <a:r>
              <a:rPr lang="en-US" dirty="0" smtClean="0"/>
              <a:t>Here is an approximation of what I feel the effectiveness of the different anti-phishing strategies as a part of the </a:t>
            </a:r>
            <a:r>
              <a:rPr lang="en-US" dirty="0" smtClean="0"/>
              <a:t>whole are, </a:t>
            </a:r>
            <a:r>
              <a:rPr lang="en-US" dirty="0" smtClean="0"/>
              <a:t>have been in the prevention of phishing at WSU.</a:t>
            </a:r>
          </a:p>
          <a:p>
            <a:endParaRPr lang="en-US" dirty="0" smtClean="0"/>
          </a:p>
          <a:p>
            <a:r>
              <a:rPr lang="en-US" dirty="0" smtClean="0"/>
              <a:t>[[describe each pie slice]]</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2</a:t>
            </a:r>
            <a:r>
              <a:rPr lang="en-US" baseline="0" dirty="0" smtClean="0"/>
              <a:t> years ago, we implemented the </a:t>
            </a:r>
            <a:r>
              <a:rPr lang="en-US" baseline="0" dirty="0" err="1" smtClean="0"/>
              <a:t>Zimbra</a:t>
            </a:r>
            <a:r>
              <a:rPr lang="en-US" baseline="0" dirty="0" smtClean="0"/>
              <a:t> Collaboration Suite, for which some of the anti-phishing solutions that I am talking about today relate to.  I’ll talk more about these later.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good resources.  </a:t>
            </a:r>
          </a:p>
          <a:p>
            <a:endParaRPr lang="en-US" dirty="0" smtClean="0"/>
          </a:p>
          <a:p>
            <a:r>
              <a:rPr lang="en-US" dirty="0" smtClean="0"/>
              <a:t>A great one is the Anti-Phishing Working group or (APWG) for short.  </a:t>
            </a:r>
          </a:p>
          <a:p>
            <a:endParaRPr lang="en-US" dirty="0" smtClean="0"/>
          </a:p>
          <a:p>
            <a:r>
              <a:rPr lang="en-US" dirty="0" smtClean="0"/>
              <a:t>Their website has tons of information regarding phishing, and has a tool to report phishing to them, so that they can track the effect of phishing on the IT industry as a whole.</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I’ve started a list for EDUs to share information regarding phishing attempts and tactics that are currently used to both combat phishing as well as tactics that are being used by </a:t>
            </a:r>
            <a:r>
              <a:rPr lang="en-US" dirty="0" err="1" smtClean="0"/>
              <a:t>phishers</a:t>
            </a:r>
            <a:r>
              <a:rPr lang="en-US" dirty="0" smtClean="0"/>
              <a:t>.  If you are interested in joining the list, please send a subscribe email to the list…</a:t>
            </a:r>
          </a:p>
          <a:p>
            <a:endParaRPr lang="en-US" dirty="0" smtClean="0"/>
          </a:p>
          <a:p>
            <a:r>
              <a:rPr lang="en-US" dirty="0" smtClean="0"/>
              <a:t>The code to the </a:t>
            </a:r>
            <a:r>
              <a:rPr lang="en-US" dirty="0" err="1" smtClean="0"/>
              <a:t>Zimlet</a:t>
            </a:r>
            <a:r>
              <a:rPr lang="en-US" dirty="0" smtClean="0"/>
              <a:t> is available here.  It has some specific ties to our ticketing system, but your IT teams should be able to adapt it fairly easily to post the email and the email headers to any system you choose.</a:t>
            </a:r>
          </a:p>
          <a:p>
            <a:endParaRPr lang="en-US" dirty="0" smtClean="0"/>
          </a:p>
          <a:p>
            <a:r>
              <a:rPr lang="en-US" dirty="0" smtClean="0"/>
              <a:t>Also, here is my contact information.  Please feel free to contact me at any time to discuss anything in this talk.</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term “phishing” has an identity crisis.  It means different things to different people, depending on their role in IT</a:t>
            </a:r>
          </a:p>
          <a:p>
            <a:endParaRPr lang="en-US" baseline="0" dirty="0" smtClean="0"/>
          </a:p>
          <a:p>
            <a:r>
              <a:rPr lang="en-US" baseline="0" dirty="0" smtClean="0"/>
              <a:t>The general public does not have a clear sense of what it means technically.  The identity crisis has many facets:</a:t>
            </a:r>
          </a:p>
          <a:p>
            <a:endParaRPr lang="en-US" baseline="0" dirty="0" smtClean="0"/>
          </a:p>
          <a:p>
            <a:pPr>
              <a:buFont typeface="Arial" pitchFamily="34" charset="0"/>
              <a:buChar char="•"/>
            </a:pPr>
            <a:r>
              <a:rPr lang="en-US" baseline="0" dirty="0" smtClean="0"/>
              <a:t>First of all, there is email-based phishing and web-based phishing, which manifest themselves in different forms.</a:t>
            </a:r>
          </a:p>
          <a:p>
            <a:pPr>
              <a:buFont typeface="Arial" pitchFamily="34" charset="0"/>
              <a:buChar char="•"/>
            </a:pPr>
            <a:r>
              <a:rPr lang="en-US" baseline="0" dirty="0" smtClean="0"/>
              <a:t>Then, there are questions:</a:t>
            </a:r>
          </a:p>
          <a:p>
            <a:pPr lvl="1">
              <a:buFont typeface="Arial" pitchFamily="34" charset="0"/>
              <a:buChar char="•"/>
            </a:pPr>
            <a:r>
              <a:rPr lang="en-US" baseline="0" dirty="0" smtClean="0"/>
              <a:t>Is phishing SPAM?</a:t>
            </a:r>
          </a:p>
          <a:p>
            <a:pPr lvl="1">
              <a:buFont typeface="Arial" pitchFamily="34" charset="0"/>
              <a:buChar char="•"/>
            </a:pPr>
            <a:r>
              <a:rPr lang="en-US" baseline="0" dirty="0" smtClean="0"/>
              <a:t>Is phishing related to “identity theft”?</a:t>
            </a:r>
          </a:p>
          <a:p>
            <a:pPr lvl="1">
              <a:buFont typeface="Arial" pitchFamily="34" charset="0"/>
              <a:buChar char="•"/>
            </a:pPr>
            <a:r>
              <a:rPr lang="en-US" baseline="0" dirty="0" smtClean="0"/>
              <a:t>Is phishing considered “social engineering”?</a:t>
            </a:r>
          </a:p>
          <a:p>
            <a:pPr>
              <a:buFont typeface="Arial" pitchFamily="34" charset="0"/>
              <a:buChar char="•"/>
            </a:pPr>
            <a:endParaRPr lang="en-US" baseline="0" dirty="0" smtClean="0"/>
          </a:p>
          <a:p>
            <a:pPr>
              <a:buFont typeface="Arial" pitchFamily="34" charset="0"/>
              <a:buNone/>
            </a:pPr>
            <a:r>
              <a:rPr lang="en-US" baseline="0" dirty="0" smtClean="0"/>
              <a:t>The short answer is “YES”.  But, I’ll go through these different topics first</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have been a wide variety of terms created</a:t>
            </a:r>
            <a:r>
              <a:rPr lang="en-US" baseline="0" dirty="0" smtClean="0"/>
              <a:t> to better define phishing, but at the end of the day, phishing of any sort is a “confidence trick” or “con”.  This is where the term “social engineering” entered the vocabulary used to defined phishing.</a:t>
            </a:r>
          </a:p>
          <a:p>
            <a:endParaRPr lang="en-US" baseline="0" dirty="0" smtClean="0"/>
          </a:p>
          <a:p>
            <a:r>
              <a:rPr lang="en-US" baseline="0" dirty="0" smtClean="0"/>
              <a:t>Cons have been around long before Al Gore invented the Internet, and “cons” are a byproduct of social life in modern society.</a:t>
            </a:r>
          </a:p>
          <a:p>
            <a:endParaRPr lang="en-US" baseline="0" dirty="0" smtClean="0"/>
          </a:p>
          <a:p>
            <a:r>
              <a:rPr lang="en-US" baseline="0" dirty="0" smtClean="0"/>
              <a:t>We rely on the authority of others, to live successfully with each other.</a:t>
            </a:r>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General </a:t>
            </a:r>
            <a:r>
              <a:rPr lang="en-US" dirty="0" err="1" smtClean="0"/>
              <a:t>Gregor</a:t>
            </a:r>
            <a:r>
              <a:rPr lang="en-US" dirty="0" smtClean="0"/>
              <a:t> </a:t>
            </a:r>
            <a:r>
              <a:rPr lang="en-US" dirty="0" err="1" smtClean="0"/>
              <a:t>MacGregor</a:t>
            </a:r>
            <a:r>
              <a:rPr lang="en-US" dirty="0" smtClean="0"/>
              <a:t>.</a:t>
            </a:r>
            <a:r>
              <a:rPr lang="en-US" baseline="0" dirty="0" smtClean="0"/>
              <a:t>  He was a Scottish soldier and adventurer who spent quite a bit of time fighting in South American wars for independence.</a:t>
            </a:r>
          </a:p>
          <a:p>
            <a:endParaRPr lang="en-US" baseline="0" dirty="0" smtClean="0"/>
          </a:p>
          <a:p>
            <a:r>
              <a:rPr lang="en-US" baseline="0" dirty="0" smtClean="0"/>
              <a:t>Upon his return to Europe in 1820, he proudly spoke of himself as the ruler of a new principality called </a:t>
            </a:r>
            <a:r>
              <a:rPr lang="en-US" baseline="0" dirty="0" err="1" smtClean="0"/>
              <a:t>Poyais</a:t>
            </a:r>
            <a:r>
              <a:rPr lang="en-US" baseline="0" dirty="0" smtClean="0"/>
              <a:t> which covered 12,500 square miles.  </a:t>
            </a:r>
          </a:p>
          <a:p>
            <a:endParaRPr lang="en-US" baseline="0" dirty="0" smtClean="0"/>
          </a:p>
          <a:p>
            <a:r>
              <a:rPr lang="en-US" baseline="0" dirty="0" smtClean="0"/>
              <a:t>He attracted investors, and encouraged settlers to help colonize his new territory. </a:t>
            </a:r>
          </a:p>
          <a:p>
            <a:endParaRPr lang="en-US" baseline="0" dirty="0" smtClean="0"/>
          </a:p>
          <a:p>
            <a:r>
              <a:rPr lang="en-US" baseline="0" dirty="0" smtClean="0"/>
              <a:t>He commissioned a 350 page book titled  “S</a:t>
            </a:r>
            <a:r>
              <a:rPr lang="en-US" sz="1200" b="0" i="1" kern="1200" dirty="0" smtClean="0">
                <a:solidFill>
                  <a:schemeClr val="tx1"/>
                </a:solidFill>
                <a:latin typeface="Times" pitchFamily="-112" charset="0"/>
                <a:ea typeface="ＭＳ Ｐゴシック" pitchFamily="-112" charset="-128"/>
                <a:cs typeface="+mn-cs"/>
              </a:rPr>
              <a:t>ketch of the </a:t>
            </a:r>
            <a:r>
              <a:rPr lang="en-US" sz="1200" b="0" i="1" u="none" strike="noStrike" kern="1200" dirty="0" smtClean="0">
                <a:solidFill>
                  <a:schemeClr val="tx1"/>
                </a:solidFill>
                <a:latin typeface="Times" pitchFamily="-112" charset="0"/>
                <a:ea typeface="ＭＳ Ｐゴシック" pitchFamily="-112" charset="-128"/>
                <a:cs typeface="+mn-cs"/>
                <a:hlinkClick r:id="rId3" action="ppaction://hlinkfile" tooltip="Mosquito Shore"/>
              </a:rPr>
              <a:t>Mosquito Shore</a:t>
            </a:r>
            <a:r>
              <a:rPr lang="en-US" sz="1200" b="0" i="1" kern="1200" dirty="0" smtClean="0">
                <a:solidFill>
                  <a:schemeClr val="tx1"/>
                </a:solidFill>
                <a:latin typeface="Times" pitchFamily="-112" charset="0"/>
                <a:ea typeface="ＭＳ Ｐゴシック" pitchFamily="-112" charset="-128"/>
                <a:cs typeface="+mn-cs"/>
              </a:rPr>
              <a:t>, including the Territory of </a:t>
            </a:r>
            <a:r>
              <a:rPr lang="en-US" sz="1200" b="0" i="1" kern="1200" dirty="0" err="1" smtClean="0">
                <a:solidFill>
                  <a:schemeClr val="tx1"/>
                </a:solidFill>
                <a:latin typeface="Times" pitchFamily="-112" charset="0"/>
                <a:ea typeface="ＭＳ Ｐゴシック" pitchFamily="-112" charset="-128"/>
                <a:cs typeface="+mn-cs"/>
              </a:rPr>
              <a:t>Poyais</a:t>
            </a:r>
            <a:r>
              <a:rPr lang="en-US" sz="1200" b="0" i="0" kern="1200" baseline="0" smtClean="0">
                <a:solidFill>
                  <a:schemeClr val="tx1"/>
                </a:solidFill>
                <a:latin typeface="Times" pitchFamily="-112" charset="0"/>
                <a:ea typeface="ＭＳ Ｐゴシック" pitchFamily="-112" charset="-128"/>
                <a:cs typeface="+mn-cs"/>
              </a:rPr>
              <a:t>”</a:t>
            </a:r>
            <a:endParaRPr lang="en-US" baseline="0" dirty="0" smtClean="0"/>
          </a:p>
          <a:p>
            <a:endParaRPr lang="en-US" baseline="0" dirty="0" smtClean="0"/>
          </a:p>
          <a:p>
            <a:r>
              <a:rPr lang="en-US" baseline="0" dirty="0" smtClean="0"/>
              <a:t>This book described the wondrous natural wealth and flourishing establishment that he ruled.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Poyias</a:t>
            </a:r>
            <a:r>
              <a:rPr lang="en-US" baseline="0" dirty="0" smtClean="0"/>
              <a:t> was</a:t>
            </a:r>
            <a:r>
              <a:rPr lang="en-US" dirty="0" smtClean="0"/>
              <a:t> located in what is now near</a:t>
            </a:r>
            <a:r>
              <a:rPr lang="en-US" baseline="0" dirty="0" smtClean="0"/>
              <a:t> the eastern border of Honduras and Nicaragua facing the Caribbean sea.</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t>
            </a:r>
            <a:r>
              <a:rPr lang="en-US" baseline="0" dirty="0" smtClean="0"/>
              <a:t> sketch from </a:t>
            </a:r>
            <a:r>
              <a:rPr lang="en-US" baseline="0" dirty="0" err="1" smtClean="0"/>
              <a:t>MacGregor’s</a:t>
            </a:r>
            <a:r>
              <a:rPr lang="en-US" baseline="0" dirty="0" smtClean="0"/>
              <a:t> book.</a:t>
            </a:r>
          </a:p>
          <a:p>
            <a:endParaRPr lang="en-US" baseline="0" dirty="0" smtClean="0"/>
          </a:p>
          <a:p>
            <a:r>
              <a:rPr lang="en-US" baseline="0" dirty="0" smtClean="0"/>
              <a:t>It shows </a:t>
            </a:r>
            <a:r>
              <a:rPr lang="en-US" baseline="0" dirty="0" err="1" smtClean="0"/>
              <a:t>Poyias</a:t>
            </a:r>
            <a:r>
              <a:rPr lang="en-US" baseline="0" dirty="0" smtClean="0"/>
              <a:t>, with a bustling harbor and rows of buildings in the background.</a:t>
            </a:r>
          </a:p>
          <a:p>
            <a:endParaRPr lang="en-US" baseline="0" dirty="0" smtClean="0"/>
          </a:p>
          <a:p>
            <a:r>
              <a:rPr lang="en-US" baseline="0" dirty="0" smtClean="0"/>
              <a:t>The settlement shows a protected </a:t>
            </a:r>
            <a:r>
              <a:rPr lang="en-US" baseline="0" dirty="0" smtClean="0"/>
              <a:t>bay </a:t>
            </a:r>
            <a:r>
              <a:rPr lang="en-US" baseline="0" dirty="0" smtClean="0"/>
              <a:t>where you can safely harbor your vessel.</a:t>
            </a:r>
            <a:endParaRPr lang="en-US" dirty="0"/>
          </a:p>
        </p:txBody>
      </p:sp>
      <p:sp>
        <p:nvSpPr>
          <p:cNvPr id="4" name="Slide Number Placeholder 3"/>
          <p:cNvSpPr>
            <a:spLocks noGrp="1"/>
          </p:cNvSpPr>
          <p:nvPr>
            <p:ph type="sldNum" sz="quarter" idx="10"/>
          </p:nvPr>
        </p:nvSpPr>
        <p:spPr/>
        <p:txBody>
          <a:bodyPr/>
          <a:lstStyle/>
          <a:p>
            <a:pPr>
              <a:defRPr/>
            </a:pPr>
            <a:fld id="{59D59C61-B173-4A36-B064-0CE2A35B09C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lgn="l">
              <a:defRPr/>
            </a:lvl1pPr>
          </a:lstStyle>
          <a:p>
            <a:pPr>
              <a:defRPr/>
            </a:pPr>
            <a:fld id="{95EC42A8-D98D-4FEB-8DB4-A3E5BD73F92E}" type="datetimeFigureOut">
              <a:rPr lang="en-US"/>
              <a:pPr>
                <a:defRPr/>
              </a:pPr>
              <a:t>3/14/2010</a:t>
            </a:fld>
            <a:endParaRPr lang="en-US"/>
          </a:p>
        </p:txBody>
      </p:sp>
      <p:sp>
        <p:nvSpPr>
          <p:cNvPr id="6" name="Footer Placeholder 1"/>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lgn="r">
              <a:defRPr/>
            </a:lvl1pPr>
          </a:lstStyle>
          <a:p>
            <a:pPr>
              <a:defRPr/>
            </a:pPr>
            <a:fld id="{3DE7F90D-1B15-49FE-9DB3-0FC26B3722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6FC8C380-07E4-4530-B3ED-962A7CB70151}" type="datetimeFigureOut">
              <a:rPr lang="en-US"/>
              <a:pPr>
                <a:defRPr/>
              </a:pPr>
              <a:t>3/14/2010</a:t>
            </a:fld>
            <a:endParaRPr lang="en-US"/>
          </a:p>
        </p:txBody>
      </p:sp>
      <p:sp>
        <p:nvSpPr>
          <p:cNvPr id="5" name="Footer Placeholder 4"/>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A738043B-DA45-482A-BA98-73E65E7BD8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7388D417-E7E0-4635-BD78-0F841316B31A}" type="datetimeFigureOut">
              <a:rPr lang="en-US"/>
              <a:pPr>
                <a:defRPr/>
              </a:pPr>
              <a:t>3/14/2010</a:t>
            </a:fld>
            <a:endParaRPr lang="en-US"/>
          </a:p>
        </p:txBody>
      </p:sp>
      <p:sp>
        <p:nvSpPr>
          <p:cNvPr id="5" name="Footer Placeholder 4"/>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3485AB1E-F215-487F-AF5B-B23B87E194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lgn="l">
              <a:defRPr/>
            </a:lvl1pPr>
          </a:lstStyle>
          <a:p>
            <a:pPr>
              <a:defRPr/>
            </a:pPr>
            <a:fld id="{039811E2-8F54-4853-9C48-E4D499091B58}" type="datetimeFigureOut">
              <a:rPr lang="en-US"/>
              <a:pPr>
                <a:defRPr/>
              </a:pPr>
              <a:t>3/14/2010</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solidFill>
                  <a:schemeClr val="accent1">
                    <a:shade val="75000"/>
                  </a:schemeClr>
                </a:solidFill>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lgn="r">
              <a:defRPr/>
            </a:lvl1pPr>
          </a:lstStyle>
          <a:p>
            <a:pPr>
              <a:defRPr/>
            </a:pPr>
            <a:fld id="{F4B19DD9-2BDC-4D6C-B15C-2205A88684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lgn="l">
              <a:defRPr/>
            </a:lvl1pPr>
          </a:lstStyle>
          <a:p>
            <a:pPr>
              <a:defRPr/>
            </a:pPr>
            <a:fld id="{8025E39B-6EE7-497C-A6A7-23BCAF3B9D09}" type="datetimeFigureOut">
              <a:rPr lang="en-US"/>
              <a:pPr>
                <a:defRPr/>
              </a:pPr>
              <a:t>3/14/2010</a:t>
            </a:fld>
            <a:endParaRPr lang="en-US"/>
          </a:p>
        </p:txBody>
      </p:sp>
      <p:sp>
        <p:nvSpPr>
          <p:cNvPr id="7" name="Footer Placeholder 10"/>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9" name="Slide Number Placeholder 15"/>
          <p:cNvSpPr>
            <a:spLocks noGrp="1"/>
          </p:cNvSpPr>
          <p:nvPr>
            <p:ph type="sldNum" sz="quarter" idx="12"/>
          </p:nvPr>
        </p:nvSpPr>
        <p:spPr/>
        <p:txBody>
          <a:bodyPr/>
          <a:lstStyle>
            <a:lvl1pPr algn="r">
              <a:defRPr/>
            </a:lvl1pPr>
          </a:lstStyle>
          <a:p>
            <a:pPr>
              <a:defRPr/>
            </a:pPr>
            <a:fld id="{2BA7E9F3-7DE0-41E5-9B26-3ED3F8DC4F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algn="l">
              <a:defRPr/>
            </a:lvl1pPr>
          </a:lstStyle>
          <a:p>
            <a:pPr>
              <a:defRPr/>
            </a:pPr>
            <a:fld id="{604C2521-CE1D-4B88-A1E2-8AF6E09D21CB}" type="datetimeFigureOut">
              <a:rPr lang="en-US"/>
              <a:pPr>
                <a:defRPr/>
              </a:pPr>
              <a:t>3/14/2010</a:t>
            </a:fld>
            <a:endParaRPr lang="en-US"/>
          </a:p>
        </p:txBody>
      </p:sp>
      <p:sp>
        <p:nvSpPr>
          <p:cNvPr id="6" name="Footer Placeholder 9"/>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7" name="Slide Number Placeholder 30"/>
          <p:cNvSpPr>
            <a:spLocks noGrp="1"/>
          </p:cNvSpPr>
          <p:nvPr>
            <p:ph type="sldNum" sz="quarter" idx="12"/>
          </p:nvPr>
        </p:nvSpPr>
        <p:spPr/>
        <p:txBody>
          <a:bodyPr/>
          <a:lstStyle>
            <a:lvl1pPr algn="r">
              <a:defRPr/>
            </a:lvl1pPr>
          </a:lstStyle>
          <a:p>
            <a:pPr>
              <a:defRPr/>
            </a:pPr>
            <a:fld id="{161CD893-363D-4792-95D1-BA0169CCD6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lgn="l">
              <a:defRPr/>
            </a:lvl1pPr>
          </a:lstStyle>
          <a:p>
            <a:pPr>
              <a:defRPr/>
            </a:pPr>
            <a:fld id="{A60F92C7-8871-4356-9B0A-5FBC25234641}" type="datetimeFigureOut">
              <a:rPr lang="en-US"/>
              <a:pPr>
                <a:defRPr/>
              </a:pPr>
              <a:t>3/14/2010</a:t>
            </a:fld>
            <a:endParaRPr lang="en-US"/>
          </a:p>
        </p:txBody>
      </p:sp>
      <p:sp>
        <p:nvSpPr>
          <p:cNvPr id="9" name="Footer Placeholder 5"/>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lgn="r">
              <a:defRPr/>
            </a:lvl1pPr>
          </a:lstStyle>
          <a:p>
            <a:pPr>
              <a:defRPr/>
            </a:pPr>
            <a:fld id="{E1EACAA2-938E-4C40-AE62-9EDBE0BEF7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algn="l">
              <a:defRPr/>
            </a:lvl1pPr>
          </a:lstStyle>
          <a:p>
            <a:pPr>
              <a:defRPr/>
            </a:pPr>
            <a:fld id="{0416820B-245A-4A54-BB6D-FD8948BAFCEE}" type="datetimeFigureOut">
              <a:rPr lang="en-US"/>
              <a:pPr>
                <a:defRPr/>
              </a:pPr>
              <a:t>3/14/2010</a:t>
            </a:fld>
            <a:endParaRPr lang="en-US"/>
          </a:p>
        </p:txBody>
      </p:sp>
      <p:sp>
        <p:nvSpPr>
          <p:cNvPr id="4" name="Footer Placeholder 20"/>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5" name="Slide Number Placeholder 5"/>
          <p:cNvSpPr>
            <a:spLocks noGrp="1"/>
          </p:cNvSpPr>
          <p:nvPr>
            <p:ph type="sldNum" sz="quarter" idx="12"/>
          </p:nvPr>
        </p:nvSpPr>
        <p:spPr/>
        <p:txBody>
          <a:bodyPr/>
          <a:lstStyle>
            <a:lvl1pPr algn="r">
              <a:defRPr/>
            </a:lvl1pPr>
          </a:lstStyle>
          <a:p>
            <a:pPr>
              <a:defRPr/>
            </a:pPr>
            <a:fld id="{DB1B3E16-530A-4CCB-BA53-2B59675A61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lgn="l">
              <a:defRPr/>
            </a:lvl1pPr>
          </a:lstStyle>
          <a:p>
            <a:pPr>
              <a:defRPr/>
            </a:pPr>
            <a:fld id="{1B7A7C3E-F384-4DCB-BA70-03198F2EAA35}" type="datetimeFigureOut">
              <a:rPr lang="en-US"/>
              <a:pPr>
                <a:defRPr/>
              </a:pPr>
              <a:t>3/14/2010</a:t>
            </a:fld>
            <a:endParaRPr lang="en-US"/>
          </a:p>
        </p:txBody>
      </p:sp>
      <p:sp>
        <p:nvSpPr>
          <p:cNvPr id="3" name="Footer Placeholder 23"/>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4" name="Slide Number Placeholder 6"/>
          <p:cNvSpPr>
            <a:spLocks noGrp="1"/>
          </p:cNvSpPr>
          <p:nvPr>
            <p:ph type="sldNum" sz="quarter" idx="12"/>
          </p:nvPr>
        </p:nvSpPr>
        <p:spPr/>
        <p:txBody>
          <a:bodyPr/>
          <a:lstStyle>
            <a:lvl1pPr algn="r">
              <a:defRPr/>
            </a:lvl1pPr>
          </a:lstStyle>
          <a:p>
            <a:pPr>
              <a:defRPr/>
            </a:pPr>
            <a:fld id="{47B87A60-4CF9-4F56-A49D-FA5641FCE2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lgn="l">
              <a:defRPr/>
            </a:lvl1pPr>
          </a:lstStyle>
          <a:p>
            <a:pPr>
              <a:defRPr/>
            </a:pPr>
            <a:fld id="{30F7A1A2-362D-4B6F-BA38-AF57D6BEED40}" type="datetimeFigureOut">
              <a:rPr lang="en-US"/>
              <a:pPr>
                <a:defRPr/>
              </a:pPr>
              <a:t>3/14/2010</a:t>
            </a:fld>
            <a:endParaRPr lang="en-US"/>
          </a:p>
        </p:txBody>
      </p:sp>
      <p:sp>
        <p:nvSpPr>
          <p:cNvPr id="7" name="Footer Placeholder 28"/>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lgn="r">
              <a:defRPr/>
            </a:lvl1pPr>
          </a:lstStyle>
          <a:p>
            <a:pPr>
              <a:defRPr/>
            </a:pPr>
            <a:fld id="{D390E471-E03C-4960-A0E3-C4F01FFAF7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lgn="l">
              <a:defRPr/>
            </a:lvl1pPr>
          </a:lstStyle>
          <a:p>
            <a:pPr>
              <a:defRPr/>
            </a:pPr>
            <a:fld id="{7D8D4D52-3A9C-495F-A990-D41936399C0C}" type="datetimeFigureOut">
              <a:rPr lang="en-US"/>
              <a:pPr>
                <a:defRPr/>
              </a:pPr>
              <a:t>3/14/2010</a:t>
            </a:fld>
            <a:endParaRPr lang="en-US"/>
          </a:p>
        </p:txBody>
      </p:sp>
      <p:sp>
        <p:nvSpPr>
          <p:cNvPr id="6" name="Footer Placeholder 4"/>
          <p:cNvSpPr>
            <a:spLocks noGrp="1"/>
          </p:cNvSpPr>
          <p:nvPr>
            <p:ph type="ftr" sz="quarter" idx="11"/>
          </p:nvPr>
        </p:nvSpPr>
        <p:spPr/>
        <p:txBody>
          <a:bodyPr/>
          <a:lstStyle>
            <a:lvl1pPr>
              <a:defRPr>
                <a:solidFill>
                  <a:schemeClr val="accent1">
                    <a:shade val="75000"/>
                  </a:schemeClr>
                </a:solidFill>
              </a:defRPr>
            </a:lvl1pPr>
          </a:lstStyle>
          <a:p>
            <a:pPr>
              <a:defRPr/>
            </a:pPr>
            <a:endParaRPr lang="en-US"/>
          </a:p>
        </p:txBody>
      </p:sp>
      <p:sp>
        <p:nvSpPr>
          <p:cNvPr id="7" name="Slide Number Placeholder 30"/>
          <p:cNvSpPr>
            <a:spLocks noGrp="1"/>
          </p:cNvSpPr>
          <p:nvPr>
            <p:ph type="sldNum" sz="quarter" idx="12"/>
          </p:nvPr>
        </p:nvSpPr>
        <p:spPr/>
        <p:txBody>
          <a:bodyPr/>
          <a:lstStyle>
            <a:lvl1pPr algn="r">
              <a:defRPr/>
            </a:lvl1pPr>
          </a:lstStyle>
          <a:p>
            <a:pPr>
              <a:defRPr/>
            </a:pPr>
            <a:fld id="{C2EEDE98-35C0-43E6-950B-2D4636C327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61384BF8-1703-48E5-AFC2-00A269A6A2F6}" type="datetimeFigureOut">
              <a:rPr lang="en-US"/>
              <a:pPr>
                <a:defRPr/>
              </a:pPr>
              <a:t>3/14/2010</a:t>
            </a:fld>
            <a:endParaRPr lang="en-US">
              <a:solidFill>
                <a:schemeClr val="bg2">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bg2">
                    <a:shade val="50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ctr" eaLnBrk="1" latinLnBrk="0" hangingPunct="1">
              <a:defRPr kumimoji="0" sz="1200" smtClean="0">
                <a:solidFill>
                  <a:schemeClr val="accent1">
                    <a:shade val="75000"/>
                  </a:schemeClr>
                </a:solidFill>
              </a:defRPr>
            </a:lvl1pPr>
          </a:lstStyle>
          <a:p>
            <a:pPr>
              <a:defRPr/>
            </a:pPr>
            <a:fld id="{54A5B0FF-1661-4B9E-939C-C661B0EED564}" type="slidenum">
              <a:rPr lang="en-US"/>
              <a:pPr>
                <a:defRPr/>
              </a:pPr>
              <a:t>‹#›</a:t>
            </a:fld>
            <a:endParaRPr lang="en-US">
              <a:solidFill>
                <a:schemeClr val="bg2">
                  <a:shade val="50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pic>
        <p:nvPicPr>
          <p:cNvPr id="1040" name="Picture 2" descr="pp gradient W.jpg"/>
          <p:cNvPicPr>
            <a:picLocks noChangeAspect="1"/>
          </p:cNvPicPr>
          <p:nvPr/>
        </p:nvPicPr>
        <p:blipFill>
          <a:blip r:embed="rId13"/>
          <a:srcRect/>
          <a:stretch>
            <a:fillRect/>
          </a:stretch>
        </p:blipFill>
        <p:spPr bwMode="auto">
          <a:xfrm>
            <a:off x="0" y="-152400"/>
            <a:ext cx="9144000" cy="7065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4.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nophish@lists.wayne.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ayne.edu/" TargetMode="External"/><Relationship Id="rId4" Type="http://schemas.openxmlformats.org/officeDocument/2006/relationships/hyperlink" Target="mailto:rob@wayne.edu"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9"/>
          <p:cNvSpPr txBox="1">
            <a:spLocks noChangeArrowheads="1"/>
          </p:cNvSpPr>
          <p:nvPr/>
        </p:nvSpPr>
        <p:spPr bwMode="auto">
          <a:xfrm>
            <a:off x="228600" y="304800"/>
            <a:ext cx="8686800" cy="5078313"/>
          </a:xfrm>
          <a:prstGeom prst="rect">
            <a:avLst/>
          </a:prstGeom>
          <a:noFill/>
          <a:ln w="9525">
            <a:noFill/>
            <a:miter lim="800000"/>
            <a:headEnd/>
            <a:tailEnd/>
          </a:ln>
        </p:spPr>
        <p:txBody>
          <a:bodyPr>
            <a:spAutoFit/>
          </a:bodyPr>
          <a:lstStyle/>
          <a:p>
            <a:pPr algn="ctr">
              <a:spcBef>
                <a:spcPts val="0"/>
              </a:spcBef>
            </a:pPr>
            <a:endParaRPr lang="en-US" sz="6600" dirty="0" smtClean="0">
              <a:solidFill>
                <a:srgbClr val="145F4D"/>
              </a:solidFill>
              <a:latin typeface="Arial" charset="0"/>
            </a:endParaRPr>
          </a:p>
          <a:p>
            <a:pPr algn="ctr">
              <a:spcBef>
                <a:spcPts val="0"/>
              </a:spcBef>
            </a:pPr>
            <a:r>
              <a:rPr lang="en-US" sz="6600" dirty="0" smtClean="0">
                <a:solidFill>
                  <a:srgbClr val="145F4D"/>
                </a:solidFill>
                <a:latin typeface="Arial" charset="0"/>
              </a:rPr>
              <a:t>Protection your inbox from phishing</a:t>
            </a:r>
          </a:p>
          <a:p>
            <a:pPr algn="ctr">
              <a:spcBef>
                <a:spcPts val="0"/>
              </a:spcBef>
            </a:pPr>
            <a:endParaRPr lang="en-US" sz="6600" dirty="0" smtClean="0">
              <a:solidFill>
                <a:srgbClr val="145F4D"/>
              </a:solidFill>
              <a:latin typeface="Arial" charset="0"/>
            </a:endParaRPr>
          </a:p>
          <a:p>
            <a:pPr algn="ctr">
              <a:spcBef>
                <a:spcPts val="0"/>
              </a:spcBef>
            </a:pPr>
            <a:r>
              <a:rPr lang="en-US" sz="3000" dirty="0" smtClean="0">
                <a:solidFill>
                  <a:srgbClr val="145F4D"/>
                </a:solidFill>
                <a:latin typeface="Arial" charset="0"/>
              </a:rPr>
              <a:t>Rob Thompson</a:t>
            </a:r>
          </a:p>
          <a:p>
            <a:pPr algn="ctr">
              <a:spcBef>
                <a:spcPts val="0"/>
              </a:spcBef>
            </a:pPr>
            <a:r>
              <a:rPr lang="en-US" sz="3000" dirty="0" smtClean="0">
                <a:solidFill>
                  <a:srgbClr val="145F4D"/>
                </a:solidFill>
                <a:latin typeface="Arial" charset="0"/>
              </a:rPr>
              <a:t>Wayne State University</a:t>
            </a:r>
          </a:p>
        </p:txBody>
      </p:sp>
    </p:spTree>
  </p:cSld>
  <p:clrMapOvr>
    <a:masterClrMapping/>
  </p:clrMapOvr>
  <p:transition advClick="0" advTm="15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Confidence tricks</a:t>
            </a:r>
            <a:endParaRPr lang="en-US" dirty="0"/>
          </a:p>
        </p:txBody>
      </p:sp>
      <p:pic>
        <p:nvPicPr>
          <p:cNvPr id="18435" name="Picture 4" descr="poyaislandgrant1834vig.jpg"/>
          <p:cNvPicPr>
            <a:picLocks noChangeAspect="1"/>
          </p:cNvPicPr>
          <p:nvPr/>
        </p:nvPicPr>
        <p:blipFill>
          <a:blip r:embed="rId3"/>
          <a:srcRect/>
          <a:stretch>
            <a:fillRect/>
          </a:stretch>
        </p:blipFill>
        <p:spPr bwMode="auto">
          <a:xfrm>
            <a:off x="2971800" y="2819400"/>
            <a:ext cx="5822950" cy="3657600"/>
          </a:xfrm>
          <a:prstGeom prst="rect">
            <a:avLst/>
          </a:prstGeom>
          <a:noFill/>
          <a:ln w="9525">
            <a:noFill/>
            <a:miter lim="800000"/>
            <a:headEnd/>
            <a:tailEnd/>
          </a:ln>
        </p:spPr>
      </p:pic>
      <p:pic>
        <p:nvPicPr>
          <p:cNvPr id="18436" name="Content Placeholder 3" descr="bz_poy.gif"/>
          <p:cNvPicPr>
            <a:picLocks noGrp="1" noChangeAspect="1"/>
          </p:cNvPicPr>
          <p:nvPr>
            <p:ph idx="1"/>
          </p:nvPr>
        </p:nvPicPr>
        <p:blipFill>
          <a:blip r:embed="rId4"/>
          <a:srcRect/>
          <a:stretch>
            <a:fillRect/>
          </a:stretch>
        </p:blipFill>
        <p:spPr>
          <a:xfrm>
            <a:off x="457200" y="1371600"/>
            <a:ext cx="3238500" cy="21717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p:cNvPicPr>
            <a:picLocks noChangeAspect="1" noChangeArrowheads="1"/>
          </p:cNvPicPr>
          <p:nvPr/>
        </p:nvPicPr>
        <p:blipFill>
          <a:blip r:embed="rId3"/>
          <a:srcRect/>
          <a:stretch>
            <a:fillRect/>
          </a:stretch>
        </p:blipFill>
        <p:spPr bwMode="auto">
          <a:xfrm>
            <a:off x="0" y="-152400"/>
            <a:ext cx="914400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Confidence tricks</a:t>
            </a:r>
            <a:endParaRPr lang="en-US" dirty="0"/>
          </a:p>
        </p:txBody>
      </p:sp>
      <p:sp>
        <p:nvSpPr>
          <p:cNvPr id="19459" name="Content Placeholder 2"/>
          <p:cNvSpPr>
            <a:spLocks noGrp="1"/>
          </p:cNvSpPr>
          <p:nvPr>
            <p:ph idx="1"/>
          </p:nvPr>
        </p:nvSpPr>
        <p:spPr/>
        <p:txBody>
          <a:bodyPr/>
          <a:lstStyle/>
          <a:p>
            <a:r>
              <a:rPr lang="en-US" dirty="0" smtClean="0"/>
              <a:t>180+ of the 240 settlers died</a:t>
            </a:r>
          </a:p>
          <a:p>
            <a:r>
              <a:rPr lang="en-US" dirty="0" err="1" smtClean="0"/>
              <a:t>MacGregor</a:t>
            </a:r>
            <a:r>
              <a:rPr lang="en-US" dirty="0" smtClean="0"/>
              <a:t> was never convicted of a crime</a:t>
            </a:r>
          </a:p>
          <a:p>
            <a:pPr>
              <a:buFont typeface="Wingdings 2" pitchFamily="18" charset="2"/>
              <a:buNone/>
            </a:pPr>
            <a:endParaRPr lang="en-US" dirty="0" smtClean="0"/>
          </a:p>
        </p:txBody>
      </p:sp>
      <p:pic>
        <p:nvPicPr>
          <p:cNvPr id="14338" name="Picture 2" descr="C:\Users\rob\AppData\Local\Microsoft\Windows\Temporary Internet Files\Content.IE5\TPWVY0F6\MCj02309350000[1].wmf"/>
          <p:cNvPicPr>
            <a:picLocks noChangeAspect="1" noChangeArrowheads="1"/>
          </p:cNvPicPr>
          <p:nvPr/>
        </p:nvPicPr>
        <p:blipFill>
          <a:blip r:embed="rId3"/>
          <a:srcRect/>
          <a:stretch>
            <a:fillRect/>
          </a:stretch>
        </p:blipFill>
        <p:spPr bwMode="auto">
          <a:xfrm>
            <a:off x="3886200" y="3048000"/>
            <a:ext cx="2514600" cy="263614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is phishing?</a:t>
            </a:r>
            <a:endParaRPr lang="en-US" dirty="0"/>
          </a:p>
        </p:txBody>
      </p:sp>
      <p:sp>
        <p:nvSpPr>
          <p:cNvPr id="22531" name="Content Placeholder 2"/>
          <p:cNvSpPr>
            <a:spLocks noGrp="1"/>
          </p:cNvSpPr>
          <p:nvPr>
            <p:ph idx="1"/>
          </p:nvPr>
        </p:nvSpPr>
        <p:spPr/>
        <p:txBody>
          <a:bodyPr/>
          <a:lstStyle/>
          <a:p>
            <a:r>
              <a:rPr lang="en-US" dirty="0" smtClean="0"/>
              <a:t>The confidence scam of the 21</a:t>
            </a:r>
            <a:r>
              <a:rPr lang="en-US" baseline="30000" dirty="0" smtClean="0"/>
              <a:t>st</a:t>
            </a:r>
            <a:r>
              <a:rPr lang="en-US" dirty="0" smtClean="0"/>
              <a:t> century</a:t>
            </a:r>
          </a:p>
          <a:p>
            <a:r>
              <a:rPr lang="en-US" dirty="0" smtClean="0"/>
              <a:t>IT-based con (confidence scam)</a:t>
            </a:r>
          </a:p>
          <a:p>
            <a:pPr lvl="1"/>
            <a:r>
              <a:rPr lang="en-US" dirty="0" smtClean="0"/>
              <a:t>Email</a:t>
            </a:r>
          </a:p>
          <a:p>
            <a:pPr lvl="1"/>
            <a:r>
              <a:rPr lang="en-US" dirty="0" smtClean="0"/>
              <a:t>Web</a:t>
            </a:r>
          </a:p>
          <a:p>
            <a:r>
              <a:rPr lang="en-US" dirty="0" smtClean="0"/>
              <a:t>First signs of danger between 2000 and 2004</a:t>
            </a:r>
          </a:p>
          <a:p>
            <a:r>
              <a:rPr lang="en-US" dirty="0" smtClean="0"/>
              <a:t>Spring of 2004 saw the first signs of an epidemic</a:t>
            </a:r>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phishing?</a:t>
            </a:r>
            <a:endParaRPr lang="en-US" dirty="0"/>
          </a:p>
        </p:txBody>
      </p:sp>
      <p:sp>
        <p:nvSpPr>
          <p:cNvPr id="3" name="Content Placeholder 2"/>
          <p:cNvSpPr>
            <a:spLocks noGrp="1"/>
          </p:cNvSpPr>
          <p:nvPr>
            <p:ph idx="1"/>
          </p:nvPr>
        </p:nvSpPr>
        <p:spPr>
          <a:xfrm>
            <a:off x="304800" y="1371600"/>
            <a:ext cx="8686800" cy="4648201"/>
          </a:xfrm>
        </p:spPr>
        <p:txBody>
          <a:bodyPr/>
          <a:lstStyle/>
          <a:p>
            <a:r>
              <a:rPr lang="en-US" dirty="0" err="1" smtClean="0"/>
              <a:t>Phishers</a:t>
            </a:r>
            <a:r>
              <a:rPr lang="en-US" dirty="0" smtClean="0"/>
              <a:t> often use symbols to gain confidence</a:t>
            </a:r>
          </a:p>
          <a:p>
            <a:pPr lvl="1"/>
            <a:r>
              <a:rPr lang="en-US" dirty="0" smtClean="0"/>
              <a:t>Icons</a:t>
            </a:r>
          </a:p>
          <a:p>
            <a:pPr lvl="1"/>
            <a:r>
              <a:rPr lang="en-US" dirty="0" err="1" smtClean="0"/>
              <a:t>Wordmarks</a:t>
            </a:r>
            <a:endParaRPr lang="en-US" dirty="0" smtClean="0"/>
          </a:p>
          <a:p>
            <a:pPr lvl="1"/>
            <a:r>
              <a:rPr lang="en-US" dirty="0" smtClean="0"/>
              <a:t>Names of known departments</a:t>
            </a:r>
          </a:p>
          <a:p>
            <a:pPr lvl="1"/>
            <a:r>
              <a:rPr lang="en-US" dirty="0" smtClean="0"/>
              <a:t>Names of known people</a:t>
            </a:r>
          </a:p>
          <a:p>
            <a:r>
              <a:rPr lang="en-US" dirty="0" smtClean="0"/>
              <a:t>Believable situations</a:t>
            </a:r>
          </a:p>
          <a:p>
            <a:pPr lvl="1"/>
            <a:r>
              <a:rPr lang="en-US" dirty="0" smtClean="0"/>
              <a:t>System upgrades</a:t>
            </a:r>
          </a:p>
          <a:p>
            <a:pPr lvl="1"/>
            <a:r>
              <a:rPr lang="en-US" dirty="0" smtClean="0"/>
              <a:t>Out of disk space</a:t>
            </a:r>
          </a:p>
          <a:p>
            <a:pPr lvl="1"/>
            <a:endParaRPr lang="en-US" dirty="0" smtClean="0"/>
          </a:p>
          <a:p>
            <a:pPr lvl="1">
              <a:buNone/>
            </a:pPr>
            <a:endParaRPr lang="en-US" dirty="0" smtClean="0"/>
          </a:p>
          <a:p>
            <a:pPr>
              <a:buNone/>
            </a:pPr>
            <a:endParaRPr lang="en-US" dirty="0" smtClean="0"/>
          </a:p>
          <a:p>
            <a:endParaRPr lang="en-US" dirty="0"/>
          </a:p>
        </p:txBody>
      </p:sp>
      <p:pic>
        <p:nvPicPr>
          <p:cNvPr id="4" name="Content Placeholder 3" descr="bz_poy.gif"/>
          <p:cNvPicPr>
            <a:picLocks noChangeAspect="1"/>
          </p:cNvPicPr>
          <p:nvPr/>
        </p:nvPicPr>
        <p:blipFill>
          <a:blip r:embed="rId3"/>
          <a:srcRect/>
          <a:stretch>
            <a:fillRect/>
          </a:stretch>
        </p:blipFill>
        <p:spPr bwMode="auto">
          <a:xfrm>
            <a:off x="6248400" y="2438400"/>
            <a:ext cx="1905000" cy="1277471"/>
          </a:xfrm>
          <a:prstGeom prst="rect">
            <a:avLst/>
          </a:prstGeom>
          <a:noFill/>
          <a:ln w="9525">
            <a:noFill/>
            <a:miter lim="800000"/>
            <a:headEnd/>
            <a:tailEnd/>
          </a:ln>
        </p:spPr>
      </p:pic>
      <p:pic>
        <p:nvPicPr>
          <p:cNvPr id="41992" name="Picture 8"/>
          <p:cNvPicPr>
            <a:picLocks noChangeAspect="1" noChangeArrowheads="1"/>
          </p:cNvPicPr>
          <p:nvPr/>
        </p:nvPicPr>
        <p:blipFill>
          <a:blip r:embed="rId4"/>
          <a:srcRect/>
          <a:stretch>
            <a:fillRect/>
          </a:stretch>
        </p:blipFill>
        <p:spPr bwMode="auto">
          <a:xfrm>
            <a:off x="4876800" y="4191000"/>
            <a:ext cx="4114800" cy="1617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phishing?</a:t>
            </a:r>
            <a:endParaRPr lang="en-US" dirty="0"/>
          </a:p>
        </p:txBody>
      </p:sp>
      <p:sp>
        <p:nvSpPr>
          <p:cNvPr id="3" name="Content Placeholder 2"/>
          <p:cNvSpPr>
            <a:spLocks noGrp="1"/>
          </p:cNvSpPr>
          <p:nvPr>
            <p:ph idx="1"/>
          </p:nvPr>
        </p:nvSpPr>
        <p:spPr/>
        <p:txBody>
          <a:bodyPr/>
          <a:lstStyle/>
          <a:p>
            <a:r>
              <a:rPr lang="en-US" dirty="0" smtClean="0"/>
              <a:t>$929 million taken from banks and customers as of May 2005 </a:t>
            </a:r>
            <a:r>
              <a:rPr lang="en-US" sz="1600" dirty="0" smtClean="0"/>
              <a:t>(Scams and Swindles, Silver Lake Publishing)</a:t>
            </a:r>
          </a:p>
          <a:p>
            <a:pPr>
              <a:buNone/>
            </a:pP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Phishing types: Web based</a:t>
            </a:r>
            <a:endParaRPr lang="en-US" dirty="0"/>
          </a:p>
        </p:txBody>
      </p:sp>
      <p:pic>
        <p:nvPicPr>
          <p:cNvPr id="28675" name="Content Placeholder 3" descr="stantford.png"/>
          <p:cNvPicPr>
            <a:picLocks noGrp="1" noChangeAspect="1"/>
          </p:cNvPicPr>
          <p:nvPr>
            <p:ph idx="1"/>
          </p:nvPr>
        </p:nvPicPr>
        <p:blipFill>
          <a:blip r:embed="rId3"/>
          <a:srcRect/>
          <a:stretch>
            <a:fillRect/>
          </a:stretch>
        </p:blipFill>
        <p:spPr>
          <a:xfrm>
            <a:off x="2362200" y="1600200"/>
            <a:ext cx="6242050"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types: Email based</a:t>
            </a:r>
            <a:endParaRPr lang="en-US" dirty="0"/>
          </a:p>
        </p:txBody>
      </p:sp>
      <p:sp>
        <p:nvSpPr>
          <p:cNvPr id="3" name="Content Placeholder 2"/>
          <p:cNvSpPr>
            <a:spLocks noGrp="1"/>
          </p:cNvSpPr>
          <p:nvPr>
            <p:ph idx="1"/>
          </p:nvPr>
        </p:nvSpPr>
        <p:spPr>
          <a:xfrm>
            <a:off x="304800" y="1371600"/>
            <a:ext cx="8686800" cy="4708525"/>
          </a:xfrm>
        </p:spPr>
        <p:txBody>
          <a:bodyPr/>
          <a:lstStyle/>
          <a:p>
            <a:pPr>
              <a:buNone/>
            </a:pPr>
            <a:r>
              <a:rPr lang="en-US" sz="1600" dirty="0" smtClean="0"/>
              <a:t>Dear WSU Subscriber,</a:t>
            </a:r>
            <a:br>
              <a:rPr lang="en-US" sz="1600" dirty="0" smtClean="0"/>
            </a:br>
            <a:r>
              <a:rPr lang="en-US" sz="1600" dirty="0" smtClean="0"/>
              <a:t/>
            </a:r>
            <a:br>
              <a:rPr lang="en-US" sz="1600" dirty="0" smtClean="0"/>
            </a:br>
            <a:r>
              <a:rPr lang="en-US" sz="1600" dirty="0" smtClean="0"/>
              <a:t>This mail is to inform all our {Wayne.edu} webmail users that we will be upgrading our site to help block spam. We are also having congestion due to the anonymous registration of accounts so we are shutting down some accounts and your account is among those to be deleted.</a:t>
            </a:r>
            <a:br>
              <a:rPr lang="en-US" sz="1600" dirty="0" smtClean="0"/>
            </a:br>
            <a:r>
              <a:rPr lang="en-US" sz="1600" dirty="0" smtClean="0"/>
              <a:t>….</a:t>
            </a:r>
            <a:br>
              <a:rPr lang="en-US" sz="1600" dirty="0" smtClean="0"/>
            </a:br>
            <a:r>
              <a:rPr lang="en-US" sz="1600" dirty="0" smtClean="0"/>
              <a:t>To confirm your active account, you are require to send us your E-mail account details listed below, these information would be needed to verify your account and to avoid being closed;</a:t>
            </a:r>
            <a:br>
              <a:rPr lang="en-US" sz="1600" dirty="0" smtClean="0"/>
            </a:br>
            <a:r>
              <a:rPr lang="en-US" sz="1600" dirty="0" smtClean="0"/>
              <a:t/>
            </a:r>
            <a:br>
              <a:rPr lang="en-US" sz="1600" dirty="0" smtClean="0"/>
            </a:br>
            <a:r>
              <a:rPr lang="en-US" sz="1600" dirty="0" smtClean="0"/>
              <a:t>	* E-mail:</a:t>
            </a:r>
            <a:br>
              <a:rPr lang="en-US" sz="1600" dirty="0" smtClean="0"/>
            </a:br>
            <a:r>
              <a:rPr lang="en-US" sz="1600" dirty="0" smtClean="0"/>
              <a:t>	* User ID:</a:t>
            </a:r>
          </a:p>
          <a:p>
            <a:pPr>
              <a:buNone/>
            </a:pPr>
            <a:r>
              <a:rPr lang="en-US" sz="1600" dirty="0" smtClean="0"/>
              <a:t>		* Password:</a:t>
            </a:r>
            <a:br>
              <a:rPr lang="en-US" sz="1600" dirty="0" smtClean="0"/>
            </a:br>
            <a:r>
              <a:rPr lang="en-US" sz="1600" dirty="0" smtClean="0"/>
              <a:t>	* Re-type Password:</a:t>
            </a:r>
            <a:br>
              <a:rPr lang="en-US" sz="1600" dirty="0" smtClean="0"/>
            </a:br>
            <a:r>
              <a:rPr lang="en-US" sz="1600" dirty="0" smtClean="0"/>
              <a:t>	* Date of Birth:</a:t>
            </a:r>
            <a:br>
              <a:rPr lang="en-US" sz="1600" dirty="0" smtClean="0"/>
            </a:br>
            <a:r>
              <a:rPr lang="en-US" sz="1600" dirty="0" smtClean="0"/>
              <a:t/>
            </a:r>
            <a:br>
              <a:rPr lang="en-US" sz="1600" dirty="0" smtClean="0"/>
            </a:br>
            <a:r>
              <a:rPr lang="en-US" sz="1600" dirty="0" smtClean="0"/>
              <a:t>Warning!!! Account owner that refuse to send this information after one weeks of receiving this warning will lose his/her Wayne.edu account permanently.</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types: Email based</a:t>
            </a:r>
            <a:endParaRPr lang="en-US" dirty="0"/>
          </a:p>
        </p:txBody>
      </p:sp>
      <p:sp>
        <p:nvSpPr>
          <p:cNvPr id="3" name="Content Placeholder 2"/>
          <p:cNvSpPr>
            <a:spLocks noGrp="1"/>
          </p:cNvSpPr>
          <p:nvPr>
            <p:ph idx="1"/>
          </p:nvPr>
        </p:nvSpPr>
        <p:spPr/>
        <p:txBody>
          <a:bodyPr/>
          <a:lstStyle/>
          <a:p>
            <a:r>
              <a:rPr lang="en-US" dirty="0" smtClean="0"/>
              <a:t>Phishing is Spam</a:t>
            </a:r>
          </a:p>
          <a:p>
            <a:pPr lvl="1"/>
            <a:r>
              <a:rPr lang="en-US" dirty="0" smtClean="0"/>
              <a:t>The same tools that help you filter SPAM and keep the ham, will also cut down on phishing</a:t>
            </a:r>
            <a:endParaRPr lang="en-US" dirty="0"/>
          </a:p>
        </p:txBody>
      </p:sp>
      <p:pic>
        <p:nvPicPr>
          <p:cNvPr id="44035" name="Picture 3"/>
          <p:cNvPicPr>
            <a:picLocks noChangeAspect="1" noChangeArrowheads="1"/>
          </p:cNvPicPr>
          <p:nvPr/>
        </p:nvPicPr>
        <p:blipFill>
          <a:blip r:embed="rId3"/>
          <a:srcRect/>
          <a:stretch>
            <a:fillRect/>
          </a:stretch>
        </p:blipFill>
        <p:spPr bwMode="auto">
          <a:xfrm>
            <a:off x="5791200" y="3505200"/>
            <a:ext cx="2438400" cy="1828800"/>
          </a:xfrm>
          <a:prstGeom prst="rect">
            <a:avLst/>
          </a:prstGeom>
          <a:noFill/>
          <a:ln w="9525">
            <a:noFill/>
            <a:miter lim="800000"/>
            <a:headEnd/>
            <a:tailEnd/>
          </a:ln>
        </p:spPr>
      </p:pic>
      <p:pic>
        <p:nvPicPr>
          <p:cNvPr id="44037" name="Picture 5" descr="C:\Users\rob\AppData\Local\Microsoft\Windows\Temporary Internet Files\Content.IE5\H2WTESEY\MCj01126100000[1].wmf"/>
          <p:cNvPicPr>
            <a:picLocks noChangeAspect="1" noChangeArrowheads="1"/>
          </p:cNvPicPr>
          <p:nvPr/>
        </p:nvPicPr>
        <p:blipFill>
          <a:blip r:embed="rId4"/>
          <a:srcRect/>
          <a:stretch>
            <a:fillRect/>
          </a:stretch>
        </p:blipFill>
        <p:spPr bwMode="auto">
          <a:xfrm>
            <a:off x="1295400" y="3505200"/>
            <a:ext cx="2943678" cy="1880663"/>
          </a:xfrm>
          <a:prstGeom prst="rect">
            <a:avLst/>
          </a:prstGeom>
          <a:noFill/>
        </p:spPr>
      </p:pic>
      <p:sp>
        <p:nvSpPr>
          <p:cNvPr id="8" name="TextBox 7"/>
          <p:cNvSpPr txBox="1"/>
          <p:nvPr/>
        </p:nvSpPr>
        <p:spPr>
          <a:xfrm>
            <a:off x="4495800" y="4191000"/>
            <a:ext cx="1371600" cy="523220"/>
          </a:xfrm>
          <a:prstGeom prst="rect">
            <a:avLst/>
          </a:prstGeom>
          <a:noFill/>
        </p:spPr>
        <p:txBody>
          <a:bodyPr wrap="square" rtlCol="0">
            <a:spAutoFit/>
          </a:bodyPr>
          <a:lstStyle/>
          <a:p>
            <a:r>
              <a:rPr lang="en-US" sz="2800" dirty="0" smtClean="0">
                <a:latin typeface="+mn-lt"/>
              </a:rPr>
              <a:t>OR</a:t>
            </a:r>
            <a:endParaRPr lang="en-US" sz="28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phishing</a:t>
            </a:r>
            <a:endParaRPr lang="en-US" dirty="0"/>
          </a:p>
        </p:txBody>
      </p:sp>
      <p:pic>
        <p:nvPicPr>
          <p:cNvPr id="44045" name="Picture 13" descr="C:\Users\rob\AppData\Local\Microsoft\Windows\Temporary Internet Files\Content.IE5\52QPRATE\MCj04343630000[1].wmf"/>
          <p:cNvPicPr>
            <a:picLocks noChangeAspect="1" noChangeArrowheads="1"/>
          </p:cNvPicPr>
          <p:nvPr/>
        </p:nvPicPr>
        <p:blipFill>
          <a:blip r:embed="rId3"/>
          <a:srcRect/>
          <a:stretch>
            <a:fillRect/>
          </a:stretch>
        </p:blipFill>
        <p:spPr bwMode="auto">
          <a:xfrm>
            <a:off x="6781800" y="1981200"/>
            <a:ext cx="1841500" cy="1587500"/>
          </a:xfrm>
          <a:prstGeom prst="rect">
            <a:avLst/>
          </a:prstGeom>
          <a:noFill/>
        </p:spPr>
      </p:pic>
      <p:pic>
        <p:nvPicPr>
          <p:cNvPr id="44046" name="Picture 14" descr="C:\Users\rob\AppData\Local\Microsoft\Windows\Temporary Internet Files\Content.IE5\LWMIO6US\MCj04341990000[1].wmf"/>
          <p:cNvPicPr>
            <a:picLocks noChangeAspect="1" noChangeArrowheads="1"/>
          </p:cNvPicPr>
          <p:nvPr/>
        </p:nvPicPr>
        <p:blipFill>
          <a:blip r:embed="rId4"/>
          <a:srcRect/>
          <a:stretch>
            <a:fillRect/>
          </a:stretch>
        </p:blipFill>
        <p:spPr bwMode="auto">
          <a:xfrm>
            <a:off x="4495800" y="457200"/>
            <a:ext cx="1841500" cy="1409700"/>
          </a:xfrm>
          <a:prstGeom prst="rect">
            <a:avLst/>
          </a:prstGeom>
          <a:noFill/>
        </p:spPr>
      </p:pic>
      <p:pic>
        <p:nvPicPr>
          <p:cNvPr id="44047" name="Picture 15" descr="C:\Users\rob\AppData\Local\Microsoft\Windows\Temporary Internet Files\Content.IE5\1PFJZ7FU\MCj04343550000[1].wmf"/>
          <p:cNvPicPr>
            <a:picLocks noChangeAspect="1" noChangeArrowheads="1"/>
          </p:cNvPicPr>
          <p:nvPr/>
        </p:nvPicPr>
        <p:blipFill>
          <a:blip r:embed="rId5"/>
          <a:srcRect/>
          <a:stretch>
            <a:fillRect/>
          </a:stretch>
        </p:blipFill>
        <p:spPr bwMode="auto">
          <a:xfrm>
            <a:off x="6934200" y="4419600"/>
            <a:ext cx="1841500" cy="1597025"/>
          </a:xfrm>
          <a:prstGeom prst="rect">
            <a:avLst/>
          </a:prstGeom>
          <a:noFill/>
        </p:spPr>
      </p:pic>
      <p:pic>
        <p:nvPicPr>
          <p:cNvPr id="44048" name="Picture 16" descr="C:\Users\rob\AppData\Local\Microsoft\Windows\Temporary Internet Files\Content.IE5\3OPGO13C\MCj04343690000[1].wmf"/>
          <p:cNvPicPr>
            <a:picLocks noChangeAspect="1" noChangeArrowheads="1"/>
          </p:cNvPicPr>
          <p:nvPr/>
        </p:nvPicPr>
        <p:blipFill>
          <a:blip r:embed="rId6"/>
          <a:srcRect/>
          <a:stretch>
            <a:fillRect/>
          </a:stretch>
        </p:blipFill>
        <p:spPr bwMode="auto">
          <a:xfrm>
            <a:off x="685800" y="1676400"/>
            <a:ext cx="1838325" cy="1482725"/>
          </a:xfrm>
          <a:prstGeom prst="rect">
            <a:avLst/>
          </a:prstGeom>
          <a:noFill/>
        </p:spPr>
      </p:pic>
      <p:pic>
        <p:nvPicPr>
          <p:cNvPr id="1028" name="Picture 4" descr="C:\Users\rob\AppData\Local\Microsoft\Windows\Temporary Internet Files\Content.IE5\U6OX01VC\MCj04122080000[1].wmf"/>
          <p:cNvPicPr>
            <a:picLocks noChangeAspect="1" noChangeArrowheads="1"/>
          </p:cNvPicPr>
          <p:nvPr/>
        </p:nvPicPr>
        <p:blipFill>
          <a:blip r:embed="rId7"/>
          <a:srcRect/>
          <a:stretch>
            <a:fillRect/>
          </a:stretch>
        </p:blipFill>
        <p:spPr bwMode="auto">
          <a:xfrm>
            <a:off x="3352800" y="4267200"/>
            <a:ext cx="1447800" cy="1198787"/>
          </a:xfrm>
          <a:prstGeom prst="rect">
            <a:avLst/>
          </a:prstGeom>
          <a:noFill/>
        </p:spPr>
      </p:pic>
      <p:pic>
        <p:nvPicPr>
          <p:cNvPr id="1029" name="Picture 5" descr="C:\Users\rob\AppData\Local\Microsoft\Windows\Temporary Internet Files\Content.IE5\H2WTESEY\MCj04315550000[1].png"/>
          <p:cNvPicPr>
            <a:picLocks noChangeAspect="1" noChangeArrowheads="1"/>
          </p:cNvPicPr>
          <p:nvPr/>
        </p:nvPicPr>
        <p:blipFill>
          <a:blip r:embed="rId8"/>
          <a:srcRect/>
          <a:stretch>
            <a:fillRect/>
          </a:stretch>
        </p:blipFill>
        <p:spPr bwMode="auto">
          <a:xfrm>
            <a:off x="1524000" y="2819400"/>
            <a:ext cx="581025" cy="581025"/>
          </a:xfrm>
          <a:prstGeom prst="rect">
            <a:avLst/>
          </a:prstGeom>
          <a:noFill/>
        </p:spPr>
      </p:pic>
      <p:pic>
        <p:nvPicPr>
          <p:cNvPr id="1030" name="Picture 6" descr="C:\Users\rob\AppData\Local\Microsoft\Windows\Temporary Internet Files\Content.IE5\9VZKB681\MCj04315170000[1].png"/>
          <p:cNvPicPr>
            <a:picLocks noChangeAspect="1" noChangeArrowheads="1"/>
          </p:cNvPicPr>
          <p:nvPr/>
        </p:nvPicPr>
        <p:blipFill>
          <a:blip r:embed="rId9"/>
          <a:srcRect/>
          <a:stretch>
            <a:fillRect/>
          </a:stretch>
        </p:blipFill>
        <p:spPr bwMode="auto">
          <a:xfrm>
            <a:off x="3810000" y="4038600"/>
            <a:ext cx="685800" cy="685800"/>
          </a:xfrm>
          <a:prstGeom prst="rect">
            <a:avLst/>
          </a:prstGeom>
          <a:noFill/>
        </p:spPr>
      </p:pic>
      <p:pic>
        <p:nvPicPr>
          <p:cNvPr id="1031" name="Picture 7" descr="C:\Users\rob\AppData\Local\Microsoft\Windows\Temporary Internet Files\Content.IE5\9VZKB681\MCj04324230000[1].wmf"/>
          <p:cNvPicPr>
            <a:picLocks noChangeAspect="1" noChangeArrowheads="1"/>
          </p:cNvPicPr>
          <p:nvPr/>
        </p:nvPicPr>
        <p:blipFill>
          <a:blip r:embed="rId10"/>
          <a:srcRect/>
          <a:stretch>
            <a:fillRect/>
          </a:stretch>
        </p:blipFill>
        <p:spPr bwMode="auto">
          <a:xfrm>
            <a:off x="533400" y="1828800"/>
            <a:ext cx="1112242" cy="1025525"/>
          </a:xfrm>
          <a:prstGeom prst="rect">
            <a:avLst/>
          </a:prstGeom>
          <a:noFill/>
        </p:spPr>
      </p:pic>
      <p:pic>
        <p:nvPicPr>
          <p:cNvPr id="15" name="Picture 6" descr="C:\Users\rob\AppData\Local\Microsoft\Windows\Temporary Internet Files\Content.IE5\9VZKB681\MCj04315170000[1].png"/>
          <p:cNvPicPr>
            <a:picLocks noChangeAspect="1" noChangeArrowheads="1"/>
          </p:cNvPicPr>
          <p:nvPr/>
        </p:nvPicPr>
        <p:blipFill>
          <a:blip r:embed="rId9"/>
          <a:srcRect/>
          <a:stretch>
            <a:fillRect/>
          </a:stretch>
        </p:blipFill>
        <p:spPr bwMode="auto">
          <a:xfrm>
            <a:off x="1828800" y="1905000"/>
            <a:ext cx="533400" cy="533400"/>
          </a:xfrm>
          <a:prstGeom prst="rect">
            <a:avLst/>
          </a:prstGeom>
          <a:noFill/>
        </p:spPr>
      </p:pic>
      <p:pic>
        <p:nvPicPr>
          <p:cNvPr id="16" name="Picture 6" descr="C:\Users\rob\AppData\Local\Microsoft\Windows\Temporary Internet Files\Content.IE5\9VZKB681\MCj04315170000[1].png"/>
          <p:cNvPicPr>
            <a:picLocks noChangeAspect="1" noChangeArrowheads="1"/>
          </p:cNvPicPr>
          <p:nvPr/>
        </p:nvPicPr>
        <p:blipFill>
          <a:blip r:embed="rId9"/>
          <a:srcRect/>
          <a:stretch>
            <a:fillRect/>
          </a:stretch>
        </p:blipFill>
        <p:spPr bwMode="auto">
          <a:xfrm>
            <a:off x="1828800" y="1905000"/>
            <a:ext cx="533400" cy="533400"/>
          </a:xfrm>
          <a:prstGeom prst="rect">
            <a:avLst/>
          </a:prstGeom>
          <a:noFill/>
        </p:spPr>
      </p:pic>
      <p:pic>
        <p:nvPicPr>
          <p:cNvPr id="17" name="Picture 6" descr="C:\Users\rob\AppData\Local\Microsoft\Windows\Temporary Internet Files\Content.IE5\9VZKB681\MCj04315170000[1].png"/>
          <p:cNvPicPr>
            <a:picLocks noChangeAspect="1" noChangeArrowheads="1"/>
          </p:cNvPicPr>
          <p:nvPr/>
        </p:nvPicPr>
        <p:blipFill>
          <a:blip r:embed="rId9"/>
          <a:srcRect/>
          <a:stretch>
            <a:fillRect/>
          </a:stretch>
        </p:blipFill>
        <p:spPr bwMode="auto">
          <a:xfrm>
            <a:off x="1828800" y="1905000"/>
            <a:ext cx="533400" cy="533400"/>
          </a:xfrm>
          <a:prstGeom prst="rect">
            <a:avLst/>
          </a:prstGeom>
          <a:noFill/>
        </p:spPr>
      </p:pic>
      <p:pic>
        <p:nvPicPr>
          <p:cNvPr id="20" name="Picture 7" descr="C:\Users\rob\AppData\Local\Microsoft\Windows\Temporary Internet Files\Content.IE5\9VZKB681\MCj04324230000[1].wmf"/>
          <p:cNvPicPr>
            <a:picLocks noChangeAspect="1" noChangeArrowheads="1"/>
          </p:cNvPicPr>
          <p:nvPr/>
        </p:nvPicPr>
        <p:blipFill>
          <a:blip r:embed="rId10"/>
          <a:srcRect/>
          <a:stretch>
            <a:fillRect/>
          </a:stretch>
        </p:blipFill>
        <p:spPr bwMode="auto">
          <a:xfrm>
            <a:off x="7772400" y="4191000"/>
            <a:ext cx="1112242" cy="1025525"/>
          </a:xfrm>
          <a:prstGeom prst="rect">
            <a:avLst/>
          </a:prstGeom>
          <a:noFill/>
        </p:spPr>
      </p:pic>
      <p:pic>
        <p:nvPicPr>
          <p:cNvPr id="25" name="Picture 5" descr="C:\Users\rob\AppData\Local\Microsoft\Windows\Temporary Internet Files\Content.IE5\H2WTESEY\MCj04315550000[1].png"/>
          <p:cNvPicPr>
            <a:picLocks noChangeAspect="1" noChangeArrowheads="1"/>
          </p:cNvPicPr>
          <p:nvPr/>
        </p:nvPicPr>
        <p:blipFill>
          <a:blip r:embed="rId8"/>
          <a:srcRect/>
          <a:stretch>
            <a:fillRect/>
          </a:stretch>
        </p:blipFill>
        <p:spPr bwMode="auto">
          <a:xfrm>
            <a:off x="6705600" y="4876800"/>
            <a:ext cx="581025" cy="581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33333E-6 -1.11111E-6 C -0.00798 -0.02754 -0.01579 -0.05509 -0.02291 -0.07361 C -0.03003 -0.09213 -0.03506 -0.09953 -0.0427 -0.11111 C -0.05034 -0.12268 -0.05694 -0.13101 -0.06874 -0.14305 C -0.08055 -0.15509 -0.1026 -0.1743 -0.11354 -0.18333 C -0.12447 -0.19236 -0.12517 -0.19166 -0.13437 -0.19722 C -0.14357 -0.20277 -0.16128 -0.21296 -0.16874 -0.21666 C -0.17621 -0.22037 -0.17638 -0.21851 -0.17916 -0.21944 C -0.18194 -0.22037 -0.18368 -0.22129 -0.18541 -0.22222 " pathEditMode="relative" ptsTypes="aaaaaaaaA">
                                      <p:cBhvr>
                                        <p:cTn id="10" dur="1000" fill="hold"/>
                                        <p:tgtEl>
                                          <p:spTgt spid="103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8.33333E-7 4.44444E-6 C 0.00261 0.02083 0.00521 0.0419 0.01146 0.06389 C 0.01771 0.08588 0.02552 0.11134 0.0375 0.13194 C 0.04948 0.15255 0.06459 0.16991 0.08334 0.1875 C 0.10209 0.20509 0.13351 0.22685 0.15 0.2375 C 0.1665 0.24815 0.17014 0.24745 0.1823 0.25139 " pathEditMode="relative" ptsTypes="aaaaaA">
                                      <p:cBhvr>
                                        <p:cTn id="21" dur="1000" fill="hold"/>
                                        <p:tgtEl>
                                          <p:spTgt spid="1029"/>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3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0.00417 -0.00278 C 0.03542 0.00324 0.06684 0.00925 0.09583 0.0125 C 0.12483 0.01574 0.15174 0.01828 0.17813 0.01666 C 0.20451 0.01504 0.23299 0.01064 0.25417 0.00277 C 0.27535 -0.0051 0.29115 -0.02107 0.30521 -0.03056 C 0.31927 -0.04005 0.33142 -0.04908 0.33854 -0.05417 C 0.34566 -0.05926 0.3408 -0.05487 0.34792 -0.06112 " pathEditMode="relative" rAng="0" ptsTypes="aaaaaaA">
                                      <p:cBhvr>
                                        <p:cTn id="36" dur="2000" fill="hold"/>
                                        <p:tgtEl>
                                          <p:spTgt spid="15"/>
                                        </p:tgtEl>
                                        <p:attrNameLst>
                                          <p:attrName>ppt_x</p:attrName>
                                          <p:attrName>ppt_y</p:attrName>
                                        </p:attrNameLst>
                                      </p:cBhvr>
                                      <p:rCtr x="172" y="-19"/>
                                    </p:animMotion>
                                  </p:childTnLst>
                                </p:cTn>
                              </p:par>
                              <p:par>
                                <p:cTn id="37" presetID="0" presetClass="path" presetSubtype="0" accel="50000" decel="50000" fill="hold" nodeType="withEffect">
                                  <p:stCondLst>
                                    <p:cond delay="0"/>
                                  </p:stCondLst>
                                  <p:childTnLst>
                                    <p:animMotion origin="layout" path="M 0.00417 0.00556 C 0.0566 0.03588 0.10955 0.0662 0.1717 0.0912 C 0.23386 0.1162 0.31441 0.14375 0.37743 0.15532 C 0.44028 0.16713 0.51875 0.15995 0.54931 0.16088 C 0.57986 0.16157 0.57014 0.16111 0.56059 0.16088 " pathEditMode="relative" rAng="0" ptsTypes="aaaaA">
                                      <p:cBhvr>
                                        <p:cTn id="38" dur="2000" fill="hold"/>
                                        <p:tgtEl>
                                          <p:spTgt spid="17"/>
                                        </p:tgtEl>
                                        <p:attrNameLst>
                                          <p:attrName>ppt_x</p:attrName>
                                          <p:attrName>ppt_y</p:attrName>
                                        </p:attrNameLst>
                                      </p:cBhvr>
                                      <p:rCtr x="288" y="81"/>
                                    </p:animMotion>
                                  </p:childTnLst>
                                </p:cTn>
                              </p:par>
                              <p:par>
                                <p:cTn id="39" presetID="0" presetClass="path" presetSubtype="0" accel="50000" decel="50000" fill="hold" nodeType="withEffect">
                                  <p:stCondLst>
                                    <p:cond delay="0"/>
                                  </p:stCondLst>
                                  <p:childTnLst>
                                    <p:animMotion origin="layout" path="M 0.00417 -0.00277 C 0.08073 0.01042 0.15747 0.02454 0.22083 0.06343 C 0.28403 0.10255 0.33819 0.1669 0.38403 0.23056 C 0.42969 0.29399 0.46997 0.39931 0.49479 0.44468 C 0.51979 0.49005 0.52726 0.49237 0.53333 0.50278 " pathEditMode="relative" rAng="0" ptsTypes="aaaaA">
                                      <p:cBhvr>
                                        <p:cTn id="40" dur="2000" fill="hold"/>
                                        <p:tgtEl>
                                          <p:spTgt spid="16"/>
                                        </p:tgtEl>
                                        <p:attrNameLst>
                                          <p:attrName>ppt_x</p:attrName>
                                          <p:attrName>ppt_y</p:attrName>
                                        </p:attrNameLst>
                                      </p:cBhvr>
                                      <p:rCtr x="265" y="253"/>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4.16667E-6 -2.22222E-6 C -0.03263 -0.01227 -0.0651 -0.0243 -0.10798 -0.0331 C -0.15069 -0.04213 -0.20382 -0.04791 -0.25677 -0.05347 " pathEditMode="relative" rAng="0" ptsTypes="aaA">
                                      <p:cBhvr>
                                        <p:cTn id="54" dur="2000" fill="hold"/>
                                        <p:tgtEl>
                                          <p:spTgt spid="25"/>
                                        </p:tgtEl>
                                        <p:attrNameLst>
                                          <p:attrName>ppt_x</p:attrName>
                                          <p:attrName>ppt_y</p:attrName>
                                        </p:attrNameLst>
                                      </p:cBhvr>
                                      <p:rCtr x="-128" y="-27"/>
                                    </p:animMotion>
                                  </p:childTnLst>
                                </p:cTn>
                              </p:par>
                            </p:childTnLst>
                          </p:cTn>
                        </p:par>
                        <p:par>
                          <p:cTn id="55" fill="hold">
                            <p:stCondLst>
                              <p:cond delay="2000"/>
                            </p:stCondLst>
                            <p:childTnLst>
                              <p:par>
                                <p:cTn id="56" presetID="1"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ln>
            <a:miter lim="800000"/>
            <a:headEnd/>
            <a:tailEnd/>
          </a:ln>
        </p:spPr>
        <p:txBody>
          <a:bodyPr wrap="square" lIns="91440" tIns="45720" rIns="91440" bIns="45720" numCol="1" anchor="t" anchorCtr="0" compatLnSpc="1">
            <a:prstTxWarp prst="textNoShape">
              <a:avLst/>
            </a:prstTxWarp>
            <a:normAutofit/>
          </a:bodyPr>
          <a:lstStyle/>
          <a:p>
            <a:pPr fontAlgn="auto">
              <a:spcAft>
                <a:spcPts val="0"/>
              </a:spcAft>
              <a:defRPr/>
            </a:pPr>
            <a:r>
              <a:rPr lang="en-US" dirty="0" smtClean="0"/>
              <a:t>The trouble with phishing</a:t>
            </a:r>
          </a:p>
        </p:txBody>
      </p:sp>
      <p:sp>
        <p:nvSpPr>
          <p:cNvPr id="15363" name="Content Placeholder 2"/>
          <p:cNvSpPr>
            <a:spLocks noGrp="1"/>
          </p:cNvSpPr>
          <p:nvPr>
            <p:ph idx="1"/>
          </p:nvPr>
        </p:nvSpPr>
        <p:spPr>
          <a:xfrm>
            <a:off x="304800" y="1554163"/>
            <a:ext cx="8305800" cy="4525962"/>
          </a:xfrm>
        </p:spPr>
        <p:txBody>
          <a:bodyPr/>
          <a:lstStyle/>
          <a:p>
            <a:r>
              <a:rPr lang="en-US" dirty="0" smtClean="0"/>
              <a:t>No clean definition</a:t>
            </a:r>
          </a:p>
          <a:p>
            <a:r>
              <a:rPr lang="en-US" dirty="0" smtClean="0"/>
              <a:t>No easy answers</a:t>
            </a:r>
          </a:p>
          <a:p>
            <a:pPr lvl="1"/>
            <a:r>
              <a:rPr lang="en-US" dirty="0" smtClean="0"/>
              <a:t>Requires a host of different tactics to combat</a:t>
            </a:r>
          </a:p>
          <a:p>
            <a:pPr lvl="1"/>
            <a:r>
              <a:rPr lang="en-US" dirty="0" smtClean="0"/>
              <a:t>Will likely never eliminate 100%</a:t>
            </a:r>
          </a:p>
          <a:p>
            <a:pPr lvl="1"/>
            <a:endParaRPr lang="en-US" dirty="0" smtClean="0"/>
          </a:p>
          <a:p>
            <a:pPr>
              <a:buNone/>
            </a:pP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a:t>
            </a:r>
            <a:r>
              <a:rPr lang="en-US" dirty="0" err="1" smtClean="0"/>
              <a:t>phishers</a:t>
            </a:r>
            <a:r>
              <a:rPr lang="en-US" dirty="0" smtClean="0"/>
              <a:t> want</a:t>
            </a:r>
            <a:endParaRPr lang="en-US" dirty="0"/>
          </a:p>
        </p:txBody>
      </p:sp>
      <p:sp>
        <p:nvSpPr>
          <p:cNvPr id="20483" name="Content Placeholder 2"/>
          <p:cNvSpPr>
            <a:spLocks noGrp="1"/>
          </p:cNvSpPr>
          <p:nvPr>
            <p:ph idx="1"/>
          </p:nvPr>
        </p:nvSpPr>
        <p:spPr>
          <a:xfrm>
            <a:off x="304800" y="1600200"/>
            <a:ext cx="8686800" cy="4479925"/>
          </a:xfrm>
        </p:spPr>
        <p:txBody>
          <a:bodyPr/>
          <a:lstStyle/>
          <a:p>
            <a:r>
              <a:rPr lang="en-US" dirty="0" smtClean="0"/>
              <a:t>Make money</a:t>
            </a:r>
          </a:p>
          <a:p>
            <a:pPr lvl="1"/>
            <a:r>
              <a:rPr lang="en-US" dirty="0" smtClean="0"/>
              <a:t>Selling personal information</a:t>
            </a:r>
          </a:p>
          <a:p>
            <a:pPr lvl="1"/>
            <a:r>
              <a:rPr lang="en-US" dirty="0" smtClean="0"/>
              <a:t>Spamming from your servers</a:t>
            </a:r>
          </a:p>
          <a:p>
            <a:r>
              <a:rPr lang="en-US" dirty="0" smtClean="0"/>
              <a:t>Bragging rights</a:t>
            </a:r>
          </a:p>
          <a:p>
            <a:r>
              <a:rPr lang="en-US" dirty="0" smtClean="0"/>
              <a:t>Access your SIS and HR systems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err="1" smtClean="0"/>
              <a:t>phishers</a:t>
            </a:r>
            <a:r>
              <a:rPr lang="en-US" dirty="0" smtClean="0"/>
              <a:t> want</a:t>
            </a:r>
            <a:endParaRPr lang="en-US" dirty="0"/>
          </a:p>
        </p:txBody>
      </p:sp>
      <p:sp>
        <p:nvSpPr>
          <p:cNvPr id="3" name="Content Placeholder 2"/>
          <p:cNvSpPr>
            <a:spLocks noGrp="1"/>
          </p:cNvSpPr>
          <p:nvPr>
            <p:ph idx="1"/>
          </p:nvPr>
        </p:nvSpPr>
        <p:spPr/>
        <p:txBody>
          <a:bodyPr/>
          <a:lstStyle/>
          <a:p>
            <a:r>
              <a:rPr lang="en-US" dirty="0" smtClean="0"/>
              <a:t>Personal information about your employees and students that will deceive your customers’ confidence in another contexts</a:t>
            </a:r>
          </a:p>
          <a:p>
            <a:r>
              <a:rPr lang="en-US" dirty="0" smtClean="0"/>
              <a:t>Abuse your good reputation</a:t>
            </a:r>
          </a:p>
          <a:p>
            <a:pPr lvl="1"/>
            <a:r>
              <a:rPr lang="en-US" dirty="0" smtClean="0"/>
              <a:t>Email server reputation</a:t>
            </a:r>
          </a:p>
          <a:p>
            <a:pPr lvl="1"/>
            <a:r>
              <a:rPr lang="en-US" dirty="0" smtClean="0"/>
              <a:t>Institution’s reputation</a:t>
            </a:r>
          </a:p>
          <a:p>
            <a:pPr lvl="1"/>
            <a:r>
              <a:rPr lang="en-US" dirty="0" smtClean="0"/>
              <a:t>Leverage your authority and your symbols for their own schemes</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Phishing at </a:t>
            </a:r>
            <a:r>
              <a:rPr lang="en-US" dirty="0" err="1" smtClean="0"/>
              <a:t>wayne</a:t>
            </a:r>
            <a:r>
              <a:rPr lang="en-US" dirty="0" smtClean="0"/>
              <a:t> state university</a:t>
            </a:r>
            <a:endParaRPr lang="en-US" dirty="0"/>
          </a:p>
        </p:txBody>
      </p:sp>
      <p:sp>
        <p:nvSpPr>
          <p:cNvPr id="24579" name="Content Placeholder 2"/>
          <p:cNvSpPr>
            <a:spLocks noGrp="1"/>
          </p:cNvSpPr>
          <p:nvPr>
            <p:ph idx="1"/>
          </p:nvPr>
        </p:nvSpPr>
        <p:spPr>
          <a:xfrm>
            <a:off x="304800" y="1554163"/>
            <a:ext cx="8686800" cy="4237037"/>
          </a:xfrm>
        </p:spPr>
        <p:txBody>
          <a:bodyPr/>
          <a:lstStyle/>
          <a:p>
            <a:r>
              <a:rPr lang="en-US" dirty="0" smtClean="0"/>
              <a:t>2004: ~40 accounts compromised per year prior to anti-phishing strategy and </a:t>
            </a:r>
            <a:r>
              <a:rPr lang="en-US" dirty="0" err="1" smtClean="0"/>
              <a:t>Zimbra</a:t>
            </a:r>
            <a:endParaRPr lang="en-US" dirty="0" smtClean="0"/>
          </a:p>
          <a:p>
            <a:r>
              <a:rPr lang="en-US" dirty="0" smtClean="0"/>
              <a:t>Largely employees to blame</a:t>
            </a:r>
          </a:p>
          <a:p>
            <a:pPr lvl="1"/>
            <a:r>
              <a:rPr lang="en-US" dirty="0" smtClean="0"/>
              <a:t>Older populations not aware of phishing</a:t>
            </a:r>
          </a:p>
          <a:p>
            <a:r>
              <a:rPr lang="en-US" dirty="0" smtClean="0"/>
              <a:t>2006: WSU launched a comprehensive anti-phishing and user education strategy</a:t>
            </a:r>
          </a:p>
          <a:p>
            <a:r>
              <a:rPr lang="en-US" dirty="0" smtClean="0"/>
              <a:t>5</a:t>
            </a:r>
            <a:r>
              <a:rPr lang="en-US" baseline="30000" dirty="0" smtClean="0"/>
              <a:t>th</a:t>
            </a:r>
            <a:r>
              <a:rPr lang="en-US" dirty="0" smtClean="0"/>
              <a:t> year of anti-phishing tactics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Phishing at </a:t>
            </a:r>
            <a:r>
              <a:rPr lang="en-US" dirty="0" err="1" smtClean="0"/>
              <a:t>wayne</a:t>
            </a:r>
            <a:r>
              <a:rPr lang="en-US" dirty="0" smtClean="0"/>
              <a:t> state university</a:t>
            </a:r>
            <a:endParaRPr lang="en-US" dirty="0"/>
          </a:p>
        </p:txBody>
      </p:sp>
      <p:sp>
        <p:nvSpPr>
          <p:cNvPr id="25603" name="Content Placeholder 2"/>
          <p:cNvSpPr>
            <a:spLocks noGrp="1"/>
          </p:cNvSpPr>
          <p:nvPr>
            <p:ph idx="1"/>
          </p:nvPr>
        </p:nvSpPr>
        <p:spPr/>
        <p:txBody>
          <a:bodyPr/>
          <a:lstStyle/>
          <a:p>
            <a:r>
              <a:rPr lang="en-US" dirty="0" smtClean="0"/>
              <a:t>2008 - Implementation of </a:t>
            </a:r>
            <a:r>
              <a:rPr lang="en-US" dirty="0" err="1" smtClean="0"/>
              <a:t>Zimbra</a:t>
            </a:r>
            <a:r>
              <a:rPr lang="en-US" dirty="0" smtClean="0"/>
              <a:t> and Cisco </a:t>
            </a:r>
            <a:r>
              <a:rPr lang="en-US" dirty="0" err="1" smtClean="0"/>
              <a:t>Ironport</a:t>
            </a:r>
            <a:endParaRPr lang="en-US" dirty="0" smtClean="0"/>
          </a:p>
          <a:p>
            <a:pPr lvl="1"/>
            <a:r>
              <a:rPr lang="en-US" dirty="0" smtClean="0"/>
              <a:t>Enacted wide-spread security lock downs</a:t>
            </a:r>
          </a:p>
          <a:p>
            <a:r>
              <a:rPr lang="en-US" dirty="0" smtClean="0"/>
              <a:t>2009 – </a:t>
            </a:r>
            <a:r>
              <a:rPr lang="en-US" dirty="0" err="1" smtClean="0"/>
              <a:t>Antiphishing</a:t>
            </a:r>
            <a:r>
              <a:rPr lang="en-US" dirty="0" smtClean="0"/>
              <a:t> reporting at WSU and anti-phishing </a:t>
            </a:r>
            <a:r>
              <a:rPr lang="en-US" dirty="0" err="1" smtClean="0"/>
              <a:t>Zimlet</a:t>
            </a:r>
            <a:r>
              <a:rPr lang="en-US" dirty="0" smtClean="0"/>
              <a:t> introduced</a:t>
            </a:r>
          </a:p>
          <a:p>
            <a:r>
              <a:rPr lang="en-US" dirty="0" smtClean="0"/>
              <a:t>2009 to 2010 – only 4 compromised email accounts, only 10% of previous years</a:t>
            </a:r>
          </a:p>
          <a:p>
            <a:pPr>
              <a:buFont typeface="Wingdings 2" pitchFamily="18" charset="2"/>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DIFFICULTIES: convenience VS. risk</a:t>
            </a:r>
            <a:endParaRPr lang="en-US" dirty="0"/>
          </a:p>
        </p:txBody>
      </p:sp>
      <p:sp>
        <p:nvSpPr>
          <p:cNvPr id="26627" name="Content Placeholder 2"/>
          <p:cNvSpPr>
            <a:spLocks noGrp="1"/>
          </p:cNvSpPr>
          <p:nvPr>
            <p:ph idx="1"/>
          </p:nvPr>
        </p:nvSpPr>
        <p:spPr>
          <a:xfrm>
            <a:off x="533400" y="1371600"/>
            <a:ext cx="7467600" cy="4525962"/>
          </a:xfrm>
        </p:spPr>
        <p:txBody>
          <a:bodyPr/>
          <a:lstStyle/>
          <a:p>
            <a:endParaRPr lang="en-US" dirty="0" smtClean="0"/>
          </a:p>
          <a:p>
            <a:r>
              <a:rPr lang="en-US" dirty="0" smtClean="0"/>
              <a:t>Conflict between convenience and risk</a:t>
            </a:r>
          </a:p>
          <a:p>
            <a:pPr lvl="1"/>
            <a:r>
              <a:rPr lang="en-US" dirty="0" smtClean="0"/>
              <a:t>Best to keep email passwords separate from SIS system for employees</a:t>
            </a:r>
          </a:p>
          <a:p>
            <a:pPr lvl="1"/>
            <a:r>
              <a:rPr lang="en-US" dirty="0" smtClean="0"/>
              <a:t>Challenge questions for password resets: A danger</a:t>
            </a:r>
          </a:p>
          <a:p>
            <a:pPr lvl="1"/>
            <a:r>
              <a:rPr lang="en-US" dirty="0" smtClean="0"/>
              <a:t>Password life</a:t>
            </a:r>
          </a:p>
          <a:p>
            <a:pPr lvl="1"/>
            <a:endParaRPr lang="en-US" dirty="0" smtClean="0"/>
          </a:p>
          <a:p>
            <a:pPr>
              <a:buNone/>
            </a:pPr>
            <a:endParaRPr lang="en-US" dirty="0" smtClean="0"/>
          </a:p>
        </p:txBody>
      </p:sp>
      <p:pic>
        <p:nvPicPr>
          <p:cNvPr id="7170" name="Picture 2" descr="C:\Users\rob\AppData\Local\Microsoft\Windows\Temporary Internet Files\Content.IE5\H2WTESEY\MCj03188840000[1].wmf"/>
          <p:cNvPicPr>
            <a:picLocks noChangeAspect="1" noChangeArrowheads="1"/>
          </p:cNvPicPr>
          <p:nvPr/>
        </p:nvPicPr>
        <p:blipFill>
          <a:blip r:embed="rId3"/>
          <a:srcRect/>
          <a:stretch>
            <a:fillRect/>
          </a:stretch>
        </p:blipFill>
        <p:spPr bwMode="auto">
          <a:xfrm>
            <a:off x="5334000" y="4343400"/>
            <a:ext cx="1814512" cy="16605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full email headers</a:t>
            </a:r>
            <a:endParaRPr lang="en-US" dirty="0"/>
          </a:p>
        </p:txBody>
      </p:sp>
      <p:sp>
        <p:nvSpPr>
          <p:cNvPr id="3" name="Content Placeholder 2"/>
          <p:cNvSpPr>
            <a:spLocks noGrp="1"/>
          </p:cNvSpPr>
          <p:nvPr>
            <p:ph idx="1"/>
          </p:nvPr>
        </p:nvSpPr>
        <p:spPr>
          <a:xfrm>
            <a:off x="304800" y="1447801"/>
            <a:ext cx="8686800" cy="4632324"/>
          </a:xfrm>
        </p:spPr>
        <p:txBody>
          <a:bodyPr/>
          <a:lstStyle/>
          <a:p>
            <a:r>
              <a:rPr lang="en-US" dirty="0" smtClean="0"/>
              <a:t>Extracting email headers can be difficult for users</a:t>
            </a:r>
          </a:p>
          <a:p>
            <a:r>
              <a:rPr lang="en-US" dirty="0" smtClean="0"/>
              <a:t>Necessary for reporting phishing attempts</a:t>
            </a:r>
          </a:p>
          <a:p>
            <a:endParaRPr lang="en-US" dirty="0"/>
          </a:p>
        </p:txBody>
      </p:sp>
      <p:pic>
        <p:nvPicPr>
          <p:cNvPr id="36866" name="Picture 2" descr="C:\Users\rob\AppData\Local\Microsoft\Windows\Temporary Internet Files\Content.IE5\TPWVY0F6\MCj04415190000[1].wmf"/>
          <p:cNvPicPr>
            <a:picLocks noChangeAspect="1" noChangeArrowheads="1"/>
          </p:cNvPicPr>
          <p:nvPr/>
        </p:nvPicPr>
        <p:blipFill>
          <a:blip r:embed="rId3"/>
          <a:srcRect/>
          <a:stretch>
            <a:fillRect/>
          </a:stretch>
        </p:blipFill>
        <p:spPr bwMode="auto">
          <a:xfrm>
            <a:off x="3352800" y="3886200"/>
            <a:ext cx="3784106" cy="2149475"/>
          </a:xfrm>
          <a:prstGeom prst="rect">
            <a:avLst/>
          </a:prstGeom>
          <a:noFill/>
        </p:spPr>
      </p:pic>
      <p:pic>
        <p:nvPicPr>
          <p:cNvPr id="36870" name="Picture 6" descr="C:\Users\rob\AppData\Local\Microsoft\Windows\Temporary Internet Files\Content.IE5\9VZKB681\MCj04077340000[1].wmf"/>
          <p:cNvPicPr>
            <a:picLocks noChangeAspect="1" noChangeArrowheads="1"/>
          </p:cNvPicPr>
          <p:nvPr/>
        </p:nvPicPr>
        <p:blipFill>
          <a:blip r:embed="rId4"/>
          <a:srcRect/>
          <a:stretch>
            <a:fillRect/>
          </a:stretch>
        </p:blipFill>
        <p:spPr bwMode="auto">
          <a:xfrm>
            <a:off x="6629400" y="3200400"/>
            <a:ext cx="1073150" cy="10731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revolving populations</a:t>
            </a:r>
            <a:endParaRPr lang="en-US" dirty="0"/>
          </a:p>
        </p:txBody>
      </p:sp>
      <p:sp>
        <p:nvSpPr>
          <p:cNvPr id="3" name="Content Placeholder 2"/>
          <p:cNvSpPr>
            <a:spLocks noGrp="1"/>
          </p:cNvSpPr>
          <p:nvPr>
            <p:ph idx="1"/>
          </p:nvPr>
        </p:nvSpPr>
        <p:spPr/>
        <p:txBody>
          <a:bodyPr/>
          <a:lstStyle/>
          <a:p>
            <a:r>
              <a:rPr lang="en-US" dirty="0" smtClean="0"/>
              <a:t>Revolving populations make  EDUs good targets for phishing.</a:t>
            </a:r>
          </a:p>
          <a:p>
            <a:pPr lvl="1"/>
            <a:r>
              <a:rPr lang="en-US" dirty="0" smtClean="0"/>
              <a:t>Need to train students</a:t>
            </a:r>
          </a:p>
          <a:p>
            <a:pPr lvl="1">
              <a:buNone/>
            </a:pPr>
            <a:r>
              <a:rPr lang="en-US" dirty="0" smtClean="0"/>
              <a:t>    quickly</a:t>
            </a:r>
          </a:p>
          <a:p>
            <a:pPr lvl="1"/>
            <a:r>
              <a:rPr lang="en-US" dirty="0" smtClean="0"/>
              <a:t>New student orientation</a:t>
            </a:r>
          </a:p>
          <a:p>
            <a:pPr lvl="1"/>
            <a:r>
              <a:rPr lang="en-US" dirty="0" smtClean="0"/>
              <a:t>Literature</a:t>
            </a:r>
          </a:p>
          <a:p>
            <a:endParaRPr lang="en-US" dirty="0"/>
          </a:p>
        </p:txBody>
      </p:sp>
      <p:pic>
        <p:nvPicPr>
          <p:cNvPr id="37895" name="Picture 7" descr="C:\Users\rob\AppData\Local\Microsoft\Windows\Temporary Internet Files\Content.IE5\H2WTESEY\MCj02330310000[1].wmf"/>
          <p:cNvPicPr>
            <a:picLocks noChangeAspect="1" noChangeArrowheads="1"/>
          </p:cNvPicPr>
          <p:nvPr/>
        </p:nvPicPr>
        <p:blipFill>
          <a:blip r:embed="rId3"/>
          <a:srcRect/>
          <a:stretch>
            <a:fillRect/>
          </a:stretch>
        </p:blipFill>
        <p:spPr bwMode="auto">
          <a:xfrm>
            <a:off x="4953000" y="2514600"/>
            <a:ext cx="3732244" cy="3810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Solutions: Holistic approach to security</a:t>
            </a:r>
            <a:endParaRPr lang="en-US" dirty="0"/>
          </a:p>
        </p:txBody>
      </p:sp>
      <p:sp>
        <p:nvSpPr>
          <p:cNvPr id="27651" name="Content Placeholder 2"/>
          <p:cNvSpPr>
            <a:spLocks noGrp="1"/>
          </p:cNvSpPr>
          <p:nvPr>
            <p:ph idx="1"/>
          </p:nvPr>
        </p:nvSpPr>
        <p:spPr/>
        <p:txBody>
          <a:bodyPr/>
          <a:lstStyle/>
          <a:p>
            <a:r>
              <a:rPr lang="en-US" dirty="0" smtClean="0"/>
              <a:t>Spam protection</a:t>
            </a:r>
          </a:p>
          <a:p>
            <a:r>
              <a:rPr lang="en-US" dirty="0" smtClean="0"/>
              <a:t>User education (awareness)</a:t>
            </a:r>
          </a:p>
          <a:p>
            <a:r>
              <a:rPr lang="en-US" dirty="0" smtClean="0"/>
              <a:t>Reporting tools</a:t>
            </a:r>
          </a:p>
          <a:p>
            <a:r>
              <a:rPr lang="en-US" dirty="0" smtClean="0"/>
              <a:t>The “no” rules </a:t>
            </a:r>
            <a:r>
              <a:rPr lang="en-US" i="1" dirty="0" smtClean="0"/>
              <a:t>“No asking for passwords”</a:t>
            </a:r>
          </a:p>
          <a:p>
            <a:r>
              <a:rPr lang="en-US" dirty="0" smtClean="0"/>
              <a:t>Information sharing between account </a:t>
            </a:r>
            <a:r>
              <a:rPr lang="en-US" dirty="0" err="1" smtClean="0"/>
              <a:t>admins</a:t>
            </a:r>
            <a:r>
              <a:rPr lang="en-US" dirty="0" smtClean="0"/>
              <a:t> and network security departments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awareness</a:t>
            </a:r>
            <a:endParaRPr lang="en-US" dirty="0"/>
          </a:p>
        </p:txBody>
      </p:sp>
      <p:sp>
        <p:nvSpPr>
          <p:cNvPr id="3" name="Content Placeholder 2"/>
          <p:cNvSpPr>
            <a:spLocks noGrp="1"/>
          </p:cNvSpPr>
          <p:nvPr>
            <p:ph idx="1"/>
          </p:nvPr>
        </p:nvSpPr>
        <p:spPr>
          <a:xfrm>
            <a:off x="304800" y="1554163"/>
            <a:ext cx="6019800" cy="4525962"/>
          </a:xfrm>
        </p:spPr>
        <p:txBody>
          <a:bodyPr/>
          <a:lstStyle/>
          <a:p>
            <a:r>
              <a:rPr lang="en-US" dirty="0" smtClean="0"/>
              <a:t>Messages about computer security should be pervasive</a:t>
            </a:r>
          </a:p>
          <a:p>
            <a:r>
              <a:rPr lang="en-US" dirty="0" smtClean="0"/>
              <a:t>Make computer security part of the IT experience</a:t>
            </a:r>
          </a:p>
          <a:p>
            <a:r>
              <a:rPr lang="en-US" dirty="0" smtClean="0"/>
              <a:t>Offer online computer security courses</a:t>
            </a:r>
            <a:endParaRPr lang="en-US" dirty="0"/>
          </a:p>
        </p:txBody>
      </p:sp>
      <p:pic>
        <p:nvPicPr>
          <p:cNvPr id="1026" name="Picture 2"/>
          <p:cNvPicPr>
            <a:picLocks noChangeAspect="1" noChangeArrowheads="1"/>
          </p:cNvPicPr>
          <p:nvPr/>
        </p:nvPicPr>
        <p:blipFill>
          <a:blip r:embed="rId3"/>
          <a:srcRect/>
          <a:stretch>
            <a:fillRect/>
          </a:stretch>
        </p:blipFill>
        <p:spPr bwMode="auto">
          <a:xfrm>
            <a:off x="6400800" y="1143000"/>
            <a:ext cx="2428875"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phishing reporting tools</a:t>
            </a:r>
            <a:endParaRPr lang="en-US" dirty="0"/>
          </a:p>
        </p:txBody>
      </p:sp>
      <p:sp>
        <p:nvSpPr>
          <p:cNvPr id="3" name="Content Placeholder 2"/>
          <p:cNvSpPr>
            <a:spLocks noGrp="1"/>
          </p:cNvSpPr>
          <p:nvPr>
            <p:ph idx="1"/>
          </p:nvPr>
        </p:nvSpPr>
        <p:spPr/>
        <p:txBody>
          <a:bodyPr/>
          <a:lstStyle/>
          <a:p>
            <a:r>
              <a:rPr lang="en-US" dirty="0" smtClean="0"/>
              <a:t>Advertise your phishing reporting tools</a:t>
            </a:r>
          </a:p>
          <a:p>
            <a:pPr>
              <a:buNone/>
            </a:pPr>
            <a:endParaRPr lang="en-US" dirty="0" smtClean="0"/>
          </a:p>
          <a:p>
            <a:r>
              <a:rPr lang="en-US" dirty="0" smtClean="0"/>
              <a:t>Simply the existence of a reporting tool increases awareness, regardless of how your IT department uses the information gathered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ln>
            <a:miter lim="800000"/>
            <a:headEnd/>
            <a:tailEnd/>
          </a:ln>
        </p:spPr>
        <p:txBody>
          <a:bodyPr wrap="square" lIns="91440" tIns="45720" rIns="91440" bIns="45720" numCol="1" anchor="t" anchorCtr="0" compatLnSpc="1">
            <a:prstTxWarp prst="textNoShape">
              <a:avLst/>
            </a:prstTxWarp>
            <a:normAutofit fontScale="90000"/>
          </a:bodyPr>
          <a:lstStyle/>
          <a:p>
            <a:pPr fontAlgn="auto">
              <a:spcAft>
                <a:spcPts val="0"/>
              </a:spcAft>
              <a:defRPr/>
            </a:pPr>
            <a:r>
              <a:rPr lang="en-US" dirty="0" smtClean="0"/>
              <a:t>About Wayne State University</a:t>
            </a:r>
            <a:br>
              <a:rPr lang="en-US" dirty="0" smtClean="0"/>
            </a:br>
            <a:endParaRPr lang="en-US" dirty="0" smtClean="0"/>
          </a:p>
        </p:txBody>
      </p:sp>
      <p:sp>
        <p:nvSpPr>
          <p:cNvPr id="15363" name="Content Placeholder 2"/>
          <p:cNvSpPr>
            <a:spLocks noGrp="1"/>
          </p:cNvSpPr>
          <p:nvPr>
            <p:ph idx="1"/>
          </p:nvPr>
        </p:nvSpPr>
        <p:spPr>
          <a:xfrm>
            <a:off x="304800" y="1554163"/>
            <a:ext cx="5715000" cy="4525962"/>
          </a:xfrm>
        </p:spPr>
        <p:txBody>
          <a:bodyPr/>
          <a:lstStyle/>
          <a:p>
            <a:r>
              <a:rPr lang="en-US" dirty="0" smtClean="0"/>
              <a:t>Location: Detroit, Michigan</a:t>
            </a:r>
          </a:p>
          <a:p>
            <a:r>
              <a:rPr lang="en-US" dirty="0" smtClean="0"/>
              <a:t>Students:  ~32,000</a:t>
            </a:r>
          </a:p>
          <a:p>
            <a:pPr lvl="1"/>
            <a:r>
              <a:rPr lang="en-US" dirty="0" smtClean="0"/>
              <a:t>70 countries, 49 states</a:t>
            </a:r>
          </a:p>
          <a:p>
            <a:pPr lvl="1"/>
            <a:r>
              <a:rPr lang="en-US" dirty="0" smtClean="0"/>
              <a:t>Diverse campus</a:t>
            </a:r>
          </a:p>
          <a:p>
            <a:r>
              <a:rPr lang="en-US" dirty="0" smtClean="0"/>
              <a:t>IT Department: 130 employees</a:t>
            </a:r>
          </a:p>
          <a:p>
            <a:pPr>
              <a:buNone/>
            </a:pPr>
            <a:endParaRPr lang="en-US" dirty="0" smtClean="0"/>
          </a:p>
          <a:p>
            <a:pPr lvl="1">
              <a:buNone/>
            </a:pPr>
            <a:endParaRPr lang="en-US" dirty="0" smtClean="0"/>
          </a:p>
          <a:p>
            <a:pPr lvl="1"/>
            <a:endParaRPr lang="en-US" dirty="0" smtClean="0"/>
          </a:p>
          <a:p>
            <a:pPr lvl="1"/>
            <a:endParaRPr lang="en-US" dirty="0" smtClean="0"/>
          </a:p>
        </p:txBody>
      </p:sp>
      <p:pic>
        <p:nvPicPr>
          <p:cNvPr id="19458" name="Picture 2" descr="http://www.bulletins.wayne.edu/fib/images/2out32.jpg"/>
          <p:cNvPicPr>
            <a:picLocks noChangeAspect="1" noChangeArrowheads="1"/>
          </p:cNvPicPr>
          <p:nvPr/>
        </p:nvPicPr>
        <p:blipFill>
          <a:blip r:embed="rId3"/>
          <a:srcRect/>
          <a:stretch>
            <a:fillRect/>
          </a:stretch>
        </p:blipFill>
        <p:spPr bwMode="auto">
          <a:xfrm>
            <a:off x="6096000" y="1676400"/>
            <a:ext cx="2286000" cy="353377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phishing reporting tools</a:t>
            </a:r>
            <a:endParaRPr lang="en-US" dirty="0"/>
          </a:p>
        </p:txBody>
      </p:sp>
      <p:pic>
        <p:nvPicPr>
          <p:cNvPr id="6" name="Content Placeholder 5" descr="cwe-phishing-zimlet.png"/>
          <p:cNvPicPr>
            <a:picLocks noGrp="1" noChangeAspect="1"/>
          </p:cNvPicPr>
          <p:nvPr>
            <p:ph idx="1"/>
          </p:nvPr>
        </p:nvPicPr>
        <p:blipFill>
          <a:blip r:embed="rId3"/>
          <a:stretch>
            <a:fillRect/>
          </a:stretch>
        </p:blipFill>
        <p:spPr>
          <a:xfrm>
            <a:off x="381000" y="1295400"/>
            <a:ext cx="7435556" cy="5562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Phishing </a:t>
            </a:r>
            <a:r>
              <a:rPr lang="en-US" dirty="0" err="1" smtClean="0"/>
              <a:t>zimlet</a:t>
            </a:r>
            <a:endParaRPr lang="en-US" dirty="0"/>
          </a:p>
        </p:txBody>
      </p:sp>
      <p:pic>
        <p:nvPicPr>
          <p:cNvPr id="35842" name="Picture 2"/>
          <p:cNvPicPr>
            <a:picLocks noGrp="1" noChangeAspect="1" noChangeArrowheads="1"/>
          </p:cNvPicPr>
          <p:nvPr>
            <p:ph idx="1"/>
          </p:nvPr>
        </p:nvPicPr>
        <p:blipFill>
          <a:blip r:embed="rId3"/>
          <a:srcRect/>
          <a:stretch>
            <a:fillRect/>
          </a:stretch>
        </p:blipFill>
        <p:spPr bwMode="auto">
          <a:xfrm>
            <a:off x="762000" y="1600200"/>
            <a:ext cx="7639050" cy="2209800"/>
          </a:xfrm>
          <a:prstGeom prst="rect">
            <a:avLst/>
          </a:prstGeom>
          <a:noFill/>
          <a:ln w="9525">
            <a:noFill/>
            <a:miter lim="800000"/>
            <a:headEnd/>
            <a:tailEnd/>
          </a:ln>
        </p:spPr>
      </p:pic>
      <p:sp>
        <p:nvSpPr>
          <p:cNvPr id="5" name="Down Arrow 4"/>
          <p:cNvSpPr/>
          <p:nvPr/>
        </p:nvSpPr>
        <p:spPr>
          <a:xfrm rot="2242994">
            <a:off x="1923643" y="2332634"/>
            <a:ext cx="484632" cy="978408"/>
          </a:xfrm>
          <a:prstGeom prst="downArrow">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3"/>
          <p:cNvPicPr>
            <a:picLocks noChangeAspect="1" noChangeArrowheads="1"/>
          </p:cNvPicPr>
          <p:nvPr/>
        </p:nvPicPr>
        <p:blipFill>
          <a:blip r:embed="rId4"/>
          <a:srcRect/>
          <a:stretch>
            <a:fillRect/>
          </a:stretch>
        </p:blipFill>
        <p:spPr bwMode="auto">
          <a:xfrm>
            <a:off x="3810000" y="2971800"/>
            <a:ext cx="4010025"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Phishing </a:t>
            </a:r>
            <a:r>
              <a:rPr lang="en-US" dirty="0" err="1" smtClean="0"/>
              <a:t>zimlet</a:t>
            </a:r>
            <a:endParaRPr lang="en-US" dirty="0"/>
          </a:p>
        </p:txBody>
      </p:sp>
      <p:sp>
        <p:nvSpPr>
          <p:cNvPr id="3" name="Content Placeholder 2"/>
          <p:cNvSpPr>
            <a:spLocks noGrp="1"/>
          </p:cNvSpPr>
          <p:nvPr>
            <p:ph idx="1"/>
          </p:nvPr>
        </p:nvSpPr>
        <p:spPr/>
        <p:txBody>
          <a:bodyPr/>
          <a:lstStyle/>
          <a:p>
            <a:r>
              <a:rPr lang="en-US" dirty="0" smtClean="0"/>
              <a:t>Allows account </a:t>
            </a:r>
            <a:r>
              <a:rPr lang="en-US" dirty="0" err="1" smtClean="0"/>
              <a:t>admins</a:t>
            </a:r>
            <a:r>
              <a:rPr lang="en-US" dirty="0" smtClean="0"/>
              <a:t> to take immediate action and prepare for potential threats</a:t>
            </a:r>
          </a:p>
          <a:p>
            <a:pPr>
              <a:buNone/>
            </a:pPr>
            <a:endParaRPr lang="en-US" dirty="0" smtClean="0"/>
          </a:p>
          <a:p>
            <a:r>
              <a:rPr lang="en-US" dirty="0" smtClean="0"/>
              <a:t>Provides full header information without the user needing to understand what full headers are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Cloud"/>
          <p:cNvSpPr>
            <a:spLocks noChangeAspect="1" noEditPoints="1" noChangeArrowheads="1"/>
          </p:cNvSpPr>
          <p:nvPr/>
        </p:nvSpPr>
        <p:spPr bwMode="auto">
          <a:xfrm>
            <a:off x="6019800" y="34290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smtClean="0"/>
              <a:t>Solutions: spam protection</a:t>
            </a:r>
            <a:endParaRPr lang="en-US" dirty="0"/>
          </a:p>
        </p:txBody>
      </p:sp>
      <p:sp>
        <p:nvSpPr>
          <p:cNvPr id="3" name="Content Placeholder 2"/>
          <p:cNvSpPr>
            <a:spLocks noGrp="1"/>
          </p:cNvSpPr>
          <p:nvPr>
            <p:ph idx="1"/>
          </p:nvPr>
        </p:nvSpPr>
        <p:spPr>
          <a:xfrm>
            <a:off x="304800" y="1524000"/>
            <a:ext cx="8686800" cy="4525962"/>
          </a:xfrm>
        </p:spPr>
        <p:txBody>
          <a:bodyPr/>
          <a:lstStyle/>
          <a:p>
            <a:r>
              <a:rPr lang="en-US" dirty="0" smtClean="0"/>
              <a:t>Multiple layers of spam protection</a:t>
            </a:r>
          </a:p>
          <a:p>
            <a:pPr lvl="1"/>
            <a:r>
              <a:rPr lang="en-US" dirty="0" smtClean="0"/>
              <a:t>Cisco </a:t>
            </a:r>
            <a:r>
              <a:rPr lang="en-US" dirty="0" err="1" smtClean="0"/>
              <a:t>Ironport</a:t>
            </a:r>
            <a:endParaRPr lang="en-US" dirty="0" smtClean="0"/>
          </a:p>
          <a:p>
            <a:pPr lvl="1"/>
            <a:r>
              <a:rPr lang="en-US" dirty="0" err="1" smtClean="0"/>
              <a:t>Zimbra’s</a:t>
            </a:r>
            <a:r>
              <a:rPr lang="en-US" dirty="0" smtClean="0"/>
              <a:t> built-in spam protection</a:t>
            </a:r>
          </a:p>
        </p:txBody>
      </p:sp>
      <p:pic>
        <p:nvPicPr>
          <p:cNvPr id="2050" name="Picture 2" descr="C:\Users\rob\AppData\Local\Microsoft\Windows\Temporary Internet Files\Content.IE5\IMRD31CO\MCj04316220000[1].png"/>
          <p:cNvPicPr>
            <a:picLocks noChangeAspect="1" noChangeArrowheads="1"/>
          </p:cNvPicPr>
          <p:nvPr/>
        </p:nvPicPr>
        <p:blipFill>
          <a:blip r:embed="rId3"/>
          <a:srcRect/>
          <a:stretch>
            <a:fillRect/>
          </a:stretch>
        </p:blipFill>
        <p:spPr bwMode="auto">
          <a:xfrm>
            <a:off x="4267200" y="3124200"/>
            <a:ext cx="1714500" cy="1714500"/>
          </a:xfrm>
          <a:prstGeom prst="rect">
            <a:avLst/>
          </a:prstGeom>
          <a:noFill/>
        </p:spPr>
      </p:pic>
      <p:pic>
        <p:nvPicPr>
          <p:cNvPr id="2052"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6934200" y="4114800"/>
            <a:ext cx="457200" cy="457200"/>
          </a:xfrm>
          <a:prstGeom prst="rect">
            <a:avLst/>
          </a:prstGeom>
          <a:noFill/>
        </p:spPr>
      </p:pic>
      <p:pic>
        <p:nvPicPr>
          <p:cNvPr id="2053" name="Picture 5" descr="C:\Users\rob\AppData\Local\Microsoft\Windows\Temporary Internet Files\Content.IE5\M024J9N2\MCj04315550000[1].png"/>
          <p:cNvPicPr>
            <a:picLocks noChangeAspect="1" noChangeArrowheads="1"/>
          </p:cNvPicPr>
          <p:nvPr/>
        </p:nvPicPr>
        <p:blipFill>
          <a:blip r:embed="rId5"/>
          <a:srcRect/>
          <a:stretch>
            <a:fillRect/>
          </a:stretch>
        </p:blipFill>
        <p:spPr bwMode="auto">
          <a:xfrm>
            <a:off x="3124200" y="4495800"/>
            <a:ext cx="457200" cy="457200"/>
          </a:xfrm>
          <a:prstGeom prst="rect">
            <a:avLst/>
          </a:prstGeom>
          <a:noFill/>
        </p:spPr>
      </p:pic>
      <p:pic>
        <p:nvPicPr>
          <p:cNvPr id="8" name="Picture 5" descr="C:\Users\rob\AppData\Local\Microsoft\Windows\Temporary Internet Files\Content.IE5\M024J9N2\MCj04315550000[1].png"/>
          <p:cNvPicPr>
            <a:picLocks noChangeAspect="1" noChangeArrowheads="1"/>
          </p:cNvPicPr>
          <p:nvPr/>
        </p:nvPicPr>
        <p:blipFill>
          <a:blip r:embed="rId5"/>
          <a:srcRect/>
          <a:stretch>
            <a:fillRect/>
          </a:stretch>
        </p:blipFill>
        <p:spPr bwMode="auto">
          <a:xfrm>
            <a:off x="3200400" y="3657600"/>
            <a:ext cx="457200" cy="457200"/>
          </a:xfrm>
          <a:prstGeom prst="rect">
            <a:avLst/>
          </a:prstGeom>
          <a:noFill/>
        </p:spPr>
      </p:pic>
      <p:pic>
        <p:nvPicPr>
          <p:cNvPr id="9" name="Picture 5" descr="C:\Users\rob\AppData\Local\Microsoft\Windows\Temporary Internet Files\Content.IE5\M024J9N2\MCj04315550000[1].png"/>
          <p:cNvPicPr>
            <a:picLocks noChangeAspect="1" noChangeArrowheads="1"/>
          </p:cNvPicPr>
          <p:nvPr/>
        </p:nvPicPr>
        <p:blipFill>
          <a:blip r:embed="rId5"/>
          <a:srcRect/>
          <a:stretch>
            <a:fillRect/>
          </a:stretch>
        </p:blipFill>
        <p:spPr bwMode="auto">
          <a:xfrm>
            <a:off x="2895600" y="4038600"/>
            <a:ext cx="457200" cy="457200"/>
          </a:xfrm>
          <a:prstGeom prst="rect">
            <a:avLst/>
          </a:prstGeom>
          <a:noFill/>
        </p:spPr>
      </p:pic>
      <p:pic>
        <p:nvPicPr>
          <p:cNvPr id="10" name="Picture 5" descr="C:\Users\rob\AppData\Local\Microsoft\Windows\Temporary Internet Files\Content.IE5\M024J9N2\MCj04315550000[1].png"/>
          <p:cNvPicPr>
            <a:picLocks noChangeAspect="1" noChangeArrowheads="1"/>
          </p:cNvPicPr>
          <p:nvPr/>
        </p:nvPicPr>
        <p:blipFill>
          <a:blip r:embed="rId5"/>
          <a:srcRect/>
          <a:stretch>
            <a:fillRect/>
          </a:stretch>
        </p:blipFill>
        <p:spPr bwMode="auto">
          <a:xfrm>
            <a:off x="7543800" y="3810000"/>
            <a:ext cx="457200" cy="457200"/>
          </a:xfrm>
          <a:prstGeom prst="rect">
            <a:avLst/>
          </a:prstGeom>
          <a:noFill/>
        </p:spPr>
      </p:pic>
      <p:pic>
        <p:nvPicPr>
          <p:cNvPr id="11" name="Picture 5" descr="C:\Users\rob\AppData\Local\Microsoft\Windows\Temporary Internet Files\Content.IE5\M024J9N2\MCj04315550000[1].png"/>
          <p:cNvPicPr>
            <a:picLocks noChangeAspect="1" noChangeArrowheads="1"/>
          </p:cNvPicPr>
          <p:nvPr/>
        </p:nvPicPr>
        <p:blipFill>
          <a:blip r:embed="rId5"/>
          <a:srcRect/>
          <a:stretch>
            <a:fillRect/>
          </a:stretch>
        </p:blipFill>
        <p:spPr bwMode="auto">
          <a:xfrm>
            <a:off x="7315200" y="4724400"/>
            <a:ext cx="457200" cy="457200"/>
          </a:xfrm>
          <a:prstGeom prst="rect">
            <a:avLst/>
          </a:prstGeom>
          <a:noFill/>
        </p:spPr>
      </p:pic>
      <p:pic>
        <p:nvPicPr>
          <p:cNvPr id="12" name="Picture 5" descr="C:\Users\rob\AppData\Local\Microsoft\Windows\Temporary Internet Files\Content.IE5\M024J9N2\MCj04315550000[1].png"/>
          <p:cNvPicPr>
            <a:picLocks noChangeAspect="1" noChangeArrowheads="1"/>
          </p:cNvPicPr>
          <p:nvPr/>
        </p:nvPicPr>
        <p:blipFill>
          <a:blip r:embed="rId5"/>
          <a:srcRect/>
          <a:stretch>
            <a:fillRect/>
          </a:stretch>
        </p:blipFill>
        <p:spPr bwMode="auto">
          <a:xfrm>
            <a:off x="3505200" y="4114800"/>
            <a:ext cx="457200" cy="457200"/>
          </a:xfrm>
          <a:prstGeom prst="rect">
            <a:avLst/>
          </a:prstGeom>
          <a:noFill/>
        </p:spPr>
      </p:pic>
      <p:pic>
        <p:nvPicPr>
          <p:cNvPr id="13" name="Picture 5" descr="C:\Users\rob\AppData\Local\Microsoft\Windows\Temporary Internet Files\Content.IE5\M024J9N2\MCj04315550000[1].png"/>
          <p:cNvPicPr>
            <a:picLocks noChangeAspect="1" noChangeArrowheads="1"/>
          </p:cNvPicPr>
          <p:nvPr/>
        </p:nvPicPr>
        <p:blipFill>
          <a:blip r:embed="rId5"/>
          <a:srcRect/>
          <a:stretch>
            <a:fillRect/>
          </a:stretch>
        </p:blipFill>
        <p:spPr bwMode="auto">
          <a:xfrm>
            <a:off x="6781800" y="4495800"/>
            <a:ext cx="457200" cy="457200"/>
          </a:xfrm>
          <a:prstGeom prst="rect">
            <a:avLst/>
          </a:prstGeom>
          <a:noFill/>
        </p:spPr>
      </p:pic>
      <p:pic>
        <p:nvPicPr>
          <p:cNvPr id="14"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7391400" y="4267200"/>
            <a:ext cx="457200" cy="457200"/>
          </a:xfrm>
          <a:prstGeom prst="rect">
            <a:avLst/>
          </a:prstGeom>
          <a:noFill/>
        </p:spPr>
      </p:pic>
      <p:pic>
        <p:nvPicPr>
          <p:cNvPr id="15"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7086600" y="3657600"/>
            <a:ext cx="457200" cy="457200"/>
          </a:xfrm>
          <a:prstGeom prst="rect">
            <a:avLst/>
          </a:prstGeom>
          <a:noFill/>
        </p:spPr>
      </p:pic>
      <p:pic>
        <p:nvPicPr>
          <p:cNvPr id="16"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6248400" y="4495800"/>
            <a:ext cx="457200" cy="457200"/>
          </a:xfrm>
          <a:prstGeom prst="rect">
            <a:avLst/>
          </a:prstGeom>
          <a:noFill/>
        </p:spPr>
      </p:pic>
      <p:pic>
        <p:nvPicPr>
          <p:cNvPr id="17"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8153400" y="4114800"/>
            <a:ext cx="457200" cy="457200"/>
          </a:xfrm>
          <a:prstGeom prst="rect">
            <a:avLst/>
          </a:prstGeom>
          <a:noFill/>
        </p:spPr>
      </p:pic>
      <p:pic>
        <p:nvPicPr>
          <p:cNvPr id="18"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7848600" y="4495800"/>
            <a:ext cx="457200" cy="457200"/>
          </a:xfrm>
          <a:prstGeom prst="rect">
            <a:avLst/>
          </a:prstGeom>
          <a:noFill/>
        </p:spPr>
      </p:pic>
      <p:pic>
        <p:nvPicPr>
          <p:cNvPr id="19"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6477000" y="3810000"/>
            <a:ext cx="457200" cy="457200"/>
          </a:xfrm>
          <a:prstGeom prst="rect">
            <a:avLst/>
          </a:prstGeom>
          <a:noFill/>
        </p:spPr>
      </p:pic>
      <p:pic>
        <p:nvPicPr>
          <p:cNvPr id="20" name="Picture 4" descr="C:\Users\rob\AppData\Local\Microsoft\Windows\Temporary Internet Files\Content.IE5\BYL5AY53\MCj04315170000[1].png"/>
          <p:cNvPicPr>
            <a:picLocks noChangeAspect="1" noChangeArrowheads="1"/>
          </p:cNvPicPr>
          <p:nvPr/>
        </p:nvPicPr>
        <p:blipFill>
          <a:blip r:embed="rId4"/>
          <a:srcRect/>
          <a:stretch>
            <a:fillRect/>
          </a:stretch>
        </p:blipFill>
        <p:spPr bwMode="auto">
          <a:xfrm>
            <a:off x="8001000" y="3657600"/>
            <a:ext cx="457200" cy="457200"/>
          </a:xfrm>
          <a:prstGeom prst="rect">
            <a:avLst/>
          </a:prstGeom>
          <a:noFill/>
        </p:spPr>
      </p:pic>
      <p:pic>
        <p:nvPicPr>
          <p:cNvPr id="2055" name="Picture 7" descr="C:\Users\rob\AppData\Local\Microsoft\Windows\Temporary Internet Files\Content.IE5\QQ9H52JF\MCj04338310000[1].png"/>
          <p:cNvPicPr>
            <a:picLocks noChangeAspect="1" noChangeArrowheads="1"/>
          </p:cNvPicPr>
          <p:nvPr/>
        </p:nvPicPr>
        <p:blipFill>
          <a:blip r:embed="rId6"/>
          <a:srcRect/>
          <a:stretch>
            <a:fillRect/>
          </a:stretch>
        </p:blipFill>
        <p:spPr bwMode="auto">
          <a:xfrm>
            <a:off x="762000" y="3429000"/>
            <a:ext cx="1828800" cy="1828800"/>
          </a:xfrm>
          <a:prstGeom prst="rect">
            <a:avLst/>
          </a:prstGeom>
          <a:noFill/>
        </p:spPr>
      </p:pic>
      <p:pic>
        <p:nvPicPr>
          <p:cNvPr id="26" name="Picture 2" descr="C:\Users\rob\AppData\Local\Microsoft\Windows\Temporary Internet Files\Content.IE5\IMRD31CO\MCj04316220000[1].png"/>
          <p:cNvPicPr>
            <a:picLocks noChangeAspect="1" noChangeArrowheads="1"/>
          </p:cNvPicPr>
          <p:nvPr/>
        </p:nvPicPr>
        <p:blipFill>
          <a:blip r:embed="rId3"/>
          <a:srcRect/>
          <a:stretch>
            <a:fillRect/>
          </a:stretch>
        </p:blipFill>
        <p:spPr bwMode="auto">
          <a:xfrm>
            <a:off x="4114800" y="4038600"/>
            <a:ext cx="1714500" cy="1714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no asking for passwords</a:t>
            </a:r>
            <a:endParaRPr lang="en-US" dirty="0"/>
          </a:p>
        </p:txBody>
      </p:sp>
      <p:sp>
        <p:nvSpPr>
          <p:cNvPr id="3" name="Content Placeholder 2"/>
          <p:cNvSpPr>
            <a:spLocks noGrp="1"/>
          </p:cNvSpPr>
          <p:nvPr>
            <p:ph idx="1"/>
          </p:nvPr>
        </p:nvSpPr>
        <p:spPr/>
        <p:txBody>
          <a:bodyPr/>
          <a:lstStyle/>
          <a:p>
            <a:r>
              <a:rPr lang="en-US" dirty="0" smtClean="0"/>
              <a:t>Adopt a strict policy: Never ask for passwords at your helpdesk or anywhere else</a:t>
            </a:r>
          </a:p>
          <a:p>
            <a:r>
              <a:rPr lang="en-US" dirty="0" smtClean="0"/>
              <a:t>Communicate this policy. Tell your students, faculty and staff directly </a:t>
            </a:r>
            <a:r>
              <a:rPr lang="en-US" b="1" i="1" dirty="0" smtClean="0"/>
              <a:t>“We will never ask for your password!”</a:t>
            </a:r>
          </a:p>
          <a:p>
            <a:r>
              <a:rPr lang="en-US" dirty="0" smtClean="0"/>
              <a:t>Repeat it as often as possible</a:t>
            </a:r>
          </a:p>
          <a:p>
            <a:pPr>
              <a:buNone/>
            </a:pPr>
            <a:endParaRPr lang="en-US" dirty="0" smtClean="0"/>
          </a:p>
          <a:p>
            <a:pPr>
              <a:buNone/>
            </a:pPr>
            <a:endParaRPr lang="en-US" dirty="0"/>
          </a:p>
        </p:txBody>
      </p:sp>
      <p:pic>
        <p:nvPicPr>
          <p:cNvPr id="1026" name="Picture 2" descr="C:\Users\rob\AppData\Local\Microsoft\Windows\Temporary Internet Files\Content.IE5\IMRD31CO\MCPE00093_0000[1].wmf"/>
          <p:cNvPicPr>
            <a:picLocks noChangeAspect="1" noChangeArrowheads="1"/>
          </p:cNvPicPr>
          <p:nvPr/>
        </p:nvPicPr>
        <p:blipFill>
          <a:blip r:embed="rId3"/>
          <a:srcRect/>
          <a:stretch>
            <a:fillRect/>
          </a:stretch>
        </p:blipFill>
        <p:spPr bwMode="auto">
          <a:xfrm>
            <a:off x="6400800" y="3962400"/>
            <a:ext cx="2278676" cy="23799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Solutions: no speaking passwords</a:t>
            </a:r>
            <a:endParaRPr lang="en-US" dirty="0"/>
          </a:p>
        </p:txBody>
      </p:sp>
      <p:sp>
        <p:nvSpPr>
          <p:cNvPr id="3" name="Content Placeholder 2"/>
          <p:cNvSpPr>
            <a:spLocks noGrp="1"/>
          </p:cNvSpPr>
          <p:nvPr>
            <p:ph idx="1"/>
          </p:nvPr>
        </p:nvSpPr>
        <p:spPr/>
        <p:txBody>
          <a:bodyPr/>
          <a:lstStyle/>
          <a:p>
            <a:r>
              <a:rPr lang="en-US" dirty="0" smtClean="0"/>
              <a:t>Adopt a policy: Never say/spell a password</a:t>
            </a:r>
          </a:p>
          <a:p>
            <a:r>
              <a:rPr lang="en-US" dirty="0" smtClean="0"/>
              <a:t>For password resets, use semi-secret shared information like: </a:t>
            </a:r>
            <a:r>
              <a:rPr lang="en-US" i="1" dirty="0" smtClean="0"/>
              <a:t>“It is now set to your student ID, please change it right now, while I’m on the phone.”</a:t>
            </a:r>
          </a:p>
          <a:p>
            <a:pPr>
              <a:buNone/>
            </a:pPr>
            <a:endParaRPr lang="en-US" dirty="0"/>
          </a:p>
        </p:txBody>
      </p:sp>
      <p:pic>
        <p:nvPicPr>
          <p:cNvPr id="3074" name="Picture 2" descr="C:\Users\rob\AppData\Local\Microsoft\Windows\Temporary Internet Files\Content.IE5\QQ9H52JF\MCj00890580000[1].wmf"/>
          <p:cNvPicPr>
            <a:picLocks noChangeAspect="1" noChangeArrowheads="1"/>
          </p:cNvPicPr>
          <p:nvPr/>
        </p:nvPicPr>
        <p:blipFill>
          <a:blip r:embed="rId3"/>
          <a:srcRect/>
          <a:stretch>
            <a:fillRect/>
          </a:stretch>
        </p:blipFill>
        <p:spPr bwMode="auto">
          <a:xfrm>
            <a:off x="4724400" y="4191000"/>
            <a:ext cx="1782762" cy="18065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all these “no” rules!</a:t>
            </a:r>
            <a:endParaRPr lang="en-US" dirty="0"/>
          </a:p>
        </p:txBody>
      </p:sp>
      <p:sp>
        <p:nvSpPr>
          <p:cNvPr id="3" name="Content Placeholder 2"/>
          <p:cNvSpPr>
            <a:spLocks noGrp="1"/>
          </p:cNvSpPr>
          <p:nvPr>
            <p:ph idx="1"/>
          </p:nvPr>
        </p:nvSpPr>
        <p:spPr/>
        <p:txBody>
          <a:bodyPr/>
          <a:lstStyle/>
          <a:p>
            <a:r>
              <a:rPr lang="en-US" dirty="0" smtClean="0"/>
              <a:t>Encourages an environment where passwords never leave the brain.</a:t>
            </a:r>
          </a:p>
          <a:p>
            <a:pPr lvl="1"/>
            <a:r>
              <a:rPr lang="en-US" dirty="0" smtClean="0"/>
              <a:t>Communicating passwords, in any way, should feel uneasy, awkward and just wrong</a:t>
            </a:r>
          </a:p>
          <a:p>
            <a:pPr lvl="1"/>
            <a:r>
              <a:rPr lang="en-US" dirty="0" smtClean="0"/>
              <a:t>Fosters a healthy suspicion of anyone who asks for passwords or wants to communicate actual password information</a:t>
            </a:r>
          </a:p>
          <a:p>
            <a:pPr lvl="1">
              <a:buNone/>
            </a:pPr>
            <a:endParaRPr lang="en-US" dirty="0"/>
          </a:p>
        </p:txBody>
      </p:sp>
      <p:pic>
        <p:nvPicPr>
          <p:cNvPr id="1029" name="Picture 5" descr="C:\Users\rob\AppData\Local\Microsoft\Windows\Temporary Internet Files\Content.IE5\QQ9H52JF\MCj02288350000[1].wmf"/>
          <p:cNvPicPr>
            <a:picLocks noChangeAspect="1" noChangeArrowheads="1"/>
          </p:cNvPicPr>
          <p:nvPr/>
        </p:nvPicPr>
        <p:blipFill>
          <a:blip r:embed="rId3"/>
          <a:srcRect/>
          <a:stretch>
            <a:fillRect/>
          </a:stretch>
        </p:blipFill>
        <p:spPr bwMode="auto">
          <a:xfrm>
            <a:off x="6019800" y="4724400"/>
            <a:ext cx="1241425" cy="18192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internal fishing</a:t>
            </a:r>
            <a:endParaRPr lang="en-US" dirty="0"/>
          </a:p>
        </p:txBody>
      </p:sp>
      <p:sp>
        <p:nvSpPr>
          <p:cNvPr id="3" name="Content Placeholder 2"/>
          <p:cNvSpPr>
            <a:spLocks noGrp="1"/>
          </p:cNvSpPr>
          <p:nvPr>
            <p:ph idx="1"/>
          </p:nvPr>
        </p:nvSpPr>
        <p:spPr/>
        <p:txBody>
          <a:bodyPr/>
          <a:lstStyle/>
          <a:p>
            <a:r>
              <a:rPr lang="en-US" dirty="0" smtClean="0"/>
              <a:t>Phishing your own population (controversial)</a:t>
            </a:r>
          </a:p>
          <a:p>
            <a:r>
              <a:rPr lang="en-US" dirty="0" smtClean="0"/>
              <a:t>Never implemented, but sparked interesting debate</a:t>
            </a:r>
          </a:p>
          <a:p>
            <a:pPr lvl="1"/>
            <a:r>
              <a:rPr lang="en-US" dirty="0" smtClean="0"/>
              <a:t>Morality and the “no” rules</a:t>
            </a:r>
          </a:p>
          <a:p>
            <a:pPr lvl="1"/>
            <a:r>
              <a:rPr lang="en-US" dirty="0" smtClean="0"/>
              <a:t>Highlights the effectiveness of phishing</a:t>
            </a:r>
          </a:p>
          <a:p>
            <a:r>
              <a:rPr lang="en-US" dirty="0" smtClean="0"/>
              <a:t>Likely would have been very effective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network security email</a:t>
            </a:r>
            <a:endParaRPr lang="en-US" dirty="0"/>
          </a:p>
        </p:txBody>
      </p:sp>
      <p:sp>
        <p:nvSpPr>
          <p:cNvPr id="3" name="Content Placeholder 2"/>
          <p:cNvSpPr>
            <a:spLocks noGrp="1"/>
          </p:cNvSpPr>
          <p:nvPr>
            <p:ph idx="1"/>
          </p:nvPr>
        </p:nvSpPr>
        <p:spPr/>
        <p:txBody>
          <a:bodyPr/>
          <a:lstStyle/>
          <a:p>
            <a:r>
              <a:rPr lang="en-US" dirty="0" smtClean="0"/>
              <a:t>Ensure that your account </a:t>
            </a:r>
            <a:r>
              <a:rPr lang="en-US" dirty="0" err="1" smtClean="0"/>
              <a:t>admins</a:t>
            </a:r>
            <a:r>
              <a:rPr lang="en-US" dirty="0" smtClean="0"/>
              <a:t> are subscribed to you network security lists, and are allowed to be first responders to:</a:t>
            </a:r>
          </a:p>
          <a:p>
            <a:pPr lvl="1"/>
            <a:r>
              <a:rPr lang="en-US" dirty="0" err="1" smtClean="0"/>
              <a:t>Spamcop</a:t>
            </a:r>
            <a:endParaRPr lang="en-US" dirty="0" smtClean="0"/>
          </a:p>
          <a:p>
            <a:pPr lvl="1"/>
            <a:r>
              <a:rPr lang="en-US" dirty="0" smtClean="0"/>
              <a:t>External complaints</a:t>
            </a:r>
          </a:p>
          <a:p>
            <a:r>
              <a:rPr lang="en-US" dirty="0" smtClean="0"/>
              <a:t>Suspending compromised accounts quickly is key to minimizing risk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summary</a:t>
            </a:r>
            <a:endParaRPr lang="en-US" dirty="0"/>
          </a:p>
        </p:txBody>
      </p:sp>
      <p:graphicFrame>
        <p:nvGraphicFramePr>
          <p:cNvPr id="8" name="Content Placeholder 7"/>
          <p:cNvGraphicFramePr>
            <a:graphicFrameLocks noGrp="1"/>
          </p:cNvGraphicFramePr>
          <p:nvPr>
            <p:ph idx="1"/>
          </p:nvPr>
        </p:nvGraphicFramePr>
        <p:xfrm>
          <a:off x="304800" y="1554162"/>
          <a:ext cx="8686800" cy="49228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About </a:t>
            </a:r>
            <a:r>
              <a:rPr lang="en-US" dirty="0" err="1" smtClean="0"/>
              <a:t>Zimbra</a:t>
            </a:r>
            <a:endParaRPr lang="en-US" dirty="0"/>
          </a:p>
        </p:txBody>
      </p:sp>
      <p:sp>
        <p:nvSpPr>
          <p:cNvPr id="16387" name="Content Placeholder 2"/>
          <p:cNvSpPr>
            <a:spLocks noGrp="1"/>
          </p:cNvSpPr>
          <p:nvPr>
            <p:ph idx="1"/>
          </p:nvPr>
        </p:nvSpPr>
        <p:spPr>
          <a:xfrm>
            <a:off x="304800" y="1676399"/>
            <a:ext cx="8686800" cy="4403725"/>
          </a:xfrm>
        </p:spPr>
        <p:txBody>
          <a:bodyPr/>
          <a:lstStyle/>
          <a:p>
            <a:r>
              <a:rPr lang="en-US" dirty="0" smtClean="0"/>
              <a:t>Full featured Collaboration Suite</a:t>
            </a:r>
          </a:p>
          <a:p>
            <a:pPr lvl="1"/>
            <a:r>
              <a:rPr lang="en-US" dirty="0" smtClean="0"/>
              <a:t>Email</a:t>
            </a:r>
          </a:p>
          <a:p>
            <a:pPr lvl="1"/>
            <a:r>
              <a:rPr lang="en-US" dirty="0" smtClean="0"/>
              <a:t>Calendaring</a:t>
            </a:r>
          </a:p>
          <a:p>
            <a:pPr lvl="1"/>
            <a:r>
              <a:rPr lang="en-US" dirty="0" smtClean="0"/>
              <a:t>Tasks</a:t>
            </a:r>
          </a:p>
          <a:p>
            <a:pPr lvl="1"/>
            <a:r>
              <a:rPr lang="en-US" dirty="0" smtClean="0"/>
              <a:t>Document Publishing</a:t>
            </a:r>
          </a:p>
          <a:p>
            <a:pPr lvl="1"/>
            <a:r>
              <a:rPr lang="en-US" dirty="0" smtClean="0"/>
              <a:t>Community </a:t>
            </a:r>
            <a:r>
              <a:rPr lang="en-US" dirty="0" smtClean="0"/>
              <a:t>Oriented</a:t>
            </a:r>
            <a:endParaRPr lang="en-US" dirty="0" smtClean="0"/>
          </a:p>
        </p:txBody>
      </p:sp>
      <p:pic>
        <p:nvPicPr>
          <p:cNvPr id="18434" name="Picture 2" descr="http://i37.tinypic.com/16ke444.jpg"/>
          <p:cNvPicPr>
            <a:picLocks noChangeAspect="1" noChangeArrowheads="1"/>
          </p:cNvPicPr>
          <p:nvPr/>
        </p:nvPicPr>
        <p:blipFill>
          <a:blip r:embed="rId3"/>
          <a:srcRect/>
          <a:stretch>
            <a:fillRect/>
          </a:stretch>
        </p:blipFill>
        <p:spPr bwMode="auto">
          <a:xfrm>
            <a:off x="4343400" y="2590800"/>
            <a:ext cx="4003040" cy="914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Phishing: Cutting the Identity Theft Line (2005)</a:t>
            </a:r>
          </a:p>
          <a:p>
            <a:r>
              <a:rPr lang="en-US" dirty="0" smtClean="0"/>
              <a:t>Scams and Swindles (2006)</a:t>
            </a:r>
          </a:p>
          <a:p>
            <a:r>
              <a:rPr lang="en-US" dirty="0" smtClean="0"/>
              <a:t>The Art of Deception by Kevin </a:t>
            </a:r>
            <a:r>
              <a:rPr lang="en-US" dirty="0" err="1" smtClean="0"/>
              <a:t>Mitnick</a:t>
            </a:r>
            <a:r>
              <a:rPr lang="en-US" dirty="0" smtClean="0"/>
              <a:t> (2002)</a:t>
            </a:r>
          </a:p>
          <a:p>
            <a:r>
              <a:rPr lang="en-US" dirty="0" smtClean="0"/>
              <a:t>The Art of Intrusion by Kevin </a:t>
            </a:r>
            <a:r>
              <a:rPr lang="en-US" dirty="0" err="1" smtClean="0"/>
              <a:t>Mitnick</a:t>
            </a:r>
            <a:r>
              <a:rPr lang="en-US" dirty="0" smtClean="0"/>
              <a:t> (2005)</a:t>
            </a:r>
          </a:p>
          <a:p>
            <a:r>
              <a:rPr lang="en-US" dirty="0" smtClean="0"/>
              <a:t>Anti-Phishing Working Group: http://www.antiphishing.org/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and </a:t>
            </a:r>
            <a:r>
              <a:rPr lang="en-US" dirty="0" err="1" smtClean="0"/>
              <a:t>Zimlet</a:t>
            </a:r>
            <a:r>
              <a:rPr lang="en-US" dirty="0" smtClean="0"/>
              <a:t> download</a:t>
            </a:r>
            <a:endParaRPr lang="en-US" dirty="0"/>
          </a:p>
        </p:txBody>
      </p:sp>
      <p:sp>
        <p:nvSpPr>
          <p:cNvPr id="3" name="Content Placeholder 2"/>
          <p:cNvSpPr>
            <a:spLocks noGrp="1"/>
          </p:cNvSpPr>
          <p:nvPr>
            <p:ph idx="1"/>
          </p:nvPr>
        </p:nvSpPr>
        <p:spPr/>
        <p:txBody>
          <a:bodyPr/>
          <a:lstStyle/>
          <a:p>
            <a:r>
              <a:rPr lang="en-US" dirty="0" err="1" smtClean="0"/>
              <a:t>Phising</a:t>
            </a:r>
            <a:r>
              <a:rPr lang="en-US" dirty="0" smtClean="0"/>
              <a:t> List: </a:t>
            </a:r>
            <a:r>
              <a:rPr lang="en-US" dirty="0" smtClean="0">
                <a:hlinkClick r:id="rId3"/>
              </a:rPr>
              <a:t>nophish@lists.wayne.edu</a:t>
            </a:r>
            <a:endParaRPr lang="en-US" dirty="0" smtClean="0"/>
          </a:p>
          <a:p>
            <a:r>
              <a:rPr lang="en-US" dirty="0" err="1" smtClean="0"/>
              <a:t>Zimlet</a:t>
            </a:r>
            <a:r>
              <a:rPr lang="en-US" dirty="0" smtClean="0"/>
              <a:t> Download:</a:t>
            </a:r>
          </a:p>
          <a:p>
            <a:r>
              <a:rPr lang="en-US" dirty="0" smtClean="0"/>
              <a:t>Contact Info:</a:t>
            </a:r>
          </a:p>
          <a:p>
            <a:pPr lvl="1"/>
            <a:r>
              <a:rPr lang="en-US" dirty="0" smtClean="0">
                <a:hlinkClick r:id="rId4"/>
              </a:rPr>
              <a:t>rob@wayne.edu</a:t>
            </a:r>
            <a:endParaRPr lang="en-US" dirty="0" smtClean="0"/>
          </a:p>
          <a:p>
            <a:pPr lvl="1"/>
            <a:r>
              <a:rPr lang="en-US" dirty="0" smtClean="0">
                <a:hlinkClick r:id="rId5"/>
              </a:rPr>
              <a:t>http://wayne.edu/</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5400" dirty="0" smtClean="0"/>
              <a:t>Questions?</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definitions</a:t>
            </a:r>
            <a:endParaRPr lang="en-US" dirty="0"/>
          </a:p>
        </p:txBody>
      </p:sp>
      <p:sp>
        <p:nvSpPr>
          <p:cNvPr id="3" name="Content Placeholder 2"/>
          <p:cNvSpPr>
            <a:spLocks noGrp="1"/>
          </p:cNvSpPr>
          <p:nvPr>
            <p:ph idx="1"/>
          </p:nvPr>
        </p:nvSpPr>
        <p:spPr>
          <a:xfrm>
            <a:off x="304800" y="1828800"/>
            <a:ext cx="5867400" cy="3703637"/>
          </a:xfrm>
        </p:spPr>
        <p:txBody>
          <a:bodyPr/>
          <a:lstStyle/>
          <a:p>
            <a:r>
              <a:rPr lang="en-US" dirty="0" smtClean="0"/>
              <a:t>Phishing: An identity crisis</a:t>
            </a:r>
          </a:p>
          <a:p>
            <a:pPr lvl="1"/>
            <a:r>
              <a:rPr lang="en-US" dirty="0" smtClean="0"/>
              <a:t>Email based phishing </a:t>
            </a:r>
          </a:p>
          <a:p>
            <a:pPr lvl="1"/>
            <a:r>
              <a:rPr lang="en-US" dirty="0" smtClean="0"/>
              <a:t>Web based phishing</a:t>
            </a:r>
          </a:p>
          <a:p>
            <a:pPr lvl="1"/>
            <a:r>
              <a:rPr lang="en-US" dirty="0" smtClean="0"/>
              <a:t>Is phishing = SPAM?</a:t>
            </a:r>
          </a:p>
          <a:p>
            <a:pPr lvl="1"/>
            <a:r>
              <a:rPr lang="en-US" dirty="0" smtClean="0"/>
              <a:t>Is phishing = identity theft?</a:t>
            </a:r>
          </a:p>
          <a:p>
            <a:pPr lvl="1"/>
            <a:r>
              <a:rPr lang="en-US" dirty="0" smtClean="0"/>
              <a:t>Is phishing = social engineering?</a:t>
            </a:r>
          </a:p>
        </p:txBody>
      </p:sp>
      <p:pic>
        <p:nvPicPr>
          <p:cNvPr id="43011" name="Picture 3" descr="C:\Users\rob\AppData\Local\Microsoft\Windows\Temporary Internet Files\Content.IE5\9VZKB681\MCj02371580000[1].wmf"/>
          <p:cNvPicPr>
            <a:picLocks noChangeAspect="1" noChangeArrowheads="1"/>
          </p:cNvPicPr>
          <p:nvPr/>
        </p:nvPicPr>
        <p:blipFill>
          <a:blip r:embed="rId3"/>
          <a:srcRect/>
          <a:stretch>
            <a:fillRect/>
          </a:stretch>
        </p:blipFill>
        <p:spPr bwMode="auto">
          <a:xfrm>
            <a:off x="5867400" y="1600200"/>
            <a:ext cx="2479675" cy="35136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definitions</a:t>
            </a:r>
            <a:endParaRPr lang="en-US" dirty="0"/>
          </a:p>
        </p:txBody>
      </p:sp>
      <p:sp>
        <p:nvSpPr>
          <p:cNvPr id="3" name="Content Placeholder 2"/>
          <p:cNvSpPr>
            <a:spLocks noGrp="1"/>
          </p:cNvSpPr>
          <p:nvPr>
            <p:ph idx="1"/>
          </p:nvPr>
        </p:nvSpPr>
        <p:spPr>
          <a:xfrm>
            <a:off x="304800" y="1828799"/>
            <a:ext cx="8686800" cy="4251325"/>
          </a:xfrm>
        </p:spPr>
        <p:txBody>
          <a:bodyPr/>
          <a:lstStyle/>
          <a:p>
            <a:r>
              <a:rPr lang="en-US" dirty="0" smtClean="0"/>
              <a:t>Phishing = con</a:t>
            </a:r>
          </a:p>
          <a:p>
            <a:pPr lvl="1"/>
            <a:r>
              <a:rPr lang="en-US" i="1" dirty="0" smtClean="0"/>
              <a:t>con (a “con man”)</a:t>
            </a:r>
          </a:p>
          <a:p>
            <a:pPr lvl="1"/>
            <a:r>
              <a:rPr lang="en-US" i="1" dirty="0" smtClean="0"/>
              <a:t>confidence trick</a:t>
            </a:r>
          </a:p>
          <a:p>
            <a:pPr lvl="1"/>
            <a:r>
              <a:rPr lang="en-US" i="1" dirty="0" smtClean="0"/>
              <a:t>confidence scam</a:t>
            </a:r>
          </a:p>
          <a:p>
            <a:pPr lvl="1"/>
            <a:r>
              <a:rPr lang="en-US" i="1" dirty="0" smtClean="0"/>
              <a:t>social engineering</a:t>
            </a:r>
          </a:p>
          <a:p>
            <a:endParaRPr lang="en-US" dirty="0"/>
          </a:p>
        </p:txBody>
      </p:sp>
      <p:pic>
        <p:nvPicPr>
          <p:cNvPr id="3074" name="Picture 2" descr="C:\Users\rob\AppData\Local\Microsoft\Windows\Temporary Internet Files\Content.IE5\QQ9H52JF\MCj04324750000[1].wmf"/>
          <p:cNvPicPr>
            <a:picLocks noChangeAspect="1" noChangeArrowheads="1"/>
          </p:cNvPicPr>
          <p:nvPr/>
        </p:nvPicPr>
        <p:blipFill>
          <a:blip r:embed="rId3"/>
          <a:srcRect/>
          <a:stretch>
            <a:fillRect/>
          </a:stretch>
        </p:blipFill>
        <p:spPr bwMode="auto">
          <a:xfrm>
            <a:off x="5257800" y="1676400"/>
            <a:ext cx="2560719" cy="31670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Confidence tricks</a:t>
            </a:r>
            <a:endParaRPr lang="en-US" dirty="0"/>
          </a:p>
        </p:txBody>
      </p:sp>
      <p:sp>
        <p:nvSpPr>
          <p:cNvPr id="3" name="Content Placeholder 2"/>
          <p:cNvSpPr>
            <a:spLocks noGrp="1"/>
          </p:cNvSpPr>
          <p:nvPr>
            <p:ph idx="1"/>
          </p:nvPr>
        </p:nvSpPr>
        <p:spPr>
          <a:xfrm>
            <a:off x="304800" y="1676400"/>
            <a:ext cx="5181600" cy="2971800"/>
          </a:xfrm>
        </p:spPr>
        <p:txBody>
          <a:bodyPr>
            <a:normAutofit/>
          </a:bodyPr>
          <a:lstStyle/>
          <a:p>
            <a:pPr fontAlgn="auto">
              <a:spcAft>
                <a:spcPts val="0"/>
              </a:spcAft>
              <a:buFont typeface="Wingdings 2"/>
              <a:buChar char=""/>
              <a:defRPr/>
            </a:pPr>
            <a:r>
              <a:rPr lang="en-US" sz="2800" dirty="0" smtClean="0"/>
              <a:t>General </a:t>
            </a:r>
            <a:r>
              <a:rPr lang="en-US" sz="2800" dirty="0" err="1" smtClean="0"/>
              <a:t>Gregor</a:t>
            </a:r>
            <a:r>
              <a:rPr lang="en-US" sz="2800" dirty="0" smtClean="0"/>
              <a:t> </a:t>
            </a:r>
            <a:r>
              <a:rPr lang="en-US" sz="2800" dirty="0" err="1" smtClean="0"/>
              <a:t>MacGregor</a:t>
            </a:r>
            <a:r>
              <a:rPr lang="en-US" sz="2800" dirty="0" smtClean="0"/>
              <a:t> </a:t>
            </a:r>
          </a:p>
          <a:p>
            <a:pPr fontAlgn="auto">
              <a:spcAft>
                <a:spcPts val="0"/>
              </a:spcAft>
              <a:buFont typeface="Wingdings 2"/>
              <a:buChar char=""/>
              <a:defRPr/>
            </a:pPr>
            <a:r>
              <a:rPr lang="en-US" sz="2800" dirty="0" smtClean="0"/>
              <a:t>December 24, 1786 to December 3, 1845</a:t>
            </a:r>
          </a:p>
          <a:p>
            <a:pPr fontAlgn="auto">
              <a:spcAft>
                <a:spcPts val="0"/>
              </a:spcAft>
              <a:buFont typeface="Wingdings 2"/>
              <a:buChar char=""/>
              <a:defRPr/>
            </a:pPr>
            <a:r>
              <a:rPr lang="en-US" sz="2800" dirty="0" smtClean="0"/>
              <a:t>Founder and Ruler of the Principality of </a:t>
            </a:r>
            <a:r>
              <a:rPr lang="en-US" sz="2800" dirty="0" err="1" smtClean="0"/>
              <a:t>Poyais</a:t>
            </a:r>
            <a:endParaRPr lang="en-US" sz="2800" dirty="0" smtClean="0"/>
          </a:p>
          <a:p>
            <a:pPr fontAlgn="auto">
              <a:spcAft>
                <a:spcPts val="0"/>
              </a:spcAft>
              <a:buFont typeface="Wingdings 2"/>
              <a:buNone/>
              <a:defRPr/>
            </a:pPr>
            <a:r>
              <a:rPr lang="en-US" sz="1100" dirty="0" smtClean="0"/>
              <a:t>	</a:t>
            </a:r>
            <a:endParaRPr lang="en-US" sz="1600" dirty="0" smtClean="0"/>
          </a:p>
          <a:p>
            <a:pPr fontAlgn="auto">
              <a:spcAft>
                <a:spcPts val="0"/>
              </a:spcAft>
              <a:buFont typeface="Wingdings 2"/>
              <a:buNone/>
              <a:defRPr/>
            </a:pPr>
            <a:endParaRPr lang="en-US" sz="1600" b="1" dirty="0" smtClean="0"/>
          </a:p>
          <a:p>
            <a:pPr fontAlgn="auto">
              <a:spcAft>
                <a:spcPts val="0"/>
              </a:spcAft>
              <a:buFont typeface="Wingdings 2"/>
              <a:buNone/>
              <a:defRPr/>
            </a:pPr>
            <a:endParaRPr lang="en-US" sz="1600" dirty="0" smtClean="0"/>
          </a:p>
          <a:p>
            <a:pPr fontAlgn="auto">
              <a:spcAft>
                <a:spcPts val="0"/>
              </a:spcAft>
              <a:buFont typeface="Wingdings 2"/>
              <a:buNone/>
              <a:defRPr/>
            </a:pPr>
            <a:endParaRPr lang="en-US" sz="1600" dirty="0" smtClean="0"/>
          </a:p>
          <a:p>
            <a:pPr fontAlgn="auto">
              <a:spcAft>
                <a:spcPts val="0"/>
              </a:spcAft>
              <a:buFont typeface="Wingdings 2"/>
              <a:buNone/>
              <a:defRPr/>
            </a:pPr>
            <a:endParaRPr lang="en-US" dirty="0" smtClean="0"/>
          </a:p>
          <a:p>
            <a:pPr fontAlgn="auto">
              <a:spcAft>
                <a:spcPts val="0"/>
              </a:spcAft>
              <a:buFont typeface="Wingdings 2"/>
              <a:buChar char=""/>
              <a:defRPr/>
            </a:pPr>
            <a:endParaRPr lang="en-US" dirty="0"/>
          </a:p>
        </p:txBody>
      </p:sp>
      <p:pic>
        <p:nvPicPr>
          <p:cNvPr id="17412" name="Picture 3" descr="general_gregorio_macgregor.jpg"/>
          <p:cNvPicPr>
            <a:picLocks noChangeAspect="1"/>
          </p:cNvPicPr>
          <p:nvPr/>
        </p:nvPicPr>
        <p:blipFill>
          <a:blip r:embed="rId3"/>
          <a:srcRect/>
          <a:stretch>
            <a:fillRect/>
          </a:stretch>
        </p:blipFill>
        <p:spPr bwMode="auto">
          <a:xfrm>
            <a:off x="5562600" y="1676400"/>
            <a:ext cx="3022600"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3"/>
          <a:srcRect/>
          <a:stretch>
            <a:fillRect/>
          </a:stretch>
        </p:blipFill>
        <p:spPr bwMode="auto">
          <a:xfrm>
            <a:off x="0" y="-152400"/>
            <a:ext cx="9144000" cy="7086600"/>
          </a:xfrm>
          <a:prstGeom prst="rect">
            <a:avLst/>
          </a:prstGeom>
          <a:noFill/>
          <a:ln w="9525">
            <a:noFill/>
            <a:miter lim="800000"/>
            <a:headEnd/>
            <a:tailEnd/>
          </a:ln>
        </p:spPr>
      </p:pic>
      <p:sp>
        <p:nvSpPr>
          <p:cNvPr id="5" name="Donut 4"/>
          <p:cNvSpPr/>
          <p:nvPr/>
        </p:nvSpPr>
        <p:spPr>
          <a:xfrm>
            <a:off x="4191000" y="1143000"/>
            <a:ext cx="1145822" cy="1066800"/>
          </a:xfrm>
          <a:prstGeom prst="donut">
            <a:avLst/>
          </a:prstGeom>
          <a:solidFill>
            <a:srgbClr val="FF0000">
              <a:alpha val="53000"/>
            </a:srgbClr>
          </a:solidFill>
          <a:ln>
            <a:solidFill>
              <a:schemeClr val="accent1">
                <a:shade val="50000"/>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p:cNvPicPr>
            <a:picLocks noChangeAspect="1" noChangeArrowheads="1"/>
          </p:cNvPicPr>
          <p:nvPr/>
        </p:nvPicPr>
        <p:blipFill>
          <a:blip r:embed="rId3"/>
          <a:srcRect/>
          <a:stretch>
            <a:fillRect/>
          </a:stretch>
        </p:blipFill>
        <p:spPr bwMode="auto">
          <a:xfrm>
            <a:off x="0" y="-228600"/>
            <a:ext cx="91440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3638</TotalTime>
  <Words>5147</Words>
  <Application>Microsoft Office PowerPoint</Application>
  <PresentationFormat>On-screen Show (4:3)</PresentationFormat>
  <Paragraphs>486</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Slide 1</vt:lpstr>
      <vt:lpstr>The trouble with phishing</vt:lpstr>
      <vt:lpstr>About Wayne State University </vt:lpstr>
      <vt:lpstr>About Zimbra</vt:lpstr>
      <vt:lpstr>Terms and definitions</vt:lpstr>
      <vt:lpstr>Terms and definitions</vt:lpstr>
      <vt:lpstr>Confidence tricks</vt:lpstr>
      <vt:lpstr>Slide 8</vt:lpstr>
      <vt:lpstr>Slide 9</vt:lpstr>
      <vt:lpstr>Confidence tricks</vt:lpstr>
      <vt:lpstr>Slide 11</vt:lpstr>
      <vt:lpstr>Confidence tricks</vt:lpstr>
      <vt:lpstr>What is phishing?</vt:lpstr>
      <vt:lpstr>What is phishing?</vt:lpstr>
      <vt:lpstr>What is phishing?</vt:lpstr>
      <vt:lpstr>Phishing types: Web based</vt:lpstr>
      <vt:lpstr>Phishing types: Email based</vt:lpstr>
      <vt:lpstr>Phishing types: Email based</vt:lpstr>
      <vt:lpstr>Email phishing</vt:lpstr>
      <vt:lpstr>What phishers want</vt:lpstr>
      <vt:lpstr>What phishers want</vt:lpstr>
      <vt:lpstr>Phishing at wayne state university</vt:lpstr>
      <vt:lpstr>Phishing at wayne state university</vt:lpstr>
      <vt:lpstr>DIFFICULTIES: convenience VS. risk</vt:lpstr>
      <vt:lpstr>Difficulties: full email headers</vt:lpstr>
      <vt:lpstr>Difficulties: revolving populations</vt:lpstr>
      <vt:lpstr>Solutions: Holistic approach to security</vt:lpstr>
      <vt:lpstr>Solutions: awareness</vt:lpstr>
      <vt:lpstr>Solutions: phishing reporting tools</vt:lpstr>
      <vt:lpstr>Solutions: phishing reporting tools</vt:lpstr>
      <vt:lpstr>Solutions: Phishing zimlet</vt:lpstr>
      <vt:lpstr>Solutions: Phishing zimlet</vt:lpstr>
      <vt:lpstr>Solutions: spam protection</vt:lpstr>
      <vt:lpstr>Solutions: no asking for passwords</vt:lpstr>
      <vt:lpstr>Solutions: no speaking passwords</vt:lpstr>
      <vt:lpstr>Solutions: all these “no” rules!</vt:lpstr>
      <vt:lpstr>Solutions: internal fishing</vt:lpstr>
      <vt:lpstr>Solutions: network security email</vt:lpstr>
      <vt:lpstr>Solutions: summary</vt:lpstr>
      <vt:lpstr>resources</vt:lpstr>
      <vt:lpstr>Contact and Zimlet download</vt:lpstr>
      <vt:lpstr>Slide 42</vt:lpstr>
    </vt:vector>
  </TitlesOfParts>
  <Company>wayne state university marketing and publication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rob</cp:lastModifiedBy>
  <cp:revision>1426</cp:revision>
  <dcterms:created xsi:type="dcterms:W3CDTF">2007-07-03T15:32:14Z</dcterms:created>
  <dcterms:modified xsi:type="dcterms:W3CDTF">2010-03-14T18:15:59Z</dcterms:modified>
</cp:coreProperties>
</file>