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1" r:id="rId4"/>
    <p:sldId id="262" r:id="rId5"/>
    <p:sldId id="269" r:id="rId6"/>
    <p:sldId id="257" r:id="rId7"/>
    <p:sldId id="263"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00" autoAdjust="0"/>
  </p:normalViewPr>
  <p:slideViewPr>
    <p:cSldViewPr>
      <p:cViewPr varScale="1">
        <p:scale>
          <a:sx n="103" d="100"/>
          <a:sy n="103" d="100"/>
        </p:scale>
        <p:origin x="-60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656A7-8C96-40EA-BDD1-23BD992E1976}" type="datetimeFigureOut">
              <a:rPr lang="en-US" smtClean="0"/>
              <a:pPr/>
              <a:t>3/8/2010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2AEA9-45B4-461E-BE75-E4A61DE3FE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we think of</a:t>
            </a:r>
            <a:r>
              <a:rPr lang="en-US" baseline="0" dirty="0" smtClean="0"/>
              <a:t> </a:t>
            </a:r>
            <a:r>
              <a:rPr lang="en-US" dirty="0" smtClean="0"/>
              <a:t>campus IT services, digital signage isn’t one</a:t>
            </a:r>
            <a:r>
              <a:rPr lang="en-US" baseline="0" dirty="0" smtClean="0"/>
              <a:t> of the first that comes to mind.  In fact, it is unlikely that digital signage would find its way onto anyone’s top 10 or top 20 lists.  Digital signage may not even be on the radar of most IT organizations.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r>
              <a:rPr lang="en-US" baseline="0" dirty="0" smtClean="0"/>
              <a:t>However, digital signs have been appearing on our campuses for some time now. Typically have been the result of one-off projects.  Perhaps a construction of a new campus building or a renovation project.  These projects a focus on local needs rather than a larger picture.  </a:t>
            </a:r>
          </a:p>
          <a:p>
            <a:endParaRPr lang="en-US" baseline="0" dirty="0" smtClean="0"/>
          </a:p>
          <a:p>
            <a:r>
              <a:rPr lang="en-US" baseline="0" dirty="0" smtClean="0"/>
              <a:t>Industry hasn’t helped us either.  The solutions and integrators that are hired to implement them originate from the AV industry and have been designed to fit the needs of specific vertical markets and not the needs of higher education.  We of all people know that many of the typical models used in the so-called “real world” break when they reach our “ivory towers.”   </a:t>
            </a:r>
          </a:p>
          <a:p>
            <a:endParaRPr lang="en-US" baseline="0" dirty="0" smtClean="0"/>
          </a:p>
          <a:p>
            <a:r>
              <a:rPr lang="en-US" baseline="0" dirty="0" smtClean="0"/>
              <a:t>This has led to the purchase of duplicate and usually incompatible solutions.  A failure to leverage volume hardware and software purchases.  A failure to integrate these systems with other types of services.  And a failure to live up to their potential as a tool for communication.  </a:t>
            </a:r>
          </a:p>
          <a:p>
            <a:endParaRPr lang="en-US" baseline="0" dirty="0" smtClean="0"/>
          </a:p>
          <a:p>
            <a:r>
              <a:rPr lang="en-US" baseline="0" dirty="0" smtClean="0"/>
              <a:t>So what do we do about these issues?  Albert Einstein said that the definition of insanity was doing the same things and expecting different results.  We needed to do something different.  We needed to change the rules.  We needed to turn digital signage into a commodity rather than a specialty….we needed to turn digital signage into an IT service.</a:t>
            </a:r>
          </a:p>
        </p:txBody>
      </p:sp>
      <p:sp>
        <p:nvSpPr>
          <p:cNvPr id="4" name="Slide Number Placeholder 3"/>
          <p:cNvSpPr>
            <a:spLocks noGrp="1"/>
          </p:cNvSpPr>
          <p:nvPr>
            <p:ph type="sldNum" sz="quarter" idx="10"/>
          </p:nvPr>
        </p:nvSpPr>
        <p:spPr/>
        <p:txBody>
          <a:bodyPr/>
          <a:lstStyle/>
          <a:p>
            <a:fld id="{AD92AEA9-45B4-461E-BE75-E4A61DE3FE8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But first, a step backwards.</a:t>
            </a:r>
            <a:r>
              <a:rPr lang="en-US" baseline="0" dirty="0" smtClean="0"/>
              <a:t>  We needed to ask ourselves, is this worth doing?   Yes, we could save money by reducing duplicate purchases, leveraging hardware purchasing agreements and even consolidating support developing standards.  But even so, it is always worth asking the fundamental questions.  </a:t>
            </a:r>
          </a:p>
          <a:p>
            <a:endParaRPr lang="en-US" baseline="0" dirty="0" smtClean="0"/>
          </a:p>
          <a:p>
            <a:r>
              <a:rPr lang="en-US" baseline="0" dirty="0" smtClean="0"/>
              <a:t>The first questions people ask me pertain, not to the technology itself, but rather, “What’s your business case?”  “With the financial situation what it is, how can we justify this expense?”  “Is there any value in this activity at all let alone trying to make it into a campus service?”  </a:t>
            </a:r>
          </a:p>
          <a:p>
            <a:endParaRPr lang="en-US" baseline="0" dirty="0" smtClean="0"/>
          </a:p>
          <a:p>
            <a:r>
              <a:rPr lang="en-US" baseline="0" dirty="0" smtClean="0"/>
              <a:t>These are the sort of questions that can keep us awake at night, that can make us doubt ourselves, that can cause us to pull into our shells and choose to be conservative, to choose not to take the lead because it is the easy road.  These are also the questions that can help us gain perspective and understanding of what we need to do, how to shape it and the resolve to do it.</a:t>
            </a:r>
          </a:p>
          <a:p>
            <a:endParaRPr lang="en-US" baseline="0" dirty="0" smtClean="0"/>
          </a:p>
          <a:p>
            <a:r>
              <a:rPr lang="en-US" baseline="0" dirty="0" smtClean="0"/>
              <a:t>The simple fact is that my group, Network Services, a part of “central” IT really has no business case for deploying digital signage of our own.  The simple fact is that our ‘customers’ is essentially the entire campus community.  They are found at the ends of every campus network jack and wireless connection.  Most of them will never frequent the atrium of the Digital Computer Lab.  We are not connected to these people through physical space.  We have no context.</a:t>
            </a:r>
          </a:p>
          <a:p>
            <a:endParaRPr lang="en-US" baseline="0" dirty="0" smtClean="0"/>
          </a:p>
          <a:p>
            <a:r>
              <a:rPr lang="en-US" baseline="0" dirty="0" smtClean="0"/>
              <a:t>The key is actually in the many departments that could benefit from digital signage.  </a:t>
            </a:r>
          </a:p>
          <a:p>
            <a:endParaRPr lang="en-US" baseline="0" dirty="0" smtClean="0"/>
          </a:p>
          <a:p>
            <a:r>
              <a:rPr lang="en-US" baseline="0" dirty="0" smtClean="0"/>
              <a:t>The student union that deploys interactive digital signage to help guide visitors to its many events, shops, and restaurants.</a:t>
            </a:r>
          </a:p>
          <a:p>
            <a:r>
              <a:rPr lang="en-US" baseline="0" dirty="0" smtClean="0"/>
              <a:t>The conference center that </a:t>
            </a:r>
          </a:p>
          <a:p>
            <a:r>
              <a:rPr lang="en-US" baseline="0" dirty="0" smtClean="0"/>
              <a:t>The department that uses its large video wall to not only entertain and inform but as a tool to capture the imagination of potential students and faculty.</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92AEA9-45B4-461E-BE75-E4A61DE3FE8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Illinois Digital Signage service is a coordinated approach to digital signage at University of Illinois. This service assists colleges, departments and auxiliary units in enhancing the Illinois experience through the delivery of real-time electronic communications and applications to students, faculty, staff, and visitors in campus public spaces.</a:t>
            </a:r>
          </a:p>
          <a:p>
            <a:endParaRPr lang="en-US" dirty="0"/>
          </a:p>
          <a:p>
            <a:r>
              <a:rPr lang="en-US" dirty="0" smtClean="0"/>
              <a:t>This</a:t>
            </a:r>
            <a:r>
              <a:rPr lang="en-US" baseline="0" dirty="0" smtClean="0"/>
              <a:t> service is still evolving as we bring things </a:t>
            </a:r>
            <a:r>
              <a:rPr lang="en-US" baseline="0" smtClean="0"/>
              <a:t>together but </a:t>
            </a:r>
            <a:endParaRPr lang="en-US" dirty="0" smtClean="0"/>
          </a:p>
        </p:txBody>
      </p:sp>
      <p:sp>
        <p:nvSpPr>
          <p:cNvPr id="4" name="Slide Number Placeholder 3"/>
          <p:cNvSpPr>
            <a:spLocks noGrp="1"/>
          </p:cNvSpPr>
          <p:nvPr>
            <p:ph type="sldNum" sz="quarter" idx="10"/>
          </p:nvPr>
        </p:nvSpPr>
        <p:spPr/>
        <p:txBody>
          <a:bodyPr/>
          <a:lstStyle/>
          <a:p>
            <a:fld id="{AD92AEA9-45B4-461E-BE75-E4A61DE3FE8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Departments in full control of content.</a:t>
            </a:r>
          </a:p>
          <a:p>
            <a:r>
              <a:rPr lang="en-US" dirty="0" smtClean="0"/>
              <a:t>Can be taken over by Public Safety.</a:t>
            </a:r>
          </a:p>
          <a:p>
            <a:r>
              <a:rPr lang="en-US" dirty="0" smtClean="0"/>
              <a:t>Service provides:</a:t>
            </a:r>
          </a:p>
          <a:p>
            <a:pPr lvl="1"/>
            <a:r>
              <a:rPr lang="en-US" dirty="0" smtClean="0"/>
              <a:t>Affordability</a:t>
            </a:r>
          </a:p>
          <a:p>
            <a:pPr lvl="1"/>
            <a:r>
              <a:rPr lang="en-US" dirty="0" smtClean="0"/>
              <a:t>Reliability</a:t>
            </a:r>
          </a:p>
          <a:p>
            <a:pPr lvl="1"/>
            <a:r>
              <a:rPr lang="en-US" dirty="0" smtClean="0"/>
              <a:t>Maintainability</a:t>
            </a:r>
          </a:p>
          <a:p>
            <a:pPr lvl="1"/>
            <a:r>
              <a:rPr lang="en-US" dirty="0" smtClean="0"/>
              <a:t>Integration</a:t>
            </a:r>
          </a:p>
          <a:p>
            <a:pPr lvl="1"/>
            <a:r>
              <a:rPr lang="en-US" dirty="0" smtClean="0"/>
              <a:t>Standardization</a:t>
            </a:r>
          </a:p>
          <a:p>
            <a:pPr lvl="1"/>
            <a:r>
              <a:rPr lang="en-US" dirty="0" smtClean="0"/>
              <a:t>Collaboration</a:t>
            </a:r>
          </a:p>
          <a:p>
            <a:endParaRPr lang="en-US" dirty="0"/>
          </a:p>
        </p:txBody>
      </p:sp>
      <p:sp>
        <p:nvSpPr>
          <p:cNvPr id="4" name="Slide Number Placeholder 3"/>
          <p:cNvSpPr>
            <a:spLocks noGrp="1"/>
          </p:cNvSpPr>
          <p:nvPr>
            <p:ph type="sldNum" sz="quarter" idx="10"/>
          </p:nvPr>
        </p:nvSpPr>
        <p:spPr/>
        <p:txBody>
          <a:bodyPr/>
          <a:lstStyle/>
          <a:p>
            <a:fld id="{AD92AEA9-45B4-461E-BE75-E4A61DE3FE8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date, we have 12 campus units involved with this service.  These 12 units are as unique as you might expect and their use of digital signage reflects that. Each unit has their own business case. Each unit has their own needs. From small </a:t>
            </a:r>
          </a:p>
          <a:p>
            <a:endParaRPr lang="en-US" baseline="0" dirty="0" smtClean="0"/>
          </a:p>
          <a:p>
            <a:r>
              <a:rPr lang="en-US" baseline="0" dirty="0" smtClean="0"/>
              <a:t>Regardless, the same software is being used by all these groups with the same basic hardware underneath. They are becoming a part of a campus-level service that not only meets their local needs but we hope will become a platform for enhancing the campus community.  People often chuckle when I say things like this.  My idealism showing through I suppose.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92AEA9-45B4-461E-BE75-E4A61DE3FE8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or without us,</a:t>
            </a:r>
            <a:r>
              <a:rPr lang="en-US" baseline="0" dirty="0" smtClean="0"/>
              <a:t> digital signage will continue to gain adoption on our campuses. It will fly under the radar as a paragraph in the audiovisual section of the programming document for a new building under construction; the TVs we watch while on the treadmill or in the waiting room of our campus healthcare facility while waiting to get our annual flu-shots.  It will be the interactive guide that campus visitors use to guide their way through a campus that continued to grow and morph over the course of nearly 150 years.  It will be the research project featured on a video building that captures the imagination of a brilliant high-school senior during a campus visit.  It will the </a:t>
            </a:r>
          </a:p>
          <a:p>
            <a:endParaRPr lang="en-US" baseline="0" dirty="0" smtClean="0"/>
          </a:p>
          <a:p>
            <a:r>
              <a:rPr lang="en-US" baseline="0" dirty="0" smtClean="0"/>
              <a:t>Regardless of having entered the information age,  how pervasive mobile computing becomes or ??????????????????? , we are inhabitants of the physical world.  We live and work in our campus spaces. Digital signage can contribute to that goal through the individual and collaborative efforts of colleges, departments and auxiliary units. It is projects such as this, where we can provide the foundation for these efforts to occur, lowering costs, increasing opportunities is where IT can provide leadership.  These problems are not ours, but by solving them, we put ourselves in a position to find opportunities, sometimes where they are least expected.</a:t>
            </a:r>
          </a:p>
          <a:p>
            <a:endParaRPr lang="en-US" dirty="0"/>
          </a:p>
        </p:txBody>
      </p:sp>
      <p:sp>
        <p:nvSpPr>
          <p:cNvPr id="4" name="Slide Number Placeholder 3"/>
          <p:cNvSpPr>
            <a:spLocks noGrp="1"/>
          </p:cNvSpPr>
          <p:nvPr>
            <p:ph type="sldNum" sz="quarter" idx="10"/>
          </p:nvPr>
        </p:nvSpPr>
        <p:spPr/>
        <p:txBody>
          <a:bodyPr/>
          <a:lstStyle/>
          <a:p>
            <a:fld id="{AD92AEA9-45B4-461E-BE75-E4A61DE3FE8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B35D2E-121F-453D-B509-5B42BF02AB37}"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45EAC-E625-436D-8AC3-A0A99DE0BA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35D2E-121F-453D-B509-5B42BF02AB37}"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45EAC-E625-436D-8AC3-A0A99DE0BA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35D2E-121F-453D-B509-5B42BF02AB37}"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45EAC-E625-436D-8AC3-A0A99DE0BA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35D2E-121F-453D-B509-5B42BF02AB37}"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45EAC-E625-436D-8AC3-A0A99DE0BA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B35D2E-121F-453D-B509-5B42BF02AB37}"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45EAC-E625-436D-8AC3-A0A99DE0BA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B35D2E-121F-453D-B509-5B42BF02AB37}" type="datetimeFigureOut">
              <a:rPr lang="en-US" smtClean="0"/>
              <a:pPr/>
              <a:t>3/8/2010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45EAC-E625-436D-8AC3-A0A99DE0BA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B35D2E-121F-453D-B509-5B42BF02AB37}" type="datetimeFigureOut">
              <a:rPr lang="en-US" smtClean="0"/>
              <a:pPr/>
              <a:t>3/8/2010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945EAC-E625-436D-8AC3-A0A99DE0BA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B35D2E-121F-453D-B509-5B42BF02AB37}" type="datetimeFigureOut">
              <a:rPr lang="en-US" smtClean="0"/>
              <a:pPr/>
              <a:t>3/8/2010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945EAC-E625-436D-8AC3-A0A99DE0BA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35D2E-121F-453D-B509-5B42BF02AB37}" type="datetimeFigureOut">
              <a:rPr lang="en-US" smtClean="0"/>
              <a:pPr/>
              <a:t>3/8/2010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945EAC-E625-436D-8AC3-A0A99DE0BA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35D2E-121F-453D-B509-5B42BF02AB37}" type="datetimeFigureOut">
              <a:rPr lang="en-US" smtClean="0"/>
              <a:pPr/>
              <a:t>3/8/2010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45EAC-E625-436D-8AC3-A0A99DE0BA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35D2E-121F-453D-B509-5B42BF02AB37}" type="datetimeFigureOut">
              <a:rPr lang="en-US" smtClean="0"/>
              <a:pPr/>
              <a:t>3/8/2010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45EAC-E625-436D-8AC3-A0A99DE0BA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35D2E-121F-453D-B509-5B42BF02AB37}" type="datetimeFigureOut">
              <a:rPr lang="en-US" smtClean="0"/>
              <a:pPr/>
              <a:t>3/8/2010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45EAC-E625-436D-8AC3-A0A99DE0BA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2.xml"/><Relationship Id="rId7"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Opportunities Found: Turning Digital Signage into an Enterprise IT Service</a:t>
            </a:r>
          </a:p>
        </p:txBody>
      </p:sp>
      <p:sp>
        <p:nvSpPr>
          <p:cNvPr id="3" name="Subtitle 2"/>
          <p:cNvSpPr>
            <a:spLocks noGrp="1"/>
          </p:cNvSpPr>
          <p:nvPr>
            <p:ph type="subTitle" idx="1"/>
          </p:nvPr>
        </p:nvSpPr>
        <p:spPr/>
        <p:txBody>
          <a:bodyPr/>
          <a:lstStyle/>
          <a:p>
            <a:r>
              <a:rPr lang="en-US" dirty="0" smtClean="0"/>
              <a:t>Thomas Kunka</a:t>
            </a:r>
          </a:p>
          <a:p>
            <a:r>
              <a:rPr lang="en-US" dirty="0" smtClean="0"/>
              <a:t>University of Illinois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Digital Signage an</a:t>
            </a:r>
            <a:br>
              <a:rPr lang="en-US" dirty="0" smtClean="0"/>
            </a:br>
            <a:r>
              <a:rPr lang="en-US" dirty="0" smtClean="0"/>
              <a:t>Opportunity Found?</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9"/>
          <p:cNvGrpSpPr>
            <a:grpSpLocks/>
          </p:cNvGrpSpPr>
          <p:nvPr/>
        </p:nvGrpSpPr>
        <p:grpSpPr bwMode="auto">
          <a:xfrm>
            <a:off x="1219200" y="1219200"/>
            <a:ext cx="6492875" cy="4941887"/>
            <a:chOff x="4114800" y="609600"/>
            <a:chExt cx="6492557" cy="4941332"/>
          </a:xfrm>
        </p:grpSpPr>
        <p:pic>
          <p:nvPicPr>
            <p:cNvPr id="13" name="Picture 3" descr="\\cct-xpurple\it projects\BIF and Law signage\IMG_0469.JPG"/>
            <p:cNvPicPr preferRelativeResize="0">
              <a:picLocks noChangeArrowheads="1"/>
            </p:cNvPicPr>
            <p:nvPr/>
          </p:nvPicPr>
          <p:blipFill>
            <a:blip r:embed="rId4" cstate="print"/>
            <a:srcRect/>
            <a:stretch>
              <a:fillRect/>
            </a:stretch>
          </p:blipFill>
          <p:spPr bwMode="auto">
            <a:xfrm>
              <a:off x="4114800" y="609600"/>
              <a:ext cx="6492557" cy="4572000"/>
            </a:xfrm>
            <a:prstGeom prst="rect">
              <a:avLst/>
            </a:prstGeom>
            <a:noFill/>
            <a:ln w="9525">
              <a:noFill/>
              <a:miter lim="800000"/>
              <a:headEnd/>
              <a:tailEnd/>
            </a:ln>
          </p:spPr>
        </p:pic>
        <p:sp>
          <p:nvSpPr>
            <p:cNvPr id="14" name="TextBox 18"/>
            <p:cNvSpPr txBox="1">
              <a:spLocks noChangeArrowheads="1"/>
            </p:cNvSpPr>
            <p:nvPr/>
          </p:nvSpPr>
          <p:spPr bwMode="auto">
            <a:xfrm>
              <a:off x="4114800" y="5181600"/>
              <a:ext cx="3211135" cy="369332"/>
            </a:xfrm>
            <a:prstGeom prst="rect">
              <a:avLst/>
            </a:prstGeom>
            <a:noFill/>
            <a:ln w="9525">
              <a:noFill/>
              <a:miter lim="800000"/>
              <a:headEnd/>
              <a:tailEnd/>
            </a:ln>
          </p:spPr>
          <p:txBody>
            <a:bodyPr wrap="none">
              <a:spAutoFit/>
            </a:bodyPr>
            <a:lstStyle/>
            <a:p>
              <a:r>
                <a:rPr lang="en-US"/>
                <a:t>Business Instructional Facility</a:t>
              </a:r>
            </a:p>
          </p:txBody>
        </p:sp>
      </p:grpSp>
      <p:grpSp>
        <p:nvGrpSpPr>
          <p:cNvPr id="3" name="Group 13"/>
          <p:cNvGrpSpPr>
            <a:grpSpLocks/>
          </p:cNvGrpSpPr>
          <p:nvPr/>
        </p:nvGrpSpPr>
        <p:grpSpPr bwMode="auto">
          <a:xfrm>
            <a:off x="1321541" y="1354138"/>
            <a:ext cx="6492875" cy="4935537"/>
            <a:chOff x="533400" y="1143000"/>
            <a:chExt cx="6492240" cy="4935498"/>
          </a:xfrm>
        </p:grpSpPr>
        <p:pic>
          <p:nvPicPr>
            <p:cNvPr id="4" name="Picture 5" descr="\\cct-xpurple\it projects\BIF and Law signage\IMG_0496.JPG"/>
            <p:cNvPicPr preferRelativeResize="0">
              <a:picLocks noChangeArrowheads="1"/>
            </p:cNvPicPr>
            <p:nvPr/>
          </p:nvPicPr>
          <p:blipFill>
            <a:blip r:embed="rId5" cstate="print"/>
            <a:srcRect/>
            <a:stretch>
              <a:fillRect/>
            </a:stretch>
          </p:blipFill>
          <p:spPr bwMode="auto">
            <a:xfrm>
              <a:off x="533400" y="1143000"/>
              <a:ext cx="6492240" cy="4572000"/>
            </a:xfrm>
            <a:prstGeom prst="rect">
              <a:avLst/>
            </a:prstGeom>
            <a:noFill/>
            <a:ln w="9525">
              <a:noFill/>
              <a:miter lim="800000"/>
              <a:headEnd/>
              <a:tailEnd/>
            </a:ln>
          </p:spPr>
        </p:pic>
        <p:sp>
          <p:nvSpPr>
            <p:cNvPr id="5" name="TextBox 10"/>
            <p:cNvSpPr txBox="1">
              <a:spLocks noChangeArrowheads="1"/>
            </p:cNvSpPr>
            <p:nvPr/>
          </p:nvSpPr>
          <p:spPr bwMode="auto">
            <a:xfrm>
              <a:off x="533400" y="5709166"/>
              <a:ext cx="3211135" cy="369332"/>
            </a:xfrm>
            <a:prstGeom prst="rect">
              <a:avLst/>
            </a:prstGeom>
            <a:noFill/>
            <a:ln w="9525">
              <a:noFill/>
              <a:miter lim="800000"/>
              <a:headEnd/>
              <a:tailEnd/>
            </a:ln>
          </p:spPr>
          <p:txBody>
            <a:bodyPr wrap="none">
              <a:spAutoFit/>
            </a:bodyPr>
            <a:lstStyle/>
            <a:p>
              <a:r>
                <a:rPr lang="en-US"/>
                <a:t>Business Instructional Facility</a:t>
              </a:r>
            </a:p>
          </p:txBody>
        </p:sp>
      </p:grpSp>
      <p:grpSp>
        <p:nvGrpSpPr>
          <p:cNvPr id="6" name="Group 15"/>
          <p:cNvGrpSpPr>
            <a:grpSpLocks/>
          </p:cNvGrpSpPr>
          <p:nvPr/>
        </p:nvGrpSpPr>
        <p:grpSpPr bwMode="auto">
          <a:xfrm>
            <a:off x="1321541" y="1354138"/>
            <a:ext cx="6492875" cy="4941887"/>
            <a:chOff x="-3733800" y="2590577"/>
            <a:chExt cx="6492557" cy="4941555"/>
          </a:xfrm>
        </p:grpSpPr>
        <p:pic>
          <p:nvPicPr>
            <p:cNvPr id="7" name="Picture 2" descr="\\cct-xpurple\it projects\BIF and Law signage\IMG_0473.JPG"/>
            <p:cNvPicPr preferRelativeResize="0">
              <a:picLocks noChangeArrowheads="1"/>
            </p:cNvPicPr>
            <p:nvPr/>
          </p:nvPicPr>
          <p:blipFill>
            <a:blip r:embed="rId6" cstate="print"/>
            <a:srcRect/>
            <a:stretch>
              <a:fillRect/>
            </a:stretch>
          </p:blipFill>
          <p:spPr bwMode="auto">
            <a:xfrm>
              <a:off x="-3733800" y="2590577"/>
              <a:ext cx="6492557" cy="4572223"/>
            </a:xfrm>
            <a:prstGeom prst="rect">
              <a:avLst/>
            </a:prstGeom>
            <a:noFill/>
            <a:ln w="9525">
              <a:noFill/>
              <a:miter lim="800000"/>
              <a:headEnd/>
              <a:tailEnd/>
            </a:ln>
          </p:spPr>
        </p:pic>
        <p:sp>
          <p:nvSpPr>
            <p:cNvPr id="8" name="TextBox 14"/>
            <p:cNvSpPr txBox="1">
              <a:spLocks noChangeArrowheads="1"/>
            </p:cNvSpPr>
            <p:nvPr/>
          </p:nvSpPr>
          <p:spPr bwMode="auto">
            <a:xfrm>
              <a:off x="-3733800" y="7162800"/>
              <a:ext cx="2864887" cy="369332"/>
            </a:xfrm>
            <a:prstGeom prst="rect">
              <a:avLst/>
            </a:prstGeom>
            <a:noFill/>
            <a:ln w="9525">
              <a:noFill/>
              <a:miter lim="800000"/>
              <a:headEnd/>
              <a:tailEnd/>
            </a:ln>
          </p:spPr>
          <p:txBody>
            <a:bodyPr wrap="none">
              <a:spAutoFit/>
            </a:bodyPr>
            <a:lstStyle/>
            <a:p>
              <a:r>
                <a:rPr lang="en-US"/>
                <a:t>Marketing Information Lab</a:t>
              </a:r>
            </a:p>
          </p:txBody>
        </p:sp>
      </p:grpSp>
      <p:grpSp>
        <p:nvGrpSpPr>
          <p:cNvPr id="9" name="Group 17"/>
          <p:cNvGrpSpPr>
            <a:grpSpLocks/>
          </p:cNvGrpSpPr>
          <p:nvPr/>
        </p:nvGrpSpPr>
        <p:grpSpPr bwMode="auto">
          <a:xfrm>
            <a:off x="1279525" y="1306513"/>
            <a:ext cx="6492875" cy="4941887"/>
            <a:chOff x="3185160" y="533400"/>
            <a:chExt cx="6492240" cy="4941332"/>
          </a:xfrm>
        </p:grpSpPr>
        <p:pic>
          <p:nvPicPr>
            <p:cNvPr id="10" name="Picture 2" descr="\\cct-xpurple\it projects\BIF and Law signage\IMG_0672.JPG"/>
            <p:cNvPicPr preferRelativeResize="0">
              <a:picLocks noChangeArrowheads="1"/>
            </p:cNvPicPr>
            <p:nvPr/>
          </p:nvPicPr>
          <p:blipFill>
            <a:blip r:embed="rId7" cstate="print"/>
            <a:srcRect/>
            <a:stretch>
              <a:fillRect/>
            </a:stretch>
          </p:blipFill>
          <p:spPr bwMode="auto">
            <a:xfrm>
              <a:off x="3185160" y="533400"/>
              <a:ext cx="6492240" cy="4572000"/>
            </a:xfrm>
            <a:prstGeom prst="rect">
              <a:avLst/>
            </a:prstGeom>
            <a:noFill/>
            <a:ln w="9525">
              <a:noFill/>
              <a:miter lim="800000"/>
              <a:headEnd/>
              <a:tailEnd/>
            </a:ln>
          </p:spPr>
        </p:pic>
        <p:sp>
          <p:nvSpPr>
            <p:cNvPr id="11" name="TextBox 16"/>
            <p:cNvSpPr txBox="1">
              <a:spLocks noChangeArrowheads="1"/>
            </p:cNvSpPr>
            <p:nvPr/>
          </p:nvSpPr>
          <p:spPr bwMode="auto">
            <a:xfrm>
              <a:off x="3185160" y="5105400"/>
              <a:ext cx="1492716" cy="369332"/>
            </a:xfrm>
            <a:prstGeom prst="rect">
              <a:avLst/>
            </a:prstGeom>
            <a:noFill/>
            <a:ln w="9525">
              <a:noFill/>
              <a:miter lim="800000"/>
              <a:headEnd/>
              <a:tailEnd/>
            </a:ln>
          </p:spPr>
          <p:txBody>
            <a:bodyPr wrap="none">
              <a:spAutoFit/>
            </a:bodyPr>
            <a:lstStyle/>
            <a:p>
              <a:r>
                <a:rPr lang="en-US"/>
                <a:t>Law Building</a:t>
              </a:r>
            </a:p>
          </p:txBody>
        </p:sp>
      </p:grpSp>
      <p:grpSp>
        <p:nvGrpSpPr>
          <p:cNvPr id="18" name="Group 21"/>
          <p:cNvGrpSpPr>
            <a:grpSpLocks/>
          </p:cNvGrpSpPr>
          <p:nvPr/>
        </p:nvGrpSpPr>
        <p:grpSpPr bwMode="auto">
          <a:xfrm>
            <a:off x="0" y="1219200"/>
            <a:ext cx="9144000" cy="5410201"/>
            <a:chOff x="-1874459" y="7200061"/>
            <a:chExt cx="7040562" cy="4454596"/>
          </a:xfrm>
        </p:grpSpPr>
        <p:pic>
          <p:nvPicPr>
            <p:cNvPr id="19" name="Picture 9" descr="vbb-2.jpg"/>
            <p:cNvPicPr>
              <a:picLocks noChangeAspect="1"/>
            </p:cNvPicPr>
            <p:nvPr/>
          </p:nvPicPr>
          <p:blipFill>
            <a:blip r:embed="rId8" cstate="print"/>
            <a:srcRect/>
            <a:stretch>
              <a:fillRect/>
            </a:stretch>
          </p:blipFill>
          <p:spPr bwMode="auto">
            <a:xfrm>
              <a:off x="-1874459" y="7200061"/>
              <a:ext cx="7040562" cy="4140892"/>
            </a:xfrm>
            <a:prstGeom prst="rect">
              <a:avLst/>
            </a:prstGeom>
            <a:noFill/>
            <a:ln w="9525">
              <a:noFill/>
              <a:miter lim="800000"/>
              <a:headEnd/>
              <a:tailEnd/>
            </a:ln>
          </p:spPr>
        </p:pic>
        <p:sp>
          <p:nvSpPr>
            <p:cNvPr id="20" name="TextBox 20"/>
            <p:cNvSpPr txBox="1">
              <a:spLocks noChangeArrowheads="1"/>
            </p:cNvSpPr>
            <p:nvPr/>
          </p:nvSpPr>
          <p:spPr bwMode="auto">
            <a:xfrm>
              <a:off x="-1874459" y="11285325"/>
              <a:ext cx="2121093" cy="369332"/>
            </a:xfrm>
            <a:prstGeom prst="rect">
              <a:avLst/>
            </a:prstGeom>
            <a:noFill/>
            <a:ln w="9525">
              <a:noFill/>
              <a:miter lim="800000"/>
              <a:headEnd/>
              <a:tailEnd/>
            </a:ln>
          </p:spPr>
          <p:txBody>
            <a:bodyPr wrap="none">
              <a:spAutoFit/>
            </a:bodyPr>
            <a:lstStyle/>
            <a:p>
              <a:r>
                <a:rPr lang="en-US" dirty="0"/>
                <a:t>Interactive Content</a:t>
              </a:r>
            </a:p>
          </p:txBody>
        </p:sp>
      </p:grpSp>
      <p:sp>
        <p:nvSpPr>
          <p:cNvPr id="25" name="Title 24"/>
          <p:cNvSpPr>
            <a:spLocks noGrp="1"/>
          </p:cNvSpPr>
          <p:nvPr>
            <p:ph type="title"/>
          </p:nvPr>
        </p:nvSpPr>
        <p:spPr/>
        <p:txBody>
          <a:bodyPr/>
          <a:lstStyle/>
          <a:p>
            <a:r>
              <a:rPr lang="en-US" dirty="0" smtClean="0"/>
              <a:t>The Case?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7000"/>
                            </p:stCondLst>
                            <p:childTnLst>
                              <p:par>
                                <p:cTn id="9" presetID="10" presetClass="exit" presetSubtype="0" fill="hold" nodeType="afterEffect">
                                  <p:stCondLst>
                                    <p:cond delay="300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par>
                          <p:cTn id="12" fill="hold">
                            <p:stCondLst>
                              <p:cond delay="1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13000"/>
                            </p:stCondLst>
                            <p:childTnLst>
                              <p:par>
                                <p:cTn id="17" presetID="10" presetClass="exit" presetSubtype="0" fill="hold" nodeType="afterEffect">
                                  <p:stCondLst>
                                    <p:cond delay="2000"/>
                                  </p:stCondLst>
                                  <p:childTnLst>
                                    <p:animEffect transition="out" filter="fade">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childTnLst>
                          </p:cTn>
                        </p:par>
                        <p:par>
                          <p:cTn id="20" fill="hold">
                            <p:stCondLst>
                              <p:cond delay="16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par>
                          <p:cTn id="24" fill="hold">
                            <p:stCondLst>
                              <p:cond delay="18000"/>
                            </p:stCondLst>
                            <p:childTnLst>
                              <p:par>
                                <p:cTn id="25" presetID="10" presetClass="exit" presetSubtype="0" fill="hold" nodeType="afterEffect">
                                  <p:stCondLst>
                                    <p:cond delay="2000"/>
                                  </p:stCondLst>
                                  <p:childTnLst>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childTnLst>
                          </p:cTn>
                        </p:par>
                        <p:par>
                          <p:cTn id="28" fill="hold">
                            <p:stCondLst>
                              <p:cond delay="21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par>
                          <p:cTn id="32" fill="hold">
                            <p:stCondLst>
                              <p:cond delay="23000"/>
                            </p:stCondLst>
                            <p:childTnLst>
                              <p:par>
                                <p:cTn id="33" presetID="10" presetClass="exit" presetSubtype="0" fill="hold" nodeType="afterEffect">
                                  <p:stCondLst>
                                    <p:cond delay="2000"/>
                                  </p:stCondLst>
                                  <p:childTnLst>
                                    <p:animEffect transition="out" filter="fade">
                                      <p:cBhvr>
                                        <p:cTn id="34" dur="1000"/>
                                        <p:tgtEl>
                                          <p:spTgt spid="12"/>
                                        </p:tgtEl>
                                      </p:cBhvr>
                                    </p:animEffect>
                                    <p:set>
                                      <p:cBhvr>
                                        <p:cTn id="35" dur="1" fill="hold">
                                          <p:stCondLst>
                                            <p:cond delay="999"/>
                                          </p:stCondLst>
                                        </p:cTn>
                                        <p:tgtEl>
                                          <p:spTgt spid="12"/>
                                        </p:tgtEl>
                                        <p:attrNameLst>
                                          <p:attrName>style.visibility</p:attrName>
                                        </p:attrNameLst>
                                      </p:cBhvr>
                                      <p:to>
                                        <p:strVal val="hidden"/>
                                      </p:to>
                                    </p:set>
                                  </p:childTnLst>
                                </p:cTn>
                              </p:par>
                            </p:childTnLst>
                          </p:cTn>
                        </p:par>
                        <p:par>
                          <p:cTn id="36" fill="hold">
                            <p:stCondLst>
                              <p:cond delay="26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to End Signage Service</a:t>
            </a:r>
            <a:endParaRPr lang="en-US" dirty="0"/>
          </a:p>
        </p:txBody>
      </p:sp>
      <p:sp>
        <p:nvSpPr>
          <p:cNvPr id="3" name="Content Placeholder 2"/>
          <p:cNvSpPr>
            <a:spLocks noGrp="1"/>
          </p:cNvSpPr>
          <p:nvPr>
            <p:ph idx="1"/>
          </p:nvPr>
        </p:nvSpPr>
        <p:spPr/>
        <p:txBody>
          <a:bodyPr/>
          <a:lstStyle/>
          <a:p>
            <a:r>
              <a:rPr lang="en-US" dirty="0" smtClean="0"/>
              <a:t>AV </a:t>
            </a:r>
            <a:r>
              <a:rPr lang="en-US" dirty="0" smtClean="0"/>
              <a:t>Design &amp; Installation</a:t>
            </a:r>
          </a:p>
          <a:p>
            <a:r>
              <a:rPr lang="en-US" dirty="0" smtClean="0"/>
              <a:t>Common </a:t>
            </a:r>
            <a:r>
              <a:rPr lang="en-US" dirty="0" smtClean="0"/>
              <a:t>Platform</a:t>
            </a:r>
          </a:p>
          <a:p>
            <a:pPr lvl="1"/>
            <a:r>
              <a:rPr lang="en-US" dirty="0" smtClean="0"/>
              <a:t>Easy to use</a:t>
            </a:r>
          </a:p>
          <a:p>
            <a:pPr lvl="1"/>
            <a:r>
              <a:rPr lang="en-US" dirty="0" smtClean="0"/>
              <a:t>Powerful &amp; Flexible</a:t>
            </a:r>
          </a:p>
          <a:p>
            <a:pPr lvl="1"/>
            <a:r>
              <a:rPr lang="en-US" dirty="0" smtClean="0"/>
              <a:t>Cost Effective</a:t>
            </a:r>
            <a:endParaRPr lang="en-US" dirty="0" smtClean="0"/>
          </a:p>
          <a:p>
            <a:r>
              <a:rPr lang="en-US" dirty="0" smtClean="0"/>
              <a:t>Support &amp; Management</a:t>
            </a:r>
          </a:p>
          <a:p>
            <a:r>
              <a:rPr lang="en-US" dirty="0" smtClean="0"/>
              <a:t>Cost Recovery</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Local Focus – Central Ties</a:t>
            </a:r>
            <a:endParaRPr lang="en-US" dirty="0"/>
          </a:p>
        </p:txBody>
      </p:sp>
      <p:pic>
        <p:nvPicPr>
          <p:cNvPr id="5129" name="Picture 9"/>
          <p:cNvPicPr>
            <a:picLocks noChangeAspect="1" noChangeArrowheads="1"/>
          </p:cNvPicPr>
          <p:nvPr/>
        </p:nvPicPr>
        <p:blipFill>
          <a:blip r:embed="rId3" cstate="print"/>
          <a:srcRect/>
          <a:stretch>
            <a:fillRect/>
          </a:stretch>
        </p:blipFill>
        <p:spPr bwMode="auto">
          <a:xfrm>
            <a:off x="-4763" y="1362075"/>
            <a:ext cx="9153526" cy="5038725"/>
          </a:xfrm>
          <a:prstGeom prst="rect">
            <a:avLst/>
          </a:prstGeom>
          <a:noFill/>
          <a:ln w="9525">
            <a:noFill/>
            <a:miter lim="800000"/>
            <a:headEnd/>
            <a:tailEnd/>
          </a:ln>
        </p:spPr>
      </p:pic>
      <p:pic>
        <p:nvPicPr>
          <p:cNvPr id="5131" name="Picture 11"/>
          <p:cNvPicPr>
            <a:picLocks noChangeAspect="1" noChangeArrowheads="1"/>
          </p:cNvPicPr>
          <p:nvPr/>
        </p:nvPicPr>
        <p:blipFill>
          <a:blip r:embed="rId4" cstate="print"/>
          <a:srcRect/>
          <a:stretch>
            <a:fillRect/>
          </a:stretch>
        </p:blipFill>
        <p:spPr bwMode="auto">
          <a:xfrm>
            <a:off x="-4763" y="1371600"/>
            <a:ext cx="9153526" cy="5029200"/>
          </a:xfrm>
          <a:prstGeom prst="rect">
            <a:avLst/>
          </a:prstGeom>
          <a:noFill/>
          <a:ln w="9525">
            <a:noFill/>
            <a:miter lim="800000"/>
            <a:headEnd/>
            <a:tailEnd/>
          </a:ln>
        </p:spPr>
      </p:pic>
      <p:pic>
        <p:nvPicPr>
          <p:cNvPr id="5132" name="Picture 12"/>
          <p:cNvPicPr>
            <a:picLocks noChangeAspect="1" noChangeArrowheads="1"/>
          </p:cNvPicPr>
          <p:nvPr/>
        </p:nvPicPr>
        <p:blipFill>
          <a:blip r:embed="rId5" cstate="print"/>
          <a:srcRect/>
          <a:stretch>
            <a:fillRect/>
          </a:stretch>
        </p:blipFill>
        <p:spPr bwMode="auto">
          <a:xfrm>
            <a:off x="-4763" y="1362075"/>
            <a:ext cx="9153526" cy="5038725"/>
          </a:xfrm>
          <a:prstGeom prst="rect">
            <a:avLst/>
          </a:prstGeom>
          <a:noFill/>
          <a:ln w="9525">
            <a:noFill/>
            <a:miter lim="800000"/>
            <a:headEnd/>
            <a:tailEnd/>
          </a:ln>
        </p:spPr>
      </p:pic>
      <p:pic>
        <p:nvPicPr>
          <p:cNvPr id="5133" name="Picture 13"/>
          <p:cNvPicPr>
            <a:picLocks noChangeAspect="1" noChangeArrowheads="1"/>
          </p:cNvPicPr>
          <p:nvPr/>
        </p:nvPicPr>
        <p:blipFill>
          <a:blip r:embed="rId6" cstate="print"/>
          <a:srcRect/>
          <a:stretch>
            <a:fillRect/>
          </a:stretch>
        </p:blipFill>
        <p:spPr bwMode="auto">
          <a:xfrm>
            <a:off x="-4763" y="1362075"/>
            <a:ext cx="9153526" cy="5038725"/>
          </a:xfrm>
          <a:prstGeom prst="rect">
            <a:avLst/>
          </a:prstGeom>
          <a:noFill/>
          <a:ln w="9525">
            <a:noFill/>
            <a:miter lim="800000"/>
            <a:headEnd/>
            <a:tailEnd/>
          </a:ln>
        </p:spPr>
      </p:pic>
      <p:pic>
        <p:nvPicPr>
          <p:cNvPr id="5135" name="Picture 15"/>
          <p:cNvPicPr>
            <a:picLocks noChangeAspect="1" noChangeArrowheads="1"/>
          </p:cNvPicPr>
          <p:nvPr/>
        </p:nvPicPr>
        <p:blipFill>
          <a:blip r:embed="rId7" cstate="print"/>
          <a:srcRect/>
          <a:stretch>
            <a:fillRect/>
          </a:stretch>
        </p:blipFill>
        <p:spPr bwMode="auto">
          <a:xfrm>
            <a:off x="-4763" y="1371600"/>
            <a:ext cx="9153526"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fade">
                                      <p:cBhvr>
                                        <p:cTn id="7" dur="2000"/>
                                        <p:tgtEl>
                                          <p:spTgt spid="51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fade">
                                      <p:cBhvr>
                                        <p:cTn id="11" dur="2000"/>
                                        <p:tgtEl>
                                          <p:spTgt spid="5131"/>
                                        </p:tgtEl>
                                      </p:cBhvr>
                                    </p:animEffect>
                                  </p:childTnLst>
                                </p:cTn>
                              </p:par>
                            </p:childTnLst>
                          </p:cTn>
                        </p:par>
                        <p:par>
                          <p:cTn id="12" fill="hold">
                            <p:stCondLst>
                              <p:cond delay="4000"/>
                            </p:stCondLst>
                            <p:childTnLst>
                              <p:par>
                                <p:cTn id="13" presetID="10" presetClass="entr" presetSubtype="0" fill="hold" nodeType="afterEffect">
                                  <p:stCondLst>
                                    <p:cond delay="3000"/>
                                  </p:stCondLst>
                                  <p:childTnLst>
                                    <p:set>
                                      <p:cBhvr>
                                        <p:cTn id="14" dur="1" fill="hold">
                                          <p:stCondLst>
                                            <p:cond delay="0"/>
                                          </p:stCondLst>
                                        </p:cTn>
                                        <p:tgtEl>
                                          <p:spTgt spid="5132"/>
                                        </p:tgtEl>
                                        <p:attrNameLst>
                                          <p:attrName>style.visibility</p:attrName>
                                        </p:attrNameLst>
                                      </p:cBhvr>
                                      <p:to>
                                        <p:strVal val="visible"/>
                                      </p:to>
                                    </p:set>
                                    <p:animEffect transition="in" filter="fade">
                                      <p:cBhvr>
                                        <p:cTn id="15" dur="2000"/>
                                        <p:tgtEl>
                                          <p:spTgt spid="5132"/>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5133"/>
                                        </p:tgtEl>
                                        <p:attrNameLst>
                                          <p:attrName>style.visibility</p:attrName>
                                        </p:attrNameLst>
                                      </p:cBhvr>
                                      <p:to>
                                        <p:strVal val="visible"/>
                                      </p:to>
                                    </p:set>
                                    <p:animEffect transition="in" filter="fade">
                                      <p:cBhvr>
                                        <p:cTn id="19" dur="2000"/>
                                        <p:tgtEl>
                                          <p:spTgt spid="5133"/>
                                        </p:tgtEl>
                                      </p:cBhvr>
                                    </p:animEffect>
                                  </p:childTnLst>
                                </p:cTn>
                              </p:par>
                            </p:childTnLst>
                          </p:cTn>
                        </p:par>
                        <p:par>
                          <p:cTn id="20" fill="hold">
                            <p:stCondLst>
                              <p:cond delay="11000"/>
                            </p:stCondLst>
                            <p:childTnLst>
                              <p:par>
                                <p:cTn id="21" presetID="10" presetClass="entr" presetSubtype="0" fill="hold" nodeType="afterEffect">
                                  <p:stCondLst>
                                    <p:cond delay="3000"/>
                                  </p:stCondLst>
                                  <p:childTnLst>
                                    <p:set>
                                      <p:cBhvr>
                                        <p:cTn id="22" dur="1" fill="hold">
                                          <p:stCondLst>
                                            <p:cond delay="0"/>
                                          </p:stCondLst>
                                        </p:cTn>
                                        <p:tgtEl>
                                          <p:spTgt spid="5135"/>
                                        </p:tgtEl>
                                        <p:attrNameLst>
                                          <p:attrName>style.visibility</p:attrName>
                                        </p:attrNameLst>
                                      </p:cBhvr>
                                      <p:to>
                                        <p:strVal val="visible"/>
                                      </p:to>
                                    </p:set>
                                    <p:animEffect transition="in" filter="fade">
                                      <p:cBhvr>
                                        <p:cTn id="23" dur="20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Campus Partnership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Beckman Institute for Advanced Science and Technology</a:t>
            </a:r>
          </a:p>
          <a:p>
            <a:r>
              <a:rPr lang="en-US" dirty="0" smtClean="0"/>
              <a:t>Campus Information Technologies and Educational </a:t>
            </a:r>
            <a:r>
              <a:rPr lang="en-US" dirty="0" smtClean="0"/>
              <a:t>Services*</a:t>
            </a:r>
            <a:endParaRPr lang="en-US" dirty="0" smtClean="0"/>
          </a:p>
          <a:p>
            <a:r>
              <a:rPr lang="en-US" dirty="0" smtClean="0"/>
              <a:t>Campus Recreation</a:t>
            </a:r>
          </a:p>
          <a:p>
            <a:r>
              <a:rPr lang="en-US" dirty="0" smtClean="0"/>
              <a:t>College of Business</a:t>
            </a:r>
          </a:p>
          <a:p>
            <a:r>
              <a:rPr lang="en-US" dirty="0" smtClean="0"/>
              <a:t>College of Law</a:t>
            </a:r>
          </a:p>
          <a:p>
            <a:r>
              <a:rPr lang="en-US" dirty="0" smtClean="0"/>
              <a:t>College of Veterinary </a:t>
            </a:r>
            <a:r>
              <a:rPr lang="en-US" dirty="0" smtClean="0"/>
              <a:t>Medicine*</a:t>
            </a:r>
            <a:endParaRPr lang="en-US" dirty="0" smtClean="0"/>
          </a:p>
          <a:p>
            <a:r>
              <a:rPr lang="en-US" dirty="0" smtClean="0"/>
              <a:t>College of </a:t>
            </a:r>
            <a:r>
              <a:rPr lang="en-US" dirty="0" smtClean="0"/>
              <a:t>ACES*</a:t>
            </a:r>
            <a:endParaRPr lang="en-US" dirty="0" smtClean="0"/>
          </a:p>
          <a:p>
            <a:r>
              <a:rPr lang="en-US" dirty="0" smtClean="0"/>
              <a:t>College of </a:t>
            </a:r>
            <a:r>
              <a:rPr lang="en-US" dirty="0" smtClean="0"/>
              <a:t>Education*</a:t>
            </a:r>
            <a:endParaRPr lang="en-US" dirty="0" smtClean="0"/>
          </a:p>
          <a:p>
            <a:r>
              <a:rPr lang="en-US" dirty="0" smtClean="0"/>
              <a:t>Department of Computer </a:t>
            </a:r>
            <a:r>
              <a:rPr lang="en-US" dirty="0" smtClean="0"/>
              <a:t>Science*</a:t>
            </a:r>
            <a:endParaRPr lang="en-US" dirty="0" smtClean="0"/>
          </a:p>
          <a:p>
            <a:r>
              <a:rPr lang="en-US" dirty="0" smtClean="0"/>
              <a:t>Illinois Conference Center &amp; </a:t>
            </a:r>
            <a:r>
              <a:rPr lang="en-US" dirty="0" err="1" smtClean="0"/>
              <a:t>IHotel</a:t>
            </a:r>
            <a:endParaRPr lang="en-US" dirty="0" smtClean="0"/>
          </a:p>
          <a:p>
            <a:r>
              <a:rPr lang="en-US" dirty="0" smtClean="0"/>
              <a:t>Illini </a:t>
            </a:r>
            <a:r>
              <a:rPr lang="en-US" dirty="0" smtClean="0"/>
              <a:t>Union*</a:t>
            </a:r>
            <a:endParaRPr lang="en-US" dirty="0" smtClean="0"/>
          </a:p>
          <a:p>
            <a:r>
              <a:rPr lang="en-US" dirty="0" smtClean="0"/>
              <a:t>Institute for Genomic </a:t>
            </a:r>
            <a:r>
              <a:rPr lang="en-US" dirty="0" smtClean="0"/>
              <a:t>Biology*</a:t>
            </a:r>
            <a:endParaRPr lang="en-US" dirty="0" smtClean="0"/>
          </a:p>
          <a:p>
            <a:r>
              <a:rPr lang="en-US" dirty="0" smtClean="0"/>
              <a:t>University </a:t>
            </a:r>
            <a:r>
              <a:rPr lang="en-US" dirty="0" smtClean="0"/>
              <a:t>Housing*</a:t>
            </a:r>
            <a:endParaRPr lang="en-US" dirty="0" smtClean="0"/>
          </a:p>
          <a:p>
            <a:endParaRPr lang="en-US" dirty="0"/>
          </a:p>
        </p:txBody>
      </p:sp>
      <p:sp>
        <p:nvSpPr>
          <p:cNvPr id="4" name="Rectangle 3"/>
          <p:cNvSpPr/>
          <p:nvPr/>
        </p:nvSpPr>
        <p:spPr>
          <a:xfrm>
            <a:off x="5410200" y="3200400"/>
            <a:ext cx="3048000" cy="1862048"/>
          </a:xfrm>
          <a:prstGeom prst="rect">
            <a:avLst/>
          </a:prstGeom>
          <a:noFill/>
        </p:spPr>
        <p:txBody>
          <a:bodyPr wrap="square" lIns="91440" tIns="45720" rIns="91440" bIns="45720">
            <a:spAutoFit/>
          </a:bodyPr>
          <a:lstStyle/>
          <a:p>
            <a:pPr algn="ctr"/>
            <a:r>
              <a:rPr lang="en-US" sz="115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w Cen MT"/>
              </a:rPr>
              <a:t>~</a:t>
            </a:r>
            <a:r>
              <a:rPr lang="en-US" sz="115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70</a:t>
            </a:r>
            <a:endParaRPr lang="en-US" sz="115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3852718" y="6550223"/>
            <a:ext cx="5215082" cy="307777"/>
          </a:xfrm>
          <a:prstGeom prst="rect">
            <a:avLst/>
          </a:prstGeom>
          <a:noFill/>
        </p:spPr>
        <p:txBody>
          <a:bodyPr wrap="none" rtlCol="0">
            <a:spAutoFit/>
          </a:bodyPr>
          <a:lstStyle/>
          <a:p>
            <a:r>
              <a:rPr lang="en-US" sz="1400" i="1" dirty="0" smtClean="0"/>
              <a:t>* Units that have not deployed signage yet or will be deploying more.</a:t>
            </a:r>
            <a:endParaRPr lang="en-US" sz="14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Work in Progress</a:t>
            </a:r>
            <a:endParaRPr lang="en-US" dirty="0"/>
          </a:p>
        </p:txBody>
      </p:sp>
      <p:sp>
        <p:nvSpPr>
          <p:cNvPr id="3" name="Content Placeholder 2"/>
          <p:cNvSpPr>
            <a:spLocks noGrp="1"/>
          </p:cNvSpPr>
          <p:nvPr>
            <p:ph idx="1"/>
          </p:nvPr>
        </p:nvSpPr>
        <p:spPr/>
        <p:txBody>
          <a:bodyPr/>
          <a:lstStyle/>
          <a:p>
            <a:r>
              <a:rPr lang="en-US" dirty="0" smtClean="0"/>
              <a:t>Standardizing Equipment</a:t>
            </a:r>
          </a:p>
          <a:p>
            <a:r>
              <a:rPr lang="en-US" dirty="0" smtClean="0"/>
              <a:t>Vetting Cost Model</a:t>
            </a:r>
          </a:p>
          <a:p>
            <a:r>
              <a:rPr lang="en-US" dirty="0" smtClean="0"/>
              <a:t>Defining Processes</a:t>
            </a:r>
          </a:p>
          <a:p>
            <a:r>
              <a:rPr lang="en-US" dirty="0" smtClean="0"/>
              <a:t>Planning Upgrades</a:t>
            </a:r>
          </a:p>
          <a:p>
            <a:r>
              <a:rPr lang="en-US" dirty="0" smtClean="0"/>
              <a:t>Integrating Localized Deployments</a:t>
            </a:r>
          </a:p>
          <a:p>
            <a:r>
              <a:rPr lang="en-US" dirty="0" smtClean="0"/>
              <a:t>Content Sharing</a:t>
            </a:r>
          </a:p>
          <a:p>
            <a:r>
              <a:rPr lang="en-US" dirty="0" smtClean="0"/>
              <a:t>Communicating With Campus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Opportunities?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35DA3178C81C4D9F100274B8F28B77" ma:contentTypeVersion="0" ma:contentTypeDescription="Create a new document." ma:contentTypeScope="" ma:versionID="bece5cd21e73f19cc20b8afb39939ef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5A50390-BDFF-42D5-A9C6-04FD083AC43B}"/>
</file>

<file path=customXml/itemProps2.xml><?xml version="1.0" encoding="utf-8"?>
<ds:datastoreItem xmlns:ds="http://schemas.openxmlformats.org/officeDocument/2006/customXml" ds:itemID="{4C1A4035-32EB-4FC9-86C6-CB8EE8E9669A}"/>
</file>

<file path=customXml/itemProps3.xml><?xml version="1.0" encoding="utf-8"?>
<ds:datastoreItem xmlns:ds="http://schemas.openxmlformats.org/officeDocument/2006/customXml" ds:itemID="{B53890EC-8CF9-42D5-A8B3-183983F17F97}"/>
</file>

<file path=docProps/app.xml><?xml version="1.0" encoding="utf-8"?>
<Properties xmlns="http://schemas.openxmlformats.org/officeDocument/2006/extended-properties" xmlns:vt="http://schemas.openxmlformats.org/officeDocument/2006/docPropsVTypes">
  <Template/>
  <TotalTime>937</TotalTime>
  <Words>1258</Words>
  <Application>Microsoft Office PowerPoint</Application>
  <PresentationFormat>On-screen Show (4:3)</PresentationFormat>
  <Paragraphs>99</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Opportunities Found: Turning Digital Signage into an Enterprise IT Service</vt:lpstr>
      <vt:lpstr>Digital Signage an Opportunity Found?</vt:lpstr>
      <vt:lpstr>The Case?</vt:lpstr>
      <vt:lpstr>End to End Signage Service</vt:lpstr>
      <vt:lpstr>Local Focus – Central Ties</vt:lpstr>
      <vt:lpstr>A Campus Partnership</vt:lpstr>
      <vt:lpstr>A Work in Progress</vt:lpstr>
      <vt:lpstr>What are YOUR Opportunities?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Kunka, Thomas S</dc:creator>
  <cp:lastModifiedBy>tskunka</cp:lastModifiedBy>
  <cp:revision>96</cp:revision>
  <dcterms:created xsi:type="dcterms:W3CDTF">2010-03-02T12:45:26Z</dcterms:created>
  <dcterms:modified xsi:type="dcterms:W3CDTF">2010-03-08T20:33:36Z</dcterms:modified>
</cp:coreProperties>
</file>