
<file path=[Content_Types].xml><?xml version="1.0" encoding="utf-8"?>
<Types xmlns="http://schemas.openxmlformats.org/package/2006/content-types">
  <Default Extension="rels" ContentType="application/vnd.openxmlformats-package.relationships+xml"/>
  <Override PartName="/ppt/slideLayouts/slideLayout1.xml" ContentType="application/vnd.openxmlformats-officedocument.presentationml.slideLayout+xml"/>
  <Default Extension="png" ContentType="image/png"/>
  <Override PartName="/ppt/slides/slide11.xml" ContentType="application/vnd.openxmlformats-officedocument.presentationml.slide+xml"/>
  <Default Extension="xml" ContentType="application/xml"/>
  <Override PartName="/ppt/slides/slide9.xml" ContentType="application/vnd.openxmlformats-officedocument.presentationml.slide+xml"/>
  <Default Extension="jpeg" ContentType="image/jpeg"/>
  <Override PartName="/ppt/slides/slide25.xml" ContentType="application/vnd.openxmlformats-officedocument.presentationml.slide+xml"/>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Layouts/slideLayout6.xml" ContentType="application/vnd.openxmlformats-officedocument.presentationml.slideLayout+xml"/>
  <Override PartName="/ppt/slides/slide5.xml" ContentType="application/vnd.openxmlformats-officedocument.presentationml.slide+xml"/>
  <Override PartName="/ppt/slides/slide16.xml" ContentType="application/vnd.openxmlformats-officedocument.presentationml.slide+xml"/>
  <Override PartName="/ppt/slides/slide21.xml" ContentType="application/vnd.openxmlformats-officedocument.presentationml.slid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19.xml" ContentType="application/vnd.openxmlformats-officedocument.presentationml.slide+xml"/>
  <Override PartName="/ppt/slides/slide24.xml" ContentType="application/vnd.openxmlformats-officedocument.presentationml.slide+xml"/>
  <Override PartName="/ppt/slideLayouts/slideLayout9.xml" ContentType="application/vnd.openxmlformats-officedocument.presentationml.slideLayout+xml"/>
  <Override PartName="/ppt/slideLayouts/slideLayout7.xml" ContentType="application/vnd.openxmlformats-officedocument.presentationml.slideLayout+xml"/>
  <Override PartName="/ppt/slides/slide6.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theme/theme1.xml" ContentType="application/vnd.openxmlformats-officedocument.theme+xml"/>
  <Override PartName="/ppt/presProps.xml" ContentType="application/vnd.openxmlformats-officedocument.presentationml.presProps+xml"/>
  <Override PartName="/ppt/slides/slide20.xml" ContentType="application/vnd.openxmlformats-officedocument.presentationml.slide+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sldIdLst>
    <p:sldId id="256" r:id="rId2"/>
    <p:sldId id="267" r:id="rId3"/>
    <p:sldId id="285" r:id="rId4"/>
    <p:sldId id="268" r:id="rId5"/>
    <p:sldId id="269" r:id="rId6"/>
    <p:sldId id="266" r:id="rId7"/>
    <p:sldId id="277" r:id="rId8"/>
    <p:sldId id="259" r:id="rId9"/>
    <p:sldId id="278" r:id="rId10"/>
    <p:sldId id="260" r:id="rId11"/>
    <p:sldId id="279" r:id="rId12"/>
    <p:sldId id="261" r:id="rId13"/>
    <p:sldId id="280" r:id="rId14"/>
    <p:sldId id="262" r:id="rId15"/>
    <p:sldId id="281" r:id="rId16"/>
    <p:sldId id="263" r:id="rId17"/>
    <p:sldId id="282" r:id="rId18"/>
    <p:sldId id="264" r:id="rId19"/>
    <p:sldId id="283" r:id="rId20"/>
    <p:sldId id="265" r:id="rId21"/>
    <p:sldId id="284" r:id="rId22"/>
    <p:sldId id="271" r:id="rId23"/>
    <p:sldId id="272" r:id="rId24"/>
    <p:sldId id="273" r:id="rId25"/>
    <p:sldId id="276"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107" d="100"/>
          <a:sy n="107" d="100"/>
        </p:scale>
        <p:origin x="-928"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4D4121-3DCF-904E-B445-15481D92D5B5}" type="datetimeFigureOut">
              <a:rPr lang="en-US" smtClean="0"/>
              <a:pPr/>
              <a:t>3/25/10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1BDCB-F278-D140-A364-1D5D46E6978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4D4121-3DCF-904E-B445-15481D92D5B5}" type="datetimeFigureOut">
              <a:rPr lang="en-US" smtClean="0"/>
              <a:pPr/>
              <a:t>3/25/10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1BDCB-F278-D140-A364-1D5D46E6978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4D4121-3DCF-904E-B445-15481D92D5B5}" type="datetimeFigureOut">
              <a:rPr lang="en-US" smtClean="0"/>
              <a:pPr/>
              <a:t>3/25/10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1BDCB-F278-D140-A364-1D5D46E6978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4D4121-3DCF-904E-B445-15481D92D5B5}" type="datetimeFigureOut">
              <a:rPr lang="en-US" smtClean="0"/>
              <a:pPr/>
              <a:t>3/25/10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1BDCB-F278-D140-A364-1D5D46E6978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4D4121-3DCF-904E-B445-15481D92D5B5}" type="datetimeFigureOut">
              <a:rPr lang="en-US" smtClean="0"/>
              <a:pPr/>
              <a:t>3/25/10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91BDCB-F278-D140-A364-1D5D46E6978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4D4121-3DCF-904E-B445-15481D92D5B5}" type="datetimeFigureOut">
              <a:rPr lang="en-US" smtClean="0"/>
              <a:pPr/>
              <a:t>3/25/10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91BDCB-F278-D140-A364-1D5D46E6978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4D4121-3DCF-904E-B445-15481D92D5B5}" type="datetimeFigureOut">
              <a:rPr lang="en-US" smtClean="0"/>
              <a:pPr/>
              <a:t>3/25/10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91BDCB-F278-D140-A364-1D5D46E6978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4D4121-3DCF-904E-B445-15481D92D5B5}" type="datetimeFigureOut">
              <a:rPr lang="en-US" smtClean="0"/>
              <a:pPr/>
              <a:t>3/25/10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91BDCB-F278-D140-A364-1D5D46E6978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4D4121-3DCF-904E-B445-15481D92D5B5}" type="datetimeFigureOut">
              <a:rPr lang="en-US" smtClean="0"/>
              <a:pPr/>
              <a:t>3/25/10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91BDCB-F278-D140-A364-1D5D46E6978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4D4121-3DCF-904E-B445-15481D92D5B5}" type="datetimeFigureOut">
              <a:rPr lang="en-US" smtClean="0"/>
              <a:pPr/>
              <a:t>3/25/10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91BDCB-F278-D140-A364-1D5D46E6978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4D4121-3DCF-904E-B445-15481D92D5B5}" type="datetimeFigureOut">
              <a:rPr lang="en-US" smtClean="0"/>
              <a:pPr/>
              <a:t>3/25/10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91BDCB-F278-D140-A364-1D5D46E6978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4D4121-3DCF-904E-B445-15481D92D5B5}" type="datetimeFigureOut">
              <a:rPr lang="en-US" smtClean="0"/>
              <a:pPr/>
              <a:t>3/25/10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91BDCB-F278-D140-A364-1D5D46E6978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hyperlink" Target="http://education.calumet.purdue.edu/Faculty/Trekles" TargetMode="External"/><Relationship Id="rId4" Type="http://schemas.openxmlformats.org/officeDocument/2006/relationships/hyperlink" Target="http://slurl.com/secondlife/Purdue%20University%20Calumet/128/128/42" TargetMode="External"/><Relationship Id="rId5" Type="http://schemas.openxmlformats.org/officeDocument/2006/relationships/hyperlink" Target="mailto:atrekles@purdue.edu" TargetMode="External"/><Relationship Id="rId6" Type="http://schemas.openxmlformats.org/officeDocument/2006/relationships/hyperlink" Target="mailto:jancich@calumet.purdue.edu" TargetMode="External"/><Relationship Id="rId7" Type="http://schemas.openxmlformats.org/officeDocument/2006/relationships/hyperlink" Target="http://www.calumet.purdue.edu" TargetMode="External"/><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hyperlink" Target="http://sleducation.wikispaces.com/" TargetMode="External"/><Relationship Id="rId4" Type="http://schemas.openxmlformats.org/officeDocument/2006/relationships/hyperlink" Target="http://del.icio.us/secondlife/education" TargetMode="External"/><Relationship Id="rId5" Type="http://schemas.openxmlformats.org/officeDocument/2006/relationships/hyperlink" Target="http://simteach.com/sled/db/" TargetMode="External"/><Relationship Id="rId6" Type="http://schemas.openxmlformats.org/officeDocument/2006/relationships/hyperlink" Target="http://virtualworldsedu.info/" TargetMode="External"/><Relationship Id="rId7" Type="http://schemas.openxmlformats.org/officeDocument/2006/relationships/hyperlink" Target="http://rubistar.4teachers.org" TargetMode="External"/><Relationship Id="rId1" Type="http://schemas.openxmlformats.org/officeDocument/2006/relationships/slideLayout" Target="../slideLayouts/slideLayout2.xml"/><Relationship Id="rId2" Type="http://schemas.openxmlformats.org/officeDocument/2006/relationships/hyperlink" Target="http://www.secondlife.com"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www.sloodle.org/" TargetMode="External"/><Relationship Id="rId4" Type="http://schemas.openxmlformats.org/officeDocument/2006/relationships/hyperlink" Target="http://moodlefarm.socialminds.jp/" TargetMode="External"/><Relationship Id="rId5" Type="http://schemas.openxmlformats.org/officeDocument/2006/relationships/hyperlink" Target="http://www.techlearning.com/blog/2007/07/seven_wonders_of_second_life_1.php" TargetMode="External"/><Relationship Id="rId6" Type="http://schemas.openxmlformats.org/officeDocument/2006/relationships/hyperlink" Target="http://www.simteach.com/wiki/index.php?title=Top_20_Educational_Locations_in_Second_Life" TargetMode="External"/><Relationship Id="rId1" Type="http://schemas.openxmlformats.org/officeDocument/2006/relationships/slideLayout" Target="../slideLayouts/slideLayout2.xml"/><Relationship Id="rId2" Type="http://schemas.openxmlformats.org/officeDocument/2006/relationships/hyperlink" Target="http://secondlifegrid.net/how/education_and_trainin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heatonresearch.com"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www.secondlife.com" TargetMode="External"/><Relationship Id="rId4" Type="http://schemas.openxmlformats.org/officeDocument/2006/relationships/hyperlink" Target="http://www.activeworlds.com" TargetMode="External"/><Relationship Id="rId5" Type="http://schemas.openxmlformats.org/officeDocument/2006/relationships/hyperlink" Target="http://www.duke.edu/~julian/Cobalt/Home.html" TargetMode="External"/><Relationship Id="rId6" Type="http://schemas.openxmlformats.org/officeDocument/2006/relationships/hyperlink" Target="https://lg3d-wonderland.dev.java.net" TargetMode="External"/><Relationship Id="rId7" Type="http://schemas.openxmlformats.org/officeDocument/2006/relationships/hyperlink" Target="http://www.digitalspaces.net" TargetMode="External"/><Relationship Id="rId8" Type="http://schemas.openxmlformats.org/officeDocument/2006/relationships/hyperlink" Target="http://www.bluemars.com" TargetMode="External"/><Relationship Id="rId9" Type="http://schemas.openxmlformats.org/officeDocument/2006/relationships/hyperlink" Target="http://www.jumpstart.com" TargetMode="External"/><Relationship Id="rId10" Type="http://schemas.openxmlformats.org/officeDocument/2006/relationships/hyperlink" Target="http://teen.secondlife.com" TargetMode="External"/><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napshot1_001.png"/>
          <p:cNvPicPr>
            <a:picLocks noChangeAspect="1"/>
          </p:cNvPicPr>
          <p:nvPr/>
        </p:nvPicPr>
        <p:blipFill>
          <a:blip r:embed="rId2">
            <a:alphaModFix amt="47000"/>
          </a:blip>
          <a:srcRect l="4792" r="5129"/>
          <a:stretch>
            <a:fillRect/>
          </a:stretch>
        </p:blipFill>
        <p:spPr>
          <a:xfrm>
            <a:off x="0" y="337791"/>
            <a:ext cx="9144000" cy="6228098"/>
          </a:xfrm>
          <a:prstGeom prst="rect">
            <a:avLst/>
          </a:prstGeom>
        </p:spPr>
      </p:pic>
      <p:sp>
        <p:nvSpPr>
          <p:cNvPr id="2" name="Title 1"/>
          <p:cNvSpPr>
            <a:spLocks noGrp="1"/>
          </p:cNvSpPr>
          <p:nvPr>
            <p:ph type="ctrTitle"/>
          </p:nvPr>
        </p:nvSpPr>
        <p:spPr/>
        <p:txBody>
          <a:bodyPr/>
          <a:lstStyle/>
          <a:p>
            <a:r>
              <a:rPr lang="en-US" dirty="0" smtClean="0"/>
              <a:t>Creating and Assessing Learning Within Virtual Worlds</a:t>
            </a:r>
            <a:endParaRPr lang="en-US" dirty="0"/>
          </a:p>
        </p:txBody>
      </p:sp>
      <p:sp>
        <p:nvSpPr>
          <p:cNvPr id="3" name="Subtitle 2"/>
          <p:cNvSpPr>
            <a:spLocks noGrp="1"/>
          </p:cNvSpPr>
          <p:nvPr>
            <p:ph type="subTitle" idx="1"/>
          </p:nvPr>
        </p:nvSpPr>
        <p:spPr/>
        <p:txBody>
          <a:bodyPr>
            <a:normAutofit fontScale="55000" lnSpcReduction="20000"/>
          </a:bodyPr>
          <a:lstStyle/>
          <a:p>
            <a:r>
              <a:rPr lang="en-US" dirty="0" smtClean="0">
                <a:solidFill>
                  <a:schemeClr val="tx1"/>
                </a:solidFill>
              </a:rPr>
              <a:t>Anastasia Trekles</a:t>
            </a:r>
          </a:p>
          <a:p>
            <a:r>
              <a:rPr lang="en-US" dirty="0" smtClean="0">
                <a:solidFill>
                  <a:schemeClr val="tx1"/>
                </a:solidFill>
              </a:rPr>
              <a:t>Clinical Asst. Professor</a:t>
            </a:r>
          </a:p>
          <a:p>
            <a:r>
              <a:rPr lang="en-US" dirty="0" smtClean="0">
                <a:solidFill>
                  <a:schemeClr val="tx1"/>
                </a:solidFill>
              </a:rPr>
              <a:t>Helen </a:t>
            </a:r>
            <a:r>
              <a:rPr lang="en-US" dirty="0" err="1" smtClean="0">
                <a:solidFill>
                  <a:schemeClr val="tx1"/>
                </a:solidFill>
              </a:rPr>
              <a:t>Jancich</a:t>
            </a:r>
            <a:endParaRPr lang="en-US" dirty="0" smtClean="0">
              <a:solidFill>
                <a:schemeClr val="tx1"/>
              </a:solidFill>
            </a:endParaRPr>
          </a:p>
          <a:p>
            <a:r>
              <a:rPr lang="en-US" dirty="0" smtClean="0">
                <a:solidFill>
                  <a:schemeClr val="tx1"/>
                </a:solidFill>
              </a:rPr>
              <a:t>Clinical Assoc. Professor</a:t>
            </a:r>
          </a:p>
          <a:p>
            <a:r>
              <a:rPr lang="en-US" dirty="0" smtClean="0">
                <a:solidFill>
                  <a:schemeClr val="tx1"/>
                </a:solidFill>
              </a:rPr>
              <a:t>Purdue University Calumet</a:t>
            </a:r>
          </a:p>
          <a:p>
            <a:r>
              <a:rPr lang="en-US" dirty="0" smtClean="0">
                <a:solidFill>
                  <a:schemeClr val="tx1"/>
                </a:solidFill>
              </a:rPr>
              <a:t>Hammond, IN, USA</a:t>
            </a:r>
            <a:endParaRPr lang="en-US" dirty="0">
              <a:solidFill>
                <a:schemeClr val="tx1"/>
              </a:solidFill>
            </a:endParaRPr>
          </a:p>
        </p:txBody>
      </p:sp>
      <p:sp>
        <p:nvSpPr>
          <p:cNvPr id="6" name="TextBox 5"/>
          <p:cNvSpPr txBox="1"/>
          <p:nvPr/>
        </p:nvSpPr>
        <p:spPr>
          <a:xfrm>
            <a:off x="158866" y="6216924"/>
            <a:ext cx="8902043" cy="830997"/>
          </a:xfrm>
          <a:prstGeom prst="rect">
            <a:avLst/>
          </a:prstGeom>
          <a:noFill/>
        </p:spPr>
        <p:txBody>
          <a:bodyPr wrap="square" rtlCol="0">
            <a:spAutoFit/>
          </a:bodyPr>
          <a:lstStyle/>
          <a:p>
            <a:r>
              <a:rPr lang="en-US" sz="1200" dirty="0" smtClean="0"/>
              <a:t>Copyright</a:t>
            </a:r>
            <a:r>
              <a:rPr lang="en-US" sz="1200" dirty="0" smtClean="0"/>
              <a:t> A. </a:t>
            </a:r>
            <a:r>
              <a:rPr lang="en-US" sz="1200" dirty="0" err="1" smtClean="0"/>
              <a:t>Trekles</a:t>
            </a:r>
            <a:r>
              <a:rPr lang="en-US" sz="1200" dirty="0" smtClean="0"/>
              <a:t> &amp; H. </a:t>
            </a:r>
            <a:r>
              <a:rPr lang="en-US" sz="1200" dirty="0" err="1" smtClean="0"/>
              <a:t>Jancich</a:t>
            </a:r>
            <a:r>
              <a:rPr lang="en-US" sz="1200" dirty="0" smtClean="0"/>
              <a:t>, 2010. </a:t>
            </a:r>
            <a:r>
              <a:rPr lang="en-US" sz="1200" dirty="0" smtClean="0"/>
              <a:t>This work is the intellectual property of the author. Permission is granted for this material to be shared for non-commercial, educational purposes, provided that this copyright statement appears on the reproduced materials and notice is given that the copying is by permission of the author. To disseminate otherwise or to republish requires written permission from the author.</a:t>
            </a:r>
            <a:br>
              <a:rPr lang="en-US" sz="1200" dirty="0" smtClean="0"/>
            </a:br>
            <a:endParaRPr lang="en-US" sz="1200" dirty="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31000"/>
          </a:blip>
          <a:srcRect r="18671"/>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Mathematics</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3D creation tools and scripting allow for many kinds of mathematical modeling, including fractals, polygon studies, trigonometric functions, and more</a:t>
            </a:r>
          </a:p>
          <a:p>
            <a:r>
              <a:rPr lang="en-US" dirty="0" smtClean="0"/>
              <a:t>Objects for drill and practice, like games and quizzes, are also available</a:t>
            </a:r>
          </a:p>
          <a:p>
            <a:r>
              <a:rPr lang="en-US" dirty="0" smtClean="0"/>
              <a:t>Examples:</a:t>
            </a:r>
          </a:p>
          <a:p>
            <a:pPr lvl="1"/>
            <a:r>
              <a:rPr lang="en-US" dirty="0" smtClean="0"/>
              <a:t>Create a “scavenger hunt” where students can search in-world for examples of different polygons and mathematical models</a:t>
            </a:r>
          </a:p>
          <a:p>
            <a:pPr lvl="1"/>
            <a:r>
              <a:rPr lang="en-US" dirty="0" smtClean="0"/>
              <a:t>Students learning the Linden scripting language can study how math formulas can create objects</a:t>
            </a:r>
          </a:p>
          <a:p>
            <a:pPr lvl="1"/>
            <a:r>
              <a:rPr lang="en-US" dirty="0" smtClean="0"/>
              <a:t>Use SLOODLE </a:t>
            </a:r>
            <a:r>
              <a:rPr lang="en-US" dirty="0" err="1" smtClean="0"/>
              <a:t>quizHUB</a:t>
            </a:r>
            <a:r>
              <a:rPr lang="en-US" dirty="0" smtClean="0"/>
              <a:t> to quiz students in the immersive environment of SL, and track scores in the </a:t>
            </a:r>
            <a:r>
              <a:rPr lang="en-US" dirty="0" err="1" smtClean="0"/>
              <a:t>Moodle</a:t>
            </a:r>
            <a:r>
              <a:rPr lang="en-US" dirty="0" smtClean="0"/>
              <a:t> LMS</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1000"/>
          </a:blip>
          <a:srcRect r="18671"/>
          <a:stretch>
            <a:fillRect/>
          </a:stretch>
        </p:blipFill>
        <p:spPr>
          <a:xfrm>
            <a:off x="0" y="13230"/>
            <a:ext cx="9144000" cy="6858000"/>
          </a:xfrm>
          <a:prstGeom prst="rect">
            <a:avLst/>
          </a:prstGeom>
        </p:spPr>
      </p:pic>
      <p:sp>
        <p:nvSpPr>
          <p:cNvPr id="2" name="Title 1"/>
          <p:cNvSpPr>
            <a:spLocks noGrp="1"/>
          </p:cNvSpPr>
          <p:nvPr>
            <p:ph type="title"/>
          </p:nvPr>
        </p:nvSpPr>
        <p:spPr/>
        <p:txBody>
          <a:bodyPr/>
          <a:lstStyle/>
          <a:p>
            <a:r>
              <a:rPr lang="en-US" dirty="0" smtClean="0"/>
              <a:t>Virtual Scavenger Hunt Rubric</a:t>
            </a:r>
            <a:endParaRPr lang="en-US" dirty="0"/>
          </a:p>
        </p:txBody>
      </p:sp>
      <p:sp>
        <p:nvSpPr>
          <p:cNvPr id="3" name="Content Placeholder 2"/>
          <p:cNvSpPr>
            <a:spLocks noGrp="1"/>
          </p:cNvSpPr>
          <p:nvPr>
            <p:ph idx="1"/>
          </p:nvPr>
        </p:nvSpPr>
        <p:spPr/>
        <p:txBody>
          <a:bodyPr>
            <a:normAutofit fontScale="92500"/>
          </a:bodyPr>
          <a:lstStyle/>
          <a:p>
            <a:r>
              <a:rPr lang="en-US" dirty="0" smtClean="0"/>
              <a:t>Did the student explore the virtual world adequately enough to discover a wide depth and breadth of information?</a:t>
            </a:r>
          </a:p>
          <a:p>
            <a:r>
              <a:rPr lang="en-US" dirty="0" smtClean="0"/>
              <a:t>Did the student show evidence that he/she fully explored all requested areas?</a:t>
            </a:r>
          </a:p>
          <a:p>
            <a:r>
              <a:rPr lang="en-US" dirty="0" smtClean="0"/>
              <a:t>Is the student’s reporting on findings accurate?</a:t>
            </a:r>
          </a:p>
          <a:p>
            <a:r>
              <a:rPr lang="en-US" dirty="0" smtClean="0"/>
              <a:t>If follow-up analysis is required, is it insightful and demonstrative of thorough understanding?</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35000"/>
          </a:blip>
          <a:srcRect r="20688"/>
          <a:stretch>
            <a:fillRect/>
          </a:stretch>
        </p:blipFill>
        <p:spPr>
          <a:xfrm>
            <a:off x="-1" y="0"/>
            <a:ext cx="9144001" cy="6858000"/>
          </a:xfrm>
          <a:prstGeom prst="rect">
            <a:avLst/>
          </a:prstGeom>
        </p:spPr>
      </p:pic>
      <p:sp>
        <p:nvSpPr>
          <p:cNvPr id="2" name="Title 1"/>
          <p:cNvSpPr>
            <a:spLocks noGrp="1"/>
          </p:cNvSpPr>
          <p:nvPr>
            <p:ph type="title"/>
          </p:nvPr>
        </p:nvSpPr>
        <p:spPr/>
        <p:txBody>
          <a:bodyPr/>
          <a:lstStyle/>
          <a:p>
            <a:r>
              <a:rPr lang="en-US" dirty="0" smtClean="0"/>
              <a:t>Chemistry</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3D world allows for visual modeling of molecules, reactions, data, and more</a:t>
            </a:r>
          </a:p>
          <a:p>
            <a:r>
              <a:rPr lang="en-US" dirty="0" smtClean="0"/>
              <a:t>Games can give students simulated environments and quiz their knowledge</a:t>
            </a:r>
          </a:p>
          <a:p>
            <a:r>
              <a:rPr lang="en-US" dirty="0" smtClean="0"/>
              <a:t>Examples:</a:t>
            </a:r>
          </a:p>
          <a:p>
            <a:pPr lvl="1"/>
            <a:r>
              <a:rPr lang="en-US" dirty="0" smtClean="0"/>
              <a:t>Students can play games like the Spectral Game (at Drexel University in Second Life) to reinforce critical chemistry concepts</a:t>
            </a:r>
          </a:p>
          <a:p>
            <a:pPr lvl="1"/>
            <a:r>
              <a:rPr lang="en-US" dirty="0" smtClean="0"/>
              <a:t>Research exhibits and collaboration can be held in-world</a:t>
            </a:r>
          </a:p>
          <a:p>
            <a:pPr lvl="1"/>
            <a:r>
              <a:rPr lang="en-US" dirty="0" smtClean="0"/>
              <a:t>Simulated labs can allow students to explore and experiment without potential dangers associated with real lab work</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alphaModFix amt="35000"/>
          </a:blip>
          <a:srcRect r="20688"/>
          <a:stretch>
            <a:fillRect/>
          </a:stretch>
        </p:blipFill>
        <p:spPr>
          <a:xfrm>
            <a:off x="-1" y="0"/>
            <a:ext cx="9144001" cy="6858000"/>
          </a:xfrm>
          <a:prstGeom prst="rect">
            <a:avLst/>
          </a:prstGeom>
        </p:spPr>
      </p:pic>
      <p:sp>
        <p:nvSpPr>
          <p:cNvPr id="2" name="Title 1"/>
          <p:cNvSpPr>
            <a:spLocks noGrp="1"/>
          </p:cNvSpPr>
          <p:nvPr>
            <p:ph type="title"/>
          </p:nvPr>
        </p:nvSpPr>
        <p:spPr/>
        <p:txBody>
          <a:bodyPr/>
          <a:lstStyle/>
          <a:p>
            <a:r>
              <a:rPr lang="en-US" dirty="0" smtClean="0"/>
              <a:t>Virtual Modeling Rubric</a:t>
            </a:r>
            <a:endParaRPr lang="en-US" dirty="0"/>
          </a:p>
        </p:txBody>
      </p:sp>
      <p:sp>
        <p:nvSpPr>
          <p:cNvPr id="3" name="Content Placeholder 2"/>
          <p:cNvSpPr>
            <a:spLocks noGrp="1"/>
          </p:cNvSpPr>
          <p:nvPr>
            <p:ph idx="1"/>
          </p:nvPr>
        </p:nvSpPr>
        <p:spPr/>
        <p:txBody>
          <a:bodyPr/>
          <a:lstStyle/>
          <a:p>
            <a:r>
              <a:rPr lang="en-US" dirty="0" smtClean="0"/>
              <a:t>Does the model accurately represent the given function? </a:t>
            </a:r>
          </a:p>
          <a:p>
            <a:r>
              <a:rPr lang="en-US" dirty="0" smtClean="0"/>
              <a:t>Can the model be manipulated or extended easily?</a:t>
            </a:r>
          </a:p>
          <a:p>
            <a:r>
              <a:rPr lang="en-US" dirty="0" smtClean="0"/>
              <a:t>Can the model be adapted or utilized by others to further a purpose or aid in understanding of a theory or function? </a:t>
            </a: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napshot1_002.png"/>
          <p:cNvPicPr>
            <a:picLocks noChangeAspect="1"/>
          </p:cNvPicPr>
          <p:nvPr/>
        </p:nvPicPr>
        <p:blipFill>
          <a:blip r:embed="rId2">
            <a:alphaModFix amt="35000"/>
          </a:blip>
          <a:srcRect l="18596"/>
          <a:stretch>
            <a:fillRect/>
          </a:stretch>
        </p:blipFill>
        <p:spPr>
          <a:xfrm>
            <a:off x="17848" y="0"/>
            <a:ext cx="9099128" cy="6858000"/>
          </a:xfrm>
          <a:prstGeom prst="rect">
            <a:avLst/>
          </a:prstGeom>
        </p:spPr>
      </p:pic>
      <p:sp>
        <p:nvSpPr>
          <p:cNvPr id="2" name="Title 1"/>
          <p:cNvSpPr>
            <a:spLocks noGrp="1"/>
          </p:cNvSpPr>
          <p:nvPr>
            <p:ph type="title"/>
          </p:nvPr>
        </p:nvSpPr>
        <p:spPr/>
        <p:txBody>
          <a:bodyPr/>
          <a:lstStyle/>
          <a:p>
            <a:r>
              <a:rPr lang="en-US" dirty="0" smtClean="0"/>
              <a:t>Education</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The great number of tools and environments allows teachers to explore content knowledge and gather resources on any subject</a:t>
            </a:r>
          </a:p>
          <a:p>
            <a:r>
              <a:rPr lang="en-US" dirty="0" smtClean="0"/>
              <a:t>Student teachers can collaborate and practice speaking and presentation skills in front of a live group</a:t>
            </a:r>
          </a:p>
          <a:p>
            <a:r>
              <a:rPr lang="en-US" dirty="0" smtClean="0"/>
              <a:t>Examples:</a:t>
            </a:r>
          </a:p>
          <a:p>
            <a:pPr lvl="1"/>
            <a:r>
              <a:rPr lang="en-US" dirty="0" smtClean="0"/>
              <a:t>A simulated classroom allows student teachers to give presentations and manage a “live” class</a:t>
            </a:r>
          </a:p>
          <a:p>
            <a:pPr lvl="1"/>
            <a:r>
              <a:rPr lang="en-US" dirty="0" smtClean="0"/>
              <a:t>Education students can perform resource scavenger hunts based on their content areas</a:t>
            </a:r>
          </a:p>
          <a:p>
            <a:pPr lvl="1"/>
            <a:r>
              <a:rPr lang="en-US" dirty="0" smtClean="0"/>
              <a:t>Teachers can take students on virtual field trips to historical and faraway locations</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napshot1_004.png"/>
          <p:cNvPicPr>
            <a:picLocks noChangeAspect="1"/>
          </p:cNvPicPr>
          <p:nvPr/>
        </p:nvPicPr>
        <p:blipFill>
          <a:blip r:embed="rId2">
            <a:alphaModFix amt="38000"/>
          </a:blip>
          <a:srcRect l="7523" r="10671"/>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Virtual Field Trip Rubric</a:t>
            </a:r>
            <a:endParaRPr lang="en-US" dirty="0"/>
          </a:p>
        </p:txBody>
      </p:sp>
      <p:sp>
        <p:nvSpPr>
          <p:cNvPr id="3" name="Content Placeholder 2"/>
          <p:cNvSpPr>
            <a:spLocks noGrp="1"/>
          </p:cNvSpPr>
          <p:nvPr>
            <p:ph idx="1"/>
          </p:nvPr>
        </p:nvSpPr>
        <p:spPr/>
        <p:txBody>
          <a:bodyPr>
            <a:normAutofit lnSpcReduction="10000"/>
          </a:bodyPr>
          <a:lstStyle/>
          <a:p>
            <a:r>
              <a:rPr lang="en-US" dirty="0" smtClean="0"/>
              <a:t>Was the student able to successfully navigate through the field trip location?</a:t>
            </a:r>
          </a:p>
          <a:p>
            <a:r>
              <a:rPr lang="en-US" dirty="0" smtClean="0"/>
              <a:t>Did the student participate fully in field trip activities?</a:t>
            </a:r>
          </a:p>
          <a:p>
            <a:r>
              <a:rPr lang="en-US" dirty="0" smtClean="0"/>
              <a:t>Did the student provide insightful analysis of what was learned during the trip?</a:t>
            </a:r>
          </a:p>
          <a:p>
            <a:r>
              <a:rPr lang="en-US" dirty="0" smtClean="0"/>
              <a:t>Can the student compare and contrast the virtual environment to knowledge of similar real life places?</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40000"/>
          </a:blip>
          <a:stretch>
            <a:fillRect/>
          </a:stretch>
        </p:blipFill>
        <p:spPr>
          <a:xfrm>
            <a:off x="367287" y="112380"/>
            <a:ext cx="8469423" cy="6657782"/>
          </a:xfrm>
          <a:prstGeom prst="rect">
            <a:avLst/>
          </a:prstGeom>
        </p:spPr>
      </p:pic>
      <p:sp>
        <p:nvSpPr>
          <p:cNvPr id="2" name="Title 1"/>
          <p:cNvSpPr>
            <a:spLocks noGrp="1"/>
          </p:cNvSpPr>
          <p:nvPr>
            <p:ph type="title"/>
          </p:nvPr>
        </p:nvSpPr>
        <p:spPr/>
        <p:txBody>
          <a:bodyPr/>
          <a:lstStyle/>
          <a:p>
            <a:r>
              <a:rPr lang="en-US" dirty="0" smtClean="0"/>
              <a:t>Nursing and Medicine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Virtual worlds allow medical students to practice procedures, make diagnoses, and participate in simulated case studies without fear of causing real harm to patients</a:t>
            </a:r>
          </a:p>
          <a:p>
            <a:r>
              <a:rPr lang="en-US" dirty="0" smtClean="0"/>
              <a:t>Presents many options for collaboration, presentations, and information clearinghouses featuring multimedia and 3d representations</a:t>
            </a:r>
          </a:p>
          <a:p>
            <a:r>
              <a:rPr lang="en-US" dirty="0" smtClean="0"/>
              <a:t>Examples:</a:t>
            </a:r>
          </a:p>
          <a:p>
            <a:pPr lvl="1"/>
            <a:r>
              <a:rPr lang="en-US" dirty="0" smtClean="0"/>
              <a:t>Student nurses/doctors are given a scenario and must perform the proper procedures to help the simulated patient</a:t>
            </a:r>
          </a:p>
          <a:p>
            <a:pPr lvl="1"/>
            <a:r>
              <a:rPr lang="en-US" dirty="0" smtClean="0"/>
              <a:t>Students explore simulated 3D organs by “walking through” and explain how different parts function</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alphaModFix amt="40000"/>
          </a:blip>
          <a:stretch>
            <a:fillRect/>
          </a:stretch>
        </p:blipFill>
        <p:spPr>
          <a:xfrm>
            <a:off x="367287" y="112380"/>
            <a:ext cx="8469423" cy="6657782"/>
          </a:xfrm>
          <a:prstGeom prst="rect">
            <a:avLst/>
          </a:prstGeom>
        </p:spPr>
      </p:pic>
      <p:sp>
        <p:nvSpPr>
          <p:cNvPr id="2" name="Title 1"/>
          <p:cNvSpPr>
            <a:spLocks noGrp="1"/>
          </p:cNvSpPr>
          <p:nvPr>
            <p:ph type="title"/>
          </p:nvPr>
        </p:nvSpPr>
        <p:spPr/>
        <p:txBody>
          <a:bodyPr/>
          <a:lstStyle/>
          <a:p>
            <a:r>
              <a:rPr lang="en-US" dirty="0" smtClean="0"/>
              <a:t>Virtual Simulation Rubric</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Can the student accurately describe and analyze the components and characteristics of the given simulation? </a:t>
            </a:r>
          </a:p>
          <a:p>
            <a:r>
              <a:rPr lang="en-US" dirty="0" smtClean="0"/>
              <a:t>Was the student able to successfully access the simulation and follow all given directions?</a:t>
            </a:r>
          </a:p>
          <a:p>
            <a:r>
              <a:rPr lang="en-US" dirty="0" smtClean="0"/>
              <a:t>Did the student perform the correct steps or procedures to treat the patient effectively and safely?</a:t>
            </a:r>
          </a:p>
          <a:p>
            <a:r>
              <a:rPr lang="en-US" dirty="0" smtClean="0"/>
              <a:t>Did the student use both critical thinking and medical knowledge to obtain an accurate diagnosis or conclusion?</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napshot1_006.png"/>
          <p:cNvPicPr>
            <a:picLocks noChangeAspect="1"/>
          </p:cNvPicPr>
          <p:nvPr/>
        </p:nvPicPr>
        <p:blipFill>
          <a:blip r:embed="rId2">
            <a:alphaModFix amt="35000"/>
          </a:blip>
          <a:srcRect r="18194"/>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Political Science and Sociology</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Provides an alternative forum for promoting civic engagement and understanding of current world issues</a:t>
            </a:r>
          </a:p>
          <a:p>
            <a:r>
              <a:rPr lang="en-US" dirty="0" smtClean="0"/>
              <a:t>Broad international user base allows many options for studying culture, society, and norms, both in-world and in real life</a:t>
            </a:r>
          </a:p>
          <a:p>
            <a:r>
              <a:rPr lang="en-US" dirty="0" smtClean="0"/>
              <a:t>Examples:</a:t>
            </a:r>
          </a:p>
          <a:p>
            <a:pPr lvl="1"/>
            <a:r>
              <a:rPr lang="en-US" dirty="0" smtClean="0"/>
              <a:t>Use a scavenger hunt to ask students to explore issues surrounding a topic, current event, or cultural issue based on activism or government information centers and chatting with others</a:t>
            </a:r>
          </a:p>
          <a:p>
            <a:pPr lvl="1"/>
            <a:r>
              <a:rPr lang="en-US" dirty="0" smtClean="0"/>
              <a:t>Students can conduct mock trials and debates virtually, leveraging the virtual world’s ability to share files and multimedia for visual aides</a:t>
            </a:r>
          </a:p>
          <a:p>
            <a:pPr lvl="1"/>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napshot1_006.png"/>
          <p:cNvPicPr>
            <a:picLocks noChangeAspect="1"/>
          </p:cNvPicPr>
          <p:nvPr/>
        </p:nvPicPr>
        <p:blipFill>
          <a:blip r:embed="rId2">
            <a:alphaModFix amt="35000"/>
          </a:blip>
          <a:srcRect r="18194"/>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Virtual Discussion Rubric</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Do students show appropriate respect when others are speaking by keeping their avatars still and quiet, and refraining from text or voice interruption?</a:t>
            </a:r>
          </a:p>
          <a:p>
            <a:r>
              <a:rPr lang="en-US" dirty="0" smtClean="0"/>
              <a:t>Are students able to discuss all sides of a given issue and support claims with factual evidence?</a:t>
            </a:r>
          </a:p>
          <a:p>
            <a:r>
              <a:rPr lang="en-US" dirty="0" smtClean="0"/>
              <a:t>Do students use visual media (such as slides, videos, music, demonstrations) effectively to support their points and add interest to the discussion?</a:t>
            </a:r>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napshot1_001.png"/>
          <p:cNvPicPr>
            <a:picLocks noChangeAspect="1"/>
          </p:cNvPicPr>
          <p:nvPr/>
        </p:nvPicPr>
        <p:blipFill>
          <a:blip r:embed="rId2">
            <a:alphaModFix amt="47000"/>
          </a:blip>
          <a:srcRect l="4792" r="5129"/>
          <a:stretch>
            <a:fillRect/>
          </a:stretch>
        </p:blipFill>
        <p:spPr>
          <a:xfrm>
            <a:off x="0" y="337791"/>
            <a:ext cx="9144000" cy="6228098"/>
          </a:xfrm>
          <a:prstGeom prst="rect">
            <a:avLst/>
          </a:prstGeom>
        </p:spPr>
      </p:pic>
      <p:sp>
        <p:nvSpPr>
          <p:cNvPr id="2" name="Title 1"/>
          <p:cNvSpPr>
            <a:spLocks noGrp="1"/>
          </p:cNvSpPr>
          <p:nvPr>
            <p:ph type="title"/>
          </p:nvPr>
        </p:nvSpPr>
        <p:spPr/>
        <p:txBody>
          <a:bodyPr/>
          <a:lstStyle/>
          <a:p>
            <a:r>
              <a:rPr lang="en-US" dirty="0" smtClean="0"/>
              <a:t>What is a Virtual World?</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A 3D online environment allowing users to chat, share multimedia, and participate in virtual activities through the use of an “avatar”, or a digital representation of oneself</a:t>
            </a:r>
          </a:p>
          <a:p>
            <a:r>
              <a:rPr lang="en-US" dirty="0" smtClean="0"/>
              <a:t>Avatars can mimic what the user actually looks like, but also can act as an reflection of one’s personality, lifestyle, or interests</a:t>
            </a:r>
          </a:p>
          <a:p>
            <a:r>
              <a:rPr lang="en-US" dirty="0" smtClean="0"/>
              <a:t>Virtual worlds contain everything from vast re-creations of actual places to fantastical sites ripe for exploration</a:t>
            </a:r>
          </a:p>
          <a:p>
            <a:r>
              <a:rPr lang="en-US" dirty="0" smtClean="0"/>
              <a:t>Each features their own in-world dynamics and culture</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napshot1_005.png"/>
          <p:cNvPicPr>
            <a:picLocks noChangeAspect="1"/>
          </p:cNvPicPr>
          <p:nvPr/>
        </p:nvPicPr>
        <p:blipFill>
          <a:blip r:embed="rId2">
            <a:alphaModFix amt="38000"/>
          </a:blip>
          <a:srcRect l="17952"/>
          <a:stretch>
            <a:fillRect/>
          </a:stretch>
        </p:blipFill>
        <p:spPr>
          <a:xfrm>
            <a:off x="0" y="0"/>
            <a:ext cx="9171119" cy="6858000"/>
          </a:xfrm>
          <a:prstGeom prst="rect">
            <a:avLst/>
          </a:prstGeom>
        </p:spPr>
      </p:pic>
      <p:sp>
        <p:nvSpPr>
          <p:cNvPr id="2" name="Title 1"/>
          <p:cNvSpPr>
            <a:spLocks noGrp="1"/>
          </p:cNvSpPr>
          <p:nvPr>
            <p:ph type="title"/>
          </p:nvPr>
        </p:nvSpPr>
        <p:spPr/>
        <p:txBody>
          <a:bodyPr/>
          <a:lstStyle/>
          <a:p>
            <a:r>
              <a:rPr lang="en-US" dirty="0" smtClean="0"/>
              <a:t>Economics and Business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Virtual worlds, notably Second Life, feature functional economies</a:t>
            </a:r>
          </a:p>
          <a:p>
            <a:r>
              <a:rPr lang="en-US" dirty="0" smtClean="0"/>
              <a:t>Users can buy and sell goods and services with real money, which follows an exchange rate with in-world currency</a:t>
            </a:r>
          </a:p>
          <a:p>
            <a:r>
              <a:rPr lang="en-US" dirty="0" smtClean="0"/>
              <a:t>Examples:</a:t>
            </a:r>
          </a:p>
          <a:p>
            <a:pPr lvl="1"/>
            <a:r>
              <a:rPr lang="en-US" dirty="0" smtClean="0"/>
              <a:t>Students can test new business models in a virtual and relatively safe setting</a:t>
            </a:r>
          </a:p>
          <a:p>
            <a:pPr lvl="1"/>
            <a:r>
              <a:rPr lang="en-US" dirty="0" smtClean="0"/>
              <a:t>Students can examine and analyze the economic structure and large and small businesses operating within the virtual world and compare them to real life </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napshot1_005.png"/>
          <p:cNvPicPr>
            <a:picLocks noChangeAspect="1"/>
          </p:cNvPicPr>
          <p:nvPr/>
        </p:nvPicPr>
        <p:blipFill>
          <a:blip r:embed="rId2">
            <a:alphaModFix amt="38000"/>
          </a:blip>
          <a:srcRect l="17952"/>
          <a:stretch>
            <a:fillRect/>
          </a:stretch>
        </p:blipFill>
        <p:spPr>
          <a:xfrm>
            <a:off x="0" y="0"/>
            <a:ext cx="9171119" cy="6858000"/>
          </a:xfrm>
          <a:prstGeom prst="rect">
            <a:avLst/>
          </a:prstGeom>
        </p:spPr>
      </p:pic>
      <p:sp>
        <p:nvSpPr>
          <p:cNvPr id="2" name="Title 1"/>
          <p:cNvSpPr>
            <a:spLocks noGrp="1"/>
          </p:cNvSpPr>
          <p:nvPr>
            <p:ph type="title"/>
          </p:nvPr>
        </p:nvSpPr>
        <p:spPr/>
        <p:txBody>
          <a:bodyPr/>
          <a:lstStyle/>
          <a:p>
            <a:r>
              <a:rPr lang="en-US" dirty="0" smtClean="0"/>
              <a:t>Virtual Business Project Rubric</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How must a virtual world business model differ from the real world in order to be effective? How are the two similar?</a:t>
            </a:r>
          </a:p>
          <a:p>
            <a:r>
              <a:rPr lang="en-US" dirty="0" smtClean="0"/>
              <a:t>Is the business model proposed a feasible one within the structure, norms, and rules of the virtual world?</a:t>
            </a:r>
          </a:p>
          <a:p>
            <a:r>
              <a:rPr lang="en-US" dirty="0" smtClean="0"/>
              <a:t>Is the proposed model sustainable within the context of the virtual world? How does the business meet the needs of virtual world consumers?</a:t>
            </a:r>
          </a:p>
          <a:p>
            <a:r>
              <a:rPr lang="en-US" dirty="0" smtClean="0"/>
              <a:t>What is the cost-benefit analysis (in both “real” and virtual world currencies) of the proposed business model in terms of start-up and sustainability? </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napshot1_001.png"/>
          <p:cNvPicPr>
            <a:picLocks noChangeAspect="1"/>
          </p:cNvPicPr>
          <p:nvPr/>
        </p:nvPicPr>
        <p:blipFill>
          <a:blip r:embed="rId2">
            <a:alphaModFix amt="47000"/>
          </a:blip>
          <a:srcRect l="4792" r="5129"/>
          <a:stretch>
            <a:fillRect/>
          </a:stretch>
        </p:blipFill>
        <p:spPr>
          <a:xfrm>
            <a:off x="0" y="337791"/>
            <a:ext cx="9144000" cy="6228098"/>
          </a:xfrm>
          <a:prstGeom prst="rect">
            <a:avLst/>
          </a:prstGeom>
        </p:spPr>
      </p:pic>
      <p:sp>
        <p:nvSpPr>
          <p:cNvPr id="2" name="Title 1"/>
          <p:cNvSpPr>
            <a:spLocks noGrp="1"/>
          </p:cNvSpPr>
          <p:nvPr>
            <p:ph type="title"/>
          </p:nvPr>
        </p:nvSpPr>
        <p:spPr/>
        <p:txBody>
          <a:bodyPr/>
          <a:lstStyle/>
          <a:p>
            <a:r>
              <a:rPr lang="en-US" dirty="0" smtClean="0">
                <a:effectLst>
                  <a:outerShdw blurRad="38100" dist="38100" dir="2700000" algn="tl">
                    <a:srgbClr val="DDDDDD"/>
                  </a:outerShdw>
                </a:effectLst>
              </a:rPr>
              <a:t>Thank You</a:t>
            </a:r>
          </a:p>
        </p:txBody>
      </p:sp>
      <p:sp>
        <p:nvSpPr>
          <p:cNvPr id="35843" name="Content Placeholder 2"/>
          <p:cNvSpPr>
            <a:spLocks noGrp="1"/>
          </p:cNvSpPr>
          <p:nvPr>
            <p:ph idx="1"/>
          </p:nvPr>
        </p:nvSpPr>
        <p:spPr/>
        <p:txBody>
          <a:bodyPr>
            <a:normAutofit fontScale="62500" lnSpcReduction="20000"/>
          </a:bodyPr>
          <a:lstStyle/>
          <a:p>
            <a:pPr>
              <a:buNone/>
            </a:pPr>
            <a:r>
              <a:rPr lang="en-US" sz="3097" b="1" dirty="0" smtClean="0"/>
              <a:t>Download this presentation and contact us at either of the following:</a:t>
            </a:r>
          </a:p>
          <a:p>
            <a:r>
              <a:rPr lang="en-US" sz="2824" b="1" dirty="0" smtClean="0">
                <a:hlinkClick r:id="rId3"/>
              </a:rPr>
              <a:t>http://education.calumet.purdue.edu/Faculty/Trekles</a:t>
            </a:r>
            <a:r>
              <a:rPr lang="en-US" sz="2824" b="1" dirty="0" smtClean="0"/>
              <a:t> </a:t>
            </a:r>
          </a:p>
          <a:p>
            <a:r>
              <a:rPr lang="en-US" sz="2824" b="1" dirty="0" smtClean="0">
                <a:hlinkClick r:id="rId4"/>
              </a:rPr>
              <a:t>http://slurl.com/secondlife/Purdue%20University%20Calumet/128/128/42</a:t>
            </a:r>
            <a:r>
              <a:rPr lang="en-US" sz="2824" b="1" dirty="0" smtClean="0"/>
              <a:t> </a:t>
            </a:r>
          </a:p>
          <a:p>
            <a:pPr algn="ctr">
              <a:buFont typeface="Arial" charset="0"/>
              <a:buNone/>
            </a:pPr>
            <a:endParaRPr lang="en-US" sz="2400" b="1" dirty="0" smtClean="0"/>
          </a:p>
          <a:p>
            <a:pPr algn="ctr">
              <a:buFont typeface="Arial" charset="0"/>
              <a:buNone/>
            </a:pPr>
            <a:r>
              <a:rPr lang="en-US" sz="2857" b="1" dirty="0" smtClean="0"/>
              <a:t>Anastasia Trekles</a:t>
            </a:r>
          </a:p>
          <a:p>
            <a:pPr algn="ctr">
              <a:buFont typeface="Arial" charset="0"/>
              <a:buNone/>
            </a:pPr>
            <a:r>
              <a:rPr lang="en-US" sz="2857" i="1" dirty="0" smtClean="0"/>
              <a:t>Second Life</a:t>
            </a:r>
            <a:r>
              <a:rPr lang="en-US" sz="2857" dirty="0" smtClean="0"/>
              <a:t>: </a:t>
            </a:r>
            <a:r>
              <a:rPr lang="en-US" sz="2857" dirty="0" err="1" smtClean="0"/>
              <a:t>Andella</a:t>
            </a:r>
            <a:r>
              <a:rPr lang="en-US" sz="2857" dirty="0" smtClean="0"/>
              <a:t> Wozniak</a:t>
            </a:r>
          </a:p>
          <a:p>
            <a:pPr algn="ctr">
              <a:buNone/>
            </a:pPr>
            <a:r>
              <a:rPr lang="en-US" sz="2857" dirty="0" smtClean="0">
                <a:hlinkClick r:id="rId5"/>
              </a:rPr>
              <a:t>atrekles@purdue.edu</a:t>
            </a:r>
            <a:r>
              <a:rPr lang="en-US" sz="2857" dirty="0" smtClean="0"/>
              <a:t> </a:t>
            </a:r>
          </a:p>
          <a:p>
            <a:pPr algn="ctr">
              <a:buFont typeface="Arial" charset="0"/>
              <a:buNone/>
            </a:pPr>
            <a:endParaRPr lang="en-US" sz="2857" b="1" dirty="0" smtClean="0"/>
          </a:p>
          <a:p>
            <a:pPr algn="ctr">
              <a:buFont typeface="Arial" charset="0"/>
              <a:buNone/>
            </a:pPr>
            <a:r>
              <a:rPr lang="en-US" sz="2857" b="1" dirty="0" smtClean="0"/>
              <a:t>Helen </a:t>
            </a:r>
            <a:r>
              <a:rPr lang="en-US" sz="2857" b="1" dirty="0" err="1" smtClean="0"/>
              <a:t>Siukola</a:t>
            </a:r>
            <a:r>
              <a:rPr lang="en-US" sz="2857" b="1" dirty="0" smtClean="0"/>
              <a:t> </a:t>
            </a:r>
            <a:r>
              <a:rPr lang="en-US" sz="2857" b="1" dirty="0" err="1" smtClean="0"/>
              <a:t>Jancich</a:t>
            </a:r>
            <a:endParaRPr lang="en-US" sz="2857" b="1" dirty="0" smtClean="0"/>
          </a:p>
          <a:p>
            <a:pPr algn="ctr">
              <a:buFont typeface="Arial" charset="0"/>
              <a:buNone/>
            </a:pPr>
            <a:r>
              <a:rPr lang="en-US" sz="2857" i="1" dirty="0" smtClean="0">
                <a:hlinkClick r:id="rId6"/>
              </a:rPr>
              <a:t>Second Life: </a:t>
            </a:r>
            <a:r>
              <a:rPr lang="en-US" sz="2857" dirty="0" smtClean="0">
                <a:hlinkClick r:id="rId6"/>
              </a:rPr>
              <a:t>Sadie MacFanatic</a:t>
            </a:r>
          </a:p>
          <a:p>
            <a:pPr algn="ctr">
              <a:buFont typeface="Arial" charset="0"/>
              <a:buNone/>
            </a:pPr>
            <a:r>
              <a:rPr lang="en-US" sz="2857" dirty="0" smtClean="0">
                <a:hlinkClick r:id="rId6"/>
              </a:rPr>
              <a:t>jancich@calumet.purdue.edu</a:t>
            </a:r>
            <a:r>
              <a:rPr lang="en-US" sz="2857" dirty="0" smtClean="0"/>
              <a:t>  </a:t>
            </a:r>
          </a:p>
          <a:p>
            <a:pPr algn="ctr">
              <a:buFont typeface="Arial" charset="0"/>
              <a:buNone/>
            </a:pPr>
            <a:endParaRPr lang="en-US" sz="2571" dirty="0" smtClean="0"/>
          </a:p>
          <a:p>
            <a:pPr algn="ctr">
              <a:buFont typeface="Arial" charset="0"/>
              <a:buNone/>
            </a:pPr>
            <a:r>
              <a:rPr lang="en-US" sz="2571" dirty="0" smtClean="0"/>
              <a:t>School of Education</a:t>
            </a:r>
          </a:p>
          <a:p>
            <a:pPr algn="ctr">
              <a:buFont typeface="Arial" charset="0"/>
              <a:buNone/>
            </a:pPr>
            <a:r>
              <a:rPr lang="en-US" sz="2571" dirty="0" smtClean="0"/>
              <a:t>Purdue University Calumet</a:t>
            </a:r>
          </a:p>
          <a:p>
            <a:pPr algn="ctr">
              <a:buFont typeface="Arial" charset="0"/>
              <a:buNone/>
            </a:pPr>
            <a:r>
              <a:rPr lang="en-US" sz="2571" dirty="0" smtClean="0">
                <a:hlinkClick r:id="rId7"/>
              </a:rPr>
              <a:t>http://www.calumet.purdue.edu</a:t>
            </a:r>
            <a:r>
              <a:rPr lang="en-US" sz="2571" dirty="0" smtClean="0"/>
              <a:t> </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effectLst>
                  <a:outerShdw blurRad="38100" dist="38100" dir="2700000" algn="tl">
                    <a:srgbClr val="DDDDDD"/>
                  </a:outerShdw>
                </a:effectLst>
              </a:rPr>
              <a:t>Resources</a:t>
            </a:r>
          </a:p>
        </p:txBody>
      </p:sp>
      <p:sp>
        <p:nvSpPr>
          <p:cNvPr id="3" name="Content Placeholder 2"/>
          <p:cNvSpPr>
            <a:spLocks noGrp="1"/>
          </p:cNvSpPr>
          <p:nvPr>
            <p:ph idx="1"/>
          </p:nvPr>
        </p:nvSpPr>
        <p:spPr/>
        <p:txBody>
          <a:bodyPr>
            <a:normAutofit lnSpcReduction="10000"/>
          </a:bodyPr>
          <a:lstStyle/>
          <a:p>
            <a:pPr>
              <a:lnSpc>
                <a:spcPct val="80000"/>
              </a:lnSpc>
            </a:pPr>
            <a:r>
              <a:rPr lang="en-US" sz="3000" dirty="0" smtClean="0"/>
              <a:t>Second Life official site: </a:t>
            </a:r>
            <a:r>
              <a:rPr lang="en-US" sz="3000" dirty="0" smtClean="0">
                <a:hlinkClick r:id="rId2"/>
              </a:rPr>
              <a:t>http://www.secondlife.com</a:t>
            </a:r>
            <a:r>
              <a:rPr lang="en-US" sz="3000" dirty="0" smtClean="0"/>
              <a:t> </a:t>
            </a:r>
          </a:p>
          <a:p>
            <a:pPr>
              <a:lnSpc>
                <a:spcPct val="80000"/>
              </a:lnSpc>
            </a:pPr>
            <a:r>
              <a:rPr lang="en-US" sz="3000" dirty="0" smtClean="0"/>
              <a:t>Second Life in Education wiki: </a:t>
            </a:r>
            <a:r>
              <a:rPr lang="en-US" sz="3000" dirty="0" smtClean="0">
                <a:hlinkClick r:id="rId3"/>
              </a:rPr>
              <a:t>http://sleducation.wikispaces.com/</a:t>
            </a:r>
            <a:r>
              <a:rPr lang="en-US" sz="3000" dirty="0" smtClean="0"/>
              <a:t>  </a:t>
            </a:r>
          </a:p>
          <a:p>
            <a:pPr>
              <a:lnSpc>
                <a:spcPct val="80000"/>
              </a:lnSpc>
            </a:pPr>
            <a:r>
              <a:rPr lang="en-US" sz="3000" dirty="0" err="1" smtClean="0"/>
              <a:t>Del.icio.us</a:t>
            </a:r>
            <a:r>
              <a:rPr lang="en-US" sz="3000" dirty="0" smtClean="0"/>
              <a:t> sites tagged with “Second Life” and “education”: </a:t>
            </a:r>
            <a:r>
              <a:rPr lang="en-US" sz="3000" dirty="0" smtClean="0">
                <a:hlinkClick r:id="rId4"/>
              </a:rPr>
              <a:t>http://del.icio.us/secondlife/education</a:t>
            </a:r>
            <a:r>
              <a:rPr lang="en-US" sz="3000" dirty="0" smtClean="0"/>
              <a:t> </a:t>
            </a:r>
          </a:p>
          <a:p>
            <a:pPr>
              <a:lnSpc>
                <a:spcPct val="80000"/>
              </a:lnSpc>
            </a:pPr>
            <a:r>
              <a:rPr lang="en-US" sz="3000" dirty="0" smtClean="0"/>
              <a:t>Second Life Education Resources Database: </a:t>
            </a:r>
            <a:r>
              <a:rPr lang="en-US" sz="3000" dirty="0" smtClean="0">
                <a:hlinkClick r:id="rId5"/>
              </a:rPr>
              <a:t>http://simteach.com/sled/db/</a:t>
            </a:r>
            <a:endParaRPr lang="en-US" sz="3000" dirty="0" smtClean="0"/>
          </a:p>
          <a:p>
            <a:pPr>
              <a:lnSpc>
                <a:spcPct val="80000"/>
              </a:lnSpc>
            </a:pPr>
            <a:r>
              <a:rPr lang="en-US" sz="3000" dirty="0" smtClean="0"/>
              <a:t>Virtual Worlds Education Roundtable: </a:t>
            </a:r>
            <a:r>
              <a:rPr lang="en-US" sz="3000" dirty="0" smtClean="0">
                <a:hlinkClick r:id="rId6"/>
              </a:rPr>
              <a:t>http://virtualworldsedu.info/</a:t>
            </a:r>
            <a:r>
              <a:rPr lang="en-US" sz="3000" dirty="0" smtClean="0"/>
              <a:t> </a:t>
            </a:r>
          </a:p>
          <a:p>
            <a:pPr>
              <a:lnSpc>
                <a:spcPct val="80000"/>
              </a:lnSpc>
            </a:pPr>
            <a:r>
              <a:rPr lang="en-US" sz="3000" dirty="0" err="1" smtClean="0"/>
              <a:t>RubiStar</a:t>
            </a:r>
            <a:r>
              <a:rPr lang="en-US" sz="3000" dirty="0" smtClean="0"/>
              <a:t>: </a:t>
            </a:r>
            <a:r>
              <a:rPr lang="en-US" sz="3000" dirty="0" smtClean="0">
                <a:hlinkClick r:id="rId7"/>
              </a:rPr>
              <a:t>http://rubistar.4teachers.org</a:t>
            </a:r>
            <a:r>
              <a:rPr lang="en-US" sz="3000" dirty="0" smtClean="0"/>
              <a:t> </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effectLst>
                  <a:outerShdw blurRad="38100" dist="38100" dir="2700000" algn="tl">
                    <a:srgbClr val="DDDDDD"/>
                  </a:outerShdw>
                </a:effectLst>
              </a:rPr>
              <a:t>Resources</a:t>
            </a:r>
          </a:p>
        </p:txBody>
      </p:sp>
      <p:sp>
        <p:nvSpPr>
          <p:cNvPr id="3" name="Content Placeholder 2"/>
          <p:cNvSpPr>
            <a:spLocks noGrp="1"/>
          </p:cNvSpPr>
          <p:nvPr>
            <p:ph idx="1"/>
          </p:nvPr>
        </p:nvSpPr>
        <p:spPr/>
        <p:txBody>
          <a:bodyPr>
            <a:normAutofit/>
          </a:bodyPr>
          <a:lstStyle/>
          <a:p>
            <a:pPr>
              <a:lnSpc>
                <a:spcPct val="80000"/>
              </a:lnSpc>
            </a:pPr>
            <a:r>
              <a:rPr lang="en-US" sz="2500" dirty="0" smtClean="0"/>
              <a:t>Second Life examples for education: </a:t>
            </a:r>
            <a:r>
              <a:rPr lang="en-US" sz="2500" dirty="0" smtClean="0">
                <a:hlinkClick r:id="rId2"/>
              </a:rPr>
              <a:t>http://secondlifegrid.net/how/education_and_training</a:t>
            </a:r>
            <a:endParaRPr lang="en-US" sz="2500" dirty="0" smtClean="0"/>
          </a:p>
          <a:p>
            <a:pPr>
              <a:lnSpc>
                <a:spcPct val="80000"/>
              </a:lnSpc>
            </a:pPr>
            <a:r>
              <a:rPr lang="en-US" sz="2500" dirty="0" err="1" smtClean="0"/>
              <a:t>Sloodle</a:t>
            </a:r>
            <a:r>
              <a:rPr lang="en-US" sz="2500" dirty="0" smtClean="0"/>
              <a:t> Project: </a:t>
            </a:r>
            <a:r>
              <a:rPr lang="en-US" sz="2500" dirty="0" smtClean="0">
                <a:hlinkClick r:id="rId3"/>
              </a:rPr>
              <a:t>http://www.sloodle.org/</a:t>
            </a:r>
            <a:r>
              <a:rPr lang="en-US" sz="2500" dirty="0" smtClean="0"/>
              <a:t> </a:t>
            </a:r>
          </a:p>
          <a:p>
            <a:pPr>
              <a:lnSpc>
                <a:spcPct val="80000"/>
              </a:lnSpc>
            </a:pPr>
            <a:r>
              <a:rPr lang="en-US" sz="2500" dirty="0" smtClean="0"/>
              <a:t>Get a </a:t>
            </a:r>
            <a:r>
              <a:rPr lang="en-US" sz="2500" dirty="0" err="1" smtClean="0"/>
              <a:t>Sloodle</a:t>
            </a:r>
            <a:r>
              <a:rPr lang="en-US" sz="2500" dirty="0" smtClean="0"/>
              <a:t> demo site: </a:t>
            </a:r>
            <a:r>
              <a:rPr lang="en-US" sz="2500" dirty="0" smtClean="0">
                <a:hlinkClick r:id="rId4"/>
              </a:rPr>
              <a:t>http://moodlefarm.socialminds.jp/</a:t>
            </a:r>
            <a:r>
              <a:rPr lang="en-US" sz="2500" dirty="0" smtClean="0"/>
              <a:t> </a:t>
            </a:r>
          </a:p>
          <a:p>
            <a:pPr>
              <a:lnSpc>
                <a:spcPct val="80000"/>
              </a:lnSpc>
            </a:pPr>
            <a:r>
              <a:rPr lang="en-US" sz="2500" dirty="0" smtClean="0"/>
              <a:t>The Seven Wonders of Second Life: </a:t>
            </a:r>
            <a:r>
              <a:rPr lang="en-US" sz="2500" dirty="0" smtClean="0">
                <a:hlinkClick r:id="rId5"/>
              </a:rPr>
              <a:t>http://www.techlearning.com/blog/2007/07/seven_wonders_of_second_life_1.php</a:t>
            </a:r>
            <a:endParaRPr lang="en-US" sz="2500" dirty="0" smtClean="0"/>
          </a:p>
          <a:p>
            <a:pPr>
              <a:lnSpc>
                <a:spcPct val="80000"/>
              </a:lnSpc>
            </a:pPr>
            <a:r>
              <a:rPr lang="en-US" sz="2500" dirty="0" smtClean="0"/>
              <a:t>Top 20 Educational Islands in Second Life: </a:t>
            </a:r>
            <a:r>
              <a:rPr lang="en-US" sz="2500" dirty="0" smtClean="0">
                <a:hlinkClick r:id="rId6"/>
              </a:rPr>
              <a:t>http://www.simteach.com/wiki/index.php?title=Top_20_Educational_Locations_in_Second_Life</a:t>
            </a:r>
            <a:r>
              <a:rPr lang="en-US" sz="2500" dirty="0" smtClean="0"/>
              <a:t> </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effectLst>
                  <a:outerShdw blurRad="38100" dist="38100" dir="2700000" algn="tl">
                    <a:srgbClr val="DDDDDD"/>
                  </a:outerShdw>
                </a:effectLst>
              </a:rPr>
              <a:t>Further Reading</a:t>
            </a:r>
          </a:p>
        </p:txBody>
      </p:sp>
      <p:sp>
        <p:nvSpPr>
          <p:cNvPr id="3" name="Content Placeholder 2"/>
          <p:cNvSpPr>
            <a:spLocks noGrp="1"/>
          </p:cNvSpPr>
          <p:nvPr>
            <p:ph idx="1"/>
          </p:nvPr>
        </p:nvSpPr>
        <p:spPr/>
        <p:txBody>
          <a:bodyPr>
            <a:normAutofit/>
          </a:bodyPr>
          <a:lstStyle/>
          <a:p>
            <a:pPr>
              <a:lnSpc>
                <a:spcPct val="80000"/>
              </a:lnSpc>
            </a:pPr>
            <a:r>
              <a:rPr lang="en-US" sz="2700" smtClean="0"/>
              <a:t>Rymaszewski, M., et al. (2008). </a:t>
            </a:r>
            <a:r>
              <a:rPr lang="en-US" sz="2700" i="1" smtClean="0"/>
              <a:t>Second Life: The official guide. </a:t>
            </a:r>
            <a:r>
              <a:rPr lang="en-US" sz="2700" smtClean="0"/>
              <a:t>San Fransisco, Ca: Sybex/Wiley.</a:t>
            </a:r>
          </a:p>
          <a:p>
            <a:pPr>
              <a:lnSpc>
                <a:spcPct val="80000"/>
              </a:lnSpc>
            </a:pPr>
            <a:r>
              <a:rPr lang="en-US" sz="2700" smtClean="0"/>
              <a:t>Weber, A., Rufer-Bach, K., &amp; Platel, R. (2007). </a:t>
            </a:r>
            <a:r>
              <a:rPr lang="en-US" sz="2700" i="1" smtClean="0"/>
              <a:t>Creating your world: The official guide to advanced content creation for Second Life</a:t>
            </a:r>
            <a:r>
              <a:rPr lang="en-US" sz="2700" smtClean="0"/>
              <a:t>. San Francisco, CA: Sybex/Wiley. </a:t>
            </a:r>
          </a:p>
          <a:p>
            <a:pPr>
              <a:lnSpc>
                <a:spcPct val="80000"/>
              </a:lnSpc>
            </a:pPr>
            <a:r>
              <a:rPr lang="en-US" sz="2700" smtClean="0"/>
              <a:t>v3Image (2007). </a:t>
            </a:r>
            <a:r>
              <a:rPr lang="en-US" sz="2700" i="1" smtClean="0"/>
              <a:t>A beginner’s guide to Second Life</a:t>
            </a:r>
            <a:r>
              <a:rPr lang="en-US" sz="2700" smtClean="0"/>
              <a:t>. Las Vegas, NV: ArcheBooks.</a:t>
            </a:r>
          </a:p>
          <a:p>
            <a:pPr>
              <a:lnSpc>
                <a:spcPct val="80000"/>
              </a:lnSpc>
            </a:pPr>
            <a:r>
              <a:rPr lang="en-US" sz="2700" smtClean="0"/>
              <a:t>Heaton, J. (2007). </a:t>
            </a:r>
            <a:r>
              <a:rPr lang="en-US" sz="2700" i="1" smtClean="0"/>
              <a:t>Introduction to Linden Scripting Language for Second Life</a:t>
            </a:r>
            <a:r>
              <a:rPr lang="en-US" sz="2700" smtClean="0"/>
              <a:t>. Heaton Research, Inc. (More available at the Heaton website: </a:t>
            </a:r>
            <a:r>
              <a:rPr lang="en-US" sz="2700" smtClean="0">
                <a:hlinkClick r:id="rId2"/>
              </a:rPr>
              <a:t>http://www.heatonresearch.com</a:t>
            </a:r>
            <a:r>
              <a:rPr lang="en-US" sz="2700" smtClean="0"/>
              <a:t>)     </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napshot1_001.png"/>
          <p:cNvPicPr>
            <a:picLocks noChangeAspect="1"/>
          </p:cNvPicPr>
          <p:nvPr/>
        </p:nvPicPr>
        <p:blipFill>
          <a:blip r:embed="rId2">
            <a:alphaModFix amt="47000"/>
          </a:blip>
          <a:srcRect l="4792" r="5129"/>
          <a:stretch>
            <a:fillRect/>
          </a:stretch>
        </p:blipFill>
        <p:spPr>
          <a:xfrm>
            <a:off x="0" y="337791"/>
            <a:ext cx="9144000" cy="6228098"/>
          </a:xfrm>
          <a:prstGeom prst="rect">
            <a:avLst/>
          </a:prstGeom>
        </p:spPr>
      </p:pic>
      <p:sp>
        <p:nvSpPr>
          <p:cNvPr id="2" name="Title 1"/>
          <p:cNvSpPr>
            <a:spLocks noGrp="1"/>
          </p:cNvSpPr>
          <p:nvPr>
            <p:ph type="title"/>
          </p:nvPr>
        </p:nvSpPr>
        <p:spPr/>
        <p:txBody>
          <a:bodyPr/>
          <a:lstStyle/>
          <a:p>
            <a:r>
              <a:rPr lang="en-US" dirty="0" smtClean="0"/>
              <a:t>Virtual Worlds Taxonomy</a:t>
            </a:r>
            <a:endParaRPr lang="en-US" dirty="0"/>
          </a:p>
        </p:txBody>
      </p:sp>
      <p:sp>
        <p:nvSpPr>
          <p:cNvPr id="3" name="Content Placeholder 2"/>
          <p:cNvSpPr>
            <a:spLocks noGrp="1"/>
          </p:cNvSpPr>
          <p:nvPr>
            <p:ph idx="1"/>
          </p:nvPr>
        </p:nvSpPr>
        <p:spPr/>
        <p:txBody>
          <a:bodyPr>
            <a:normAutofit fontScale="92500" lnSpcReduction="20000"/>
          </a:bodyPr>
          <a:lstStyle/>
          <a:p>
            <a:r>
              <a:rPr lang="en-US" sz="2800" dirty="0" smtClean="0"/>
              <a:t>Virtual worlds available for educational use include:</a:t>
            </a:r>
          </a:p>
          <a:p>
            <a:pPr lvl="1"/>
            <a:r>
              <a:rPr lang="en-US" dirty="0" smtClean="0"/>
              <a:t>Second Life: </a:t>
            </a:r>
            <a:r>
              <a:rPr lang="en-US" dirty="0" smtClean="0">
                <a:hlinkClick r:id="rId3"/>
              </a:rPr>
              <a:t>http://www.secondlife.com</a:t>
            </a:r>
            <a:endParaRPr lang="en-US" dirty="0" smtClean="0"/>
          </a:p>
          <a:p>
            <a:pPr lvl="1"/>
            <a:r>
              <a:rPr lang="en-US" dirty="0" smtClean="0"/>
              <a:t>Active Worlds: </a:t>
            </a:r>
            <a:r>
              <a:rPr lang="en-US" dirty="0" smtClean="0">
                <a:hlinkClick r:id="rId4"/>
              </a:rPr>
              <a:t>http://www.activeworlds.com</a:t>
            </a:r>
            <a:endParaRPr lang="en-US" dirty="0" smtClean="0"/>
          </a:p>
          <a:p>
            <a:pPr lvl="1"/>
            <a:r>
              <a:rPr lang="en-US" dirty="0" smtClean="0"/>
              <a:t>Cobalt: </a:t>
            </a:r>
            <a:r>
              <a:rPr lang="en-US" dirty="0" smtClean="0">
                <a:hlinkClick r:id="rId5"/>
              </a:rPr>
              <a:t>http://www.duke.edu/~julian/Cobalt/Home.html</a:t>
            </a:r>
            <a:endParaRPr lang="en-US" dirty="0" smtClean="0"/>
          </a:p>
          <a:p>
            <a:pPr lvl="1"/>
            <a:r>
              <a:rPr lang="en-US" dirty="0" smtClean="0"/>
              <a:t>Project Wonderland: </a:t>
            </a:r>
            <a:r>
              <a:rPr lang="en-US" dirty="0" smtClean="0">
                <a:hlinkClick r:id="rId6"/>
              </a:rPr>
              <a:t>https://lg3d-wonderland.dev.java.net</a:t>
            </a:r>
            <a:endParaRPr lang="en-US" dirty="0" smtClean="0"/>
          </a:p>
          <a:p>
            <a:pPr lvl="1"/>
            <a:r>
              <a:rPr lang="en-US" dirty="0" smtClean="0"/>
              <a:t>Digital Spaces: </a:t>
            </a:r>
            <a:r>
              <a:rPr lang="en-US" dirty="0" smtClean="0">
                <a:hlinkClick r:id="rId7"/>
              </a:rPr>
              <a:t>http://www.digitalspaces.net</a:t>
            </a:r>
            <a:r>
              <a:rPr lang="en-US" dirty="0" smtClean="0"/>
              <a:t>  </a:t>
            </a:r>
          </a:p>
          <a:p>
            <a:pPr lvl="1"/>
            <a:r>
              <a:rPr lang="en-US" dirty="0" smtClean="0"/>
              <a:t>Blue Mars: </a:t>
            </a:r>
            <a:r>
              <a:rPr lang="en-US" dirty="0" smtClean="0">
                <a:hlinkClick r:id="rId8"/>
              </a:rPr>
              <a:t>http://www.bluemars.com</a:t>
            </a:r>
            <a:endParaRPr lang="en-US" dirty="0" smtClean="0"/>
          </a:p>
          <a:p>
            <a:pPr lvl="1"/>
            <a:r>
              <a:rPr lang="en-US" dirty="0" err="1" smtClean="0"/>
              <a:t>JumpStart</a:t>
            </a:r>
            <a:r>
              <a:rPr lang="en-US" dirty="0" smtClean="0"/>
              <a:t>: </a:t>
            </a:r>
            <a:r>
              <a:rPr lang="en-US" dirty="0" smtClean="0">
                <a:hlinkClick r:id="rId9"/>
              </a:rPr>
              <a:t>http://www.jumpstart.com</a:t>
            </a:r>
            <a:endParaRPr lang="en-US" dirty="0" smtClean="0"/>
          </a:p>
          <a:p>
            <a:pPr lvl="1"/>
            <a:r>
              <a:rPr lang="en-US" dirty="0" smtClean="0"/>
              <a:t>Teen Second Life: </a:t>
            </a:r>
            <a:r>
              <a:rPr lang="en-US" dirty="0" smtClean="0">
                <a:hlinkClick r:id="rId10"/>
              </a:rPr>
              <a:t>http://teen.secondlife.com</a:t>
            </a:r>
            <a:r>
              <a:rPr lang="en-US" dirty="0" smtClean="0"/>
              <a:t> </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Makes a Good Activity to Use with Virtual Worlds?</a:t>
            </a:r>
            <a:endParaRPr lang="en-US" dirty="0"/>
          </a:p>
        </p:txBody>
      </p:sp>
      <p:sp>
        <p:nvSpPr>
          <p:cNvPr id="3" name="Content Placeholder 2"/>
          <p:cNvSpPr>
            <a:spLocks noGrp="1"/>
          </p:cNvSpPr>
          <p:nvPr>
            <p:ph sz="half" idx="1"/>
          </p:nvPr>
        </p:nvSpPr>
        <p:spPr/>
        <p:txBody>
          <a:bodyPr/>
          <a:lstStyle/>
          <a:p>
            <a:r>
              <a:rPr lang="en-US" dirty="0" smtClean="0"/>
              <a:t>Interactive</a:t>
            </a:r>
          </a:p>
          <a:p>
            <a:r>
              <a:rPr lang="en-US" dirty="0" smtClean="0"/>
              <a:t>Collaborative</a:t>
            </a:r>
          </a:p>
          <a:p>
            <a:r>
              <a:rPr lang="en-US" dirty="0" smtClean="0"/>
              <a:t>Exploratory</a:t>
            </a:r>
          </a:p>
          <a:p>
            <a:r>
              <a:rPr lang="en-US" dirty="0" smtClean="0"/>
              <a:t>Integrated</a:t>
            </a:r>
          </a:p>
          <a:p>
            <a:r>
              <a:rPr lang="en-US" dirty="0" smtClean="0"/>
              <a:t>Learner-centered</a:t>
            </a:r>
          </a:p>
          <a:p>
            <a:r>
              <a:rPr lang="en-US" dirty="0" smtClean="0"/>
              <a:t>Fun!</a:t>
            </a:r>
            <a:endParaRPr lang="en-US" dirty="0"/>
          </a:p>
        </p:txBody>
      </p:sp>
      <p:pic>
        <p:nvPicPr>
          <p:cNvPr id="5" name="Content Placeholder 4" descr="Snapshot1_008.png"/>
          <p:cNvPicPr>
            <a:picLocks noGrp="1" noChangeAspect="1"/>
          </p:cNvPicPr>
          <p:nvPr>
            <p:ph sz="half" idx="2"/>
          </p:nvPr>
        </p:nvPicPr>
        <p:blipFill>
          <a:blip r:embed="rId2"/>
          <a:srcRect t="-41314" b="-41314"/>
          <a:stretch>
            <a:fillRect/>
          </a:stretch>
        </p:blipFill>
        <p:spPr>
          <a:xfrm>
            <a:off x="4648200" y="653473"/>
            <a:ext cx="4038600" cy="4525963"/>
          </a:xfrm>
        </p:spPr>
      </p:pic>
      <p:pic>
        <p:nvPicPr>
          <p:cNvPr id="7" name="Picture 6" descr="Snapshot-Purdue and WL_001.png"/>
          <p:cNvPicPr>
            <a:picLocks noChangeAspect="1"/>
          </p:cNvPicPr>
          <p:nvPr/>
        </p:nvPicPr>
        <p:blipFill>
          <a:blip r:embed="rId3"/>
          <a:srcRect t="42598" b="18849"/>
          <a:stretch>
            <a:fillRect/>
          </a:stretch>
        </p:blipFill>
        <p:spPr>
          <a:xfrm>
            <a:off x="11545" y="4756294"/>
            <a:ext cx="9144001" cy="2101706"/>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napshot1_001.png"/>
          <p:cNvPicPr>
            <a:picLocks noChangeAspect="1"/>
          </p:cNvPicPr>
          <p:nvPr/>
        </p:nvPicPr>
        <p:blipFill>
          <a:blip r:embed="rId2">
            <a:alphaModFix amt="47000"/>
          </a:blip>
          <a:srcRect l="4792" r="5129"/>
          <a:stretch>
            <a:fillRect/>
          </a:stretch>
        </p:blipFill>
        <p:spPr>
          <a:xfrm>
            <a:off x="0" y="337791"/>
            <a:ext cx="9144000" cy="6228098"/>
          </a:xfrm>
          <a:prstGeom prst="rect">
            <a:avLst/>
          </a:prstGeom>
        </p:spPr>
      </p:pic>
      <p:sp>
        <p:nvSpPr>
          <p:cNvPr id="2" name="Title 1"/>
          <p:cNvSpPr>
            <a:spLocks noGrp="1"/>
          </p:cNvSpPr>
          <p:nvPr>
            <p:ph type="title"/>
          </p:nvPr>
        </p:nvSpPr>
        <p:spPr/>
        <p:txBody>
          <a:bodyPr>
            <a:normAutofit/>
          </a:bodyPr>
          <a:lstStyle/>
          <a:p>
            <a:r>
              <a:rPr lang="en-US" dirty="0" smtClean="0"/>
              <a:t>Virtual World Challenges</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Learning curve</a:t>
            </a:r>
            <a:r>
              <a:rPr lang="en-US" dirty="0" smtClean="0"/>
              <a:t>: some users initially find navigating virtual worlds confusing and difficult</a:t>
            </a:r>
          </a:p>
          <a:p>
            <a:r>
              <a:rPr lang="en-US" b="1" dirty="0" smtClean="0"/>
              <a:t>Privacy</a:t>
            </a:r>
            <a:r>
              <a:rPr lang="en-US" dirty="0" smtClean="0"/>
              <a:t>: most areas are open to anyone – and we mean </a:t>
            </a:r>
            <a:r>
              <a:rPr lang="en-US" i="1" dirty="0" smtClean="0"/>
              <a:t>anyone – </a:t>
            </a:r>
            <a:r>
              <a:rPr lang="en-US" dirty="0" smtClean="0"/>
              <a:t>so students should be advised to explore with caution </a:t>
            </a:r>
          </a:p>
          <a:p>
            <a:r>
              <a:rPr lang="en-US" b="1" dirty="0" smtClean="0"/>
              <a:t>Technical issues</a:t>
            </a:r>
            <a:r>
              <a:rPr lang="en-US" dirty="0" smtClean="0"/>
              <a:t>: hardware, Internet bandwidth, and software requirements may present barriers to entry</a:t>
            </a:r>
          </a:p>
          <a:p>
            <a:r>
              <a:rPr lang="en-US" b="1" dirty="0" smtClean="0"/>
              <a:t>Economic issues</a:t>
            </a:r>
            <a:r>
              <a:rPr lang="en-US" dirty="0" smtClean="0"/>
              <a:t>: some items and services cost money, although general membership is usually free</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napshot1_003.png"/>
          <p:cNvPicPr>
            <a:picLocks noChangeAspect="1"/>
          </p:cNvPicPr>
          <p:nvPr/>
        </p:nvPicPr>
        <p:blipFill>
          <a:blip r:embed="rId2">
            <a:alphaModFix amt="40000"/>
          </a:blip>
          <a:srcRect l="6286" r="11909"/>
          <a:stretch>
            <a:fillRect/>
          </a:stretch>
        </p:blipFill>
        <p:spPr>
          <a:xfrm>
            <a:off x="0" y="4438"/>
            <a:ext cx="9144000" cy="6858000"/>
          </a:xfrm>
          <a:prstGeom prst="rect">
            <a:avLst/>
          </a:prstGeom>
        </p:spPr>
      </p:pic>
      <p:sp>
        <p:nvSpPr>
          <p:cNvPr id="2" name="Title 1"/>
          <p:cNvSpPr>
            <a:spLocks noGrp="1"/>
          </p:cNvSpPr>
          <p:nvPr>
            <p:ph type="title"/>
          </p:nvPr>
        </p:nvSpPr>
        <p:spPr/>
        <p:txBody>
          <a:bodyPr/>
          <a:lstStyle/>
          <a:p>
            <a:r>
              <a:rPr lang="en-US" dirty="0" smtClean="0"/>
              <a:t>Computer Science</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Students must create a build or script that meets a need or fulfills a purpose</a:t>
            </a:r>
          </a:p>
          <a:p>
            <a:r>
              <a:rPr lang="en-US" dirty="0" smtClean="0"/>
              <a:t>Provides opportunities for modeling, simulation, experience, or design beyond the physical limitations of the real world</a:t>
            </a:r>
          </a:p>
          <a:p>
            <a:r>
              <a:rPr lang="en-US" dirty="0" smtClean="0"/>
              <a:t>For experiential learning, they could do this with a client </a:t>
            </a:r>
          </a:p>
          <a:p>
            <a:r>
              <a:rPr lang="en-US" dirty="0" smtClean="0"/>
              <a:t>Examples:</a:t>
            </a:r>
          </a:p>
          <a:p>
            <a:pPr lvl="1"/>
            <a:r>
              <a:rPr lang="en-US" dirty="0" smtClean="0"/>
              <a:t>Computer Graphics students work with a School of Nursing to develop a virtual world simulation</a:t>
            </a:r>
          </a:p>
          <a:p>
            <a:pPr lvl="1"/>
            <a:r>
              <a:rPr lang="en-US" dirty="0" smtClean="0"/>
              <a:t>Computer Programming students develop a learning object or activity to assist in learning of content</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Snapshot1_003.png"/>
          <p:cNvPicPr>
            <a:picLocks noChangeAspect="1"/>
          </p:cNvPicPr>
          <p:nvPr/>
        </p:nvPicPr>
        <p:blipFill>
          <a:blip r:embed="rId2">
            <a:alphaModFix amt="40000"/>
          </a:blip>
          <a:srcRect l="6286" r="11909"/>
          <a:stretch>
            <a:fillRect/>
          </a:stretch>
        </p:blipFill>
        <p:spPr>
          <a:xfrm>
            <a:off x="0" y="4438"/>
            <a:ext cx="9144000" cy="6858000"/>
          </a:xfrm>
          <a:prstGeom prst="rect">
            <a:avLst/>
          </a:prstGeom>
        </p:spPr>
      </p:pic>
      <p:sp>
        <p:nvSpPr>
          <p:cNvPr id="4" name="Title 3"/>
          <p:cNvSpPr>
            <a:spLocks noGrp="1"/>
          </p:cNvSpPr>
          <p:nvPr>
            <p:ph type="title"/>
          </p:nvPr>
        </p:nvSpPr>
        <p:spPr/>
        <p:txBody>
          <a:bodyPr/>
          <a:lstStyle/>
          <a:p>
            <a:r>
              <a:rPr lang="en-US" dirty="0" smtClean="0"/>
              <a:t>Build/Scripting Project Rubric</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Is the object/build interactive and work as expected when used?</a:t>
            </a:r>
          </a:p>
          <a:p>
            <a:r>
              <a:rPr lang="en-US" dirty="0" smtClean="0"/>
              <a:t>Is the build easily navigable by users?</a:t>
            </a:r>
          </a:p>
          <a:p>
            <a:r>
              <a:rPr lang="en-US" dirty="0" smtClean="0"/>
              <a:t>Is the build aesthetically interesting or engaging?</a:t>
            </a:r>
          </a:p>
          <a:p>
            <a:r>
              <a:rPr lang="en-US" dirty="0" smtClean="0"/>
              <a:t>Does the object/build benefit learning in a way that another, more traditional medium could not?</a:t>
            </a:r>
          </a:p>
          <a:p>
            <a:r>
              <a:rPr lang="en-US" dirty="0" smtClean="0"/>
              <a:t>Does the object/build achieve the objectives set forth by the client or assignment?</a:t>
            </a: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napshot1_007.png"/>
          <p:cNvPicPr>
            <a:picLocks noChangeAspect="1"/>
          </p:cNvPicPr>
          <p:nvPr/>
        </p:nvPicPr>
        <p:blipFill>
          <a:blip r:embed="rId2">
            <a:alphaModFix amt="40000"/>
          </a:blip>
          <a:srcRect l="6864" r="11330"/>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English and Languages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Students must be able to define, describe, and analyze subjects in literature and composition study</a:t>
            </a:r>
          </a:p>
          <a:p>
            <a:r>
              <a:rPr lang="en-US" dirty="0" smtClean="0"/>
              <a:t>Virtual worlds can provide opportunities for reading and writing practice as well as a forum for discussion</a:t>
            </a:r>
          </a:p>
          <a:p>
            <a:r>
              <a:rPr lang="en-US" dirty="0" smtClean="0"/>
              <a:t>Examples:</a:t>
            </a:r>
          </a:p>
          <a:p>
            <a:pPr lvl="1"/>
            <a:r>
              <a:rPr lang="en-US" dirty="0" smtClean="0"/>
              <a:t>Live literature reading and discussion sessions can be held for a wide and diverse audience</a:t>
            </a:r>
          </a:p>
          <a:p>
            <a:pPr lvl="1"/>
            <a:r>
              <a:rPr lang="en-US" dirty="0" smtClean="0"/>
              <a:t>Students in language classes can engage virtual world residents from all parts of the world to practice conversational grammar and vocabulary</a:t>
            </a:r>
          </a:p>
          <a:p>
            <a:pPr lvl="1"/>
            <a:r>
              <a:rPr lang="en-US" dirty="0" smtClean="0"/>
              <a:t>Peer review student writing or presentations can be conducted live at a distance</a:t>
            </a:r>
          </a:p>
          <a:p>
            <a:pPr lvl="1"/>
            <a:r>
              <a:rPr lang="en-US" dirty="0" smtClean="0"/>
              <a:t>Students can recreate scenes from literature through </a:t>
            </a:r>
            <a:r>
              <a:rPr lang="en-US" dirty="0" err="1" smtClean="0"/>
              <a:t>machinima</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napshot1_007.png"/>
          <p:cNvPicPr>
            <a:picLocks noChangeAspect="1"/>
          </p:cNvPicPr>
          <p:nvPr/>
        </p:nvPicPr>
        <p:blipFill>
          <a:blip r:embed="rId2">
            <a:alphaModFix amt="40000"/>
          </a:blip>
          <a:srcRect l="6864" r="11330"/>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dirty="0" smtClean="0"/>
              <a:t>Virtual Presentation Rubric</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Are the visual aides/multimedia provided directly relevant to the topic?</a:t>
            </a:r>
          </a:p>
          <a:p>
            <a:r>
              <a:rPr lang="en-US" dirty="0" smtClean="0"/>
              <a:t>Are the </a:t>
            </a:r>
            <a:r>
              <a:rPr lang="en-US" dirty="0" err="1" smtClean="0"/>
              <a:t>notecards</a:t>
            </a:r>
            <a:r>
              <a:rPr lang="en-US" dirty="0" smtClean="0"/>
              <a:t> well-written and free of errors?</a:t>
            </a:r>
          </a:p>
          <a:p>
            <a:r>
              <a:rPr lang="en-US" dirty="0" smtClean="0"/>
              <a:t>Are images and media clear and easy to access?</a:t>
            </a:r>
          </a:p>
          <a:p>
            <a:r>
              <a:rPr lang="en-US" dirty="0" smtClean="0"/>
              <a:t>Do visual aides and text respect copyright?</a:t>
            </a:r>
          </a:p>
          <a:p>
            <a:r>
              <a:rPr lang="en-US" dirty="0" smtClean="0"/>
              <a:t>Does the presentation involve and elicit participation from the audience?</a:t>
            </a:r>
          </a:p>
          <a:p>
            <a:r>
              <a:rPr lang="en-US" dirty="0" smtClean="0"/>
              <a:t>Is the presentation likely to increase understanding of the work or topic?</a:t>
            </a:r>
          </a:p>
        </p:txBody>
      </p:sp>
    </p:spTree>
  </p:cSld>
  <p:clrMapOvr>
    <a:masterClrMapping/>
  </p:clrMapOvr>
</p:sld>
</file>

<file path=ppt/theme/theme1.xml><?xml version="1.0" encoding="utf-8"?>
<a:theme xmlns:a="http://schemas.openxmlformats.org/drawingml/2006/main" name="Office Theme">
  <a:themeElements>
    <a:clrScheme name="Custom 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4080"/>
      </a:hlink>
      <a:folHlink>
        <a:srgbClr val="004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9385</TotalTime>
  <Words>1964</Words>
  <Application>Microsoft Macintosh PowerPoint</Application>
  <PresentationFormat>On-screen Show (4:3)</PresentationFormat>
  <Paragraphs>164</Paragraphs>
  <Slides>25</Slides>
  <Notes>0</Notes>
  <HiddenSlides>0</HiddenSlides>
  <MMClips>0</MMClips>
  <ScaleCrop>false</ScaleCrop>
  <HeadingPairs>
    <vt:vector size="4" baseType="variant">
      <vt:variant>
        <vt:lpstr>Design Template</vt:lpstr>
      </vt:variant>
      <vt:variant>
        <vt:i4>1</vt:i4>
      </vt:variant>
      <vt:variant>
        <vt:lpstr>Slide Titles</vt:lpstr>
      </vt:variant>
      <vt:variant>
        <vt:i4>25</vt:i4>
      </vt:variant>
    </vt:vector>
  </HeadingPairs>
  <TitlesOfParts>
    <vt:vector size="26" baseType="lpstr">
      <vt:lpstr>Office Theme</vt:lpstr>
      <vt:lpstr>Creating and Assessing Learning Within Virtual Worlds</vt:lpstr>
      <vt:lpstr>What is a Virtual World?</vt:lpstr>
      <vt:lpstr>Virtual Worlds Taxonomy</vt:lpstr>
      <vt:lpstr>What Makes a Good Activity to Use with Virtual Worlds?</vt:lpstr>
      <vt:lpstr>Virtual World Challenges</vt:lpstr>
      <vt:lpstr>Computer Science</vt:lpstr>
      <vt:lpstr>Build/Scripting Project Rubric</vt:lpstr>
      <vt:lpstr>English and Languages</vt:lpstr>
      <vt:lpstr>Virtual Presentation Rubric</vt:lpstr>
      <vt:lpstr>Mathematics</vt:lpstr>
      <vt:lpstr>Virtual Scavenger Hunt Rubric</vt:lpstr>
      <vt:lpstr>Chemistry</vt:lpstr>
      <vt:lpstr>Virtual Modeling Rubric</vt:lpstr>
      <vt:lpstr>Education</vt:lpstr>
      <vt:lpstr>Virtual Field Trip Rubric</vt:lpstr>
      <vt:lpstr>Nursing and Medicine</vt:lpstr>
      <vt:lpstr>Virtual Simulation Rubric</vt:lpstr>
      <vt:lpstr>Political Science and Sociology</vt:lpstr>
      <vt:lpstr>Virtual Discussion Rubric</vt:lpstr>
      <vt:lpstr>Economics and Business</vt:lpstr>
      <vt:lpstr>Virtual Business Project Rubric</vt:lpstr>
      <vt:lpstr>Thank You</vt:lpstr>
      <vt:lpstr>Resources</vt:lpstr>
      <vt:lpstr>Resources</vt:lpstr>
      <vt:lpstr>Further Reading</vt:lpstr>
    </vt:vector>
  </TitlesOfParts>
  <Manager/>
  <Company>Purdue University Calumet</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and Assessing Learning Within Virtual Worlds</dc:title>
  <dc:subject>MWRC10</dc:subject>
  <dc:creator>Anastasia Trekles &amp; Helen Jancich</dc:creator>
  <cp:keywords>virtual worlds, education, instruction</cp:keywords>
  <dc:description/>
  <cp:lastModifiedBy>Staci Trekles</cp:lastModifiedBy>
  <cp:revision>17</cp:revision>
  <dcterms:created xsi:type="dcterms:W3CDTF">2010-03-26T04:06:05Z</dcterms:created>
  <dcterms:modified xsi:type="dcterms:W3CDTF">2010-03-26T04:08:25Z</dcterms:modified>
  <cp:category>Education</cp:category>
</cp:coreProperties>
</file>