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56" r:id="rId2"/>
    <p:sldId id="257" r:id="rId3"/>
    <p:sldId id="282" r:id="rId4"/>
    <p:sldId id="306" r:id="rId5"/>
    <p:sldId id="273" r:id="rId6"/>
    <p:sldId id="291" r:id="rId7"/>
    <p:sldId id="283" r:id="rId8"/>
    <p:sldId id="281" r:id="rId9"/>
    <p:sldId id="286" r:id="rId10"/>
    <p:sldId id="285" r:id="rId11"/>
    <p:sldId id="297" r:id="rId12"/>
    <p:sldId id="294" r:id="rId13"/>
    <p:sldId id="298" r:id="rId14"/>
    <p:sldId id="296" r:id="rId15"/>
    <p:sldId id="299" r:id="rId16"/>
    <p:sldId id="300" r:id="rId17"/>
    <p:sldId id="301" r:id="rId18"/>
    <p:sldId id="302" r:id="rId19"/>
    <p:sldId id="305" r:id="rId20"/>
    <p:sldId id="289" r:id="rId21"/>
    <p:sldId id="290" r:id="rId22"/>
    <p:sldId id="284" r:id="rId23"/>
    <p:sldId id="261" r:id="rId24"/>
    <p:sldId id="307"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5594"/>
    <a:srgbClr val="295F48"/>
    <a:srgbClr val="FFD861"/>
    <a:srgbClr val="38434D"/>
    <a:srgbClr val="57539A"/>
    <a:srgbClr val="57538B"/>
    <a:srgbClr val="A49B6B"/>
    <a:srgbClr val="B2073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67" autoAdjust="0"/>
  </p:normalViewPr>
  <p:slideViewPr>
    <p:cSldViewPr snapToGrid="0" snapToObjects="1">
      <p:cViewPr varScale="1">
        <p:scale>
          <a:sx n="86" d="100"/>
          <a:sy n="86" d="100"/>
        </p:scale>
        <p:origin x="-84" y="-402"/>
      </p:cViewPr>
      <p:guideLst>
        <p:guide orient="horz" pos="863"/>
        <p:guide pos="269"/>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pitchFamily="96"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itchFamily="96" charset="-128"/>
                <a:cs typeface="+mn-cs"/>
              </a:defRPr>
            </a:lvl1pPr>
          </a:lstStyle>
          <a:p>
            <a:pPr>
              <a:defRPr/>
            </a:pPr>
            <a:fld id="{0B63854A-E1E1-4E89-875C-839F7D38B5B8}" type="datetime1">
              <a:rPr lang="en-US"/>
              <a:pPr>
                <a:defRPr/>
              </a:pPr>
              <a:t>3/24/2010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pitchFamily="96"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pitchFamily="96" charset="-128"/>
                <a:cs typeface="+mn-cs"/>
              </a:defRPr>
            </a:lvl1pPr>
          </a:lstStyle>
          <a:p>
            <a:pPr>
              <a:defRPr/>
            </a:pPr>
            <a:fld id="{12982145-2CB1-4719-A0D2-C7823E7AFF7B}"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pitchFamily="96"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itchFamily="96" charset="-128"/>
                <a:cs typeface="+mn-cs"/>
              </a:defRPr>
            </a:lvl1pPr>
          </a:lstStyle>
          <a:p>
            <a:pPr>
              <a:defRPr/>
            </a:pPr>
            <a:fld id="{9FC28273-96DE-43DD-B726-E88FC242A26A}" type="datetime1">
              <a:rPr lang="en-US"/>
              <a:pPr>
                <a:defRPr/>
              </a:pPr>
              <a:t>3/24/2010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pitchFamily="96"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pitchFamily="96" charset="-128"/>
                <a:cs typeface="+mn-cs"/>
              </a:defRPr>
            </a:lvl1pPr>
          </a:lstStyle>
          <a:p>
            <a:pPr>
              <a:defRPr/>
            </a:pPr>
            <a:fld id="{05ACA3CD-7ABB-4046-9C5E-8F8A77FDB0DA}"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a:lstStyle/>
          <a:p>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a:lstStyle/>
          <a:p>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a:lstStyle/>
          <a:p>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a:lstStyle/>
          <a:p>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a:lstStyle/>
          <a:p>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a:lstStyle/>
          <a:p>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a:lstStyle/>
          <a:p>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1" descr="cyber.jpg"/>
          <p:cNvPicPr>
            <a:picLocks noChangeAspect="1"/>
          </p:cNvPicPr>
          <p:nvPr userDrawn="1"/>
        </p:nvPicPr>
        <p:blipFill>
          <a:blip r:embed="rId2"/>
          <a:srcRect/>
          <a:stretch>
            <a:fillRect/>
          </a:stretch>
        </p:blipFill>
        <p:spPr bwMode="auto">
          <a:xfrm>
            <a:off x="-7938" y="6321425"/>
            <a:ext cx="9151938" cy="539750"/>
          </a:xfrm>
          <a:prstGeom prst="rect">
            <a:avLst/>
          </a:prstGeom>
          <a:noFill/>
          <a:ln w="9525">
            <a:noFill/>
            <a:miter lim="800000"/>
            <a:headEnd/>
            <a:tailEnd/>
          </a:ln>
        </p:spPr>
      </p:pic>
      <p:pic>
        <p:nvPicPr>
          <p:cNvPr id="5" name="Picture 19" descr="EDUCAUSELogo.png"/>
          <p:cNvPicPr>
            <a:picLocks noChangeAspect="1"/>
          </p:cNvPicPr>
          <p:nvPr userDrawn="1"/>
        </p:nvPicPr>
        <p:blipFill>
          <a:blip r:embed="rId3"/>
          <a:srcRect/>
          <a:stretch>
            <a:fillRect/>
          </a:stretch>
        </p:blipFill>
        <p:spPr bwMode="auto">
          <a:xfrm>
            <a:off x="3417888" y="954088"/>
            <a:ext cx="2297112" cy="539750"/>
          </a:xfrm>
          <a:prstGeom prst="rect">
            <a:avLst/>
          </a:prstGeom>
          <a:noFill/>
          <a:ln w="9525">
            <a:noFill/>
            <a:miter lim="800000"/>
            <a:headEnd/>
            <a:tailEnd/>
          </a:ln>
        </p:spPr>
      </p:pic>
      <p:pic>
        <p:nvPicPr>
          <p:cNvPr id="6" name="Picture 33"/>
          <p:cNvPicPr>
            <a:picLocks noChangeAspect="1"/>
          </p:cNvPicPr>
          <p:nvPr userDrawn="1"/>
        </p:nvPicPr>
        <p:blipFill>
          <a:blip r:embed="rId4"/>
          <a:srcRect/>
          <a:stretch>
            <a:fillRect/>
          </a:stretch>
        </p:blipFill>
        <p:spPr bwMode="auto">
          <a:xfrm>
            <a:off x="3417888" y="1682750"/>
            <a:ext cx="2297112" cy="27940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userDrawn="1">
            <p:ph type="dt" sz="half" idx="10"/>
          </p:nvPr>
        </p:nvSpPr>
        <p:spPr/>
        <p:txBody>
          <a:bodyPr/>
          <a:lstStyle>
            <a:lvl1pPr>
              <a:defRPr smtClean="0"/>
            </a:lvl1pPr>
          </a:lstStyle>
          <a:p>
            <a:pPr>
              <a:defRPr/>
            </a:pPr>
            <a:r>
              <a:rPr lang="en-US"/>
              <a:t>15 March 2010</a:t>
            </a:r>
          </a:p>
        </p:txBody>
      </p:sp>
      <p:sp>
        <p:nvSpPr>
          <p:cNvPr id="8" name="Footer Placeholder 4"/>
          <p:cNvSpPr>
            <a:spLocks noGrp="1"/>
          </p:cNvSpPr>
          <p:nvPr userDrawn="1">
            <p:ph type="ftr" sz="quarter" idx="11"/>
          </p:nvPr>
        </p:nvSpPr>
        <p:spPr/>
        <p:txBody>
          <a:bodyPr/>
          <a:lstStyle>
            <a:lvl1pPr>
              <a:defRPr/>
            </a:lvl1pPr>
          </a:lstStyle>
          <a:p>
            <a:pPr>
              <a:defRPr/>
            </a:pPr>
            <a:r>
              <a:rPr lang="en-US"/>
              <a:t>Presentation 1</a:t>
            </a:r>
          </a:p>
        </p:txBody>
      </p:sp>
      <p:sp>
        <p:nvSpPr>
          <p:cNvPr id="9" name="Slide Number Placeholder 5"/>
          <p:cNvSpPr>
            <a:spLocks noGrp="1"/>
          </p:cNvSpPr>
          <p:nvPr userDrawn="1">
            <p:ph type="sldNum" sz="quarter" idx="12"/>
          </p:nvPr>
        </p:nvSpPr>
        <p:spPr/>
        <p:txBody>
          <a:bodyPr/>
          <a:lstStyle>
            <a:lvl1pPr>
              <a:defRPr/>
            </a:lvl1pPr>
          </a:lstStyle>
          <a:p>
            <a:pPr>
              <a:defRPr/>
            </a:pPr>
            <a:fld id="{31C01487-0A5F-4595-B5C8-3E26A7891AB3}" type="slidenum">
              <a:rPr lang="en-US"/>
              <a:pPr>
                <a:defRPr/>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15 March 2010</a:t>
            </a:r>
          </a:p>
        </p:txBody>
      </p:sp>
      <p:sp>
        <p:nvSpPr>
          <p:cNvPr id="5" name="Footer Placeholder 4"/>
          <p:cNvSpPr>
            <a:spLocks noGrp="1"/>
          </p:cNvSpPr>
          <p:nvPr>
            <p:ph type="ftr" sz="quarter" idx="11"/>
          </p:nvPr>
        </p:nvSpPr>
        <p:spPr/>
        <p:txBody>
          <a:bodyPr/>
          <a:lstStyle>
            <a:lvl1pPr>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pPr>
              <a:defRPr/>
            </a:pPr>
            <a:fld id="{DB111052-7F7A-40FB-B112-3D30EAC81F75}"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15 March 2010</a:t>
            </a:r>
          </a:p>
        </p:txBody>
      </p:sp>
      <p:sp>
        <p:nvSpPr>
          <p:cNvPr id="5" name="Footer Placeholder 4"/>
          <p:cNvSpPr>
            <a:spLocks noGrp="1"/>
          </p:cNvSpPr>
          <p:nvPr>
            <p:ph type="ftr" sz="quarter" idx="11"/>
          </p:nvPr>
        </p:nvSpPr>
        <p:spPr/>
        <p:txBody>
          <a:bodyPr/>
          <a:lstStyle>
            <a:lvl1pPr>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pPr>
              <a:defRPr/>
            </a:pPr>
            <a:fld id="{4A050F0B-4F62-4D4A-9591-9A4D1E541384}"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pPr>
              <a:defRPr/>
            </a:pPr>
            <a:fld id="{91514936-A1C7-4E63-9BA5-F9282FBA6A98}"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96" charset="-128"/>
            </a:endParaRPr>
          </a:p>
        </p:txBody>
      </p:sp>
      <p:sp>
        <p:nvSpPr>
          <p:cNvPr id="3" name="Date Placeholder 1"/>
          <p:cNvSpPr>
            <a:spLocks noGrp="1"/>
          </p:cNvSpPr>
          <p:nvPr>
            <p:ph type="dt" sz="half" idx="10"/>
          </p:nvPr>
        </p:nvSpPr>
        <p:spPr/>
        <p:txBody>
          <a:bodyPr/>
          <a:lstStyle>
            <a:lvl1pPr>
              <a:defRPr smtClean="0"/>
            </a:lvl1pPr>
          </a:lstStyle>
          <a:p>
            <a:pPr>
              <a:defRPr/>
            </a:pPr>
            <a:r>
              <a:rPr lang="en-US"/>
              <a:t>15 March 2010</a:t>
            </a:r>
          </a:p>
        </p:txBody>
      </p:sp>
      <p:sp>
        <p:nvSpPr>
          <p:cNvPr id="4" name="Footer Placeholder 2"/>
          <p:cNvSpPr>
            <a:spLocks noGrp="1"/>
          </p:cNvSpPr>
          <p:nvPr>
            <p:ph type="ftr" sz="quarter" idx="11"/>
          </p:nvPr>
        </p:nvSpPr>
        <p:spPr/>
        <p:txBody>
          <a:bodyPr/>
          <a:lstStyle>
            <a:lvl1pPr>
              <a:defRPr/>
            </a:lvl1pPr>
          </a:lstStyle>
          <a:p>
            <a:pPr>
              <a:defRPr/>
            </a:pPr>
            <a:r>
              <a:rPr lang="en-US"/>
              <a:t>Presentation 1</a:t>
            </a:r>
          </a:p>
        </p:txBody>
      </p:sp>
      <p:sp>
        <p:nvSpPr>
          <p:cNvPr id="5" name="Slide Number Placeholder 3"/>
          <p:cNvSpPr>
            <a:spLocks noGrp="1"/>
          </p:cNvSpPr>
          <p:nvPr>
            <p:ph type="sldNum" sz="quarter" idx="12"/>
          </p:nvPr>
        </p:nvSpPr>
        <p:spPr/>
        <p:txBody>
          <a:bodyPr/>
          <a:lstStyle>
            <a:lvl1pPr>
              <a:defRPr/>
            </a:lvl1pPr>
          </a:lstStyle>
          <a:p>
            <a:pPr>
              <a:defRPr/>
            </a:pPr>
            <a:fld id="{189AE1EE-4286-477E-907A-67A338AF1EB0}" type="slidenum">
              <a:rPr lang="en-US"/>
              <a:pPr>
                <a:defRPr/>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15 March 2010</a:t>
            </a:r>
          </a:p>
        </p:txBody>
      </p:sp>
      <p:sp>
        <p:nvSpPr>
          <p:cNvPr id="6" name="Footer Placeholder 4"/>
          <p:cNvSpPr>
            <a:spLocks noGrp="1"/>
          </p:cNvSpPr>
          <p:nvPr>
            <p:ph type="ftr" sz="quarter" idx="11"/>
          </p:nvPr>
        </p:nvSpPr>
        <p:spPr/>
        <p:txBody>
          <a:bodyPr/>
          <a:lstStyle>
            <a:lvl1pPr>
              <a:defRPr/>
            </a:lvl1pPr>
          </a:lstStyle>
          <a:p>
            <a:pPr>
              <a:defRPr/>
            </a:pPr>
            <a:r>
              <a:rPr lang="en-US"/>
              <a:t>Presentation 1</a:t>
            </a:r>
          </a:p>
        </p:txBody>
      </p:sp>
      <p:sp>
        <p:nvSpPr>
          <p:cNvPr id="7" name="Slide Number Placeholder 5"/>
          <p:cNvSpPr>
            <a:spLocks noGrp="1"/>
          </p:cNvSpPr>
          <p:nvPr>
            <p:ph type="sldNum" sz="quarter" idx="12"/>
          </p:nvPr>
        </p:nvSpPr>
        <p:spPr/>
        <p:txBody>
          <a:bodyPr/>
          <a:lstStyle>
            <a:lvl1pPr>
              <a:defRPr/>
            </a:lvl1pPr>
          </a:lstStyle>
          <a:p>
            <a:pPr>
              <a:defRPr/>
            </a:pPr>
            <a:fld id="{EC633418-BBC3-40EC-A657-A4650756DAA3}"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15 March 2010</a:t>
            </a:r>
          </a:p>
        </p:txBody>
      </p:sp>
      <p:sp>
        <p:nvSpPr>
          <p:cNvPr id="8" name="Footer Placeholder 4"/>
          <p:cNvSpPr>
            <a:spLocks noGrp="1"/>
          </p:cNvSpPr>
          <p:nvPr>
            <p:ph type="ftr" sz="quarter" idx="11"/>
          </p:nvPr>
        </p:nvSpPr>
        <p:spPr/>
        <p:txBody>
          <a:bodyPr/>
          <a:lstStyle>
            <a:lvl1pPr>
              <a:defRPr/>
            </a:lvl1pPr>
          </a:lstStyle>
          <a:p>
            <a:pPr>
              <a:defRPr/>
            </a:pPr>
            <a:r>
              <a:rPr lang="en-US"/>
              <a:t>Presentation 1</a:t>
            </a:r>
          </a:p>
        </p:txBody>
      </p:sp>
      <p:sp>
        <p:nvSpPr>
          <p:cNvPr id="9" name="Slide Number Placeholder 5"/>
          <p:cNvSpPr>
            <a:spLocks noGrp="1"/>
          </p:cNvSpPr>
          <p:nvPr>
            <p:ph type="sldNum" sz="quarter" idx="12"/>
          </p:nvPr>
        </p:nvSpPr>
        <p:spPr/>
        <p:txBody>
          <a:bodyPr/>
          <a:lstStyle>
            <a:lvl1pPr>
              <a:defRPr/>
            </a:lvl1pPr>
          </a:lstStyle>
          <a:p>
            <a:pPr>
              <a:defRPr/>
            </a:pPr>
            <a:fld id="{F7B21029-8A45-48E7-80EB-00CAA3CFFA57}"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15 March 2010</a:t>
            </a:r>
          </a:p>
        </p:txBody>
      </p:sp>
      <p:sp>
        <p:nvSpPr>
          <p:cNvPr id="5" name="Footer Placeholder 4"/>
          <p:cNvSpPr>
            <a:spLocks noGrp="1"/>
          </p:cNvSpPr>
          <p:nvPr>
            <p:ph type="ftr" sz="quarter" idx="11"/>
          </p:nvPr>
        </p:nvSpPr>
        <p:spPr/>
        <p:txBody>
          <a:bodyPr/>
          <a:lstStyle>
            <a:lvl1pPr>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pPr>
              <a:defRPr/>
            </a:pPr>
            <a:fld id="{A63F4612-FB0E-4B97-9006-D1998295DE28}"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15 March 2010</a:t>
            </a:r>
          </a:p>
        </p:txBody>
      </p:sp>
      <p:sp>
        <p:nvSpPr>
          <p:cNvPr id="4" name="Footer Placeholder 4"/>
          <p:cNvSpPr>
            <a:spLocks noGrp="1"/>
          </p:cNvSpPr>
          <p:nvPr>
            <p:ph type="ftr" sz="quarter" idx="11"/>
          </p:nvPr>
        </p:nvSpPr>
        <p:spPr/>
        <p:txBody>
          <a:bodyPr/>
          <a:lstStyle>
            <a:lvl1pPr>
              <a:defRPr/>
            </a:lvl1pPr>
          </a:lstStyle>
          <a:p>
            <a:pPr>
              <a:defRPr/>
            </a:pPr>
            <a:r>
              <a:rPr lang="en-US"/>
              <a:t>Presentation 1</a:t>
            </a:r>
          </a:p>
        </p:txBody>
      </p:sp>
      <p:sp>
        <p:nvSpPr>
          <p:cNvPr id="5" name="Slide Number Placeholder 5"/>
          <p:cNvSpPr>
            <a:spLocks noGrp="1"/>
          </p:cNvSpPr>
          <p:nvPr>
            <p:ph type="sldNum" sz="quarter" idx="12"/>
          </p:nvPr>
        </p:nvSpPr>
        <p:spPr/>
        <p:txBody>
          <a:bodyPr/>
          <a:lstStyle>
            <a:lvl1pPr>
              <a:defRPr/>
            </a:lvl1pPr>
          </a:lstStyle>
          <a:p>
            <a:pPr>
              <a:defRPr/>
            </a:pPr>
            <a:fld id="{083A1201-B682-4388-85D6-867460DDCA34}"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15 March 2010</a:t>
            </a:r>
          </a:p>
        </p:txBody>
      </p:sp>
      <p:sp>
        <p:nvSpPr>
          <p:cNvPr id="6" name="Footer Placeholder 4"/>
          <p:cNvSpPr>
            <a:spLocks noGrp="1"/>
          </p:cNvSpPr>
          <p:nvPr>
            <p:ph type="ftr" sz="quarter" idx="11"/>
          </p:nvPr>
        </p:nvSpPr>
        <p:spPr/>
        <p:txBody>
          <a:bodyPr/>
          <a:lstStyle>
            <a:lvl1pPr>
              <a:defRPr/>
            </a:lvl1pPr>
          </a:lstStyle>
          <a:p>
            <a:pPr>
              <a:defRPr/>
            </a:pPr>
            <a:r>
              <a:rPr lang="en-US"/>
              <a:t>Presentation 1</a:t>
            </a:r>
          </a:p>
        </p:txBody>
      </p:sp>
      <p:sp>
        <p:nvSpPr>
          <p:cNvPr id="7" name="Slide Number Placeholder 5"/>
          <p:cNvSpPr>
            <a:spLocks noGrp="1"/>
          </p:cNvSpPr>
          <p:nvPr>
            <p:ph type="sldNum" sz="quarter" idx="12"/>
          </p:nvPr>
        </p:nvSpPr>
        <p:spPr/>
        <p:txBody>
          <a:bodyPr/>
          <a:lstStyle>
            <a:lvl1pPr>
              <a:defRPr/>
            </a:lvl1pPr>
          </a:lstStyle>
          <a:p>
            <a:pPr>
              <a:defRPr/>
            </a:pPr>
            <a:fld id="{37F62FCF-3EB6-4C63-AF27-ED94F4622C65}"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15 March 2010</a:t>
            </a:r>
          </a:p>
        </p:txBody>
      </p:sp>
      <p:sp>
        <p:nvSpPr>
          <p:cNvPr id="6" name="Footer Placeholder 4"/>
          <p:cNvSpPr>
            <a:spLocks noGrp="1"/>
          </p:cNvSpPr>
          <p:nvPr>
            <p:ph type="ftr" sz="quarter" idx="11"/>
          </p:nvPr>
        </p:nvSpPr>
        <p:spPr/>
        <p:txBody>
          <a:bodyPr/>
          <a:lstStyle>
            <a:lvl1pPr>
              <a:defRPr/>
            </a:lvl1pPr>
          </a:lstStyle>
          <a:p>
            <a:pPr>
              <a:defRPr/>
            </a:pPr>
            <a:r>
              <a:rPr lang="en-US"/>
              <a:t>Presentation 1</a:t>
            </a:r>
          </a:p>
        </p:txBody>
      </p:sp>
      <p:sp>
        <p:nvSpPr>
          <p:cNvPr id="7" name="Slide Number Placeholder 5"/>
          <p:cNvSpPr>
            <a:spLocks noGrp="1"/>
          </p:cNvSpPr>
          <p:nvPr>
            <p:ph type="sldNum" sz="quarter" idx="12"/>
          </p:nvPr>
        </p:nvSpPr>
        <p:spPr/>
        <p:txBody>
          <a:bodyPr/>
          <a:lstStyle>
            <a:lvl1pPr>
              <a:defRPr/>
            </a:lvl1pPr>
          </a:lstStyle>
          <a:p>
            <a:pPr>
              <a:defRPr/>
            </a:pPr>
            <a:fld id="{9C54B018-11BF-421A-98C3-47A4876FA192}"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A6A6A6"/>
                </a:solidFill>
                <a:ea typeface="ＭＳ Ｐゴシック" pitchFamily="96" charset="-128"/>
                <a:cs typeface="Arial" charset="0"/>
              </a:defRPr>
            </a:lvl1pPr>
          </a:lstStyle>
          <a:p>
            <a:pPr>
              <a:defRPr/>
            </a:pPr>
            <a:r>
              <a:rPr lang="en-US"/>
              <a:t>15 March 2010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ea typeface="ＭＳ Ｐゴシック" pitchFamily="96" charset="-128"/>
                <a:cs typeface="Arial" charset="0"/>
              </a:defRPr>
            </a:lvl1pPr>
          </a:lstStyle>
          <a:p>
            <a:pPr>
              <a:defRPr/>
            </a:pPr>
            <a:r>
              <a:rPr lang="en-US"/>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ea typeface="ＭＳ Ｐゴシック" pitchFamily="96" charset="-128"/>
                <a:cs typeface="Arial" charset="0"/>
              </a:defRPr>
            </a:lvl1pPr>
          </a:lstStyle>
          <a:p>
            <a:pPr>
              <a:defRPr/>
            </a:pPr>
            <a:fld id="{3CFB1279-E655-4D01-89C7-FBB5FB77F2F1}" type="slidenum">
              <a:rPr lang="en-US"/>
              <a:pPr>
                <a:defRPr/>
              </a:pPr>
              <a:t>‹#›</a:t>
            </a:fld>
            <a:endParaRPr lang="en-US"/>
          </a:p>
        </p:txBody>
      </p:sp>
      <p:sp>
        <p:nvSpPr>
          <p:cNvPr id="25" name="Rectangle 24"/>
          <p:cNvSpPr/>
          <p:nvPr userDrawn="1"/>
        </p:nvSpPr>
        <p:spPr bwMode="auto">
          <a:xfrm>
            <a:off x="4941888" y="6046788"/>
            <a:ext cx="90487" cy="90487"/>
          </a:xfrm>
          <a:prstGeom prst="rect">
            <a:avLst/>
          </a:prstGeom>
          <a:solidFill>
            <a:srgbClr val="1555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96" charset="-128"/>
            </a:endParaRPr>
          </a:p>
        </p:txBody>
      </p:sp>
      <p:sp>
        <p:nvSpPr>
          <p:cNvPr id="26" name="Rectangle 25"/>
          <p:cNvSpPr/>
          <p:nvPr userDrawn="1"/>
        </p:nvSpPr>
        <p:spPr bwMode="auto">
          <a:xfrm>
            <a:off x="4133850" y="6046788"/>
            <a:ext cx="88900" cy="904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96" charset="-128"/>
            </a:endParaRPr>
          </a:p>
        </p:txBody>
      </p:sp>
      <p:sp>
        <p:nvSpPr>
          <p:cNvPr id="27" name="Rectangle 26"/>
          <p:cNvSpPr/>
          <p:nvPr userDrawn="1"/>
        </p:nvSpPr>
        <p:spPr bwMode="auto">
          <a:xfrm>
            <a:off x="4400550" y="6046788"/>
            <a:ext cx="90488" cy="90487"/>
          </a:xfrm>
          <a:prstGeom prst="rect">
            <a:avLst/>
          </a:prstGeom>
          <a:solidFill>
            <a:srgbClr val="558B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96" charset="-128"/>
            </a:endParaRPr>
          </a:p>
        </p:txBody>
      </p:sp>
      <p:sp>
        <p:nvSpPr>
          <p:cNvPr id="28" name="Rectangle 27"/>
          <p:cNvSpPr/>
          <p:nvPr userDrawn="1"/>
        </p:nvSpPr>
        <p:spPr bwMode="auto">
          <a:xfrm>
            <a:off x="4672013" y="6046788"/>
            <a:ext cx="88900" cy="90487"/>
          </a:xfrm>
          <a:prstGeom prst="rect">
            <a:avLst/>
          </a:prstGeom>
          <a:solidFill>
            <a:srgbClr val="19759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96" charset="-128"/>
            </a:endParaRPr>
          </a:p>
        </p:txBody>
      </p:sp>
      <p:pic>
        <p:nvPicPr>
          <p:cNvPr id="1035" name="Picture 21" descr="cyber.jpg"/>
          <p:cNvPicPr>
            <a:picLocks noChangeAspect="1"/>
          </p:cNvPicPr>
          <p:nvPr userDrawn="1"/>
        </p:nvPicPr>
        <p:blipFill>
          <a:blip r:embed="rId13"/>
          <a:srcRect/>
          <a:stretch>
            <a:fillRect/>
          </a:stretch>
        </p:blipFill>
        <p:spPr bwMode="auto">
          <a:xfrm>
            <a:off x="-7938" y="6321425"/>
            <a:ext cx="9151938" cy="539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5" r:id="rId1"/>
    <p:sldLayoutId id="2147483766" r:id="rId2"/>
    <p:sldLayoutId id="214748377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ransition spd="med">
    <p:fade/>
  </p:transition>
  <p:hf hdr="0" ftr="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cs typeface="Arial" charset="0"/>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cs typeface="Arial" charset="0"/>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cs typeface="Arial" charset="0"/>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cs typeface="Arial" charset="0"/>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FFD861"/>
        </a:buClr>
        <a:buSzPct val="80000"/>
        <a:buFont typeface="Wingdings" pitchFamily="2"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295F48"/>
        </a:buClr>
        <a:buSzPct val="80000"/>
        <a:buFont typeface="Wingdings" pitchFamily="2"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FFD861"/>
        </a:buClr>
        <a:buSzPct val="80000"/>
        <a:buFont typeface="Wingdings" pitchFamily="2"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295F48"/>
        </a:buClr>
        <a:buSzPct val="80000"/>
        <a:buFont typeface="Wingdings" pitchFamily="2"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FFD861"/>
        </a:buClr>
        <a:buSzPct val="80000"/>
        <a:buFont typeface="Wingdings" pitchFamily="2"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incommonfederation.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www.identity20.com/media/OSCON2005/" TargetMode="External"/><Relationship Id="rId4" Type="http://schemas.openxmlformats.org/officeDocument/2006/relationships/hyperlink" Target="http://www.educause.edu"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bwMode="auto">
          <a:xfrm>
            <a:off x="227013" y="2146300"/>
            <a:ext cx="8689975" cy="2433638"/>
          </a:xfrm>
        </p:spPr>
        <p:txBody>
          <a:bodyPr/>
          <a:lstStyle/>
          <a:p>
            <a:pPr eaLnBrk="1" hangingPunct="1"/>
            <a:r>
              <a:rPr lang="en-US" sz="3200" cap="none" dirty="0" smtClean="0">
                <a:latin typeface="Arial" charset="0"/>
                <a:ea typeface="ＭＳ Ｐゴシック" pitchFamily="34" charset="-128"/>
                <a:cs typeface="Arial" charset="0"/>
              </a:rPr>
              <a:t>Enhancing Campus Services Through Federated Identity Management Collaborations</a:t>
            </a:r>
            <a:br>
              <a:rPr lang="en-US" sz="3200" cap="none" dirty="0" smtClean="0">
                <a:latin typeface="Arial" charset="0"/>
                <a:ea typeface="ＭＳ Ｐゴシック" pitchFamily="34" charset="-128"/>
                <a:cs typeface="Arial" charset="0"/>
              </a:rPr>
            </a:br>
            <a:r>
              <a:rPr lang="en-US" sz="3200" cap="none" dirty="0" smtClean="0">
                <a:latin typeface="Arial" charset="0"/>
                <a:ea typeface="ＭＳ Ｐゴシック" pitchFamily="34" charset="-128"/>
                <a:cs typeface="Arial" charset="0"/>
              </a:rPr>
              <a:t/>
            </a:r>
            <a:br>
              <a:rPr lang="en-US" sz="3200" cap="none" dirty="0" smtClean="0">
                <a:latin typeface="Arial" charset="0"/>
                <a:ea typeface="ＭＳ Ｐゴシック" pitchFamily="34" charset="-128"/>
                <a:cs typeface="Arial" charset="0"/>
              </a:rPr>
            </a:br>
            <a:r>
              <a:rPr lang="en-US" sz="2000" cap="none" dirty="0" smtClean="0">
                <a:latin typeface="Arial" charset="0"/>
                <a:ea typeface="ＭＳ Ｐゴシック" pitchFamily="34" charset="-128"/>
                <a:cs typeface="Arial" charset="0"/>
              </a:rPr>
              <a:t>March 15, 2010</a:t>
            </a:r>
          </a:p>
        </p:txBody>
      </p:sp>
      <p:sp>
        <p:nvSpPr>
          <p:cNvPr id="4099" name="Subtitle 2"/>
          <p:cNvSpPr>
            <a:spLocks noGrp="1"/>
          </p:cNvSpPr>
          <p:nvPr>
            <p:ph type="subTitle" idx="1"/>
          </p:nvPr>
        </p:nvSpPr>
        <p:spPr>
          <a:xfrm>
            <a:off x="547688" y="4748213"/>
            <a:ext cx="7967662" cy="1428750"/>
          </a:xfrm>
        </p:spPr>
        <p:txBody>
          <a:bodyPr/>
          <a:lstStyle/>
          <a:p>
            <a:pPr eaLnBrk="1" hangingPunct="1">
              <a:spcBef>
                <a:spcPts val="1675"/>
              </a:spcBef>
            </a:pPr>
            <a:r>
              <a:rPr lang="en-US" smtClean="0">
                <a:latin typeface="Arial" charset="0"/>
                <a:ea typeface="ＭＳ Ｐゴシック" pitchFamily="34" charset="-128"/>
                <a:cs typeface="Arial" charset="0"/>
              </a:rPr>
              <a:t>Tom Barton, Senior Director for Integration, University of Chicago</a:t>
            </a:r>
          </a:p>
          <a:p>
            <a:pPr eaLnBrk="1" hangingPunct="1">
              <a:spcBef>
                <a:spcPts val="1675"/>
              </a:spcBef>
            </a:pPr>
            <a:r>
              <a:rPr lang="en-US" smtClean="0">
                <a:latin typeface="Arial" charset="0"/>
                <a:ea typeface="ＭＳ Ｐゴシック" pitchFamily="34" charset="-128"/>
                <a:cs typeface="Arial" charset="0"/>
              </a:rPr>
              <a:t>Ron Kraemer, CIO, University of Wisconsin, Madison</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457200" y="87313"/>
            <a:ext cx="8382000" cy="1143000"/>
          </a:xfrm>
        </p:spPr>
        <p:txBody>
          <a:bodyPr/>
          <a:lstStyle/>
          <a:p>
            <a:r>
              <a:rPr lang="en-US" sz="3200" cap="none" smtClean="0">
                <a:latin typeface="Arial" charset="0"/>
                <a:ea typeface="ＭＳ Ｐゴシック" pitchFamily="34" charset="-128"/>
                <a:cs typeface="Arial" charset="0"/>
              </a:rPr>
              <a:t>Identity Management Factors</a:t>
            </a:r>
          </a:p>
        </p:txBody>
      </p:sp>
      <p:sp>
        <p:nvSpPr>
          <p:cNvPr id="3" name="Rounded Rectangle 2"/>
          <p:cNvSpPr/>
          <p:nvPr/>
        </p:nvSpPr>
        <p:spPr>
          <a:xfrm>
            <a:off x="496887" y="4459287"/>
            <a:ext cx="8153400" cy="1447800"/>
          </a:xfrm>
          <a:prstGeom prst="roundRect">
            <a:avLst/>
          </a:prstGeom>
          <a:gradFill flip="none" rotWithShape="1">
            <a:gsLst>
              <a:gs pos="14000">
                <a:schemeClr val="bg2">
                  <a:lumMod val="10000"/>
                </a:schemeClr>
              </a:gs>
              <a:gs pos="100000">
                <a:srgbClr val="FFFFFF"/>
              </a:gs>
            </a:gsLst>
            <a:lin ang="5400000" scaled="1"/>
            <a:tileRect/>
          </a:gradFill>
          <a:scene3d>
            <a:camera prst="perspectiveRelaxedModerately"/>
            <a:lightRig rig="threePt" dir="t"/>
          </a:scene3d>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rgbClr val="000000"/>
              </a:solidFill>
              <a:ea typeface="ＭＳ Ｐゴシック" pitchFamily="-65" charset="-128"/>
            </a:endParaRPr>
          </a:p>
          <a:p>
            <a:pPr algn="ctr">
              <a:defRPr/>
            </a:pPr>
            <a:endParaRPr lang="en-US" dirty="0">
              <a:solidFill>
                <a:srgbClr val="000000"/>
              </a:solidFill>
              <a:ea typeface="ＭＳ Ｐゴシック" pitchFamily="-65" charset="-128"/>
            </a:endParaRPr>
          </a:p>
          <a:p>
            <a:pPr algn="ctr">
              <a:defRPr/>
            </a:pPr>
            <a:r>
              <a:rPr lang="en-US" sz="3200" dirty="0">
                <a:solidFill>
                  <a:srgbClr val="000000"/>
                </a:solidFill>
                <a:ea typeface="ＭＳ Ｐゴシック" pitchFamily="-65" charset="-128"/>
              </a:rPr>
              <a:t>Information Technology Service Infrastructure</a:t>
            </a:r>
          </a:p>
        </p:txBody>
      </p:sp>
      <p:sp>
        <p:nvSpPr>
          <p:cNvPr id="4" name="Oval 3"/>
          <p:cNvSpPr/>
          <p:nvPr/>
        </p:nvSpPr>
        <p:spPr>
          <a:xfrm>
            <a:off x="2590800" y="990600"/>
            <a:ext cx="3962400" cy="2286000"/>
          </a:xfrm>
          <a:prstGeom prst="ellipse">
            <a:avLst/>
          </a:prstGeom>
          <a:gradFill flip="none" rotWithShape="1">
            <a:gsLst>
              <a:gs pos="13000">
                <a:srgbClr val="920000">
                  <a:alpha val="47000"/>
                </a:srgbClr>
              </a:gs>
              <a:gs pos="70000">
                <a:srgbClr val="640000"/>
              </a:gs>
            </a:gsLst>
            <a:path path="circle">
              <a:fillToRect l="50000" t="50000" r="50000" b="50000"/>
            </a:path>
            <a:tileRect/>
          </a:gradFill>
          <a:ln>
            <a:noFill/>
          </a:ln>
          <a:scene3d>
            <a:camera prst="orthographicFront"/>
            <a:lightRig rig="threePt" dir="t"/>
          </a:scene3d>
          <a:sp3d>
            <a:bevelT w="152400" h="101600"/>
            <a:bevelB w="152400" h="1016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solidFill>
                  <a:schemeClr val="bg1"/>
                </a:solidFill>
                <a:latin typeface="Arial" pitchFamily="-65" charset="0"/>
                <a:ea typeface="ＭＳ Ｐゴシック" pitchFamily="-65" charset="-128"/>
                <a:cs typeface="ＭＳ Ｐゴシック" pitchFamily="-65" charset="-128"/>
              </a:rPr>
              <a:t>Policy and Governance</a:t>
            </a:r>
          </a:p>
          <a:p>
            <a:pPr algn="ctr">
              <a:defRPr/>
            </a:pPr>
            <a:endParaRPr lang="en-US" sz="3200" b="1" dirty="0">
              <a:solidFill>
                <a:schemeClr val="bg1"/>
              </a:solidFill>
              <a:latin typeface="Arial" pitchFamily="-65" charset="0"/>
              <a:ea typeface="ＭＳ Ｐゴシック" pitchFamily="-65" charset="-128"/>
              <a:cs typeface="ＭＳ Ｐゴシック" pitchFamily="-65" charset="-128"/>
            </a:endParaRPr>
          </a:p>
        </p:txBody>
      </p:sp>
      <p:sp>
        <p:nvSpPr>
          <p:cNvPr id="5" name="Oval 4"/>
          <p:cNvSpPr/>
          <p:nvPr/>
        </p:nvSpPr>
        <p:spPr>
          <a:xfrm>
            <a:off x="5029200" y="2590800"/>
            <a:ext cx="3962400" cy="2286000"/>
          </a:xfrm>
          <a:prstGeom prst="ellipse">
            <a:avLst/>
          </a:prstGeom>
          <a:gradFill flip="none" rotWithShape="1">
            <a:gsLst>
              <a:gs pos="13000">
                <a:srgbClr val="920000">
                  <a:alpha val="47000"/>
                </a:srgbClr>
              </a:gs>
              <a:gs pos="70000">
                <a:srgbClr val="640000"/>
              </a:gs>
            </a:gsLst>
            <a:path path="circle">
              <a:fillToRect l="50000" t="50000" r="50000" b="50000"/>
            </a:path>
            <a:tileRect/>
          </a:gradFill>
          <a:ln>
            <a:noFill/>
          </a:ln>
          <a:scene3d>
            <a:camera prst="orthographicFront"/>
            <a:lightRig rig="threePt" dir="t"/>
          </a:scene3d>
          <a:sp3d>
            <a:bevelT w="152400" h="101600"/>
            <a:bevelB w="152400" h="1016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solidFill>
                  <a:schemeClr val="bg1"/>
                </a:solidFill>
                <a:latin typeface="Arial" pitchFamily="-65" charset="0"/>
                <a:ea typeface="ＭＳ Ｐゴシック" pitchFamily="-65" charset="-128"/>
                <a:cs typeface="ＭＳ Ｐゴシック" pitchFamily="-65" charset="-128"/>
              </a:rPr>
              <a:t>  Ability to Implement</a:t>
            </a:r>
          </a:p>
        </p:txBody>
      </p:sp>
      <p:sp>
        <p:nvSpPr>
          <p:cNvPr id="6" name="Oval 5"/>
          <p:cNvSpPr/>
          <p:nvPr/>
        </p:nvSpPr>
        <p:spPr>
          <a:xfrm>
            <a:off x="228600" y="2590800"/>
            <a:ext cx="3962400" cy="2286000"/>
          </a:xfrm>
          <a:prstGeom prst="ellipse">
            <a:avLst/>
          </a:prstGeom>
          <a:gradFill flip="none" rotWithShape="1">
            <a:gsLst>
              <a:gs pos="13000">
                <a:srgbClr val="920000">
                  <a:alpha val="47000"/>
                </a:srgbClr>
              </a:gs>
              <a:gs pos="70000">
                <a:srgbClr val="640000"/>
              </a:gs>
            </a:gsLst>
            <a:path path="circle">
              <a:fillToRect l="50000" t="50000" r="50000" b="50000"/>
            </a:path>
            <a:tileRect/>
          </a:gradFill>
          <a:ln>
            <a:noFill/>
          </a:ln>
          <a:scene3d>
            <a:camera prst="orthographicFront"/>
            <a:lightRig rig="threePt" dir="t"/>
          </a:scene3d>
          <a:sp3d>
            <a:bevelT w="152400" h="101600"/>
            <a:bevelB w="152400" h="1016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solidFill>
                  <a:schemeClr val="bg1"/>
                </a:solidFill>
                <a:latin typeface="Arial" pitchFamily="-65" charset="0"/>
                <a:ea typeface="ＭＳ Ｐゴシック" pitchFamily="-65" charset="-128"/>
                <a:cs typeface="ＭＳ Ｐゴシック" pitchFamily="-65" charset="-128"/>
              </a:rPr>
              <a:t>Technology</a:t>
            </a:r>
          </a:p>
        </p:txBody>
      </p:sp>
      <p:sp>
        <p:nvSpPr>
          <p:cNvPr id="7" name="Oval 6"/>
          <p:cNvSpPr>
            <a:spLocks noChangeArrowheads="1"/>
          </p:cNvSpPr>
          <p:nvPr/>
        </p:nvSpPr>
        <p:spPr bwMode="auto">
          <a:xfrm>
            <a:off x="3175000" y="2590800"/>
            <a:ext cx="2794000" cy="2286000"/>
          </a:xfrm>
          <a:prstGeom prst="ellipse">
            <a:avLst/>
          </a:prstGeom>
          <a:gradFill flip="none" rotWithShape="1">
            <a:gsLst>
              <a:gs pos="0">
                <a:schemeClr val="bg1">
                  <a:lumMod val="85000"/>
                  <a:alpha val="73000"/>
                </a:schemeClr>
              </a:gs>
              <a:gs pos="100000">
                <a:schemeClr val="tx1"/>
              </a:gs>
            </a:gsLst>
            <a:path path="circle">
              <a:fillToRect l="50000" t="50000" r="50000" b="50000"/>
            </a:path>
            <a:tileRect/>
          </a:gradFill>
          <a:ln w="9525">
            <a:noFill/>
            <a:round/>
            <a:headEnd/>
            <a:tailEnd/>
          </a:ln>
          <a:effectLst>
            <a:outerShdw dist="23000" dir="5400000" rotWithShape="0">
              <a:srgbClr val="808080">
                <a:alpha val="34999"/>
              </a:srgbClr>
            </a:outerShdw>
          </a:effectLst>
        </p:spPr>
        <p:txBody>
          <a:bodyPr anchor="ctr"/>
          <a:lstStyle/>
          <a:p>
            <a:pPr algn="ctr">
              <a:defRPr/>
            </a:pPr>
            <a:r>
              <a:rPr lang="en-US" sz="2400" b="1" dirty="0">
                <a:latin typeface="Calibri" pitchFamily="-65" charset="0"/>
                <a:ea typeface="ＭＳ Ｐゴシック" pitchFamily="96" charset="-128"/>
                <a:cs typeface="+mn-cs"/>
              </a:rPr>
              <a:t>Identity</a:t>
            </a:r>
          </a:p>
          <a:p>
            <a:pPr algn="ctr">
              <a:defRPr/>
            </a:pPr>
            <a:r>
              <a:rPr lang="en-US" sz="2400" b="1" dirty="0">
                <a:latin typeface="Calibri" pitchFamily="-65" charset="0"/>
                <a:ea typeface="ＭＳ Ｐゴシック" pitchFamily="96" charset="-128"/>
                <a:cs typeface="+mn-cs"/>
              </a:rPr>
              <a:t>Management</a:t>
            </a:r>
          </a:p>
          <a:p>
            <a:pPr algn="ctr">
              <a:defRPr/>
            </a:pPr>
            <a:endParaRPr lang="en-US" sz="2400" b="1" dirty="0">
              <a:latin typeface="Calibri" pitchFamily="-65" charset="0"/>
              <a:ea typeface="ＭＳ Ｐゴシック" pitchFamily="96" charset="-128"/>
              <a:cs typeface="+mn-cs"/>
            </a:endParaRPr>
          </a:p>
        </p:txBody>
      </p:sp>
      <p:sp>
        <p:nvSpPr>
          <p:cNvPr id="12305" name="Slide Number Placeholder 8"/>
          <p:cNvSpPr>
            <a:spLocks noGrp="1"/>
          </p:cNvSpPr>
          <p:nvPr>
            <p:ph type="sldNum" sz="quarter" idx="12"/>
          </p:nvPr>
        </p:nvSpPr>
        <p:spPr bwMode="auto">
          <a:noFill/>
          <a:ln>
            <a:miter lim="800000"/>
            <a:headEnd/>
            <a:tailEnd/>
          </a:ln>
        </p:spPr>
        <p:txBody>
          <a:bodyPr/>
          <a:lstStyle/>
          <a:p>
            <a:fld id="{C5CCCB2E-3925-4888-B8FD-73E32C456B91}" type="slidenum">
              <a:rPr lang="en-US" smtClean="0">
                <a:ea typeface="ＭＳ Ｐゴシック" pitchFamily="34" charset="-128"/>
              </a:rPr>
              <a:pPr/>
              <a:t>10</a:t>
            </a:fld>
            <a:endParaRPr lang="en-US" smtClean="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rrowheads="1"/>
          </p:cNvPicPr>
          <p:nvPr/>
        </p:nvPicPr>
        <p:blipFill>
          <a:blip r:embed="rId2"/>
          <a:srcRect l="833" t="88016"/>
          <a:stretch>
            <a:fillRect/>
          </a:stretch>
        </p:blipFill>
        <p:spPr bwMode="auto">
          <a:xfrm>
            <a:off x="76200" y="6324600"/>
            <a:ext cx="9067800" cy="457200"/>
          </a:xfrm>
          <a:prstGeom prst="rect">
            <a:avLst/>
          </a:prstGeom>
          <a:noFill/>
          <a:ln w="9525">
            <a:noFill/>
            <a:miter lim="800000"/>
            <a:headEnd/>
            <a:tailEnd/>
          </a:ln>
        </p:spPr>
      </p:pic>
      <p:pic>
        <p:nvPicPr>
          <p:cNvPr id="13315" name="Picture 3"/>
          <p:cNvPicPr>
            <a:picLocks noChangeArrowheads="1"/>
          </p:cNvPicPr>
          <p:nvPr/>
        </p:nvPicPr>
        <p:blipFill>
          <a:blip r:embed="rId3"/>
          <a:srcRect/>
          <a:stretch>
            <a:fillRect/>
          </a:stretch>
        </p:blipFill>
        <p:spPr bwMode="auto">
          <a:xfrm>
            <a:off x="546100" y="152400"/>
            <a:ext cx="977900" cy="88900"/>
          </a:xfrm>
          <a:prstGeom prst="rect">
            <a:avLst/>
          </a:prstGeom>
          <a:noFill/>
          <a:ln w="9525">
            <a:noFill/>
            <a:miter lim="800000"/>
            <a:headEnd/>
            <a:tailEnd/>
          </a:ln>
        </p:spPr>
      </p:pic>
      <p:sp>
        <p:nvSpPr>
          <p:cNvPr id="13316" name="Line 4"/>
          <p:cNvSpPr>
            <a:spLocks noChangeShapeType="1"/>
          </p:cNvSpPr>
          <p:nvPr/>
        </p:nvSpPr>
        <p:spPr bwMode="auto">
          <a:xfrm rot="10800000" flipH="1">
            <a:off x="5486400" y="2971796"/>
            <a:ext cx="1588" cy="2514600"/>
          </a:xfrm>
          <a:prstGeom prst="line">
            <a:avLst/>
          </a:prstGeom>
          <a:noFill/>
          <a:ln w="28575">
            <a:solidFill>
              <a:srgbClr val="FFCC00"/>
            </a:solidFill>
            <a:round/>
            <a:headEnd/>
            <a:tailEnd type="triangle" w="med" len="med"/>
          </a:ln>
        </p:spPr>
        <p:txBody>
          <a:bodyPr lIns="0" tIns="0" rIns="0" bIns="0"/>
          <a:lstStyle/>
          <a:p>
            <a:endParaRPr lang="en-US" sz="1200"/>
          </a:p>
        </p:txBody>
      </p:sp>
      <p:pic>
        <p:nvPicPr>
          <p:cNvPr id="13317" name="Picture 5"/>
          <p:cNvPicPr>
            <a:picLocks noChangeArrowheads="1"/>
          </p:cNvPicPr>
          <p:nvPr/>
        </p:nvPicPr>
        <p:blipFill>
          <a:blip r:embed="rId4"/>
          <a:srcRect l="60416" t="83754" r="24605"/>
          <a:stretch>
            <a:fillRect/>
          </a:stretch>
        </p:blipFill>
        <p:spPr bwMode="auto">
          <a:xfrm>
            <a:off x="4953000" y="5257796"/>
            <a:ext cx="990600" cy="1004888"/>
          </a:xfrm>
          <a:prstGeom prst="rect">
            <a:avLst/>
          </a:prstGeom>
          <a:noFill/>
          <a:ln w="9525">
            <a:noFill/>
            <a:miter lim="800000"/>
            <a:headEnd/>
            <a:tailEnd/>
          </a:ln>
        </p:spPr>
      </p:pic>
      <p:pic>
        <p:nvPicPr>
          <p:cNvPr id="13318" name="Picture 6"/>
          <p:cNvPicPr>
            <a:picLocks noChangeArrowheads="1"/>
          </p:cNvPicPr>
          <p:nvPr/>
        </p:nvPicPr>
        <p:blipFill>
          <a:blip r:embed="rId4"/>
          <a:srcRect l="58978" r="18739" b="67256"/>
          <a:stretch>
            <a:fillRect/>
          </a:stretch>
        </p:blipFill>
        <p:spPr bwMode="auto">
          <a:xfrm>
            <a:off x="4953000" y="1295396"/>
            <a:ext cx="1219200" cy="1676400"/>
          </a:xfrm>
          <a:prstGeom prst="rect">
            <a:avLst/>
          </a:prstGeom>
          <a:noFill/>
          <a:ln w="9525">
            <a:noFill/>
            <a:miter lim="800000"/>
            <a:headEnd/>
            <a:tailEnd/>
          </a:ln>
        </p:spPr>
      </p:pic>
      <p:pic>
        <p:nvPicPr>
          <p:cNvPr id="13319" name="Picture 7"/>
          <p:cNvPicPr>
            <a:picLocks noChangeArrowheads="1"/>
          </p:cNvPicPr>
          <p:nvPr/>
        </p:nvPicPr>
        <p:blipFill>
          <a:blip r:embed="rId4"/>
          <a:srcRect l="61356" t="71860" r="23552" b="14940"/>
          <a:stretch>
            <a:fillRect/>
          </a:stretch>
        </p:blipFill>
        <p:spPr bwMode="auto">
          <a:xfrm>
            <a:off x="5105400" y="4724396"/>
            <a:ext cx="838200" cy="685800"/>
          </a:xfrm>
          <a:prstGeom prst="rect">
            <a:avLst/>
          </a:prstGeom>
          <a:noFill/>
          <a:ln w="9525">
            <a:noFill/>
            <a:miter lim="800000"/>
            <a:headEnd/>
            <a:tailEnd/>
          </a:ln>
        </p:spPr>
      </p:pic>
      <p:sp>
        <p:nvSpPr>
          <p:cNvPr id="13320" name="Rectangle 8"/>
          <p:cNvSpPr>
            <a:spLocks/>
          </p:cNvSpPr>
          <p:nvPr/>
        </p:nvSpPr>
        <p:spPr bwMode="auto">
          <a:xfrm>
            <a:off x="4800600" y="3276596"/>
            <a:ext cx="3975100" cy="228600"/>
          </a:xfrm>
          <a:prstGeom prst="rect">
            <a:avLst/>
          </a:prstGeom>
          <a:solidFill>
            <a:srgbClr val="FFFFFF"/>
          </a:solidFill>
          <a:ln w="9525">
            <a:solidFill>
              <a:schemeClr val="tx1"/>
            </a:solidFill>
            <a:prstDash val="dash"/>
            <a:miter lim="800000"/>
            <a:headEnd/>
            <a:tailEnd/>
          </a:ln>
        </p:spPr>
        <p:txBody>
          <a:bodyPr lIns="0" tIns="0" rIns="40640" bIns="0"/>
          <a:lstStyle/>
          <a:p>
            <a:pPr marL="39688">
              <a:spcBef>
                <a:spcPts val="600"/>
              </a:spcBef>
            </a:pPr>
            <a:r>
              <a:rPr lang="en-US" sz="1200" b="1">
                <a:latin typeface="Verdana" pitchFamily="34" charset="0"/>
                <a:sym typeface="Verdana" pitchFamily="34" charset="0"/>
              </a:rPr>
              <a:t>Attributes: Anonymous ID, Staff, Student, …</a:t>
            </a:r>
          </a:p>
        </p:txBody>
      </p:sp>
      <p:sp>
        <p:nvSpPr>
          <p:cNvPr id="67594" name="Rectangle 9"/>
          <p:cNvSpPr>
            <a:spLocks noGrp="1" noChangeArrowheads="1"/>
          </p:cNvSpPr>
          <p:nvPr>
            <p:ph type="title"/>
          </p:nvPr>
        </p:nvSpPr>
        <p:spPr>
          <a:xfrm>
            <a:off x="457200" y="0"/>
            <a:ext cx="8229600" cy="1193800"/>
          </a:xfrm>
        </p:spPr>
        <p:txBody>
          <a:bodyPr rIns="132080"/>
          <a:lstStyle/>
          <a:p>
            <a:pPr eaLnBrk="1" hangingPunct="1">
              <a:defRPr/>
            </a:pPr>
            <a:r>
              <a:rPr lang="en-US" smtClean="0"/>
              <a:t>Federated Access in 30 seconds</a:t>
            </a:r>
          </a:p>
        </p:txBody>
      </p:sp>
      <p:grpSp>
        <p:nvGrpSpPr>
          <p:cNvPr id="13322" name="Group 10"/>
          <p:cNvGrpSpPr>
            <a:grpSpLocks/>
          </p:cNvGrpSpPr>
          <p:nvPr/>
        </p:nvGrpSpPr>
        <p:grpSpPr bwMode="auto">
          <a:xfrm>
            <a:off x="4800600" y="3775071"/>
            <a:ext cx="3975100" cy="554038"/>
            <a:chOff x="0" y="-22"/>
            <a:chExt cx="2504" cy="349"/>
          </a:xfrm>
        </p:grpSpPr>
        <p:sp>
          <p:nvSpPr>
            <p:cNvPr id="13330" name="Rectangle 11"/>
            <p:cNvSpPr>
              <a:spLocks/>
            </p:cNvSpPr>
            <p:nvPr/>
          </p:nvSpPr>
          <p:spPr bwMode="auto">
            <a:xfrm>
              <a:off x="0" y="0"/>
              <a:ext cx="2496" cy="288"/>
            </a:xfrm>
            <a:prstGeom prst="rect">
              <a:avLst/>
            </a:prstGeom>
            <a:solidFill>
              <a:srgbClr val="FFFFFF"/>
            </a:solidFill>
            <a:ln w="9525">
              <a:solidFill>
                <a:schemeClr val="tx1"/>
              </a:solidFill>
              <a:prstDash val="dash"/>
              <a:miter lim="800000"/>
              <a:headEnd/>
              <a:tailEnd/>
            </a:ln>
          </p:spPr>
          <p:txBody>
            <a:bodyPr lIns="0" tIns="0" rIns="0" bIns="0"/>
            <a:lstStyle/>
            <a:p>
              <a:endParaRPr lang="en-US" sz="1200"/>
            </a:p>
          </p:txBody>
        </p:sp>
        <p:sp>
          <p:nvSpPr>
            <p:cNvPr id="13331" name="Rectangle 12"/>
            <p:cNvSpPr>
              <a:spLocks/>
            </p:cNvSpPr>
            <p:nvPr/>
          </p:nvSpPr>
          <p:spPr bwMode="auto">
            <a:xfrm>
              <a:off x="0" y="-22"/>
              <a:ext cx="2504" cy="349"/>
            </a:xfrm>
            <a:prstGeom prst="rect">
              <a:avLst/>
            </a:prstGeom>
            <a:noFill/>
            <a:ln w="12700">
              <a:noFill/>
              <a:miter lim="800000"/>
              <a:headEnd/>
              <a:tailEnd/>
            </a:ln>
          </p:spPr>
          <p:txBody>
            <a:bodyPr wrap="square" lIns="0" tIns="0" rIns="40640" bIns="0" anchor="ctr">
              <a:spAutoFit/>
            </a:bodyPr>
            <a:lstStyle/>
            <a:p>
              <a:pPr marL="39688"/>
              <a:r>
                <a:rPr lang="en-US" sz="1200" b="1" dirty="0">
                  <a:latin typeface="Verdana" pitchFamily="34" charset="0"/>
                  <a:sym typeface="Verdana" pitchFamily="34" charset="0"/>
                </a:rPr>
                <a:t>Metadata, certificates, common attributes &amp; meaning, </a:t>
              </a:r>
              <a:r>
                <a:rPr lang="en-US" sz="1200" b="1" dirty="0" smtClean="0">
                  <a:latin typeface="Verdana" pitchFamily="34" charset="0"/>
                  <a:sym typeface="Verdana" pitchFamily="34" charset="0"/>
                </a:rPr>
                <a:t>federation </a:t>
              </a:r>
              <a:r>
                <a:rPr lang="en-US" sz="1200" b="1" dirty="0">
                  <a:latin typeface="Verdana" pitchFamily="34" charset="0"/>
                  <a:sym typeface="Verdana" pitchFamily="34" charset="0"/>
                </a:rPr>
                <a:t>registration authority, Shibboleth</a:t>
              </a:r>
            </a:p>
          </p:txBody>
        </p:sp>
      </p:grpSp>
      <p:sp>
        <p:nvSpPr>
          <p:cNvPr id="13323" name="Rectangle 13"/>
          <p:cNvSpPr>
            <a:spLocks/>
          </p:cNvSpPr>
          <p:nvPr/>
        </p:nvSpPr>
        <p:spPr bwMode="auto">
          <a:xfrm>
            <a:off x="304800" y="1884359"/>
            <a:ext cx="3479800" cy="4178300"/>
          </a:xfrm>
          <a:prstGeom prst="rect">
            <a:avLst/>
          </a:prstGeom>
          <a:noFill/>
          <a:ln w="12700">
            <a:noFill/>
            <a:miter lim="800000"/>
            <a:headEnd/>
            <a:tailEnd/>
          </a:ln>
        </p:spPr>
        <p:txBody>
          <a:bodyPr lIns="0" tIns="0" rIns="40640" bIns="0"/>
          <a:lstStyle/>
          <a:p>
            <a:pPr marL="328613" indent="-288925"/>
            <a:r>
              <a:rPr lang="en-US" sz="2000" dirty="0"/>
              <a:t>4. If attributes are acceptable to resource policy, access is granted!</a:t>
            </a:r>
          </a:p>
          <a:p>
            <a:pPr marL="328613" indent="-288925"/>
            <a:endParaRPr lang="en-US" sz="2000" dirty="0"/>
          </a:p>
          <a:p>
            <a:pPr marL="328613" indent="-288925"/>
            <a:r>
              <a:rPr lang="en-US" sz="2000" dirty="0"/>
              <a:t>3. Authorization: Privacy-preserving exchange of agreed upon attributes</a:t>
            </a:r>
          </a:p>
          <a:p>
            <a:pPr marL="328613" indent="-288925"/>
            <a:endParaRPr lang="en-US" sz="2000" dirty="0"/>
          </a:p>
          <a:p>
            <a:pPr marL="328613" indent="-288925"/>
            <a:r>
              <a:rPr lang="en-US" sz="2000" dirty="0"/>
              <a:t>2. Federation-based trust exchange to verify partners and locations</a:t>
            </a:r>
          </a:p>
          <a:p>
            <a:pPr marL="328613" indent="-288925"/>
            <a:endParaRPr lang="en-US" sz="2000" dirty="0"/>
          </a:p>
          <a:p>
            <a:pPr marL="328613" indent="-288925"/>
            <a:r>
              <a:rPr lang="en-US" sz="2000" dirty="0"/>
              <a:t>1. Authentication: single-sign-on at home institution</a:t>
            </a:r>
          </a:p>
        </p:txBody>
      </p:sp>
      <p:sp>
        <p:nvSpPr>
          <p:cNvPr id="13324" name="Line 14"/>
          <p:cNvSpPr>
            <a:spLocks noChangeShapeType="1"/>
          </p:cNvSpPr>
          <p:nvPr/>
        </p:nvSpPr>
        <p:spPr bwMode="auto">
          <a:xfrm>
            <a:off x="3505200" y="2362196"/>
            <a:ext cx="1143000" cy="1588"/>
          </a:xfrm>
          <a:prstGeom prst="line">
            <a:avLst/>
          </a:prstGeom>
          <a:noFill/>
          <a:ln w="9525">
            <a:solidFill>
              <a:schemeClr val="tx1"/>
            </a:solidFill>
            <a:round/>
            <a:headEnd/>
            <a:tailEnd type="triangle" w="med" len="med"/>
          </a:ln>
        </p:spPr>
        <p:txBody>
          <a:bodyPr lIns="0" tIns="0" rIns="0" bIns="0"/>
          <a:lstStyle/>
          <a:p>
            <a:endParaRPr lang="en-US"/>
          </a:p>
        </p:txBody>
      </p:sp>
      <p:sp>
        <p:nvSpPr>
          <p:cNvPr id="13325" name="Line 15"/>
          <p:cNvSpPr>
            <a:spLocks noChangeShapeType="1"/>
          </p:cNvSpPr>
          <p:nvPr/>
        </p:nvSpPr>
        <p:spPr bwMode="auto">
          <a:xfrm>
            <a:off x="3505200" y="3352796"/>
            <a:ext cx="1143000" cy="1588"/>
          </a:xfrm>
          <a:prstGeom prst="line">
            <a:avLst/>
          </a:prstGeom>
          <a:noFill/>
          <a:ln w="9525">
            <a:solidFill>
              <a:schemeClr val="tx1"/>
            </a:solidFill>
            <a:round/>
            <a:headEnd/>
            <a:tailEnd type="triangle" w="med" len="med"/>
          </a:ln>
        </p:spPr>
        <p:txBody>
          <a:bodyPr lIns="0" tIns="0" rIns="0" bIns="0"/>
          <a:lstStyle/>
          <a:p>
            <a:endParaRPr lang="en-US"/>
          </a:p>
        </p:txBody>
      </p:sp>
      <p:sp>
        <p:nvSpPr>
          <p:cNvPr id="13326" name="Line 16"/>
          <p:cNvSpPr>
            <a:spLocks noChangeShapeType="1"/>
          </p:cNvSpPr>
          <p:nvPr/>
        </p:nvSpPr>
        <p:spPr bwMode="auto">
          <a:xfrm>
            <a:off x="3505200" y="3962396"/>
            <a:ext cx="1143000" cy="1588"/>
          </a:xfrm>
          <a:prstGeom prst="line">
            <a:avLst/>
          </a:prstGeom>
          <a:noFill/>
          <a:ln w="9525">
            <a:solidFill>
              <a:schemeClr val="tx1"/>
            </a:solidFill>
            <a:round/>
            <a:headEnd/>
            <a:tailEnd type="triangle" w="med" len="med"/>
          </a:ln>
        </p:spPr>
        <p:txBody>
          <a:bodyPr lIns="0" tIns="0" rIns="0" bIns="0"/>
          <a:lstStyle/>
          <a:p>
            <a:endParaRPr lang="en-US"/>
          </a:p>
        </p:txBody>
      </p:sp>
      <p:sp>
        <p:nvSpPr>
          <p:cNvPr id="13327" name="Line 17"/>
          <p:cNvSpPr>
            <a:spLocks noChangeShapeType="1"/>
          </p:cNvSpPr>
          <p:nvPr/>
        </p:nvSpPr>
        <p:spPr bwMode="auto">
          <a:xfrm>
            <a:off x="3505200" y="5486396"/>
            <a:ext cx="1143000" cy="1588"/>
          </a:xfrm>
          <a:prstGeom prst="line">
            <a:avLst/>
          </a:prstGeom>
          <a:noFill/>
          <a:ln w="9525">
            <a:solidFill>
              <a:schemeClr val="tx1"/>
            </a:solidFill>
            <a:round/>
            <a:headEnd/>
            <a:tailEnd type="triangle" w="med" len="med"/>
          </a:ln>
        </p:spPr>
        <p:txBody>
          <a:bodyPr lIns="0" tIns="0" rIns="0" bIns="0"/>
          <a:lstStyle/>
          <a:p>
            <a:endParaRPr lang="en-US"/>
          </a:p>
        </p:txBody>
      </p:sp>
      <p:sp>
        <p:nvSpPr>
          <p:cNvPr id="13328" name="Rectangle 18"/>
          <p:cNvSpPr>
            <a:spLocks/>
          </p:cNvSpPr>
          <p:nvPr/>
        </p:nvSpPr>
        <p:spPr bwMode="auto">
          <a:xfrm>
            <a:off x="6094413" y="5333996"/>
            <a:ext cx="2420214" cy="184666"/>
          </a:xfrm>
          <a:prstGeom prst="rect">
            <a:avLst/>
          </a:prstGeom>
          <a:noFill/>
          <a:ln w="12700">
            <a:noFill/>
            <a:miter lim="800000"/>
            <a:headEnd/>
            <a:tailEnd/>
          </a:ln>
        </p:spPr>
        <p:txBody>
          <a:bodyPr wrap="none" lIns="0" tIns="0" rIns="40640" bIns="0">
            <a:spAutoFit/>
          </a:bodyPr>
          <a:lstStyle/>
          <a:p>
            <a:pPr marL="39688"/>
            <a:r>
              <a:rPr lang="en-US" sz="1200" b="1" dirty="0"/>
              <a:t>Home Institution – user signs in</a:t>
            </a:r>
          </a:p>
        </p:txBody>
      </p:sp>
      <p:sp>
        <p:nvSpPr>
          <p:cNvPr id="13329" name="Rectangle 19"/>
          <p:cNvSpPr>
            <a:spLocks/>
          </p:cNvSpPr>
          <p:nvPr/>
        </p:nvSpPr>
        <p:spPr bwMode="auto">
          <a:xfrm>
            <a:off x="6323013" y="2057396"/>
            <a:ext cx="1304524" cy="184666"/>
          </a:xfrm>
          <a:prstGeom prst="rect">
            <a:avLst/>
          </a:prstGeom>
          <a:noFill/>
          <a:ln w="12700">
            <a:noFill/>
            <a:miter lim="800000"/>
            <a:headEnd/>
            <a:tailEnd/>
          </a:ln>
        </p:spPr>
        <p:txBody>
          <a:bodyPr wrap="none" lIns="0" tIns="0" rIns="40640" bIns="0">
            <a:spAutoFit/>
          </a:bodyPr>
          <a:lstStyle/>
          <a:p>
            <a:pPr marL="39688"/>
            <a:r>
              <a:rPr lang="en-US" sz="1200" b="1"/>
              <a:t>Online Resource</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rrowheads="1"/>
          </p:cNvPicPr>
          <p:nvPr/>
        </p:nvPicPr>
        <p:blipFill>
          <a:blip r:embed="rId2"/>
          <a:srcRect l="833" t="88016"/>
          <a:stretch>
            <a:fillRect/>
          </a:stretch>
        </p:blipFill>
        <p:spPr bwMode="auto">
          <a:xfrm>
            <a:off x="76200" y="6324600"/>
            <a:ext cx="9067800" cy="457200"/>
          </a:xfrm>
          <a:prstGeom prst="rect">
            <a:avLst/>
          </a:prstGeom>
          <a:noFill/>
          <a:ln w="9525">
            <a:noFill/>
            <a:miter lim="800000"/>
            <a:headEnd/>
            <a:tailEnd/>
          </a:ln>
        </p:spPr>
      </p:pic>
      <p:pic>
        <p:nvPicPr>
          <p:cNvPr id="14339" name="Picture 3"/>
          <p:cNvPicPr>
            <a:picLocks noChangeArrowheads="1"/>
          </p:cNvPicPr>
          <p:nvPr/>
        </p:nvPicPr>
        <p:blipFill>
          <a:blip r:embed="rId3"/>
          <a:srcRect/>
          <a:stretch>
            <a:fillRect/>
          </a:stretch>
        </p:blipFill>
        <p:spPr bwMode="auto">
          <a:xfrm>
            <a:off x="546100" y="152400"/>
            <a:ext cx="977900" cy="88900"/>
          </a:xfrm>
          <a:prstGeom prst="rect">
            <a:avLst/>
          </a:prstGeom>
          <a:noFill/>
          <a:ln w="9525">
            <a:noFill/>
            <a:miter lim="800000"/>
            <a:headEnd/>
            <a:tailEnd/>
          </a:ln>
        </p:spPr>
      </p:pic>
      <p:pic>
        <p:nvPicPr>
          <p:cNvPr id="14340" name="Picture 4"/>
          <p:cNvPicPr>
            <a:picLocks noChangeArrowheads="1"/>
          </p:cNvPicPr>
          <p:nvPr/>
        </p:nvPicPr>
        <p:blipFill>
          <a:blip r:embed="rId4"/>
          <a:srcRect/>
          <a:stretch>
            <a:fillRect/>
          </a:stretch>
        </p:blipFill>
        <p:spPr bwMode="auto">
          <a:xfrm>
            <a:off x="152400" y="446302"/>
            <a:ext cx="8810625" cy="5791200"/>
          </a:xfrm>
          <a:prstGeom prst="rect">
            <a:avLst/>
          </a:prstGeom>
          <a:noFill/>
          <a:ln w="9525">
            <a:noFill/>
            <a:miter lim="800000"/>
            <a:headEnd/>
            <a:tailEnd/>
          </a:ln>
        </p:spPr>
      </p:pic>
      <p:sp>
        <p:nvSpPr>
          <p:cNvPr id="14341" name="Date Placeholder 5"/>
          <p:cNvSpPr>
            <a:spLocks noGrp="1"/>
          </p:cNvSpPr>
          <p:nvPr>
            <p:ph type="dt" sz="quarter" idx="4294967295"/>
          </p:nvPr>
        </p:nvSpPr>
        <p:spPr bwMode="auto">
          <a:xfrm>
            <a:off x="457200" y="6356350"/>
            <a:ext cx="2133600" cy="365125"/>
          </a:xfrm>
          <a:noFill/>
          <a:ln>
            <a:miter lim="800000"/>
            <a:headEnd/>
            <a:tailEnd/>
          </a:ln>
        </p:spPr>
        <p:txBody>
          <a:bodyPr/>
          <a:lstStyle/>
          <a:p>
            <a:r>
              <a:rPr lang="en-US">
                <a:ea typeface="ＭＳ Ｐゴシック" pitchFamily="34" charset="-128"/>
              </a:rPr>
              <a:t>15 March 2010</a:t>
            </a:r>
          </a:p>
        </p:txBody>
      </p:sp>
      <p:sp>
        <p:nvSpPr>
          <p:cNvPr id="14342" name="Slide Number Placeholder 6"/>
          <p:cNvSpPr>
            <a:spLocks noGrp="1"/>
          </p:cNvSpPr>
          <p:nvPr>
            <p:ph type="sldNum" sz="quarter" idx="12"/>
          </p:nvPr>
        </p:nvSpPr>
        <p:spPr bwMode="auto">
          <a:noFill/>
          <a:ln>
            <a:miter lim="800000"/>
            <a:headEnd/>
            <a:tailEnd/>
          </a:ln>
        </p:spPr>
        <p:txBody>
          <a:bodyPr/>
          <a:lstStyle/>
          <a:p>
            <a:fld id="{A31856A3-EE5F-4253-A181-3869CD7AB79A}" type="slidenum">
              <a:rPr lang="en-US" smtClean="0">
                <a:ea typeface="ＭＳ Ｐゴシック" pitchFamily="34" charset="-128"/>
              </a:rPr>
              <a:pPr/>
              <a:t>12</a:t>
            </a:fld>
            <a:endParaRPr lang="en-US" smtClean="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4"/>
          <p:cNvSpPr>
            <a:spLocks noGrp="1"/>
          </p:cNvSpPr>
          <p:nvPr>
            <p:ph type="sldNum" sz="quarter" idx="12"/>
          </p:nvPr>
        </p:nvSpPr>
        <p:spPr/>
        <p:txBody>
          <a:bodyPr/>
          <a:lstStyle/>
          <a:p>
            <a:fld id="{9FDDA3CB-9B07-42C2-98EA-0FA0BC4A382B}" type="slidenum">
              <a:rPr lang="en-US" smtClean="0"/>
              <a:pPr/>
              <a:t>13</a:t>
            </a:fld>
            <a:endParaRPr lang="en-US" smtClean="0"/>
          </a:p>
        </p:txBody>
      </p:sp>
      <p:pic>
        <p:nvPicPr>
          <p:cNvPr id="15364" name="Picture 2" descr="C:\Users\tbarton\Desktop\ScreenShot001.jpg"/>
          <p:cNvPicPr>
            <a:picLocks noChangeAspect="1" noChangeArrowheads="1"/>
          </p:cNvPicPr>
          <p:nvPr/>
        </p:nvPicPr>
        <p:blipFill>
          <a:blip r:embed="rId2"/>
          <a:srcRect/>
          <a:stretch>
            <a:fillRect/>
          </a:stretch>
        </p:blipFill>
        <p:spPr bwMode="auto">
          <a:xfrm>
            <a:off x="936625" y="198438"/>
            <a:ext cx="7292975" cy="6113462"/>
          </a:xfrm>
          <a:prstGeom prst="rect">
            <a:avLst/>
          </a:prstGeom>
          <a:noFill/>
          <a:ln w="9525">
            <a:noFill/>
            <a:miter lim="800000"/>
            <a:headEnd/>
            <a:tailEnd/>
          </a:ln>
        </p:spPr>
      </p:pic>
      <p:sp>
        <p:nvSpPr>
          <p:cNvPr id="7" name="TextBox 6"/>
          <p:cNvSpPr txBox="1">
            <a:spLocks noChangeArrowheads="1"/>
          </p:cNvSpPr>
          <p:nvPr/>
        </p:nvSpPr>
        <p:spPr bwMode="auto">
          <a:xfrm>
            <a:off x="3744913" y="1089025"/>
            <a:ext cx="3155950" cy="522288"/>
          </a:xfrm>
          <a:prstGeom prst="rect">
            <a:avLst/>
          </a:prstGeom>
          <a:solidFill>
            <a:schemeClr val="bg1"/>
          </a:solidFill>
          <a:ln w="9525">
            <a:noFill/>
            <a:miter lim="800000"/>
            <a:headEnd/>
            <a:tailEnd/>
          </a:ln>
        </p:spPr>
        <p:txBody>
          <a:bodyPr>
            <a:spAutoFit/>
          </a:bodyPr>
          <a:lstStyle/>
          <a:p>
            <a:r>
              <a:rPr lang="en-US" sz="2800">
                <a:solidFill>
                  <a:srgbClr val="FF0000"/>
                </a:solidFill>
              </a:rPr>
              <a:t>4 million end users</a:t>
            </a:r>
          </a:p>
        </p:txBody>
      </p:sp>
      <p:sp>
        <p:nvSpPr>
          <p:cNvPr id="8" name="TextBox 7"/>
          <p:cNvSpPr txBox="1">
            <a:spLocks noChangeArrowheads="1"/>
          </p:cNvSpPr>
          <p:nvPr/>
        </p:nvSpPr>
        <p:spPr bwMode="auto">
          <a:xfrm>
            <a:off x="1012825" y="2460625"/>
            <a:ext cx="2579688" cy="1512888"/>
          </a:xfrm>
          <a:prstGeom prst="rect">
            <a:avLst/>
          </a:prstGeom>
          <a:solidFill>
            <a:schemeClr val="bg1"/>
          </a:solidFill>
          <a:ln w="9525">
            <a:noFill/>
            <a:miter lim="800000"/>
            <a:headEnd/>
            <a:tailEnd/>
          </a:ln>
        </p:spPr>
        <p:txBody>
          <a:bodyPr/>
          <a:lstStyle/>
          <a:p>
            <a:r>
              <a:rPr lang="en-US" sz="2800">
                <a:solidFill>
                  <a:srgbClr val="FF0000"/>
                </a:solidFill>
              </a:rPr>
              <a:t>153 Universities</a:t>
            </a:r>
          </a:p>
        </p:txBody>
      </p:sp>
      <p:sp>
        <p:nvSpPr>
          <p:cNvPr id="9" name="TextBox 8"/>
          <p:cNvSpPr txBox="1">
            <a:spLocks noChangeArrowheads="1"/>
          </p:cNvSpPr>
          <p:nvPr/>
        </p:nvSpPr>
        <p:spPr bwMode="auto">
          <a:xfrm>
            <a:off x="3744913" y="2460625"/>
            <a:ext cx="1698625" cy="1512888"/>
          </a:xfrm>
          <a:prstGeom prst="rect">
            <a:avLst/>
          </a:prstGeom>
          <a:solidFill>
            <a:schemeClr val="bg1"/>
          </a:solidFill>
          <a:ln w="9525">
            <a:noFill/>
            <a:miter lim="800000"/>
            <a:headEnd/>
            <a:tailEnd/>
          </a:ln>
        </p:spPr>
        <p:txBody>
          <a:bodyPr/>
          <a:lstStyle/>
          <a:p>
            <a:r>
              <a:rPr lang="en-US" sz="2800">
                <a:solidFill>
                  <a:srgbClr val="FF0000"/>
                </a:solidFill>
              </a:rPr>
              <a:t>6 Labs or</a:t>
            </a:r>
          </a:p>
          <a:p>
            <a:r>
              <a:rPr lang="en-US" sz="2800">
                <a:solidFill>
                  <a:srgbClr val="FF0000"/>
                </a:solidFill>
              </a:rPr>
              <a:t>Agencies</a:t>
            </a:r>
          </a:p>
        </p:txBody>
      </p:sp>
      <p:sp>
        <p:nvSpPr>
          <p:cNvPr id="10" name="TextBox 9"/>
          <p:cNvSpPr txBox="1">
            <a:spLocks noChangeArrowheads="1"/>
          </p:cNvSpPr>
          <p:nvPr/>
        </p:nvSpPr>
        <p:spPr bwMode="auto">
          <a:xfrm>
            <a:off x="5551488" y="2460625"/>
            <a:ext cx="2449512" cy="1512888"/>
          </a:xfrm>
          <a:prstGeom prst="rect">
            <a:avLst/>
          </a:prstGeom>
          <a:solidFill>
            <a:schemeClr val="bg1"/>
          </a:solidFill>
          <a:ln w="9525">
            <a:noFill/>
            <a:miter lim="800000"/>
            <a:headEnd/>
            <a:tailEnd/>
          </a:ln>
        </p:spPr>
        <p:txBody>
          <a:bodyPr/>
          <a:lstStyle/>
          <a:p>
            <a:r>
              <a:rPr lang="en-US" sz="2800">
                <a:solidFill>
                  <a:srgbClr val="FF0000"/>
                </a:solidFill>
              </a:rPr>
              <a:t>51 Sponsored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3"/>
          <p:cNvPicPr>
            <a:picLocks noChangeArrowheads="1"/>
          </p:cNvPicPr>
          <p:nvPr/>
        </p:nvPicPr>
        <p:blipFill>
          <a:blip r:embed="rId2"/>
          <a:srcRect/>
          <a:stretch>
            <a:fillRect/>
          </a:stretch>
        </p:blipFill>
        <p:spPr bwMode="auto">
          <a:xfrm>
            <a:off x="546100" y="152400"/>
            <a:ext cx="977900" cy="88900"/>
          </a:xfrm>
          <a:prstGeom prst="rect">
            <a:avLst/>
          </a:prstGeom>
          <a:noFill/>
          <a:ln w="9525">
            <a:noFill/>
            <a:miter lim="800000"/>
            <a:headEnd/>
            <a:tailEnd/>
          </a:ln>
        </p:spPr>
      </p:pic>
      <p:sp>
        <p:nvSpPr>
          <p:cNvPr id="66566" name="Rectangle 4"/>
          <p:cNvSpPr>
            <a:spLocks noGrp="1" noChangeArrowheads="1"/>
          </p:cNvSpPr>
          <p:nvPr>
            <p:ph type="title"/>
          </p:nvPr>
        </p:nvSpPr>
        <p:spPr/>
        <p:txBody>
          <a:bodyPr rIns="132080"/>
          <a:lstStyle/>
          <a:p>
            <a:pPr eaLnBrk="1" hangingPunct="1">
              <a:defRPr/>
            </a:pPr>
            <a:r>
              <a:rPr lang="en-US" dirty="0" smtClean="0"/>
              <a:t>What does a Federation Do?</a:t>
            </a:r>
          </a:p>
        </p:txBody>
      </p:sp>
      <p:sp>
        <p:nvSpPr>
          <p:cNvPr id="16390" name="Rectangle 5"/>
          <p:cNvSpPr>
            <a:spLocks noGrp="1" noChangeArrowheads="1"/>
          </p:cNvSpPr>
          <p:nvPr>
            <p:ph type="body" idx="1"/>
          </p:nvPr>
        </p:nvSpPr>
        <p:spPr/>
        <p:txBody>
          <a:bodyPr rIns="132080"/>
          <a:lstStyle/>
          <a:p>
            <a:pPr eaLnBrk="1" hangingPunct="1"/>
            <a:r>
              <a:rPr lang="en-US" smtClean="0">
                <a:solidFill>
                  <a:schemeClr val="tx1"/>
                </a:solidFill>
                <a:latin typeface="Arial" charset="0"/>
                <a:ea typeface="ＭＳ Ｐゴシック" pitchFamily="34" charset="-128"/>
                <a:cs typeface="Arial" charset="0"/>
              </a:rPr>
              <a:t>Scaling beyond the technology</a:t>
            </a:r>
          </a:p>
          <a:p>
            <a:pPr eaLnBrk="1" hangingPunct="1"/>
            <a:r>
              <a:rPr lang="en-US" smtClean="0">
                <a:solidFill>
                  <a:schemeClr val="tx1"/>
                </a:solidFill>
                <a:latin typeface="Arial" charset="0"/>
                <a:ea typeface="ＭＳ Ｐゴシック" pitchFamily="34" charset="-128"/>
                <a:cs typeface="Arial" charset="0"/>
              </a:rPr>
              <a:t>Rules of Engagement</a:t>
            </a:r>
          </a:p>
          <a:p>
            <a:pPr eaLnBrk="1" hangingPunct="1"/>
            <a:r>
              <a:rPr lang="en-US" smtClean="0">
                <a:solidFill>
                  <a:schemeClr val="tx1"/>
                </a:solidFill>
                <a:latin typeface="Arial" charset="0"/>
                <a:ea typeface="ＭＳ Ｐゴシック" pitchFamily="34" charset="-128"/>
                <a:cs typeface="Arial" charset="0"/>
              </a:rPr>
              <a:t>Information about how to connect</a:t>
            </a:r>
          </a:p>
          <a:p>
            <a:pPr eaLnBrk="1" hangingPunct="1"/>
            <a:r>
              <a:rPr lang="en-US" smtClean="0">
                <a:solidFill>
                  <a:schemeClr val="tx1"/>
                </a:solidFill>
                <a:latin typeface="Arial" charset="0"/>
                <a:ea typeface="ＭＳ Ｐゴシック" pitchFamily="34" charset="-128"/>
                <a:cs typeface="Arial" charset="0"/>
              </a:rPr>
              <a:t>Vetting organizations and representatives</a:t>
            </a:r>
          </a:p>
          <a:p>
            <a:pPr eaLnBrk="1" hangingPunct="1"/>
            <a:r>
              <a:rPr lang="en-US" smtClean="0">
                <a:solidFill>
                  <a:schemeClr val="tx1"/>
                </a:solidFill>
                <a:latin typeface="Arial" charset="0"/>
                <a:ea typeface="ＭＳ Ｐゴシック" pitchFamily="34" charset="-128"/>
                <a:cs typeface="Arial" charset="0"/>
              </a:rPr>
              <a:t>Common Data/Attributes</a:t>
            </a:r>
          </a:p>
          <a:p>
            <a:pPr eaLnBrk="1" hangingPunct="1"/>
            <a:r>
              <a:rPr lang="en-US" smtClean="0">
                <a:solidFill>
                  <a:schemeClr val="tx1"/>
                </a:solidFill>
                <a:latin typeface="Arial" charset="0"/>
                <a:ea typeface="ＭＳ Ｐゴシック" pitchFamily="34" charset="-128"/>
                <a:cs typeface="Arial" charset="0"/>
              </a:rPr>
              <a:t>Shared Technology</a:t>
            </a:r>
          </a:p>
          <a:p>
            <a:pPr eaLnBrk="1" hangingPunct="1"/>
            <a:r>
              <a:rPr lang="en-US" smtClean="0">
                <a:solidFill>
                  <a:schemeClr val="tx1"/>
                </a:solidFill>
                <a:latin typeface="Arial" charset="0"/>
                <a:ea typeface="ＭＳ Ｐゴシック" pitchFamily="34" charset="-128"/>
                <a:cs typeface="Arial" charset="0"/>
              </a:rPr>
              <a:t>Maintain Member Information</a:t>
            </a:r>
          </a:p>
        </p:txBody>
      </p:sp>
      <p:sp>
        <p:nvSpPr>
          <p:cNvPr id="16391" name="Text Box 6"/>
          <p:cNvSpPr txBox="1">
            <a:spLocks noChangeArrowheads="1"/>
          </p:cNvSpPr>
          <p:nvPr/>
        </p:nvSpPr>
        <p:spPr bwMode="auto">
          <a:xfrm>
            <a:off x="7491413" y="6403975"/>
            <a:ext cx="255587" cy="266700"/>
          </a:xfrm>
          <a:prstGeom prst="rect">
            <a:avLst/>
          </a:prstGeom>
          <a:noFill/>
          <a:ln w="12700">
            <a:noFill/>
            <a:miter lim="800000"/>
            <a:headEnd/>
            <a:tailEnd/>
          </a:ln>
        </p:spPr>
        <p:txBody>
          <a:bodyPr wrap="none" anchor="ctr"/>
          <a:lstStyle/>
          <a:p>
            <a:pPr algn="ctr"/>
            <a:fld id="{B7DAA48B-B714-45F7-85A0-C231FFDBC7DC}" type="slidenum">
              <a:rPr lang="en-US" sz="1100">
                <a:solidFill>
                  <a:srgbClr val="898989"/>
                </a:solidFill>
                <a:latin typeface="Calibri" pitchFamily="34" charset="0"/>
                <a:sym typeface="Calibri" pitchFamily="34" charset="0"/>
              </a:rPr>
              <a:pPr algn="ctr"/>
              <a:t>14</a:t>
            </a:fld>
            <a:endParaRPr lang="en-US" sz="1100">
              <a:solidFill>
                <a:srgbClr val="898989"/>
              </a:solidFill>
              <a:latin typeface="Calibri" pitchFamily="34" charset="0"/>
              <a:sym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6"/>
          <p:cNvSpPr>
            <a:spLocks noGrp="1"/>
          </p:cNvSpPr>
          <p:nvPr>
            <p:ph idx="1"/>
          </p:nvPr>
        </p:nvSpPr>
        <p:spPr/>
        <p:txBody>
          <a:bodyPr/>
          <a:lstStyle/>
          <a:p>
            <a:r>
              <a:rPr lang="en-US" smtClean="0">
                <a:solidFill>
                  <a:schemeClr val="tx1"/>
                </a:solidFill>
                <a:latin typeface="Arial" charset="0"/>
                <a:ea typeface="ＭＳ Ｐゴシック" pitchFamily="34" charset="-128"/>
                <a:cs typeface="Arial" charset="0"/>
              </a:rPr>
              <a:t>CIC CIOs decided in August 2009 that all CIC schools should be Silver certified by Fall 2011</a:t>
            </a:r>
          </a:p>
          <a:p>
            <a:r>
              <a:rPr lang="en-US" smtClean="0">
                <a:solidFill>
                  <a:schemeClr val="tx1"/>
                </a:solidFill>
                <a:latin typeface="Arial" charset="0"/>
                <a:ea typeface="ＭＳ Ｐゴシック" pitchFamily="34" charset="-128"/>
                <a:cs typeface="Arial" charset="0"/>
              </a:rPr>
              <a:t>Why?</a:t>
            </a:r>
          </a:p>
          <a:p>
            <a:pPr lvl="1"/>
            <a:r>
              <a:rPr lang="en-US" smtClean="0">
                <a:solidFill>
                  <a:schemeClr val="tx1"/>
                </a:solidFill>
                <a:latin typeface="Arial" charset="0"/>
                <a:ea typeface="ＭＳ Ｐゴシック" pitchFamily="34" charset="-128"/>
                <a:cs typeface="Arial" charset="0"/>
              </a:rPr>
              <a:t>Expand inter-institutional collaboration among CIC schools</a:t>
            </a:r>
          </a:p>
          <a:p>
            <a:pPr lvl="1"/>
            <a:r>
              <a:rPr lang="en-US" smtClean="0">
                <a:solidFill>
                  <a:schemeClr val="tx1"/>
                </a:solidFill>
                <a:latin typeface="Arial" charset="0"/>
                <a:ea typeface="ＭＳ Ｐゴシック" pitchFamily="34" charset="-128"/>
                <a:cs typeface="Arial" charset="0"/>
              </a:rPr>
              <a:t>Influence emerging standards &amp; practices in cloud and above campus services and elevate prominence of the CIC in connection with that</a:t>
            </a:r>
          </a:p>
          <a:p>
            <a:pPr lvl="1"/>
            <a:r>
              <a:rPr lang="en-US" smtClean="0">
                <a:solidFill>
                  <a:schemeClr val="tx1"/>
                </a:solidFill>
                <a:latin typeface="Arial" charset="0"/>
                <a:ea typeface="ＭＳ Ｐゴシック" pitchFamily="34" charset="-128"/>
                <a:cs typeface="Arial" charset="0"/>
              </a:rPr>
              <a:t>Sustain adoption of best IdM practices at CIC schools</a:t>
            </a:r>
          </a:p>
        </p:txBody>
      </p:sp>
      <p:sp>
        <p:nvSpPr>
          <p:cNvPr id="17411" name="Slide Number Placeholder 4"/>
          <p:cNvSpPr>
            <a:spLocks noGrp="1"/>
          </p:cNvSpPr>
          <p:nvPr>
            <p:ph type="sldNum" sz="quarter" idx="12"/>
          </p:nvPr>
        </p:nvSpPr>
        <p:spPr bwMode="auto">
          <a:xfrm>
            <a:off x="3124200" y="6356350"/>
            <a:ext cx="2895600" cy="365125"/>
          </a:xfrm>
          <a:noFill/>
          <a:ln>
            <a:miter lim="800000"/>
            <a:headEnd/>
            <a:tailEnd/>
          </a:ln>
        </p:spPr>
        <p:txBody>
          <a:bodyPr/>
          <a:lstStyle/>
          <a:p>
            <a:pPr algn="ctr"/>
            <a:fld id="{0D89DEC4-81EB-4C2B-B811-F8DB0C1C8D77}" type="slidenum">
              <a:rPr lang="en-US" smtClean="0">
                <a:ea typeface="ＭＳ Ｐゴシック" pitchFamily="34" charset="-128"/>
              </a:rPr>
              <a:pPr algn="ctr"/>
              <a:t>15</a:t>
            </a:fld>
            <a:endParaRPr lang="en-US" smtClean="0">
              <a:ea typeface="ＭＳ Ｐゴシック" pitchFamily="34" charset="-128"/>
            </a:endParaRPr>
          </a:p>
        </p:txBody>
      </p:sp>
      <p:sp>
        <p:nvSpPr>
          <p:cNvPr id="6" name="Title 5"/>
          <p:cNvSpPr>
            <a:spLocks noGrp="1"/>
          </p:cNvSpPr>
          <p:nvPr>
            <p:ph type="title"/>
          </p:nvPr>
        </p:nvSpPr>
        <p:spPr/>
        <p:txBody>
          <a:bodyPr/>
          <a:lstStyle/>
          <a:p>
            <a:pPr>
              <a:defRPr/>
            </a:pPr>
            <a:r>
              <a:rPr lang="en-US" dirty="0" smtClean="0"/>
              <a:t>The CIC and InCommon Silver</a:t>
            </a:r>
            <a:endParaRPr lang="en-US"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0" y="304800"/>
            <a:ext cx="9144000" cy="609600"/>
          </a:xfrm>
        </p:spPr>
        <p:txBody>
          <a:bodyPr>
            <a:normAutofit fontScale="90000"/>
          </a:bodyPr>
          <a:lstStyle/>
          <a:p>
            <a:pPr>
              <a:defRPr/>
            </a:pPr>
            <a:r>
              <a:rPr lang="en-US" dirty="0" smtClean="0"/>
              <a:t>Which campus people need Silver assurance?</a:t>
            </a:r>
            <a:endParaRPr lang="en-US" dirty="0"/>
          </a:p>
        </p:txBody>
      </p:sp>
      <p:sp>
        <p:nvSpPr>
          <p:cNvPr id="18435" name="Slide Number Placeholder 2"/>
          <p:cNvSpPr>
            <a:spLocks noGrp="1"/>
          </p:cNvSpPr>
          <p:nvPr>
            <p:ph type="sldNum" sz="quarter" idx="12"/>
          </p:nvPr>
        </p:nvSpPr>
        <p:spPr bwMode="auto">
          <a:xfrm>
            <a:off x="3124200" y="6356350"/>
            <a:ext cx="2895600" cy="365125"/>
          </a:xfrm>
          <a:noFill/>
          <a:ln>
            <a:miter lim="800000"/>
            <a:headEnd/>
            <a:tailEnd/>
          </a:ln>
        </p:spPr>
        <p:txBody>
          <a:bodyPr/>
          <a:lstStyle/>
          <a:p>
            <a:pPr algn="ctr"/>
            <a:fld id="{82EB6458-1B84-45D1-98D7-9E7700CACE6A}" type="slidenum">
              <a:rPr lang="en-US" smtClean="0">
                <a:ea typeface="ＭＳ Ｐゴシック" pitchFamily="34" charset="-128"/>
              </a:rPr>
              <a:pPr algn="ctr"/>
              <a:t>16</a:t>
            </a:fld>
            <a:endParaRPr lang="en-US" smtClean="0">
              <a:ea typeface="ＭＳ Ｐゴシック" pitchFamily="34" charset="-128"/>
            </a:endParaRPr>
          </a:p>
        </p:txBody>
      </p:sp>
      <p:grpSp>
        <p:nvGrpSpPr>
          <p:cNvPr id="18436" name="Group 19"/>
          <p:cNvGrpSpPr>
            <a:grpSpLocks/>
          </p:cNvGrpSpPr>
          <p:nvPr/>
        </p:nvGrpSpPr>
        <p:grpSpPr bwMode="auto">
          <a:xfrm>
            <a:off x="1727200" y="1098550"/>
            <a:ext cx="6096000" cy="4648200"/>
            <a:chOff x="1219200" y="1371600"/>
            <a:chExt cx="6096000" cy="4648200"/>
          </a:xfrm>
        </p:grpSpPr>
        <p:cxnSp>
          <p:nvCxnSpPr>
            <p:cNvPr id="18458" name="Straight Connector 8"/>
            <p:cNvCxnSpPr>
              <a:cxnSpLocks noChangeShapeType="1"/>
            </p:cNvCxnSpPr>
            <p:nvPr/>
          </p:nvCxnSpPr>
          <p:spPr bwMode="auto">
            <a:xfrm rot="5400000">
              <a:off x="-1104900" y="3695700"/>
              <a:ext cx="4648200" cy="0"/>
            </a:xfrm>
            <a:prstGeom prst="line">
              <a:avLst/>
            </a:prstGeom>
            <a:noFill/>
            <a:ln w="25400" algn="ctr">
              <a:solidFill>
                <a:schemeClr val="accent2"/>
              </a:solidFill>
              <a:round/>
              <a:headEnd/>
              <a:tailEnd/>
            </a:ln>
          </p:spPr>
        </p:cxnSp>
        <p:cxnSp>
          <p:nvCxnSpPr>
            <p:cNvPr id="18459" name="Straight Connector 10"/>
            <p:cNvCxnSpPr>
              <a:cxnSpLocks noChangeShapeType="1"/>
            </p:cNvCxnSpPr>
            <p:nvPr/>
          </p:nvCxnSpPr>
          <p:spPr bwMode="auto">
            <a:xfrm rot="5400000">
              <a:off x="4991100" y="3695700"/>
              <a:ext cx="4648200" cy="0"/>
            </a:xfrm>
            <a:prstGeom prst="line">
              <a:avLst/>
            </a:prstGeom>
            <a:noFill/>
            <a:ln w="25400" algn="ctr">
              <a:solidFill>
                <a:schemeClr val="accent2"/>
              </a:solidFill>
              <a:round/>
              <a:headEnd/>
              <a:tailEnd/>
            </a:ln>
          </p:spPr>
        </p:cxnSp>
        <p:cxnSp>
          <p:nvCxnSpPr>
            <p:cNvPr id="18460" name="Straight Connector 11"/>
            <p:cNvCxnSpPr>
              <a:cxnSpLocks noChangeShapeType="1"/>
            </p:cNvCxnSpPr>
            <p:nvPr/>
          </p:nvCxnSpPr>
          <p:spPr bwMode="auto">
            <a:xfrm>
              <a:off x="1219200" y="1371600"/>
              <a:ext cx="6096000" cy="0"/>
            </a:xfrm>
            <a:prstGeom prst="line">
              <a:avLst/>
            </a:prstGeom>
            <a:noFill/>
            <a:ln w="25400" algn="ctr">
              <a:solidFill>
                <a:schemeClr val="accent2"/>
              </a:solidFill>
              <a:round/>
              <a:headEnd/>
              <a:tailEnd/>
            </a:ln>
          </p:spPr>
        </p:cxnSp>
        <p:cxnSp>
          <p:nvCxnSpPr>
            <p:cNvPr id="18461" name="Straight Connector 14"/>
            <p:cNvCxnSpPr>
              <a:cxnSpLocks noChangeShapeType="1"/>
            </p:cNvCxnSpPr>
            <p:nvPr/>
          </p:nvCxnSpPr>
          <p:spPr bwMode="auto">
            <a:xfrm rot="10800000">
              <a:off x="1219200" y="6019800"/>
              <a:ext cx="6096000" cy="0"/>
            </a:xfrm>
            <a:prstGeom prst="line">
              <a:avLst/>
            </a:prstGeom>
            <a:noFill/>
            <a:ln w="25400" algn="ctr">
              <a:solidFill>
                <a:schemeClr val="accent2"/>
              </a:solidFill>
              <a:round/>
              <a:headEnd/>
              <a:tailEnd/>
            </a:ln>
          </p:spPr>
        </p:cxnSp>
        <p:cxnSp>
          <p:nvCxnSpPr>
            <p:cNvPr id="18462" name="Straight Connector 17"/>
            <p:cNvCxnSpPr>
              <a:cxnSpLocks noChangeShapeType="1"/>
            </p:cNvCxnSpPr>
            <p:nvPr/>
          </p:nvCxnSpPr>
          <p:spPr bwMode="auto">
            <a:xfrm rot="5400000">
              <a:off x="1943100" y="3695700"/>
              <a:ext cx="4648200" cy="0"/>
            </a:xfrm>
            <a:prstGeom prst="line">
              <a:avLst/>
            </a:prstGeom>
            <a:noFill/>
            <a:ln w="25400" algn="ctr">
              <a:solidFill>
                <a:schemeClr val="accent2"/>
              </a:solidFill>
              <a:round/>
              <a:headEnd/>
              <a:tailEnd/>
            </a:ln>
          </p:spPr>
        </p:cxnSp>
        <p:cxnSp>
          <p:nvCxnSpPr>
            <p:cNvPr id="18463" name="Straight Connector 18"/>
            <p:cNvCxnSpPr>
              <a:cxnSpLocks noChangeShapeType="1"/>
            </p:cNvCxnSpPr>
            <p:nvPr/>
          </p:nvCxnSpPr>
          <p:spPr bwMode="auto">
            <a:xfrm>
              <a:off x="1219200" y="3733800"/>
              <a:ext cx="6096000" cy="0"/>
            </a:xfrm>
            <a:prstGeom prst="line">
              <a:avLst/>
            </a:prstGeom>
            <a:noFill/>
            <a:ln w="25400" algn="ctr">
              <a:solidFill>
                <a:schemeClr val="accent2"/>
              </a:solidFill>
              <a:round/>
              <a:headEnd/>
              <a:tailEnd/>
            </a:ln>
          </p:spPr>
        </p:cxnSp>
      </p:grpSp>
      <p:sp>
        <p:nvSpPr>
          <p:cNvPr id="21" name="TextBox 20"/>
          <p:cNvSpPr txBox="1"/>
          <p:nvPr/>
        </p:nvSpPr>
        <p:spPr>
          <a:xfrm rot="16200000">
            <a:off x="84138" y="3268662"/>
            <a:ext cx="1905000" cy="460375"/>
          </a:xfrm>
          <a:prstGeom prst="rect">
            <a:avLst/>
          </a:prstGeom>
          <a:noFill/>
        </p:spPr>
        <p:txBody>
          <a:bodyPr anchor="ctr">
            <a:spAutoFit/>
          </a:bodyPr>
          <a:lstStyle/>
          <a:p>
            <a:pPr>
              <a:defRPr/>
            </a:pPr>
            <a:r>
              <a:rPr lang="en-US" sz="2400" b="1" dirty="0">
                <a:latin typeface="+mn-lt"/>
                <a:ea typeface="ＭＳ Ｐゴシック" pitchFamily="96" charset="-128"/>
                <a:cs typeface="+mn-cs"/>
              </a:rPr>
              <a:t>Timeframe</a:t>
            </a:r>
          </a:p>
        </p:txBody>
      </p:sp>
      <p:sp>
        <p:nvSpPr>
          <p:cNvPr id="22" name="TextBox 21"/>
          <p:cNvSpPr txBox="1"/>
          <p:nvPr/>
        </p:nvSpPr>
        <p:spPr>
          <a:xfrm rot="16200000">
            <a:off x="1016794" y="4407694"/>
            <a:ext cx="1066800" cy="461962"/>
          </a:xfrm>
          <a:prstGeom prst="rect">
            <a:avLst/>
          </a:prstGeom>
          <a:noFill/>
        </p:spPr>
        <p:txBody>
          <a:bodyPr anchor="ctr">
            <a:spAutoFit/>
          </a:bodyPr>
          <a:lstStyle/>
          <a:p>
            <a:pPr>
              <a:defRPr/>
            </a:pPr>
            <a:r>
              <a:rPr lang="en-US" sz="2400" dirty="0">
                <a:latin typeface="+mn-lt"/>
                <a:ea typeface="ＭＳ Ｐゴシック" pitchFamily="96" charset="-128"/>
                <a:cs typeface="+mn-cs"/>
              </a:rPr>
              <a:t>sooner</a:t>
            </a:r>
          </a:p>
        </p:txBody>
      </p:sp>
      <p:sp>
        <p:nvSpPr>
          <p:cNvPr id="23" name="TextBox 22"/>
          <p:cNvSpPr txBox="1"/>
          <p:nvPr/>
        </p:nvSpPr>
        <p:spPr>
          <a:xfrm rot="16200000">
            <a:off x="1089819" y="2183607"/>
            <a:ext cx="920750" cy="461962"/>
          </a:xfrm>
          <a:prstGeom prst="rect">
            <a:avLst/>
          </a:prstGeom>
          <a:noFill/>
        </p:spPr>
        <p:txBody>
          <a:bodyPr anchor="ctr">
            <a:spAutoFit/>
          </a:bodyPr>
          <a:lstStyle/>
          <a:p>
            <a:pPr>
              <a:defRPr/>
            </a:pPr>
            <a:r>
              <a:rPr lang="en-US" sz="2400" dirty="0">
                <a:latin typeface="+mn-lt"/>
                <a:ea typeface="ＭＳ Ｐゴシック" pitchFamily="96" charset="-128"/>
                <a:cs typeface="+mn-cs"/>
              </a:rPr>
              <a:t>later</a:t>
            </a:r>
          </a:p>
        </p:txBody>
      </p:sp>
      <p:sp>
        <p:nvSpPr>
          <p:cNvPr id="24" name="TextBox 23"/>
          <p:cNvSpPr txBox="1"/>
          <p:nvPr/>
        </p:nvSpPr>
        <p:spPr>
          <a:xfrm>
            <a:off x="3603625" y="6048375"/>
            <a:ext cx="2463800" cy="461963"/>
          </a:xfrm>
          <a:prstGeom prst="rect">
            <a:avLst/>
          </a:prstGeom>
          <a:noFill/>
        </p:spPr>
        <p:txBody>
          <a:bodyPr anchor="ctr">
            <a:spAutoFit/>
          </a:bodyPr>
          <a:lstStyle/>
          <a:p>
            <a:pPr>
              <a:defRPr/>
            </a:pPr>
            <a:r>
              <a:rPr lang="en-US" sz="2400" b="1" dirty="0">
                <a:latin typeface="+mn-lt"/>
                <a:ea typeface="ＭＳ Ｐゴシック" pitchFamily="96" charset="-128"/>
                <a:cs typeface="+mn-cs"/>
              </a:rPr>
              <a:t>User group size</a:t>
            </a:r>
          </a:p>
        </p:txBody>
      </p:sp>
      <p:sp>
        <p:nvSpPr>
          <p:cNvPr id="25" name="TextBox 24"/>
          <p:cNvSpPr txBox="1"/>
          <p:nvPr/>
        </p:nvSpPr>
        <p:spPr>
          <a:xfrm>
            <a:off x="2765425" y="5702300"/>
            <a:ext cx="1095375" cy="461963"/>
          </a:xfrm>
          <a:prstGeom prst="rect">
            <a:avLst/>
          </a:prstGeom>
          <a:noFill/>
        </p:spPr>
        <p:txBody>
          <a:bodyPr anchor="ctr">
            <a:spAutoFit/>
          </a:bodyPr>
          <a:lstStyle/>
          <a:p>
            <a:pPr>
              <a:defRPr/>
            </a:pPr>
            <a:r>
              <a:rPr lang="en-US" sz="2400" dirty="0">
                <a:latin typeface="+mn-lt"/>
                <a:ea typeface="ＭＳ Ｐゴシック" pitchFamily="96" charset="-128"/>
                <a:cs typeface="+mn-cs"/>
              </a:rPr>
              <a:t>smaller</a:t>
            </a:r>
          </a:p>
        </p:txBody>
      </p:sp>
      <p:sp>
        <p:nvSpPr>
          <p:cNvPr id="26" name="TextBox 25"/>
          <p:cNvSpPr txBox="1"/>
          <p:nvPr/>
        </p:nvSpPr>
        <p:spPr>
          <a:xfrm>
            <a:off x="5699125" y="5694363"/>
            <a:ext cx="923925" cy="461962"/>
          </a:xfrm>
          <a:prstGeom prst="rect">
            <a:avLst/>
          </a:prstGeom>
          <a:noFill/>
        </p:spPr>
        <p:txBody>
          <a:bodyPr anchor="ctr">
            <a:spAutoFit/>
          </a:bodyPr>
          <a:lstStyle/>
          <a:p>
            <a:pPr>
              <a:defRPr/>
            </a:pPr>
            <a:r>
              <a:rPr lang="en-US" sz="2400" dirty="0">
                <a:latin typeface="+mn-lt"/>
                <a:ea typeface="ＭＳ Ｐゴシック" pitchFamily="96" charset="-128"/>
                <a:cs typeface="+mn-cs"/>
              </a:rPr>
              <a:t>larger</a:t>
            </a:r>
          </a:p>
        </p:txBody>
      </p:sp>
      <p:sp>
        <p:nvSpPr>
          <p:cNvPr id="27" name="TextBox 26"/>
          <p:cNvSpPr txBox="1"/>
          <p:nvPr/>
        </p:nvSpPr>
        <p:spPr>
          <a:xfrm>
            <a:off x="1828800" y="4972050"/>
            <a:ext cx="1066800" cy="400050"/>
          </a:xfrm>
          <a:prstGeom prst="rect">
            <a:avLst/>
          </a:prstGeom>
          <a:noFill/>
        </p:spPr>
        <p:txBody>
          <a:bodyPr anchor="ctr">
            <a:spAutoFit/>
          </a:bodyPr>
          <a:lstStyle/>
          <a:p>
            <a:pPr>
              <a:defRPr/>
            </a:pPr>
            <a:r>
              <a:rPr lang="en-US" sz="2000" dirty="0">
                <a:latin typeface="+mn-lt"/>
                <a:ea typeface="ＭＳ Ｐゴシック" pitchFamily="96" charset="-128"/>
                <a:cs typeface="+mn-cs"/>
              </a:rPr>
              <a:t>NIH</a:t>
            </a:r>
          </a:p>
        </p:txBody>
      </p:sp>
      <p:sp>
        <p:nvSpPr>
          <p:cNvPr id="29" name="TextBox 28"/>
          <p:cNvSpPr txBox="1"/>
          <p:nvPr/>
        </p:nvSpPr>
        <p:spPr>
          <a:xfrm>
            <a:off x="2641600" y="5092700"/>
            <a:ext cx="1371600" cy="400050"/>
          </a:xfrm>
          <a:prstGeom prst="rect">
            <a:avLst/>
          </a:prstGeom>
          <a:noFill/>
        </p:spPr>
        <p:txBody>
          <a:bodyPr anchor="ctr">
            <a:spAutoFit/>
          </a:bodyPr>
          <a:lstStyle/>
          <a:p>
            <a:pPr>
              <a:defRPr/>
            </a:pPr>
            <a:r>
              <a:rPr lang="en-US" sz="2000" dirty="0" err="1">
                <a:latin typeface="+mn-lt"/>
                <a:ea typeface="ＭＳ Ｐゴシック" pitchFamily="96" charset="-128"/>
                <a:cs typeface="+mn-cs"/>
              </a:rPr>
              <a:t>TeraGrid</a:t>
            </a:r>
            <a:endParaRPr lang="en-US" sz="2000" dirty="0">
              <a:latin typeface="+mn-lt"/>
              <a:ea typeface="ＭＳ Ｐゴシック" pitchFamily="96" charset="-128"/>
              <a:cs typeface="+mn-cs"/>
            </a:endParaRPr>
          </a:p>
        </p:txBody>
      </p:sp>
      <p:sp>
        <p:nvSpPr>
          <p:cNvPr id="30" name="TextBox 29"/>
          <p:cNvSpPr txBox="1"/>
          <p:nvPr/>
        </p:nvSpPr>
        <p:spPr>
          <a:xfrm>
            <a:off x="2489200" y="3644900"/>
            <a:ext cx="1371600" cy="400050"/>
          </a:xfrm>
          <a:prstGeom prst="rect">
            <a:avLst/>
          </a:prstGeom>
          <a:noFill/>
        </p:spPr>
        <p:txBody>
          <a:bodyPr anchor="ctr">
            <a:spAutoFit/>
          </a:bodyPr>
          <a:lstStyle/>
          <a:p>
            <a:pPr>
              <a:defRPr/>
            </a:pPr>
            <a:r>
              <a:rPr lang="en-US" sz="2000" dirty="0">
                <a:latin typeface="+mn-lt"/>
                <a:ea typeface="ＭＳ Ｐゴシック" pitchFamily="96" charset="-128"/>
                <a:cs typeface="+mn-cs"/>
              </a:rPr>
              <a:t>OSG</a:t>
            </a:r>
          </a:p>
        </p:txBody>
      </p:sp>
      <p:sp>
        <p:nvSpPr>
          <p:cNvPr id="31" name="TextBox 30"/>
          <p:cNvSpPr txBox="1"/>
          <p:nvPr/>
        </p:nvSpPr>
        <p:spPr>
          <a:xfrm>
            <a:off x="3251200" y="4019550"/>
            <a:ext cx="1371600" cy="400050"/>
          </a:xfrm>
          <a:prstGeom prst="rect">
            <a:avLst/>
          </a:prstGeom>
          <a:noFill/>
        </p:spPr>
        <p:txBody>
          <a:bodyPr anchor="ctr">
            <a:spAutoFit/>
          </a:bodyPr>
          <a:lstStyle/>
          <a:p>
            <a:pPr>
              <a:defRPr/>
            </a:pPr>
            <a:r>
              <a:rPr lang="en-US" sz="2000" dirty="0" err="1">
                <a:latin typeface="+mn-lt"/>
                <a:ea typeface="ＭＳ Ｐゴシック" pitchFamily="96" charset="-128"/>
                <a:cs typeface="+mn-cs"/>
              </a:rPr>
              <a:t>CILogon</a:t>
            </a:r>
            <a:endParaRPr lang="en-US" sz="2000" dirty="0">
              <a:latin typeface="+mn-lt"/>
              <a:ea typeface="ＭＳ Ｐゴシック" pitchFamily="96" charset="-128"/>
              <a:cs typeface="+mn-cs"/>
            </a:endParaRPr>
          </a:p>
        </p:txBody>
      </p:sp>
      <p:sp>
        <p:nvSpPr>
          <p:cNvPr id="32" name="TextBox 31"/>
          <p:cNvSpPr txBox="1"/>
          <p:nvPr/>
        </p:nvSpPr>
        <p:spPr>
          <a:xfrm>
            <a:off x="1828800" y="4483100"/>
            <a:ext cx="1041400" cy="400050"/>
          </a:xfrm>
          <a:prstGeom prst="rect">
            <a:avLst/>
          </a:prstGeom>
          <a:noFill/>
        </p:spPr>
        <p:txBody>
          <a:bodyPr anchor="ctr">
            <a:spAutoFit/>
          </a:bodyPr>
          <a:lstStyle/>
          <a:p>
            <a:pPr>
              <a:defRPr/>
            </a:pPr>
            <a:r>
              <a:rPr lang="en-US" sz="2000" dirty="0">
                <a:latin typeface="+mn-lt"/>
                <a:ea typeface="ＭＳ Ｐゴシック" pitchFamily="96" charset="-128"/>
                <a:cs typeface="+mn-cs"/>
              </a:rPr>
              <a:t>NSC</a:t>
            </a:r>
          </a:p>
        </p:txBody>
      </p:sp>
      <p:sp>
        <p:nvSpPr>
          <p:cNvPr id="33" name="TextBox 32"/>
          <p:cNvSpPr txBox="1"/>
          <p:nvPr/>
        </p:nvSpPr>
        <p:spPr>
          <a:xfrm>
            <a:off x="3022600" y="4483100"/>
            <a:ext cx="1371600" cy="400050"/>
          </a:xfrm>
          <a:prstGeom prst="rect">
            <a:avLst/>
          </a:prstGeom>
          <a:noFill/>
        </p:spPr>
        <p:txBody>
          <a:bodyPr anchor="ctr">
            <a:spAutoFit/>
          </a:bodyPr>
          <a:lstStyle/>
          <a:p>
            <a:pPr>
              <a:defRPr/>
            </a:pPr>
            <a:r>
              <a:rPr lang="en-US" sz="2000" dirty="0">
                <a:latin typeface="+mn-lt"/>
                <a:ea typeface="ＭＳ Ｐゴシック" pitchFamily="96" charset="-128"/>
                <a:cs typeface="+mn-cs"/>
              </a:rPr>
              <a:t>Nat’l Labs</a:t>
            </a:r>
          </a:p>
        </p:txBody>
      </p:sp>
      <p:sp>
        <p:nvSpPr>
          <p:cNvPr id="34" name="TextBox 33"/>
          <p:cNvSpPr txBox="1"/>
          <p:nvPr/>
        </p:nvSpPr>
        <p:spPr>
          <a:xfrm>
            <a:off x="2184400" y="2411413"/>
            <a:ext cx="1371600" cy="708025"/>
          </a:xfrm>
          <a:prstGeom prst="rect">
            <a:avLst/>
          </a:prstGeom>
          <a:noFill/>
        </p:spPr>
        <p:txBody>
          <a:bodyPr anchor="ctr">
            <a:spAutoFit/>
          </a:bodyPr>
          <a:lstStyle/>
          <a:p>
            <a:pPr>
              <a:defRPr/>
            </a:pPr>
            <a:r>
              <a:rPr lang="en-US" sz="2000" dirty="0">
                <a:latin typeface="+mn-lt"/>
                <a:ea typeface="ＭＳ Ｐゴシック" pitchFamily="96" charset="-128"/>
                <a:cs typeface="+mn-cs"/>
              </a:rPr>
              <a:t>CIC storage cloud</a:t>
            </a:r>
          </a:p>
        </p:txBody>
      </p:sp>
      <p:sp>
        <p:nvSpPr>
          <p:cNvPr id="35" name="TextBox 34"/>
          <p:cNvSpPr txBox="1"/>
          <p:nvPr/>
        </p:nvSpPr>
        <p:spPr>
          <a:xfrm>
            <a:off x="6096000" y="1539875"/>
            <a:ext cx="1727200" cy="708025"/>
          </a:xfrm>
          <a:prstGeom prst="rect">
            <a:avLst/>
          </a:prstGeom>
          <a:noFill/>
        </p:spPr>
        <p:txBody>
          <a:bodyPr anchor="ctr">
            <a:spAutoFit/>
          </a:bodyPr>
          <a:lstStyle/>
          <a:p>
            <a:pPr>
              <a:defRPr/>
            </a:pPr>
            <a:r>
              <a:rPr lang="en-US" sz="2000" dirty="0">
                <a:latin typeface="+mn-lt"/>
                <a:ea typeface="ＭＳ Ｐゴシック" pitchFamily="96" charset="-128"/>
                <a:cs typeface="+mn-cs"/>
              </a:rPr>
              <a:t>CIC </a:t>
            </a:r>
            <a:r>
              <a:rPr lang="en-US" sz="2000" dirty="0" err="1">
                <a:latin typeface="+mn-lt"/>
                <a:ea typeface="ＭＳ Ｐゴシック" pitchFamily="96" charset="-128"/>
                <a:cs typeface="+mn-cs"/>
              </a:rPr>
              <a:t>CourseShare</a:t>
            </a:r>
            <a:endParaRPr lang="en-US" sz="2000" dirty="0">
              <a:latin typeface="+mn-lt"/>
              <a:ea typeface="ＭＳ Ｐゴシック" pitchFamily="96" charset="-128"/>
              <a:cs typeface="+mn-cs"/>
            </a:endParaRPr>
          </a:p>
        </p:txBody>
      </p:sp>
      <p:sp>
        <p:nvSpPr>
          <p:cNvPr id="36" name="TextBox 35"/>
          <p:cNvSpPr txBox="1"/>
          <p:nvPr/>
        </p:nvSpPr>
        <p:spPr>
          <a:xfrm>
            <a:off x="4800600" y="2068513"/>
            <a:ext cx="1066800" cy="400050"/>
          </a:xfrm>
          <a:prstGeom prst="rect">
            <a:avLst/>
          </a:prstGeom>
          <a:noFill/>
        </p:spPr>
        <p:txBody>
          <a:bodyPr anchor="ctr">
            <a:spAutoFit/>
          </a:bodyPr>
          <a:lstStyle/>
          <a:p>
            <a:pPr>
              <a:defRPr/>
            </a:pPr>
            <a:r>
              <a:rPr lang="en-US" sz="2000" dirty="0">
                <a:latin typeface="+mn-lt"/>
                <a:ea typeface="ＭＳ Ｐゴシック" pitchFamily="96" charset="-128"/>
                <a:cs typeface="+mn-cs"/>
              </a:rPr>
              <a:t>Payroll</a:t>
            </a:r>
          </a:p>
        </p:txBody>
      </p:sp>
      <p:cxnSp>
        <p:nvCxnSpPr>
          <p:cNvPr id="18452" name="Straight Arrow Connector 36"/>
          <p:cNvCxnSpPr>
            <a:cxnSpLocks noChangeShapeType="1"/>
          </p:cNvCxnSpPr>
          <p:nvPr/>
        </p:nvCxnSpPr>
        <p:spPr bwMode="auto">
          <a:xfrm>
            <a:off x="1752600" y="6127750"/>
            <a:ext cx="6096000" cy="1588"/>
          </a:xfrm>
          <a:prstGeom prst="straightConnector1">
            <a:avLst/>
          </a:prstGeom>
          <a:noFill/>
          <a:ln w="25400" algn="ctr">
            <a:solidFill>
              <a:schemeClr val="accent2"/>
            </a:solidFill>
            <a:round/>
            <a:headEnd/>
            <a:tailEnd type="arrow" w="lg" len="med"/>
          </a:ln>
        </p:spPr>
      </p:cxnSp>
      <p:cxnSp>
        <p:nvCxnSpPr>
          <p:cNvPr id="18453" name="Straight Arrow Connector 38"/>
          <p:cNvCxnSpPr>
            <a:cxnSpLocks noChangeShapeType="1"/>
          </p:cNvCxnSpPr>
          <p:nvPr/>
        </p:nvCxnSpPr>
        <p:spPr bwMode="auto">
          <a:xfrm rot="5400000" flipH="1" flipV="1">
            <a:off x="-1105693" y="3421856"/>
            <a:ext cx="4648200" cy="1587"/>
          </a:xfrm>
          <a:prstGeom prst="straightConnector1">
            <a:avLst/>
          </a:prstGeom>
          <a:noFill/>
          <a:ln w="25400" algn="ctr">
            <a:solidFill>
              <a:schemeClr val="accent2"/>
            </a:solidFill>
            <a:round/>
            <a:headEnd/>
            <a:tailEnd type="arrow" w="lg" len="med"/>
          </a:ln>
        </p:spPr>
      </p:cxnSp>
      <p:sp>
        <p:nvSpPr>
          <p:cNvPr id="28" name="TextBox 27"/>
          <p:cNvSpPr txBox="1"/>
          <p:nvPr/>
        </p:nvSpPr>
        <p:spPr>
          <a:xfrm>
            <a:off x="1930400" y="5391150"/>
            <a:ext cx="1041400" cy="400050"/>
          </a:xfrm>
          <a:prstGeom prst="rect">
            <a:avLst/>
          </a:prstGeom>
          <a:noFill/>
        </p:spPr>
        <p:txBody>
          <a:bodyPr anchor="ctr">
            <a:spAutoFit/>
          </a:bodyPr>
          <a:lstStyle/>
          <a:p>
            <a:pPr>
              <a:defRPr/>
            </a:pPr>
            <a:r>
              <a:rPr lang="en-US" sz="2000" dirty="0" err="1">
                <a:latin typeface="+mn-lt"/>
                <a:ea typeface="ＭＳ Ｐゴシック" pitchFamily="96" charset="-128"/>
                <a:cs typeface="+mn-cs"/>
              </a:rPr>
              <a:t>caBIG</a:t>
            </a:r>
            <a:endParaRPr lang="en-US" sz="2000" dirty="0">
              <a:latin typeface="+mn-lt"/>
              <a:ea typeface="ＭＳ Ｐゴシック" pitchFamily="96" charset="-128"/>
              <a:cs typeface="+mn-cs"/>
            </a:endParaRPr>
          </a:p>
        </p:txBody>
      </p:sp>
      <p:sp>
        <p:nvSpPr>
          <p:cNvPr id="38" name="TextBox 37"/>
          <p:cNvSpPr txBox="1"/>
          <p:nvPr/>
        </p:nvSpPr>
        <p:spPr>
          <a:xfrm>
            <a:off x="4800600" y="2343150"/>
            <a:ext cx="1143000" cy="400050"/>
          </a:xfrm>
          <a:prstGeom prst="rect">
            <a:avLst/>
          </a:prstGeom>
          <a:noFill/>
        </p:spPr>
        <p:txBody>
          <a:bodyPr anchor="ctr">
            <a:spAutoFit/>
          </a:bodyPr>
          <a:lstStyle/>
          <a:p>
            <a:pPr>
              <a:defRPr/>
            </a:pPr>
            <a:r>
              <a:rPr lang="en-US" sz="2000" dirty="0">
                <a:latin typeface="+mn-lt"/>
                <a:ea typeface="ＭＳ Ｐゴシック" pitchFamily="96" charset="-128"/>
                <a:cs typeface="+mn-cs"/>
              </a:rPr>
              <a:t>Benefits</a:t>
            </a:r>
          </a:p>
        </p:txBody>
      </p:sp>
      <p:sp>
        <p:nvSpPr>
          <p:cNvPr id="40" name="TextBox 39"/>
          <p:cNvSpPr txBox="1"/>
          <p:nvPr/>
        </p:nvSpPr>
        <p:spPr>
          <a:xfrm>
            <a:off x="6172200" y="2311400"/>
            <a:ext cx="1651000" cy="400050"/>
          </a:xfrm>
          <a:prstGeom prst="rect">
            <a:avLst/>
          </a:prstGeom>
          <a:noFill/>
        </p:spPr>
        <p:txBody>
          <a:bodyPr anchor="ctr">
            <a:spAutoFit/>
          </a:bodyPr>
          <a:lstStyle/>
          <a:p>
            <a:pPr>
              <a:defRPr/>
            </a:pPr>
            <a:r>
              <a:rPr lang="en-US" sz="2000" dirty="0">
                <a:latin typeface="+mn-lt"/>
                <a:ea typeface="ＭＳ Ｐゴシック" pitchFamily="96" charset="-128"/>
                <a:cs typeface="+mn-cs"/>
              </a:rPr>
              <a:t>Student Loans</a:t>
            </a:r>
          </a:p>
        </p:txBody>
      </p:sp>
      <p:sp>
        <p:nvSpPr>
          <p:cNvPr id="18457" name="TextBox 40"/>
          <p:cNvSpPr txBox="1">
            <a:spLocks noChangeArrowheads="1"/>
          </p:cNvSpPr>
          <p:nvPr/>
        </p:nvSpPr>
        <p:spPr bwMode="auto">
          <a:xfrm>
            <a:off x="5319713" y="3482975"/>
            <a:ext cx="1303337" cy="646113"/>
          </a:xfrm>
          <a:prstGeom prst="rect">
            <a:avLst/>
          </a:prstGeom>
          <a:noFill/>
          <a:ln w="9525">
            <a:noFill/>
            <a:miter lim="800000"/>
            <a:headEnd/>
            <a:tailEnd/>
          </a:ln>
        </p:spPr>
        <p:txBody>
          <a:bodyPr>
            <a:spAutoFit/>
          </a:bodyPr>
          <a:lstStyle/>
          <a:p>
            <a:r>
              <a:rPr lang="en-US"/>
              <a:t>Financial aid</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r>
              <a:rPr lang="en-US" smtClean="0">
                <a:solidFill>
                  <a:schemeClr val="tx1"/>
                </a:solidFill>
                <a:latin typeface="Arial" charset="0"/>
                <a:ea typeface="ＭＳ Ｐゴシック" pitchFamily="34" charset="-128"/>
                <a:cs typeface="Arial" charset="0"/>
              </a:rPr>
              <a:t>Piece A: Documentation of policies and procedures and standard operating practices</a:t>
            </a:r>
          </a:p>
          <a:p>
            <a:endParaRPr lang="en-US" smtClean="0">
              <a:solidFill>
                <a:schemeClr val="tx1"/>
              </a:solidFill>
              <a:latin typeface="Arial" charset="0"/>
              <a:ea typeface="ＭＳ Ｐゴシック" pitchFamily="34" charset="-128"/>
              <a:cs typeface="Arial" charset="0"/>
            </a:endParaRPr>
          </a:p>
          <a:p>
            <a:r>
              <a:rPr lang="en-US" smtClean="0">
                <a:solidFill>
                  <a:schemeClr val="tx1"/>
                </a:solidFill>
                <a:latin typeface="Arial" charset="0"/>
                <a:ea typeface="ＭＳ Ｐゴシック" pitchFamily="34" charset="-128"/>
                <a:cs typeface="Arial" charset="0"/>
              </a:rPr>
              <a:t>Piece B: Strength of authentication and shared secrets</a:t>
            </a:r>
          </a:p>
          <a:p>
            <a:endParaRPr lang="en-US" smtClean="0">
              <a:solidFill>
                <a:schemeClr val="tx1"/>
              </a:solidFill>
              <a:latin typeface="Arial" charset="0"/>
              <a:ea typeface="ＭＳ Ｐゴシック" pitchFamily="34" charset="-128"/>
              <a:cs typeface="Arial" charset="0"/>
            </a:endParaRPr>
          </a:p>
          <a:p>
            <a:r>
              <a:rPr lang="en-US" smtClean="0">
                <a:solidFill>
                  <a:schemeClr val="tx1"/>
                </a:solidFill>
                <a:latin typeface="Arial" charset="0"/>
                <a:ea typeface="ＭＳ Ｐゴシック" pitchFamily="34" charset="-128"/>
                <a:cs typeface="Arial" charset="0"/>
              </a:rPr>
              <a:t>Piece C: Registering identity subjects and issuing credentials to them</a:t>
            </a:r>
          </a:p>
        </p:txBody>
      </p:sp>
      <p:sp>
        <p:nvSpPr>
          <p:cNvPr id="19459" name="Slide Number Placeholder 2"/>
          <p:cNvSpPr>
            <a:spLocks noGrp="1"/>
          </p:cNvSpPr>
          <p:nvPr>
            <p:ph type="sldNum" sz="quarter" idx="12"/>
          </p:nvPr>
        </p:nvSpPr>
        <p:spPr bwMode="auto">
          <a:xfrm>
            <a:off x="3124200" y="6356350"/>
            <a:ext cx="2895600" cy="365125"/>
          </a:xfrm>
          <a:noFill/>
          <a:ln>
            <a:miter lim="800000"/>
            <a:headEnd/>
            <a:tailEnd/>
          </a:ln>
        </p:spPr>
        <p:txBody>
          <a:bodyPr/>
          <a:lstStyle/>
          <a:p>
            <a:pPr algn="ctr"/>
            <a:fld id="{C94D5A08-286D-45F6-8720-C1984D27556F}" type="slidenum">
              <a:rPr lang="en-US" smtClean="0">
                <a:ea typeface="ＭＳ Ｐゴシック" pitchFamily="34" charset="-128"/>
              </a:rPr>
              <a:pPr algn="ctr"/>
              <a:t>17</a:t>
            </a:fld>
            <a:endParaRPr lang="en-US" smtClean="0">
              <a:ea typeface="ＭＳ Ｐゴシック" pitchFamily="34" charset="-128"/>
            </a:endParaRPr>
          </a:p>
        </p:txBody>
      </p:sp>
      <p:sp>
        <p:nvSpPr>
          <p:cNvPr id="4" name="Title 3"/>
          <p:cNvSpPr>
            <a:spLocks noGrp="1"/>
          </p:cNvSpPr>
          <p:nvPr>
            <p:ph type="title"/>
          </p:nvPr>
        </p:nvSpPr>
        <p:spPr/>
        <p:txBody>
          <a:bodyPr/>
          <a:lstStyle/>
          <a:p>
            <a:pPr>
              <a:defRPr/>
            </a:pPr>
            <a:r>
              <a:rPr lang="en-US" dirty="0" smtClean="0"/>
              <a:t>Pieces of Silver</a:t>
            </a:r>
            <a:endParaRPr lang="en-US"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Silver isn’t free …</a:t>
            </a:r>
            <a:endParaRPr lang="en-US" dirty="0"/>
          </a:p>
        </p:txBody>
      </p:sp>
      <p:sp>
        <p:nvSpPr>
          <p:cNvPr id="20483" name="Slide Number Placeholder 2"/>
          <p:cNvSpPr>
            <a:spLocks noGrp="1"/>
          </p:cNvSpPr>
          <p:nvPr>
            <p:ph type="sldNum" sz="quarter" idx="12"/>
          </p:nvPr>
        </p:nvSpPr>
        <p:spPr/>
        <p:txBody>
          <a:bodyPr/>
          <a:lstStyle/>
          <a:p>
            <a:fld id="{D125BDB1-8AC6-4467-AC28-96D89090D7B1}" type="slidenum">
              <a:rPr lang="en-US" smtClean="0"/>
              <a:pPr/>
              <a:t>18</a:t>
            </a:fld>
            <a:endParaRPr lang="en-US" smtClean="0"/>
          </a:p>
        </p:txBody>
      </p:sp>
      <p:graphicFrame>
        <p:nvGraphicFramePr>
          <p:cNvPr id="5" name="Table 4"/>
          <p:cNvGraphicFramePr>
            <a:graphicFrameLocks noGrp="1"/>
          </p:cNvGraphicFramePr>
          <p:nvPr/>
        </p:nvGraphicFramePr>
        <p:xfrm>
          <a:off x="457200" y="1730829"/>
          <a:ext cx="8229600" cy="3749040"/>
        </p:xfrm>
        <a:graphic>
          <a:graphicData uri="http://schemas.openxmlformats.org/drawingml/2006/table">
            <a:tbl>
              <a:tblPr firstRow="1" bandRow="1">
                <a:tableStyleId>{5C22544A-7EE6-4342-B048-85BDC9FD1C3A}</a:tableStyleId>
              </a:tblPr>
              <a:tblGrid>
                <a:gridCol w="3559629"/>
                <a:gridCol w="4669971"/>
              </a:tblGrid>
              <a:tr h="370840">
                <a:tc>
                  <a:txBody>
                    <a:bodyPr/>
                    <a:lstStyle/>
                    <a:p>
                      <a:r>
                        <a:rPr lang="en-US" sz="2400" dirty="0" smtClean="0"/>
                        <a:t>Requirements</a:t>
                      </a:r>
                      <a:endParaRPr lang="en-US" sz="2400" dirty="0"/>
                    </a:p>
                  </a:txBody>
                  <a:tcPr/>
                </a:tc>
                <a:tc>
                  <a:txBody>
                    <a:bodyPr/>
                    <a:lstStyle/>
                    <a:p>
                      <a:r>
                        <a:rPr lang="en-US" sz="2400" dirty="0" smtClean="0"/>
                        <a:t>Issues or risks</a:t>
                      </a:r>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Comprehensive IdM policies and procedures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Unclear who gets to decide, weak documentation practice</a:t>
                      </a:r>
                    </a:p>
                  </a:txBody>
                  <a:tcPr/>
                </a:tc>
              </a:tr>
              <a:tr h="370840">
                <a:tc>
                  <a:txBody>
                    <a:bodyPr/>
                    <a:lstStyle/>
                    <a:p>
                      <a:r>
                        <a:rPr lang="en-US" sz="2400" baseline="0" dirty="0" smtClean="0"/>
                        <a:t>Audit</a:t>
                      </a:r>
                      <a:endParaRPr lang="en-US" sz="2400" dirty="0"/>
                    </a:p>
                  </a:txBody>
                  <a:tcPr/>
                </a:tc>
                <a:tc>
                  <a:txBody>
                    <a:bodyPr/>
                    <a:lstStyle/>
                    <a:p>
                      <a:r>
                        <a:rPr lang="en-US" sz="2400" dirty="0" smtClean="0"/>
                        <a:t>Scheduling &amp; funding</a:t>
                      </a:r>
                      <a:endParaRPr lang="en-US" sz="2400" dirty="0"/>
                    </a:p>
                  </a:txBody>
                  <a:tcPr/>
                </a:tc>
              </a:tr>
              <a:tr h="370840">
                <a:tc>
                  <a:txBody>
                    <a:bodyPr/>
                    <a:lstStyle/>
                    <a:p>
                      <a:r>
                        <a:rPr lang="en-US" sz="2400" dirty="0" smtClean="0"/>
                        <a:t>Password complexity, lifetime, account lockout</a:t>
                      </a:r>
                      <a:endParaRPr lang="en-US" sz="2400" dirty="0"/>
                    </a:p>
                  </a:txBody>
                  <a:tcPr/>
                </a:tc>
                <a:tc>
                  <a:txBody>
                    <a:bodyPr/>
                    <a:lstStyle/>
                    <a:p>
                      <a:r>
                        <a:rPr lang="en-US" sz="2400" dirty="0" smtClean="0"/>
                        <a:t>Resistance to </a:t>
                      </a:r>
                      <a:r>
                        <a:rPr lang="en-US" sz="2400" baseline="0" dirty="0" smtClean="0"/>
                        <a:t>change</a:t>
                      </a:r>
                      <a:endParaRPr lang="en-US" sz="2400" dirty="0"/>
                    </a:p>
                  </a:txBody>
                  <a:tcPr/>
                </a:tc>
              </a:tr>
              <a:tr h="370840">
                <a:tc>
                  <a:txBody>
                    <a:bodyPr/>
                    <a:lstStyle/>
                    <a:p>
                      <a:r>
                        <a:rPr lang="en-US" sz="2400" dirty="0" smtClean="0"/>
                        <a:t>Credential</a:t>
                      </a:r>
                      <a:r>
                        <a:rPr lang="en-US" sz="2400" baseline="0" dirty="0" smtClean="0"/>
                        <a:t> issuance process</a:t>
                      </a:r>
                      <a:endParaRPr lang="en-US" sz="2400" dirty="0"/>
                    </a:p>
                  </a:txBody>
                  <a:tcPr/>
                </a:tc>
                <a:tc>
                  <a:txBody>
                    <a:bodyPr/>
                    <a:lstStyle/>
                    <a:p>
                      <a:r>
                        <a:rPr lang="en-US" sz="2400" dirty="0" smtClean="0"/>
                        <a:t>Change online</a:t>
                      </a:r>
                      <a:r>
                        <a:rPr lang="en-US" sz="2400" baseline="0" dirty="0" smtClean="0"/>
                        <a:t> credential issuance process; new link with existing business processes</a:t>
                      </a:r>
                      <a:endParaRPr lang="en-US" sz="2400" dirty="0"/>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mtClean="0"/>
              <a:t>The view from Fall 2011</a:t>
            </a:r>
            <a:endParaRPr lang="en-US" dirty="0"/>
          </a:p>
        </p:txBody>
      </p:sp>
      <p:sp>
        <p:nvSpPr>
          <p:cNvPr id="5" name="Content Placeholder 4"/>
          <p:cNvSpPr>
            <a:spLocks noGrp="1"/>
          </p:cNvSpPr>
          <p:nvPr>
            <p:ph idx="1"/>
          </p:nvPr>
        </p:nvSpPr>
        <p:spPr/>
        <p:txBody>
          <a:bodyPr>
            <a:normAutofit lnSpcReduction="10000"/>
          </a:bodyPr>
          <a:lstStyle/>
          <a:p>
            <a:pPr>
              <a:buFont typeface="Wingdings" pitchFamily="96" charset="2"/>
              <a:buChar char="§"/>
              <a:defRPr/>
            </a:pPr>
            <a:r>
              <a:rPr lang="en-US" dirty="0" smtClean="0">
                <a:solidFill>
                  <a:schemeClr val="tx1"/>
                </a:solidFill>
              </a:rPr>
              <a:t>Energize collaborative efforts across the CIC</a:t>
            </a:r>
          </a:p>
          <a:p>
            <a:pPr>
              <a:buFont typeface="Wingdings" pitchFamily="96" charset="2"/>
              <a:buChar char="§"/>
              <a:defRPr/>
            </a:pPr>
            <a:endParaRPr lang="en-US" dirty="0" smtClean="0">
              <a:solidFill>
                <a:schemeClr val="tx1"/>
              </a:solidFill>
            </a:endParaRPr>
          </a:p>
          <a:p>
            <a:pPr>
              <a:buFont typeface="Wingdings" pitchFamily="96" charset="2"/>
              <a:buChar char="§"/>
              <a:defRPr/>
            </a:pPr>
            <a:r>
              <a:rPr lang="en-US" dirty="0" smtClean="0">
                <a:solidFill>
                  <a:schemeClr val="tx1"/>
                </a:solidFill>
              </a:rPr>
              <a:t>CIC campuses provide best possible support for scientific and scholarly collaboration</a:t>
            </a:r>
          </a:p>
          <a:p>
            <a:pPr>
              <a:buFont typeface="Wingdings" pitchFamily="96" charset="2"/>
              <a:buChar char="§"/>
              <a:defRPr/>
            </a:pPr>
            <a:endParaRPr lang="en-US" dirty="0" smtClean="0">
              <a:solidFill>
                <a:schemeClr val="tx1"/>
              </a:solidFill>
            </a:endParaRPr>
          </a:p>
          <a:p>
            <a:pPr>
              <a:buFont typeface="Wingdings" pitchFamily="96" charset="2"/>
              <a:buChar char="§"/>
              <a:defRPr/>
            </a:pPr>
            <a:r>
              <a:rPr lang="en-US" dirty="0" smtClean="0">
                <a:solidFill>
                  <a:schemeClr val="tx1"/>
                </a:solidFill>
              </a:rPr>
              <a:t>CIC campuses poised to take full advantage of cloud/shared services</a:t>
            </a:r>
          </a:p>
          <a:p>
            <a:pPr>
              <a:buFont typeface="Wingdings" pitchFamily="96" charset="2"/>
              <a:buChar char="§"/>
              <a:defRPr/>
            </a:pPr>
            <a:endParaRPr lang="en-US" dirty="0" smtClean="0">
              <a:solidFill>
                <a:schemeClr val="tx1"/>
              </a:solidFill>
            </a:endParaRPr>
          </a:p>
          <a:p>
            <a:pPr>
              <a:buFont typeface="Wingdings" pitchFamily="96" charset="2"/>
              <a:buChar char="§"/>
              <a:defRPr/>
            </a:pPr>
            <a:r>
              <a:rPr lang="en-US" dirty="0" smtClean="0">
                <a:solidFill>
                  <a:schemeClr val="tx1"/>
                </a:solidFill>
              </a:rPr>
              <a:t>For a large university, achieving Silver compliance can boost confidence on campus too</a:t>
            </a:r>
          </a:p>
        </p:txBody>
      </p:sp>
      <p:sp>
        <p:nvSpPr>
          <p:cNvPr id="23556" name="Slide Number Placeholder 2"/>
          <p:cNvSpPr>
            <a:spLocks noGrp="1"/>
          </p:cNvSpPr>
          <p:nvPr>
            <p:ph type="sldNum" sz="quarter" idx="12"/>
          </p:nvPr>
        </p:nvSpPr>
        <p:spPr bwMode="auto">
          <a:xfrm>
            <a:off x="3124200" y="6356350"/>
            <a:ext cx="2895600" cy="365125"/>
          </a:xfrm>
          <a:noFill/>
          <a:ln>
            <a:miter lim="800000"/>
            <a:headEnd/>
            <a:tailEnd/>
          </a:ln>
        </p:spPr>
        <p:txBody>
          <a:bodyPr/>
          <a:lstStyle/>
          <a:p>
            <a:pPr algn="ctr"/>
            <a:fld id="{F9E5637A-6E75-4B84-9B4D-703F88BB73D0}" type="slidenum">
              <a:rPr lang="en-US" smtClean="0">
                <a:ea typeface="ＭＳ Ｐゴシック" pitchFamily="34" charset="-128"/>
              </a:rPr>
              <a:pPr algn="ctr"/>
              <a:t>19</a:t>
            </a:fld>
            <a:endParaRPr lang="en-US" smtClean="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457200" y="87313"/>
            <a:ext cx="8382000" cy="1143000"/>
          </a:xfrm>
        </p:spPr>
        <p:txBody>
          <a:bodyPr/>
          <a:lstStyle/>
          <a:p>
            <a:pPr eaLnBrk="1" hangingPunct="1"/>
            <a:r>
              <a:rPr lang="en-US" sz="3200" cap="none" smtClean="0">
                <a:latin typeface="Arial" charset="0"/>
                <a:ea typeface="ＭＳ Ｐゴシック" pitchFamily="34" charset="-128"/>
                <a:cs typeface="Arial" charset="0"/>
              </a:rPr>
              <a:t>Agenda</a:t>
            </a:r>
          </a:p>
        </p:txBody>
      </p:sp>
      <p:sp>
        <p:nvSpPr>
          <p:cNvPr id="5123" name="Content Placeholder 2"/>
          <p:cNvSpPr>
            <a:spLocks noGrp="1"/>
          </p:cNvSpPr>
          <p:nvPr>
            <p:ph idx="4294967295"/>
          </p:nvPr>
        </p:nvSpPr>
        <p:spPr>
          <a:xfrm>
            <a:off x="427038" y="1397000"/>
            <a:ext cx="8229600" cy="4525963"/>
          </a:xfrm>
        </p:spPr>
        <p:txBody>
          <a:bodyPr/>
          <a:lstStyle/>
          <a:p>
            <a:pPr eaLnBrk="1" hangingPunct="1"/>
            <a:r>
              <a:rPr lang="en-US" smtClean="0">
                <a:latin typeface="Arial" charset="0"/>
                <a:ea typeface="ＭＳ Ｐゴシック" pitchFamily="34" charset="-128"/>
                <a:cs typeface="Arial" charset="0"/>
              </a:rPr>
              <a:t>Introduction to InCommon and federated identity management</a:t>
            </a:r>
          </a:p>
          <a:p>
            <a:pPr eaLnBrk="1" hangingPunct="1"/>
            <a:r>
              <a:rPr lang="en-US" smtClean="0">
                <a:latin typeface="Arial" charset="0"/>
                <a:ea typeface="ＭＳ Ｐゴシック" pitchFamily="34" charset="-128"/>
                <a:cs typeface="Arial" charset="0"/>
              </a:rPr>
              <a:t>Challenges and benefits </a:t>
            </a:r>
          </a:p>
          <a:p>
            <a:pPr eaLnBrk="1" hangingPunct="1"/>
            <a:r>
              <a:rPr lang="en-US" smtClean="0">
                <a:latin typeface="Arial" charset="0"/>
                <a:ea typeface="ＭＳ Ｐゴシック" pitchFamily="34" charset="-128"/>
                <a:cs typeface="Arial" charset="0"/>
              </a:rPr>
              <a:t>Enabling more services for our campuses</a:t>
            </a:r>
          </a:p>
          <a:p>
            <a:pPr eaLnBrk="1" hangingPunct="1"/>
            <a:r>
              <a:rPr lang="en-US" smtClean="0">
                <a:latin typeface="Arial" charset="0"/>
                <a:ea typeface="ＭＳ Ｐゴシック" pitchFamily="34" charset="-128"/>
                <a:cs typeface="Arial" charset="0"/>
              </a:rPr>
              <a:t>Learning more and getting involved</a:t>
            </a:r>
          </a:p>
        </p:txBody>
      </p:sp>
      <p:sp>
        <p:nvSpPr>
          <p:cNvPr id="5125" name="Slide Number Placeholder 4"/>
          <p:cNvSpPr>
            <a:spLocks noGrp="1"/>
          </p:cNvSpPr>
          <p:nvPr>
            <p:ph type="sldNum" sz="quarter" idx="12"/>
          </p:nvPr>
        </p:nvSpPr>
        <p:spPr bwMode="auto">
          <a:noFill/>
          <a:ln>
            <a:miter lim="800000"/>
            <a:headEnd/>
            <a:tailEnd/>
          </a:ln>
        </p:spPr>
        <p:txBody>
          <a:bodyPr/>
          <a:lstStyle/>
          <a:p>
            <a:fld id="{26F9DE25-2EF2-4F25-8808-FB9048E0E5CA}" type="slidenum">
              <a:rPr lang="en-US" smtClean="0">
                <a:ea typeface="ＭＳ Ｐゴシック" pitchFamily="34" charset="-128"/>
              </a:rPr>
              <a:pPr/>
              <a:t>2</a:t>
            </a:fld>
            <a:endParaRPr lang="en-US" smtClean="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27038" y="100013"/>
            <a:ext cx="8382000" cy="1624012"/>
          </a:xfrm>
        </p:spPr>
        <p:txBody>
          <a:bodyPr/>
          <a:lstStyle/>
          <a:p>
            <a:r>
              <a:rPr lang="en-US" sz="3200" cap="none" smtClean="0">
                <a:latin typeface="Arial" charset="0"/>
                <a:ea typeface="ＭＳ Ｐゴシック" pitchFamily="34" charset="-128"/>
                <a:cs typeface="Arial" charset="0"/>
              </a:rPr>
              <a:t>All CIC Schools Are Participants In InCommon </a:t>
            </a:r>
            <a:br>
              <a:rPr lang="en-US" sz="3200" cap="none" smtClean="0">
                <a:latin typeface="Arial" charset="0"/>
                <a:ea typeface="ＭＳ Ｐゴシック" pitchFamily="34" charset="-128"/>
                <a:cs typeface="Arial" charset="0"/>
              </a:rPr>
            </a:br>
            <a:endParaRPr lang="en-US" sz="3200" cap="none" smtClean="0">
              <a:latin typeface="Arial" charset="0"/>
              <a:ea typeface="ＭＳ Ｐゴシック" pitchFamily="34" charset="-128"/>
              <a:cs typeface="Arial" charset="0"/>
            </a:endParaRPr>
          </a:p>
        </p:txBody>
      </p:sp>
      <p:sp>
        <p:nvSpPr>
          <p:cNvPr id="25603" name="Rectangle 6"/>
          <p:cNvSpPr txBox="1">
            <a:spLocks noChangeArrowheads="1"/>
          </p:cNvSpPr>
          <p:nvPr/>
        </p:nvSpPr>
        <p:spPr bwMode="auto">
          <a:xfrm>
            <a:off x="457200" y="1417638"/>
            <a:ext cx="8686800" cy="5257800"/>
          </a:xfrm>
          <a:prstGeom prst="rect">
            <a:avLst/>
          </a:prstGeom>
          <a:noFill/>
          <a:ln w="12700">
            <a:noFill/>
            <a:miter lim="800000"/>
            <a:headEnd/>
            <a:tailEnd/>
          </a:ln>
        </p:spPr>
        <p:txBody>
          <a:bodyPr lIns="50800" tIns="50800" rIns="132080" bIns="50800"/>
          <a:lstStyle/>
          <a:p>
            <a:pPr marL="382588" indent="-342900" defTabSz="914400">
              <a:lnSpc>
                <a:spcPct val="80000"/>
              </a:lnSpc>
              <a:spcBef>
                <a:spcPts val="600"/>
              </a:spcBef>
              <a:buClr>
                <a:srgbClr val="000000"/>
              </a:buClr>
              <a:buSzPct val="100000"/>
              <a:buFont typeface="Symbol" pitchFamily="18" charset="2"/>
              <a:buChar char="•"/>
            </a:pPr>
            <a:r>
              <a:rPr lang="en-US" sz="2800"/>
              <a:t>Undertaking three projects:  </a:t>
            </a:r>
          </a:p>
          <a:p>
            <a:pPr marL="839788" lvl="1" indent="-342900" defTabSz="914400">
              <a:lnSpc>
                <a:spcPct val="80000"/>
              </a:lnSpc>
              <a:spcBef>
                <a:spcPts val="600"/>
              </a:spcBef>
              <a:buClr>
                <a:srgbClr val="000000"/>
              </a:buClr>
              <a:buSzPct val="100000"/>
              <a:buFont typeface="Symbol" pitchFamily="18" charset="2"/>
              <a:buChar char="•"/>
            </a:pPr>
            <a:r>
              <a:rPr lang="en-US" sz="2800"/>
              <a:t>Enabling our campuses to support  InCommon Silver</a:t>
            </a:r>
          </a:p>
          <a:p>
            <a:pPr marL="839788" lvl="1" indent="-342900" defTabSz="914400">
              <a:lnSpc>
                <a:spcPct val="80000"/>
              </a:lnSpc>
              <a:spcBef>
                <a:spcPts val="600"/>
              </a:spcBef>
              <a:buClr>
                <a:srgbClr val="000000"/>
              </a:buClr>
              <a:buSzPct val="100000"/>
              <a:buFont typeface="Symbol" pitchFamily="18" charset="2"/>
              <a:buChar char="•"/>
            </a:pPr>
            <a:r>
              <a:rPr lang="en-US" sz="2800"/>
              <a:t>Developing a pilot with Teragrid</a:t>
            </a:r>
          </a:p>
          <a:p>
            <a:pPr marL="839788" lvl="1" indent="-342900" defTabSz="914400">
              <a:lnSpc>
                <a:spcPct val="80000"/>
              </a:lnSpc>
              <a:spcBef>
                <a:spcPts val="600"/>
              </a:spcBef>
              <a:buClr>
                <a:srgbClr val="000000"/>
              </a:buClr>
              <a:buSzPct val="100000"/>
              <a:buFont typeface="Symbol" pitchFamily="18" charset="2"/>
              <a:buChar char="•"/>
            </a:pPr>
            <a:r>
              <a:rPr lang="en-US" sz="2800"/>
              <a:t>Enabling federated/roaming wireless among CIC campuses.  </a:t>
            </a:r>
          </a:p>
        </p:txBody>
      </p:sp>
      <p:sp>
        <p:nvSpPr>
          <p:cNvPr id="25605" name="Slide Number Placeholder 4"/>
          <p:cNvSpPr>
            <a:spLocks noGrp="1"/>
          </p:cNvSpPr>
          <p:nvPr>
            <p:ph type="sldNum" sz="quarter" idx="12"/>
          </p:nvPr>
        </p:nvSpPr>
        <p:spPr bwMode="auto">
          <a:noFill/>
          <a:ln>
            <a:miter lim="800000"/>
            <a:headEnd/>
            <a:tailEnd/>
          </a:ln>
        </p:spPr>
        <p:txBody>
          <a:bodyPr/>
          <a:lstStyle/>
          <a:p>
            <a:fld id="{13EAF1A9-25CD-4833-A487-4633BE6847D3}" type="slidenum">
              <a:rPr lang="en-US" smtClean="0">
                <a:ea typeface="ＭＳ Ｐゴシック" pitchFamily="34" charset="-128"/>
              </a:rPr>
              <a:pPr/>
              <a:t>20</a:t>
            </a:fld>
            <a:endParaRPr lang="en-US" smtClean="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427038" y="1397000"/>
            <a:ext cx="8382000" cy="3302000"/>
          </a:xfrm>
        </p:spPr>
        <p:txBody>
          <a:bodyPr/>
          <a:lstStyle/>
          <a:p>
            <a:r>
              <a:rPr lang="en-US" sz="3200" b="0" cap="none" smtClean="0">
                <a:latin typeface="Arial" charset="0"/>
                <a:ea typeface="ＭＳ Ｐゴシック" pitchFamily="34" charset="-128"/>
                <a:cs typeface="Arial" charset="0"/>
              </a:rPr>
              <a:t>“The CIC’s commitment to identity management and federation of identities through InCommon is strong and our future dependency on InCommon is clear.”</a:t>
            </a:r>
            <a:br>
              <a:rPr lang="en-US" sz="3200" b="0" cap="none" smtClean="0">
                <a:latin typeface="Arial" charset="0"/>
                <a:ea typeface="ＭＳ Ｐゴシック" pitchFamily="34" charset="-128"/>
                <a:cs typeface="Arial" charset="0"/>
              </a:rPr>
            </a:br>
            <a:endParaRPr lang="en-US" sz="3200" b="0" cap="none" smtClean="0">
              <a:latin typeface="Arial" charset="0"/>
              <a:ea typeface="ＭＳ Ｐゴシック" pitchFamily="34" charset="-128"/>
              <a:cs typeface="Arial" charset="0"/>
            </a:endParaRPr>
          </a:p>
        </p:txBody>
      </p:sp>
      <p:sp>
        <p:nvSpPr>
          <p:cNvPr id="26627" name="Title 1"/>
          <p:cNvSpPr txBox="1">
            <a:spLocks/>
          </p:cNvSpPr>
          <p:nvPr/>
        </p:nvSpPr>
        <p:spPr bwMode="auto">
          <a:xfrm>
            <a:off x="457200" y="100013"/>
            <a:ext cx="8382000" cy="1423987"/>
          </a:xfrm>
          <a:prstGeom prst="rect">
            <a:avLst/>
          </a:prstGeom>
          <a:noFill/>
          <a:ln w="9525">
            <a:noFill/>
            <a:miter lim="800000"/>
            <a:headEnd/>
            <a:tailEnd/>
          </a:ln>
        </p:spPr>
        <p:txBody>
          <a:bodyPr anchor="ctr"/>
          <a:lstStyle/>
          <a:p>
            <a:pPr eaLnBrk="0" hangingPunct="0"/>
            <a:r>
              <a:rPr lang="en-US" sz="3200" b="1"/>
              <a:t>From a recent letter from the CIC CIOs to Internet 2</a:t>
            </a:r>
          </a:p>
          <a:p>
            <a:pPr eaLnBrk="0" hangingPunct="0"/>
            <a:r>
              <a:rPr lang="en-US" sz="3200" b="1"/>
              <a:t> </a:t>
            </a:r>
          </a:p>
        </p:txBody>
      </p:sp>
      <p:sp>
        <p:nvSpPr>
          <p:cNvPr id="26629" name="Slide Number Placeholder 4"/>
          <p:cNvSpPr>
            <a:spLocks noGrp="1"/>
          </p:cNvSpPr>
          <p:nvPr>
            <p:ph type="sldNum" sz="quarter" idx="12"/>
          </p:nvPr>
        </p:nvSpPr>
        <p:spPr bwMode="auto">
          <a:noFill/>
          <a:ln>
            <a:miter lim="800000"/>
            <a:headEnd/>
            <a:tailEnd/>
          </a:ln>
        </p:spPr>
        <p:txBody>
          <a:bodyPr/>
          <a:lstStyle/>
          <a:p>
            <a:fld id="{BB8A7E66-9C48-49A4-9E77-C101B72FB462}" type="slidenum">
              <a:rPr lang="en-US" smtClean="0">
                <a:ea typeface="ＭＳ Ｐゴシック" pitchFamily="34" charset="-128"/>
              </a:rPr>
              <a:pPr/>
              <a:t>21</a:t>
            </a:fld>
            <a:endParaRPr lang="en-US" smtClean="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bwMode="auto">
          <a:xfrm>
            <a:off x="457200" y="87313"/>
            <a:ext cx="8382000" cy="1295400"/>
          </a:xfrm>
        </p:spPr>
        <p:txBody>
          <a:bodyPr rIns="132080"/>
          <a:lstStyle/>
          <a:p>
            <a:r>
              <a:rPr lang="en-US" sz="3200" cap="none" smtClean="0">
                <a:latin typeface="Arial" charset="0"/>
                <a:ea typeface="ＭＳ Ｐゴシック" pitchFamily="34" charset="-128"/>
                <a:cs typeface="Arial" charset="0"/>
              </a:rPr>
              <a:t>Resources</a:t>
            </a:r>
          </a:p>
        </p:txBody>
      </p:sp>
      <p:sp>
        <p:nvSpPr>
          <p:cNvPr id="8" name="Rectangle 6"/>
          <p:cNvSpPr txBox="1">
            <a:spLocks noChangeArrowheads="1"/>
          </p:cNvSpPr>
          <p:nvPr/>
        </p:nvSpPr>
        <p:spPr bwMode="auto">
          <a:xfrm>
            <a:off x="457200" y="1397000"/>
            <a:ext cx="8686800" cy="5257800"/>
          </a:xfrm>
          <a:prstGeom prst="rect">
            <a:avLst/>
          </a:prstGeom>
          <a:noFill/>
          <a:ln w="12700">
            <a:noFill/>
            <a:miter lim="800000"/>
            <a:headEnd/>
            <a:tailEnd/>
          </a:ln>
          <a:effectLst/>
        </p:spPr>
        <p:txBody>
          <a:bodyPr lIns="50800" tIns="50800" rIns="132080" bIns="50800"/>
          <a:lstStyle/>
          <a:p>
            <a:pPr marL="382588" indent="-342900" defTabSz="914400">
              <a:spcBef>
                <a:spcPts val="600"/>
              </a:spcBef>
              <a:buClr>
                <a:srgbClr val="000000"/>
              </a:buClr>
              <a:buSzPct val="100000"/>
              <a:buFont typeface="Arial" charset="0"/>
              <a:buChar char="•"/>
              <a:defRPr/>
            </a:pPr>
            <a:r>
              <a:rPr lang="en-US" sz="3200" kern="0" dirty="0">
                <a:solidFill>
                  <a:srgbClr val="4C4C4F"/>
                </a:solidFill>
                <a:latin typeface="+mn-lt"/>
                <a:ea typeface="+mn-ea"/>
                <a:cs typeface="+mn-cs"/>
                <a:sym typeface="Arial" charset="0"/>
                <a:hlinkClick r:id="rId3"/>
              </a:rPr>
              <a:t>http://www.incommonfederation.org</a:t>
            </a:r>
            <a:endParaRPr lang="en-US" sz="3200" kern="0" dirty="0">
              <a:solidFill>
                <a:srgbClr val="4C4C4F"/>
              </a:solidFill>
              <a:latin typeface="+mn-lt"/>
              <a:ea typeface="+mn-ea"/>
              <a:cs typeface="+mn-cs"/>
              <a:sym typeface="Arial" charset="0"/>
            </a:endParaRPr>
          </a:p>
          <a:p>
            <a:pPr marL="382588" indent="-342900" defTabSz="914400">
              <a:spcBef>
                <a:spcPts val="600"/>
              </a:spcBef>
              <a:buClr>
                <a:srgbClr val="000000"/>
              </a:buClr>
              <a:buSzPct val="100000"/>
              <a:buFont typeface="Arial" charset="0"/>
              <a:buChar char="•"/>
              <a:defRPr/>
            </a:pPr>
            <a:r>
              <a:rPr lang="en-US" sz="3200" kern="0" dirty="0">
                <a:solidFill>
                  <a:srgbClr val="4C4C4F"/>
                </a:solidFill>
                <a:latin typeface="+mn-lt"/>
                <a:ea typeface="+mn-ea"/>
                <a:cs typeface="+mn-cs"/>
                <a:sym typeface="Arial" charset="0"/>
                <a:hlinkClick r:id="rId4"/>
              </a:rPr>
              <a:t>http://www.educause.edu</a:t>
            </a:r>
            <a:endParaRPr lang="en-US" sz="3200" kern="0" dirty="0">
              <a:solidFill>
                <a:srgbClr val="4C4C4F"/>
              </a:solidFill>
              <a:latin typeface="+mn-lt"/>
              <a:ea typeface="+mn-ea"/>
              <a:cs typeface="+mn-cs"/>
              <a:sym typeface="Arial" charset="0"/>
            </a:endParaRPr>
          </a:p>
          <a:p>
            <a:pPr marL="382588" indent="-342900" defTabSz="914400">
              <a:spcBef>
                <a:spcPts val="600"/>
              </a:spcBef>
              <a:buClr>
                <a:srgbClr val="000000"/>
              </a:buClr>
              <a:buSzPct val="100000"/>
              <a:buFont typeface="Arial" charset="0"/>
              <a:buChar char="•"/>
              <a:defRPr/>
            </a:pPr>
            <a:r>
              <a:rPr lang="en-US" sz="3200" kern="0" dirty="0">
                <a:solidFill>
                  <a:srgbClr val="4C4C4F"/>
                </a:solidFill>
                <a:latin typeface="+mn-lt"/>
                <a:ea typeface="+mn-ea"/>
                <a:cs typeface="+mn-cs"/>
                <a:sym typeface="Arial" charset="0"/>
              </a:rPr>
              <a:t>Google any of the </a:t>
            </a:r>
            <a:r>
              <a:rPr lang="en-US" sz="3200" kern="0" dirty="0" err="1">
                <a:solidFill>
                  <a:srgbClr val="4C4C4F"/>
                </a:solidFill>
                <a:latin typeface="+mn-lt"/>
                <a:ea typeface="+mn-ea"/>
                <a:cs typeface="+mn-cs"/>
                <a:sym typeface="Arial" charset="0"/>
              </a:rPr>
              <a:t>InCommon</a:t>
            </a:r>
            <a:r>
              <a:rPr lang="en-US" sz="3200" kern="0" dirty="0">
                <a:solidFill>
                  <a:srgbClr val="4C4C4F"/>
                </a:solidFill>
                <a:latin typeface="+mn-lt"/>
                <a:ea typeface="+mn-ea"/>
                <a:cs typeface="+mn-cs"/>
                <a:sym typeface="Arial" charset="0"/>
              </a:rPr>
              <a:t> steering committee or technical advisory committee names</a:t>
            </a:r>
          </a:p>
          <a:p>
            <a:pPr marL="382588" indent="-342900" defTabSz="914400">
              <a:spcBef>
                <a:spcPts val="600"/>
              </a:spcBef>
              <a:buClr>
                <a:srgbClr val="000000"/>
              </a:buClr>
              <a:buSzPct val="100000"/>
              <a:buFont typeface="Arial" charset="0"/>
              <a:buChar char="•"/>
              <a:defRPr/>
            </a:pPr>
            <a:r>
              <a:rPr lang="en-US" sz="3200" kern="0" dirty="0">
                <a:solidFill>
                  <a:srgbClr val="4C4C4F"/>
                </a:solidFill>
                <a:latin typeface="+mn-lt"/>
                <a:ea typeface="+mn-ea"/>
                <a:cs typeface="+mn-cs"/>
                <a:sym typeface="Arial" charset="0"/>
              </a:rPr>
              <a:t>A presentation by Dick </a:t>
            </a:r>
            <a:r>
              <a:rPr lang="en-US" sz="3200" kern="0" dirty="0" err="1">
                <a:solidFill>
                  <a:srgbClr val="4C4C4F"/>
                </a:solidFill>
                <a:latin typeface="+mn-lt"/>
                <a:ea typeface="+mn-ea"/>
                <a:cs typeface="+mn-cs"/>
                <a:sym typeface="Arial" charset="0"/>
              </a:rPr>
              <a:t>Hardt</a:t>
            </a:r>
            <a:r>
              <a:rPr lang="en-US" sz="3200" kern="0" dirty="0">
                <a:solidFill>
                  <a:srgbClr val="4C4C4F"/>
                </a:solidFill>
                <a:latin typeface="+mn-lt"/>
                <a:ea typeface="+mn-ea"/>
                <a:cs typeface="+mn-cs"/>
                <a:sym typeface="Arial" charset="0"/>
              </a:rPr>
              <a:t> (</a:t>
            </a:r>
            <a:r>
              <a:rPr lang="en-US" sz="3200" kern="0" dirty="0" err="1">
                <a:solidFill>
                  <a:srgbClr val="4C4C4F"/>
                </a:solidFill>
                <a:latin typeface="+mn-lt"/>
                <a:ea typeface="+mn-ea"/>
                <a:cs typeface="+mn-cs"/>
                <a:sym typeface="Arial" charset="0"/>
              </a:rPr>
              <a:t>Sxip</a:t>
            </a:r>
            <a:r>
              <a:rPr lang="en-US" sz="3200" kern="0" dirty="0">
                <a:solidFill>
                  <a:srgbClr val="4C4C4F"/>
                </a:solidFill>
                <a:latin typeface="+mn-lt"/>
                <a:ea typeface="+mn-ea"/>
                <a:cs typeface="+mn-cs"/>
                <a:sym typeface="Arial" charset="0"/>
              </a:rPr>
              <a:t> Identity) </a:t>
            </a:r>
            <a:r>
              <a:rPr lang="en-US" sz="3200" u="sng" kern="0" dirty="0">
                <a:solidFill>
                  <a:srgbClr val="009999"/>
                </a:solidFill>
                <a:ea typeface="ＭＳ Ｐゴシック" pitchFamily="96" charset="-128"/>
                <a:cs typeface="+mn-cs"/>
                <a:sym typeface="Arial" charset="0"/>
                <a:hlinkClick r:id="rId5"/>
              </a:rPr>
              <a:t>http://www.identity20.com/media/OSCON2005/</a:t>
            </a:r>
            <a:endParaRPr lang="en-US" sz="3200" kern="0" dirty="0">
              <a:solidFill>
                <a:srgbClr val="4C4C4F"/>
              </a:solidFill>
              <a:ea typeface="ＭＳ Ｐゴシック" pitchFamily="96" charset="-128"/>
              <a:cs typeface="+mn-cs"/>
              <a:sym typeface="Arial" charset="0"/>
            </a:endParaRPr>
          </a:p>
          <a:p>
            <a:pPr marL="382588" indent="-342900" defTabSz="914400">
              <a:spcBef>
                <a:spcPts val="600"/>
              </a:spcBef>
              <a:buClr>
                <a:srgbClr val="000000"/>
              </a:buClr>
              <a:buSzPct val="100000"/>
              <a:buFont typeface="Arial" charset="0"/>
              <a:buChar char="•"/>
              <a:defRPr/>
            </a:pPr>
            <a:endParaRPr lang="en-US" sz="3200" kern="0" dirty="0">
              <a:solidFill>
                <a:srgbClr val="4C4C4F"/>
              </a:solidFill>
              <a:latin typeface="+mn-lt"/>
              <a:ea typeface="+mn-ea"/>
              <a:cs typeface="+mn-cs"/>
              <a:sym typeface="Arial" charset="0"/>
            </a:endParaRPr>
          </a:p>
        </p:txBody>
      </p:sp>
      <p:sp>
        <p:nvSpPr>
          <p:cNvPr id="27653" name="Slide Number Placeholder 4"/>
          <p:cNvSpPr>
            <a:spLocks noGrp="1"/>
          </p:cNvSpPr>
          <p:nvPr>
            <p:ph type="sldNum" sz="quarter" idx="12"/>
          </p:nvPr>
        </p:nvSpPr>
        <p:spPr bwMode="auto">
          <a:noFill/>
          <a:ln>
            <a:miter lim="800000"/>
            <a:headEnd/>
            <a:tailEnd/>
          </a:ln>
        </p:spPr>
        <p:txBody>
          <a:bodyPr/>
          <a:lstStyle/>
          <a:p>
            <a:fld id="{BB4EC658-357E-460B-8502-6229A80D1E47}" type="slidenum">
              <a:rPr lang="en-US" smtClean="0">
                <a:ea typeface="ＭＳ Ｐゴシック" pitchFamily="34" charset="-128"/>
              </a:rPr>
              <a:pPr/>
              <a:t>22</a:t>
            </a:fld>
            <a:endParaRPr lang="en-US" smtClean="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bwMode="auto">
          <a:xfrm>
            <a:off x="762000" y="2597150"/>
            <a:ext cx="7772400" cy="1470025"/>
          </a:xfrm>
        </p:spPr>
        <p:txBody>
          <a:bodyPr/>
          <a:lstStyle/>
          <a:p>
            <a:pPr eaLnBrk="1" hangingPunct="1"/>
            <a:r>
              <a:rPr lang="en-US" cap="none" smtClean="0">
                <a:latin typeface="Arial" charset="0"/>
                <a:ea typeface="ＭＳ Ｐゴシック" pitchFamily="34" charset="-128"/>
                <a:cs typeface="Arial" charset="0"/>
              </a:rPr>
              <a:t>THANK YOU</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881349"/>
            <a:ext cx="8382000" cy="4525963"/>
          </a:xfrm>
        </p:spPr>
        <p:txBody>
          <a:bodyPr/>
          <a:lstStyle/>
          <a:p>
            <a:pPr marL="0" indent="0">
              <a:buNone/>
            </a:pPr>
            <a:r>
              <a:rPr lang="en-US" dirty="0" smtClean="0"/>
              <a:t>Copyright </a:t>
            </a:r>
            <a:r>
              <a:rPr lang="en-US" dirty="0" smtClean="0"/>
              <a:t>Tom Barton and Ron Kramer, 2010. </a:t>
            </a:r>
            <a:r>
              <a:rPr lang="en-US" dirty="0" smtClean="0"/>
              <a:t>This work is the intellectual property of the </a:t>
            </a:r>
            <a:r>
              <a:rPr lang="en-US" dirty="0" smtClean="0"/>
              <a:t>authors. </a:t>
            </a:r>
            <a:r>
              <a:rPr lang="en-US" dirty="0" smtClean="0"/>
              <a:t>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t>
            </a:r>
            <a:r>
              <a:rPr lang="en-US" dirty="0" smtClean="0"/>
              <a:t>authors.</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457200" y="87313"/>
            <a:ext cx="8382000" cy="1143000"/>
          </a:xfrm>
        </p:spPr>
        <p:txBody>
          <a:bodyPr/>
          <a:lstStyle/>
          <a:p>
            <a:pPr eaLnBrk="1" hangingPunct="1"/>
            <a:r>
              <a:rPr lang="en-US" cap="none" smtClean="0">
                <a:latin typeface="Arial" charset="0"/>
                <a:ea typeface="ＭＳ Ｐゴシック" pitchFamily="34" charset="-128"/>
                <a:cs typeface="Arial" charset="0"/>
              </a:rPr>
              <a:t>Full Disclosure</a:t>
            </a:r>
          </a:p>
        </p:txBody>
      </p:sp>
      <p:sp>
        <p:nvSpPr>
          <p:cNvPr id="6147" name="Content Placeholder 2"/>
          <p:cNvSpPr>
            <a:spLocks noGrp="1"/>
          </p:cNvSpPr>
          <p:nvPr>
            <p:ph idx="4294967295"/>
          </p:nvPr>
        </p:nvSpPr>
        <p:spPr>
          <a:xfrm>
            <a:off x="457200" y="1397000"/>
            <a:ext cx="8229600" cy="4525963"/>
          </a:xfrm>
        </p:spPr>
        <p:txBody>
          <a:bodyPr/>
          <a:lstStyle/>
          <a:p>
            <a:pPr eaLnBrk="1" hangingPunct="1"/>
            <a:r>
              <a:rPr lang="en-US" dirty="0" smtClean="0">
                <a:latin typeface="Arial" charset="0"/>
                <a:ea typeface="ＭＳ Ｐゴシック" pitchFamily="34" charset="-128"/>
                <a:cs typeface="Arial" charset="0"/>
              </a:rPr>
              <a:t>This presentation uses many resources from the experts in this area of work, in particular</a:t>
            </a:r>
          </a:p>
          <a:p>
            <a:pPr lvl="1" eaLnBrk="1" hangingPunct="1"/>
            <a:r>
              <a:rPr lang="en-US" dirty="0" smtClean="0">
                <a:latin typeface="Arial" charset="0"/>
                <a:ea typeface="ＭＳ Ｐゴシック" pitchFamily="34" charset="-128"/>
                <a:cs typeface="Arial" charset="0"/>
              </a:rPr>
              <a:t>Kevin </a:t>
            </a:r>
            <a:r>
              <a:rPr lang="en-US" dirty="0" err="1" smtClean="0">
                <a:latin typeface="Arial" charset="0"/>
                <a:ea typeface="ＭＳ Ｐゴシック" pitchFamily="34" charset="-128"/>
                <a:cs typeface="Arial" charset="0"/>
              </a:rPr>
              <a:t>Morooney</a:t>
            </a:r>
            <a:r>
              <a:rPr lang="en-US" dirty="0" smtClean="0">
                <a:latin typeface="Arial" charset="0"/>
                <a:ea typeface="ＭＳ Ｐゴシック" pitchFamily="34" charset="-128"/>
                <a:cs typeface="Arial" charset="0"/>
              </a:rPr>
              <a:t> (Penn State)</a:t>
            </a:r>
          </a:p>
          <a:p>
            <a:pPr lvl="1" eaLnBrk="1" hangingPunct="1"/>
            <a:r>
              <a:rPr lang="en-US" dirty="0" smtClean="0">
                <a:latin typeface="Arial" charset="0"/>
                <a:ea typeface="ＭＳ Ｐゴシック" pitchFamily="34" charset="-128"/>
                <a:cs typeface="Arial" charset="0"/>
              </a:rPr>
              <a:t>Renee </a:t>
            </a:r>
            <a:r>
              <a:rPr lang="en-US" dirty="0" err="1" smtClean="0">
                <a:latin typeface="Arial" charset="0"/>
                <a:ea typeface="ＭＳ Ｐゴシック" pitchFamily="34" charset="-128"/>
                <a:cs typeface="Arial" charset="0"/>
              </a:rPr>
              <a:t>Shuey</a:t>
            </a:r>
            <a:r>
              <a:rPr lang="en-US" dirty="0" smtClean="0">
                <a:latin typeface="Arial" charset="0"/>
                <a:ea typeface="ＭＳ Ｐゴシック" pitchFamily="34" charset="-128"/>
                <a:cs typeface="Arial" charset="0"/>
              </a:rPr>
              <a:t> (Penn State)</a:t>
            </a:r>
          </a:p>
          <a:p>
            <a:pPr lvl="1" eaLnBrk="1" hangingPunct="1"/>
            <a:r>
              <a:rPr lang="en-US" dirty="0" smtClean="0">
                <a:latin typeface="Arial" charset="0"/>
                <a:ea typeface="ＭＳ Ｐゴシック" pitchFamily="34" charset="-128"/>
                <a:cs typeface="Arial" charset="0"/>
              </a:rPr>
              <a:t>Jack </a:t>
            </a:r>
            <a:r>
              <a:rPr lang="en-US" dirty="0" err="1" smtClean="0">
                <a:latin typeface="Arial" charset="0"/>
                <a:ea typeface="ＭＳ Ｐゴシック" pitchFamily="34" charset="-128"/>
                <a:cs typeface="Arial" charset="0"/>
              </a:rPr>
              <a:t>Suess</a:t>
            </a:r>
            <a:r>
              <a:rPr lang="en-US" dirty="0" smtClean="0">
                <a:latin typeface="Arial" charset="0"/>
                <a:ea typeface="ＭＳ Ｐゴシック" pitchFamily="34" charset="-128"/>
                <a:cs typeface="Arial" charset="0"/>
              </a:rPr>
              <a:t>, University of Maryland, Baltimore County</a:t>
            </a:r>
          </a:p>
          <a:p>
            <a:pPr eaLnBrk="1" hangingPunct="1">
              <a:buFont typeface="Wingdings" pitchFamily="2" charset="2"/>
              <a:buNone/>
            </a:pPr>
            <a:endParaRPr lang="en-US" dirty="0" smtClean="0">
              <a:latin typeface="Arial" charset="0"/>
              <a:ea typeface="ＭＳ Ｐゴシック" pitchFamily="34" charset="-128"/>
              <a:cs typeface="Arial" charset="0"/>
            </a:endParaRPr>
          </a:p>
        </p:txBody>
      </p:sp>
      <p:sp>
        <p:nvSpPr>
          <p:cNvPr id="6149" name="Slide Number Placeholder 4"/>
          <p:cNvSpPr>
            <a:spLocks noGrp="1"/>
          </p:cNvSpPr>
          <p:nvPr>
            <p:ph type="sldNum" sz="quarter" idx="12"/>
          </p:nvPr>
        </p:nvSpPr>
        <p:spPr bwMode="auto">
          <a:noFill/>
          <a:ln>
            <a:miter lim="800000"/>
            <a:headEnd/>
            <a:tailEnd/>
          </a:ln>
        </p:spPr>
        <p:txBody>
          <a:bodyPr/>
          <a:lstStyle/>
          <a:p>
            <a:fld id="{443138CA-6FCC-4872-90C7-5A228C33CEBB}" type="slidenum">
              <a:rPr lang="en-US" smtClean="0">
                <a:ea typeface="ＭＳ Ｐゴシック" pitchFamily="34" charset="-128"/>
              </a:rPr>
              <a:pPr/>
              <a:t>3</a:t>
            </a:fld>
            <a:endParaRPr lang="en-US" smtClean="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57200" y="100013"/>
            <a:ext cx="8382000" cy="1143000"/>
          </a:xfrm>
        </p:spPr>
        <p:txBody>
          <a:bodyPr/>
          <a:lstStyle/>
          <a:p>
            <a:r>
              <a:rPr lang="en-US" cap="none" dirty="0" smtClean="0">
                <a:latin typeface="Arial" charset="0"/>
                <a:ea typeface="ＭＳ Ｐゴシック" pitchFamily="34" charset="-128"/>
                <a:cs typeface="Arial" charset="0"/>
              </a:rPr>
              <a:t>The </a:t>
            </a:r>
            <a:r>
              <a:rPr lang="en-US" cap="none" dirty="0" err="1" smtClean="0">
                <a:latin typeface="Arial" charset="0"/>
                <a:ea typeface="ＭＳ Ｐゴシック" pitchFamily="34" charset="-128"/>
                <a:cs typeface="Arial" charset="0"/>
              </a:rPr>
              <a:t>CIC’s</a:t>
            </a:r>
            <a:r>
              <a:rPr lang="en-US" cap="none" dirty="0" smtClean="0">
                <a:latin typeface="Arial" charset="0"/>
                <a:ea typeface="ＭＳ Ｐゴシック" pitchFamily="34" charset="-128"/>
                <a:cs typeface="Arial" charset="0"/>
              </a:rPr>
              <a:t>  Demonstrated Commitment To Identity Management</a:t>
            </a:r>
          </a:p>
        </p:txBody>
      </p:sp>
      <p:sp>
        <p:nvSpPr>
          <p:cNvPr id="3" name="Rectangle 6"/>
          <p:cNvSpPr txBox="1">
            <a:spLocks noChangeArrowheads="1"/>
          </p:cNvSpPr>
          <p:nvPr/>
        </p:nvSpPr>
        <p:spPr bwMode="auto">
          <a:xfrm>
            <a:off x="457200" y="1417638"/>
            <a:ext cx="8686800" cy="5257800"/>
          </a:xfrm>
          <a:prstGeom prst="rect">
            <a:avLst/>
          </a:prstGeom>
          <a:noFill/>
          <a:ln w="12700">
            <a:noFill/>
            <a:miter lim="800000"/>
            <a:headEnd/>
            <a:tailEnd/>
          </a:ln>
          <a:effectLst/>
        </p:spPr>
        <p:txBody>
          <a:bodyPr lIns="50800" tIns="50800" rIns="132080" bIns="50800"/>
          <a:lstStyle/>
          <a:p>
            <a:pPr marL="382588" indent="-342900" defTabSz="914400">
              <a:lnSpc>
                <a:spcPct val="80000"/>
              </a:lnSpc>
              <a:spcBef>
                <a:spcPts val="600"/>
              </a:spcBef>
              <a:buClr>
                <a:srgbClr val="000000"/>
              </a:buClr>
              <a:buSzPct val="100000"/>
              <a:buFont typeface="Symbol" charset="2"/>
              <a:buChar char="•"/>
              <a:defRPr/>
            </a:pPr>
            <a:r>
              <a:rPr lang="en-US" sz="2800" dirty="0">
                <a:ea typeface="ＭＳ Ｐゴシック" pitchFamily="96" charset="-128"/>
                <a:cs typeface="+mn-cs"/>
              </a:rPr>
              <a:t>June, 2006, the CIC </a:t>
            </a:r>
            <a:r>
              <a:rPr lang="en-US" sz="2800" dirty="0" err="1">
                <a:ea typeface="ＭＳ Ｐゴシック" pitchFamily="96" charset="-128"/>
                <a:cs typeface="+mn-cs"/>
              </a:rPr>
              <a:t>CIOs</a:t>
            </a:r>
            <a:r>
              <a:rPr lang="en-US" sz="2800" dirty="0">
                <a:ea typeface="ＭＳ Ｐゴシック" pitchFamily="96" charset="-128"/>
                <a:cs typeface="+mn-cs"/>
              </a:rPr>
              <a:t> hosted a meeting that brought together hundreds of people from the CIC </a:t>
            </a:r>
          </a:p>
          <a:p>
            <a:pPr marL="839788" lvl="1" indent="-342900" defTabSz="914400">
              <a:lnSpc>
                <a:spcPct val="80000"/>
              </a:lnSpc>
              <a:spcBef>
                <a:spcPts val="600"/>
              </a:spcBef>
              <a:buClr>
                <a:srgbClr val="000000"/>
              </a:buClr>
              <a:buSzPct val="100000"/>
              <a:buFont typeface="Symbol" charset="2"/>
              <a:buChar char="•"/>
              <a:defRPr/>
            </a:pPr>
            <a:r>
              <a:rPr lang="en-US" sz="2800" dirty="0">
                <a:ea typeface="ＭＳ Ｐゴシック" pitchFamily="96" charset="-128"/>
                <a:cs typeface="+mn-cs"/>
              </a:rPr>
              <a:t>Human Resources</a:t>
            </a:r>
          </a:p>
          <a:p>
            <a:pPr marL="839788" lvl="1" indent="-342900" defTabSz="914400">
              <a:lnSpc>
                <a:spcPct val="80000"/>
              </a:lnSpc>
              <a:spcBef>
                <a:spcPts val="600"/>
              </a:spcBef>
              <a:buClr>
                <a:srgbClr val="000000"/>
              </a:buClr>
              <a:buSzPct val="100000"/>
              <a:buFont typeface="Symbol" charset="2"/>
              <a:buChar char="•"/>
              <a:defRPr/>
            </a:pPr>
            <a:r>
              <a:rPr lang="en-US" sz="2800" dirty="0">
                <a:ea typeface="ＭＳ Ｐゴシック" pitchFamily="96" charset="-128"/>
                <a:cs typeface="+mn-cs"/>
              </a:rPr>
              <a:t>Enrollment Management</a:t>
            </a:r>
          </a:p>
          <a:p>
            <a:pPr marL="839788" lvl="1" indent="-342900" defTabSz="914400">
              <a:lnSpc>
                <a:spcPct val="80000"/>
              </a:lnSpc>
              <a:spcBef>
                <a:spcPts val="600"/>
              </a:spcBef>
              <a:buClr>
                <a:srgbClr val="000000"/>
              </a:buClr>
              <a:buSzPct val="100000"/>
              <a:buFont typeface="Symbol" charset="2"/>
              <a:buChar char="•"/>
              <a:defRPr/>
            </a:pPr>
            <a:r>
              <a:rPr lang="en-US" sz="2800" dirty="0">
                <a:ea typeface="ＭＳ Ｐゴシック" pitchFamily="96" charset="-128"/>
                <a:cs typeface="+mn-cs"/>
              </a:rPr>
              <a:t>Financial Aid</a:t>
            </a:r>
          </a:p>
          <a:p>
            <a:pPr marL="839788" lvl="1" indent="-342900" defTabSz="914400">
              <a:lnSpc>
                <a:spcPct val="80000"/>
              </a:lnSpc>
              <a:spcBef>
                <a:spcPts val="600"/>
              </a:spcBef>
              <a:buClr>
                <a:srgbClr val="000000"/>
              </a:buClr>
              <a:buSzPct val="100000"/>
              <a:buFont typeface="Symbol" charset="2"/>
              <a:buChar char="•"/>
              <a:defRPr/>
            </a:pPr>
            <a:r>
              <a:rPr lang="en-US" sz="2800" dirty="0">
                <a:ea typeface="ＭＳ Ｐゴシック" pitchFamily="96" charset="-128"/>
                <a:cs typeface="+mn-cs"/>
              </a:rPr>
              <a:t>Medical Centers</a:t>
            </a:r>
          </a:p>
          <a:p>
            <a:pPr marL="839788" lvl="1" indent="-342900" defTabSz="914400">
              <a:lnSpc>
                <a:spcPct val="80000"/>
              </a:lnSpc>
              <a:spcBef>
                <a:spcPts val="600"/>
              </a:spcBef>
              <a:buClr>
                <a:srgbClr val="000000"/>
              </a:buClr>
              <a:buSzPct val="100000"/>
              <a:buFont typeface="Symbol" charset="2"/>
              <a:buChar char="•"/>
              <a:defRPr/>
            </a:pPr>
            <a:r>
              <a:rPr lang="en-US" sz="2800" dirty="0">
                <a:ea typeface="ＭＳ Ｐゴシック" pitchFamily="96" charset="-128"/>
                <a:cs typeface="+mn-cs"/>
              </a:rPr>
              <a:t>Research Offices</a:t>
            </a:r>
          </a:p>
          <a:p>
            <a:pPr marL="839788" lvl="1" indent="-342900" defTabSz="914400">
              <a:lnSpc>
                <a:spcPct val="80000"/>
              </a:lnSpc>
              <a:spcBef>
                <a:spcPts val="600"/>
              </a:spcBef>
              <a:buClr>
                <a:srgbClr val="000000"/>
              </a:buClr>
              <a:buSzPct val="100000"/>
              <a:buFont typeface="Symbol" charset="2"/>
              <a:buChar char="•"/>
              <a:defRPr/>
            </a:pPr>
            <a:r>
              <a:rPr lang="en-US" sz="2800" dirty="0">
                <a:ea typeface="ＭＳ Ｐゴシック" pitchFamily="96" charset="-128"/>
                <a:cs typeface="+mn-cs"/>
              </a:rPr>
              <a:t>ID Card Offices</a:t>
            </a:r>
          </a:p>
          <a:p>
            <a:pPr marL="839788" lvl="1" indent="-342900" defTabSz="914400">
              <a:lnSpc>
                <a:spcPct val="80000"/>
              </a:lnSpc>
              <a:spcBef>
                <a:spcPts val="600"/>
              </a:spcBef>
              <a:buClr>
                <a:srgbClr val="000000"/>
              </a:buClr>
              <a:buSzPct val="100000"/>
              <a:buFont typeface="Symbol" charset="2"/>
              <a:buChar char="•"/>
              <a:defRPr/>
            </a:pPr>
            <a:r>
              <a:rPr lang="en-US" sz="2800" dirty="0">
                <a:ea typeface="ＭＳ Ｐゴシック" pitchFamily="96" charset="-128"/>
                <a:cs typeface="+mn-cs"/>
              </a:rPr>
              <a:t>Information Technology </a:t>
            </a:r>
            <a:endParaRPr lang="en-US" sz="2800" kern="0" dirty="0">
              <a:solidFill>
                <a:srgbClr val="4C4C4F"/>
              </a:solidFill>
              <a:latin typeface="+mn-lt"/>
              <a:ea typeface="+mn-ea"/>
              <a:cs typeface="+mn-cs"/>
              <a:sym typeface="Arial" charset="0"/>
            </a:endParaRPr>
          </a:p>
        </p:txBody>
      </p:sp>
      <p:sp>
        <p:nvSpPr>
          <p:cNvPr id="24581" name="Slide Number Placeholder 4"/>
          <p:cNvSpPr>
            <a:spLocks noGrp="1"/>
          </p:cNvSpPr>
          <p:nvPr>
            <p:ph type="sldNum" sz="quarter" idx="12"/>
          </p:nvPr>
        </p:nvSpPr>
        <p:spPr bwMode="auto">
          <a:noFill/>
          <a:ln>
            <a:miter lim="800000"/>
            <a:headEnd/>
            <a:tailEnd/>
          </a:ln>
        </p:spPr>
        <p:txBody>
          <a:bodyPr/>
          <a:lstStyle/>
          <a:p>
            <a:fld id="{34ABA100-7843-48AF-8D72-47C8BEFCFE85}" type="slidenum">
              <a:rPr lang="en-US" smtClean="0">
                <a:ea typeface="ＭＳ Ｐゴシック" pitchFamily="34" charset="-128"/>
              </a:rPr>
              <a:pPr/>
              <a:t>4</a:t>
            </a:fld>
            <a:endParaRPr lang="en-US" smtClean="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427038" y="87313"/>
            <a:ext cx="8382000" cy="1143000"/>
          </a:xfrm>
        </p:spPr>
        <p:txBody>
          <a:bodyPr/>
          <a:lstStyle/>
          <a:p>
            <a:pPr eaLnBrk="1" hangingPunct="1"/>
            <a:r>
              <a:rPr lang="en-US" sz="3200" cap="none" smtClean="0">
                <a:latin typeface="Arial" charset="0"/>
                <a:ea typeface="ＭＳ Ｐゴシック" pitchFamily="34" charset="-128"/>
                <a:cs typeface="Arial" charset="0"/>
              </a:rPr>
              <a:t>InCommon Mission</a:t>
            </a:r>
          </a:p>
        </p:txBody>
      </p:sp>
      <p:sp>
        <p:nvSpPr>
          <p:cNvPr id="7171" name="Content Placeholder 2"/>
          <p:cNvSpPr>
            <a:spLocks noGrp="1"/>
          </p:cNvSpPr>
          <p:nvPr>
            <p:ph idx="4294967295"/>
          </p:nvPr>
        </p:nvSpPr>
        <p:spPr>
          <a:xfrm>
            <a:off x="427038" y="1384300"/>
            <a:ext cx="8229600" cy="4525963"/>
          </a:xfrm>
        </p:spPr>
        <p:txBody>
          <a:bodyPr/>
          <a:lstStyle/>
          <a:p>
            <a:pPr marL="0" eaLnBrk="1" hangingPunct="1">
              <a:buFont typeface="Wingdings" pitchFamily="2" charset="2"/>
              <a:buNone/>
            </a:pPr>
            <a:r>
              <a:rPr lang="en-US" sz="3200" smtClean="0">
                <a:latin typeface="Arial" charset="0"/>
                <a:ea typeface="ＭＳ Ｐゴシック" pitchFamily="34" charset="-128"/>
                <a:cs typeface="Arial" charset="0"/>
              </a:rPr>
              <a:t>The mission of the InCommon Federation is to create and support a common framework for trustworthy shared management of access to on-line resources in support of education and research in the United States.</a:t>
            </a:r>
          </a:p>
          <a:p>
            <a:pPr marL="0" eaLnBrk="1" hangingPunct="1">
              <a:buFont typeface="Wingdings" pitchFamily="2" charset="2"/>
              <a:buNone/>
            </a:pPr>
            <a:endParaRPr lang="en-US" sz="3200" smtClean="0">
              <a:latin typeface="Arial" charset="0"/>
              <a:ea typeface="ＭＳ Ｐゴシック" pitchFamily="34" charset="-128"/>
              <a:cs typeface="Arial" charset="0"/>
            </a:endParaRPr>
          </a:p>
        </p:txBody>
      </p:sp>
      <p:sp>
        <p:nvSpPr>
          <p:cNvPr id="7173" name="Slide Number Placeholder 4"/>
          <p:cNvSpPr>
            <a:spLocks noGrp="1"/>
          </p:cNvSpPr>
          <p:nvPr>
            <p:ph type="sldNum" sz="quarter" idx="12"/>
          </p:nvPr>
        </p:nvSpPr>
        <p:spPr bwMode="auto">
          <a:noFill/>
          <a:ln>
            <a:miter lim="800000"/>
            <a:headEnd/>
            <a:tailEnd/>
          </a:ln>
        </p:spPr>
        <p:txBody>
          <a:bodyPr/>
          <a:lstStyle/>
          <a:p>
            <a:fld id="{A63B37F7-A534-486A-84E8-A69110953DDE}" type="slidenum">
              <a:rPr lang="en-US" smtClean="0">
                <a:ea typeface="ＭＳ Ｐゴシック" pitchFamily="34" charset="-128"/>
              </a:rPr>
              <a:pPr/>
              <a:t>5</a:t>
            </a:fld>
            <a:endParaRPr lang="en-US" smtClean="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457200" y="87313"/>
            <a:ext cx="8382000" cy="1143000"/>
          </a:xfrm>
        </p:spPr>
        <p:txBody>
          <a:bodyPr/>
          <a:lstStyle/>
          <a:p>
            <a:r>
              <a:rPr lang="en-US" sz="3200" cap="none" smtClean="0">
                <a:latin typeface="Arial" charset="0"/>
                <a:ea typeface="ＭＳ Ｐゴシック" pitchFamily="34" charset="-128"/>
                <a:cs typeface="Arial" charset="0"/>
              </a:rPr>
              <a:t>What this means to me as a user…</a:t>
            </a:r>
          </a:p>
        </p:txBody>
      </p:sp>
      <p:sp>
        <p:nvSpPr>
          <p:cNvPr id="9219" name="Rectangle 6"/>
          <p:cNvSpPr txBox="1">
            <a:spLocks noChangeArrowheads="1"/>
          </p:cNvSpPr>
          <p:nvPr/>
        </p:nvSpPr>
        <p:spPr bwMode="auto">
          <a:xfrm>
            <a:off x="457200" y="1370013"/>
            <a:ext cx="8382000" cy="5257800"/>
          </a:xfrm>
          <a:prstGeom prst="rect">
            <a:avLst/>
          </a:prstGeom>
          <a:noFill/>
          <a:ln w="9525">
            <a:noFill/>
            <a:miter lim="800000"/>
            <a:headEnd/>
            <a:tailEnd/>
          </a:ln>
        </p:spPr>
        <p:txBody>
          <a:bodyPr/>
          <a:lstStyle/>
          <a:p>
            <a:pPr indent="-230188">
              <a:lnSpc>
                <a:spcPct val="80000"/>
              </a:lnSpc>
              <a:spcBef>
                <a:spcPct val="20000"/>
              </a:spcBef>
              <a:buClr>
                <a:srgbClr val="FFD861"/>
              </a:buClr>
              <a:buSzPct val="80000"/>
            </a:pPr>
            <a:r>
              <a:rPr lang="en-US" sz="3200">
                <a:solidFill>
                  <a:srgbClr val="4C4C4F"/>
                </a:solidFill>
                <a:sym typeface="Arial" charset="0"/>
              </a:rPr>
              <a:t>I can use the credentials provided to me by my organization to gain access to systems and services from others in the federation</a:t>
            </a:r>
          </a:p>
        </p:txBody>
      </p:sp>
      <p:sp>
        <p:nvSpPr>
          <p:cNvPr id="9221" name="Slide Number Placeholder 5"/>
          <p:cNvSpPr>
            <a:spLocks noGrp="1"/>
          </p:cNvSpPr>
          <p:nvPr>
            <p:ph type="sldNum" sz="quarter" idx="12"/>
          </p:nvPr>
        </p:nvSpPr>
        <p:spPr bwMode="auto">
          <a:noFill/>
          <a:ln>
            <a:miter lim="800000"/>
            <a:headEnd/>
            <a:tailEnd/>
          </a:ln>
        </p:spPr>
        <p:txBody>
          <a:bodyPr/>
          <a:lstStyle/>
          <a:p>
            <a:fld id="{4682592B-79D1-40FE-A081-9D0EFA2759D5}" type="slidenum">
              <a:rPr lang="en-US" smtClean="0">
                <a:ea typeface="ＭＳ Ｐゴシック" pitchFamily="34" charset="-128"/>
              </a:rPr>
              <a:pPr/>
              <a:t>6</a:t>
            </a:fld>
            <a:endParaRPr lang="en-US" smtClean="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bwMode="auto">
          <a:xfrm>
            <a:off x="7485063" y="6399213"/>
            <a:ext cx="268287" cy="279400"/>
          </a:xfrm>
          <a:noFill/>
          <a:ln>
            <a:miter lim="800000"/>
            <a:headEnd/>
            <a:tailEnd/>
          </a:ln>
        </p:spPr>
        <p:txBody>
          <a:bodyPr/>
          <a:lstStyle/>
          <a:p>
            <a:pPr algn="l"/>
            <a:fld id="{B1CE3650-7621-49EB-85E2-A9AE0640E905}" type="slidenum">
              <a:rPr lang="en-US" smtClean="0">
                <a:ea typeface="ＭＳ Ｐゴシック" pitchFamily="34" charset="-128"/>
              </a:rPr>
              <a:pPr algn="l"/>
              <a:t>7</a:t>
            </a:fld>
            <a:endParaRPr lang="en-US" smtClean="0">
              <a:ea typeface="ＭＳ Ｐゴシック" pitchFamily="34" charset="-128"/>
            </a:endParaRPr>
          </a:p>
        </p:txBody>
      </p:sp>
      <p:pic>
        <p:nvPicPr>
          <p:cNvPr id="8195" name="Picture 1"/>
          <p:cNvPicPr>
            <a:picLocks noChangeArrowheads="1"/>
          </p:cNvPicPr>
          <p:nvPr/>
        </p:nvPicPr>
        <p:blipFill>
          <a:blip r:embed="rId2"/>
          <a:srcRect l="833" t="88016"/>
          <a:stretch>
            <a:fillRect/>
          </a:stretch>
        </p:blipFill>
        <p:spPr bwMode="auto">
          <a:xfrm>
            <a:off x="76200" y="6324600"/>
            <a:ext cx="9067800" cy="457200"/>
          </a:xfrm>
          <a:prstGeom prst="rect">
            <a:avLst/>
          </a:prstGeom>
          <a:noFill/>
          <a:ln w="9525">
            <a:noFill/>
            <a:miter lim="800000"/>
            <a:headEnd/>
            <a:tailEnd/>
          </a:ln>
        </p:spPr>
      </p:pic>
      <p:sp>
        <p:nvSpPr>
          <p:cNvPr id="8196" name="Text Box 4"/>
          <p:cNvSpPr txBox="1">
            <a:spLocks noChangeArrowheads="1"/>
          </p:cNvSpPr>
          <p:nvPr/>
        </p:nvSpPr>
        <p:spPr bwMode="auto">
          <a:xfrm>
            <a:off x="7485063" y="6399213"/>
            <a:ext cx="268287" cy="279400"/>
          </a:xfrm>
          <a:prstGeom prst="rect">
            <a:avLst/>
          </a:prstGeom>
          <a:noFill/>
          <a:ln w="12700">
            <a:noFill/>
            <a:miter lim="800000"/>
            <a:headEnd/>
            <a:tailEnd/>
          </a:ln>
        </p:spPr>
        <p:txBody>
          <a:bodyPr wrap="none" anchor="ctr"/>
          <a:lstStyle/>
          <a:p>
            <a:pPr algn="ctr"/>
            <a:fld id="{8E8AED21-375A-4CD4-8BD7-372F9CBDA552}" type="slidenum">
              <a:rPr lang="en-US" sz="1200">
                <a:solidFill>
                  <a:srgbClr val="898989"/>
                </a:solidFill>
                <a:latin typeface="Calibri" pitchFamily="34" charset="0"/>
                <a:sym typeface="Calibri" pitchFamily="34" charset="0"/>
              </a:rPr>
              <a:pPr algn="ctr"/>
              <a:t>7</a:t>
            </a:fld>
            <a:endParaRPr lang="en-US" sz="1200">
              <a:solidFill>
                <a:srgbClr val="898989"/>
              </a:solidFill>
              <a:latin typeface="Calibri" pitchFamily="34" charset="0"/>
              <a:sym typeface="Calibri" pitchFamily="34" charset="0"/>
            </a:endParaRPr>
          </a:p>
        </p:txBody>
      </p:sp>
      <p:sp>
        <p:nvSpPr>
          <p:cNvPr id="8197" name="Rectangle 5"/>
          <p:cNvSpPr>
            <a:spLocks noGrp="1" noChangeArrowheads="1"/>
          </p:cNvSpPr>
          <p:nvPr>
            <p:ph type="title"/>
          </p:nvPr>
        </p:nvSpPr>
        <p:spPr bwMode="auto">
          <a:xfrm>
            <a:off x="457200" y="87313"/>
            <a:ext cx="8686800" cy="1325562"/>
          </a:xfrm>
        </p:spPr>
        <p:txBody>
          <a:bodyPr rIns="132080"/>
          <a:lstStyle/>
          <a:p>
            <a:r>
              <a:rPr lang="en-US" sz="3200" cap="none" smtClean="0">
                <a:latin typeface="Arial" charset="0"/>
                <a:ea typeface="ＭＳ Ｐゴシック" pitchFamily="34" charset="-128"/>
                <a:cs typeface="Arial" charset="0"/>
              </a:rPr>
              <a:t>Overview Of Identity Management Systems</a:t>
            </a:r>
          </a:p>
        </p:txBody>
      </p:sp>
      <p:sp>
        <p:nvSpPr>
          <p:cNvPr id="9" name="Rectangle 6"/>
          <p:cNvSpPr txBox="1">
            <a:spLocks noChangeArrowheads="1"/>
          </p:cNvSpPr>
          <p:nvPr/>
        </p:nvSpPr>
        <p:spPr bwMode="auto">
          <a:xfrm>
            <a:off x="427038" y="1420813"/>
            <a:ext cx="8382000" cy="5257800"/>
          </a:xfrm>
          <a:prstGeom prst="rect">
            <a:avLst/>
          </a:prstGeom>
          <a:noFill/>
          <a:ln w="12700">
            <a:noFill/>
            <a:miter lim="800000"/>
            <a:headEnd/>
            <a:tailEnd/>
          </a:ln>
          <a:effectLst/>
        </p:spPr>
        <p:txBody>
          <a:bodyPr lIns="50800" tIns="50800" rIns="132080" bIns="50800"/>
          <a:lstStyle/>
          <a:p>
            <a:pPr marL="782638" lvl="1" indent="-285750" defTabSz="914400">
              <a:spcBef>
                <a:spcPts val="600"/>
              </a:spcBef>
              <a:buClr>
                <a:srgbClr val="000000"/>
              </a:buClr>
              <a:buSzPct val="100000"/>
              <a:buFont typeface="Arial" charset="0"/>
              <a:buChar char="–"/>
              <a:defRPr/>
            </a:pPr>
            <a:r>
              <a:rPr lang="en-US" sz="3200" b="1" kern="0" dirty="0">
                <a:solidFill>
                  <a:srgbClr val="4C4C4F"/>
                </a:solidFill>
                <a:latin typeface="+mn-lt"/>
                <a:ea typeface="+mn-ea"/>
                <a:cs typeface="+mn-cs"/>
                <a:sym typeface="Arial" charset="0"/>
              </a:rPr>
              <a:t>California State University </a:t>
            </a:r>
            <a:r>
              <a:rPr lang="en-US" sz="3200" kern="0" dirty="0">
                <a:solidFill>
                  <a:srgbClr val="4C4C4F"/>
                </a:solidFill>
                <a:latin typeface="+mn-lt"/>
                <a:ea typeface="+mn-ea"/>
                <a:cs typeface="+mn-cs"/>
                <a:sym typeface="Arial" charset="0"/>
              </a:rPr>
              <a:t>definition - An identity management</a:t>
            </a:r>
            <a:r>
              <a:rPr lang="en-US" sz="3200" b="1" i="1" kern="0" dirty="0">
                <a:solidFill>
                  <a:srgbClr val="4C4C4F"/>
                </a:solidFill>
                <a:latin typeface="+mn-lt"/>
                <a:ea typeface="+mn-ea"/>
                <a:cs typeface="+mn-cs"/>
                <a:sym typeface="Arial" charset="0"/>
              </a:rPr>
              <a:t> infrastructure</a:t>
            </a:r>
            <a:r>
              <a:rPr lang="en-US" sz="3200" kern="0" dirty="0">
                <a:solidFill>
                  <a:srgbClr val="4C4C4F"/>
                </a:solidFill>
                <a:latin typeface="+mn-lt"/>
                <a:ea typeface="+mn-ea"/>
                <a:cs typeface="+mn-cs"/>
                <a:sym typeface="Arial" charset="0"/>
              </a:rPr>
              <a:t> is a </a:t>
            </a:r>
            <a:r>
              <a:rPr lang="en-US" sz="3200" b="1" i="1" kern="0" dirty="0">
                <a:solidFill>
                  <a:srgbClr val="4C4C4F"/>
                </a:solidFill>
                <a:latin typeface="+mn-lt"/>
                <a:ea typeface="+mn-ea"/>
                <a:cs typeface="+mn-cs"/>
                <a:sym typeface="Arial" charset="0"/>
              </a:rPr>
              <a:t>collection</a:t>
            </a:r>
            <a:r>
              <a:rPr lang="en-US" sz="3200" kern="0" dirty="0">
                <a:solidFill>
                  <a:srgbClr val="4C4C4F"/>
                </a:solidFill>
                <a:latin typeface="+mn-lt"/>
                <a:ea typeface="+mn-ea"/>
                <a:cs typeface="+mn-cs"/>
                <a:sym typeface="Arial" charset="0"/>
              </a:rPr>
              <a:t> of </a:t>
            </a:r>
            <a:r>
              <a:rPr lang="en-US" sz="3200" b="1" i="1" kern="0" dirty="0">
                <a:solidFill>
                  <a:srgbClr val="4C4C4F"/>
                </a:solidFill>
                <a:latin typeface="+mn-lt"/>
                <a:ea typeface="+mn-ea"/>
                <a:cs typeface="+mn-cs"/>
                <a:sym typeface="Arial" charset="0"/>
              </a:rPr>
              <a:t>technology and policy</a:t>
            </a:r>
            <a:r>
              <a:rPr lang="en-US" sz="3200" kern="0" dirty="0">
                <a:solidFill>
                  <a:srgbClr val="4C4C4F"/>
                </a:solidFill>
                <a:latin typeface="+mn-lt"/>
                <a:ea typeface="+mn-ea"/>
                <a:cs typeface="+mn-cs"/>
                <a:sym typeface="Arial" charset="0"/>
              </a:rPr>
              <a:t> that enables </a:t>
            </a:r>
            <a:r>
              <a:rPr lang="en-US" sz="3200" b="1" i="1" kern="0" dirty="0">
                <a:solidFill>
                  <a:srgbClr val="4C4C4F"/>
                </a:solidFill>
                <a:latin typeface="+mn-lt"/>
                <a:ea typeface="+mn-ea"/>
                <a:cs typeface="+mn-cs"/>
                <a:sym typeface="Arial" charset="0"/>
              </a:rPr>
              <a:t>networked computer systems</a:t>
            </a:r>
            <a:r>
              <a:rPr lang="en-US" sz="3200" kern="0" dirty="0">
                <a:solidFill>
                  <a:srgbClr val="4C4C4F"/>
                </a:solidFill>
                <a:latin typeface="+mn-lt"/>
                <a:ea typeface="+mn-ea"/>
                <a:cs typeface="+mn-cs"/>
                <a:sym typeface="Arial" charset="0"/>
              </a:rPr>
              <a:t> to determine who has </a:t>
            </a:r>
            <a:r>
              <a:rPr lang="en-US" sz="3200" b="1" i="1" kern="0" dirty="0">
                <a:solidFill>
                  <a:srgbClr val="4C4C4F"/>
                </a:solidFill>
                <a:latin typeface="+mn-lt"/>
                <a:ea typeface="+mn-ea"/>
                <a:cs typeface="+mn-cs"/>
                <a:sym typeface="Arial" charset="0"/>
              </a:rPr>
              <a:t>access</a:t>
            </a:r>
            <a:r>
              <a:rPr lang="en-US" sz="3200" kern="0" dirty="0">
                <a:solidFill>
                  <a:srgbClr val="4C4C4F"/>
                </a:solidFill>
                <a:latin typeface="+mn-lt"/>
                <a:ea typeface="+mn-ea"/>
                <a:cs typeface="+mn-cs"/>
                <a:sym typeface="Arial" charset="0"/>
              </a:rPr>
              <a:t> to them, what resources the person is </a:t>
            </a:r>
            <a:r>
              <a:rPr lang="en-US" sz="3200" b="1" i="1" kern="0" dirty="0">
                <a:solidFill>
                  <a:srgbClr val="4C4C4F"/>
                </a:solidFill>
                <a:latin typeface="+mn-lt"/>
                <a:ea typeface="+mn-ea"/>
                <a:cs typeface="+mn-cs"/>
                <a:sym typeface="Arial" charset="0"/>
              </a:rPr>
              <a:t>authorized</a:t>
            </a:r>
            <a:r>
              <a:rPr lang="en-US" sz="3200" kern="0" dirty="0">
                <a:solidFill>
                  <a:srgbClr val="4C4C4F"/>
                </a:solidFill>
                <a:latin typeface="+mn-lt"/>
                <a:ea typeface="+mn-ea"/>
                <a:cs typeface="+mn-cs"/>
                <a:sym typeface="Arial" charset="0"/>
              </a:rPr>
              <a:t> to access, while </a:t>
            </a:r>
            <a:r>
              <a:rPr lang="en-US" sz="3200" b="1" i="1" kern="0" dirty="0">
                <a:solidFill>
                  <a:srgbClr val="4C4C4F"/>
                </a:solidFill>
                <a:latin typeface="+mn-lt"/>
                <a:ea typeface="+mn-ea"/>
                <a:cs typeface="+mn-cs"/>
                <a:sym typeface="Arial" charset="0"/>
              </a:rPr>
              <a:t>protecting</a:t>
            </a:r>
            <a:r>
              <a:rPr lang="en-US" sz="3200" kern="0" dirty="0">
                <a:solidFill>
                  <a:srgbClr val="4C4C4F"/>
                </a:solidFill>
                <a:latin typeface="+mn-lt"/>
                <a:ea typeface="+mn-ea"/>
                <a:cs typeface="+mn-cs"/>
                <a:sym typeface="Arial" charset="0"/>
              </a:rPr>
              <a:t> individual privacy and access to confidential information.</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bwMode="auto">
          <a:xfrm>
            <a:off x="457200" y="87313"/>
            <a:ext cx="8382000" cy="1295400"/>
          </a:xfrm>
        </p:spPr>
        <p:txBody>
          <a:bodyPr rIns="132080"/>
          <a:lstStyle/>
          <a:p>
            <a:r>
              <a:rPr lang="en-US" sz="3200" cap="none" smtClean="0">
                <a:latin typeface="Arial" charset="0"/>
                <a:ea typeface="ＭＳ Ｐゴシック" pitchFamily="34" charset="-128"/>
                <a:cs typeface="Arial" charset="0"/>
              </a:rPr>
              <a:t>Definition Components</a:t>
            </a:r>
          </a:p>
        </p:txBody>
      </p:sp>
      <p:sp>
        <p:nvSpPr>
          <p:cNvPr id="11" name="Rectangle 6"/>
          <p:cNvSpPr txBox="1">
            <a:spLocks noChangeArrowheads="1"/>
          </p:cNvSpPr>
          <p:nvPr/>
        </p:nvSpPr>
        <p:spPr bwMode="auto">
          <a:xfrm>
            <a:off x="457200" y="1397000"/>
            <a:ext cx="8382000" cy="5257800"/>
          </a:xfrm>
          <a:prstGeom prst="rect">
            <a:avLst/>
          </a:prstGeom>
          <a:noFill/>
          <a:ln w="12700">
            <a:noFill/>
            <a:miter lim="800000"/>
            <a:headEnd/>
            <a:tailEnd/>
          </a:ln>
          <a:effectLst/>
        </p:spPr>
        <p:txBody>
          <a:bodyPr lIns="50800" tIns="50800" rIns="132080" bIns="50800"/>
          <a:lstStyle/>
          <a:p>
            <a:pPr marL="382588" indent="-342900" defTabSz="914400">
              <a:spcBef>
                <a:spcPts val="600"/>
              </a:spcBef>
              <a:buClr>
                <a:srgbClr val="000000"/>
              </a:buClr>
              <a:buSzPct val="100000"/>
              <a:buFont typeface="Arial" charset="0"/>
              <a:buChar char="•"/>
              <a:defRPr/>
            </a:pPr>
            <a:r>
              <a:rPr lang="en-US" sz="2800" b="1" kern="0" dirty="0">
                <a:solidFill>
                  <a:srgbClr val="4C4C4F"/>
                </a:solidFill>
                <a:latin typeface="+mn-lt"/>
                <a:ea typeface="+mn-ea"/>
                <a:cs typeface="+mn-cs"/>
                <a:sym typeface="Arial" charset="0"/>
              </a:rPr>
              <a:t>Infrastructure</a:t>
            </a:r>
            <a:r>
              <a:rPr lang="en-US" sz="2800" kern="0" dirty="0">
                <a:solidFill>
                  <a:srgbClr val="4C4C4F"/>
                </a:solidFill>
                <a:latin typeface="+mn-lt"/>
                <a:ea typeface="+mn-ea"/>
                <a:cs typeface="+mn-cs"/>
                <a:sym typeface="Arial" charset="0"/>
              </a:rPr>
              <a:t> - software and hardware</a:t>
            </a:r>
          </a:p>
          <a:p>
            <a:pPr marL="382588" indent="-342900" defTabSz="914400">
              <a:spcBef>
                <a:spcPts val="600"/>
              </a:spcBef>
              <a:buClr>
                <a:srgbClr val="000000"/>
              </a:buClr>
              <a:buSzPct val="100000"/>
              <a:buFont typeface="Arial" charset="0"/>
              <a:buChar char="•"/>
              <a:defRPr/>
            </a:pPr>
            <a:r>
              <a:rPr lang="en-US" sz="2800" b="1" kern="0" dirty="0">
                <a:solidFill>
                  <a:srgbClr val="4C4C4F"/>
                </a:solidFill>
                <a:latin typeface="+mn-lt"/>
                <a:ea typeface="+mn-ea"/>
                <a:cs typeface="+mn-cs"/>
                <a:sym typeface="Arial" charset="0"/>
              </a:rPr>
              <a:t>Collection</a:t>
            </a:r>
            <a:r>
              <a:rPr lang="en-US" sz="2800" kern="0" dirty="0">
                <a:solidFill>
                  <a:srgbClr val="4C4C4F"/>
                </a:solidFill>
                <a:latin typeface="+mn-lt"/>
                <a:ea typeface="+mn-ea"/>
                <a:cs typeface="+mn-cs"/>
                <a:sym typeface="Arial" charset="0"/>
              </a:rPr>
              <a:t> - not just technology</a:t>
            </a:r>
          </a:p>
          <a:p>
            <a:pPr marL="382588" indent="-342900" defTabSz="914400">
              <a:spcBef>
                <a:spcPts val="600"/>
              </a:spcBef>
              <a:buClr>
                <a:srgbClr val="000000"/>
              </a:buClr>
              <a:buSzPct val="100000"/>
              <a:buFont typeface="Arial" charset="0"/>
              <a:buChar char="•"/>
              <a:defRPr/>
            </a:pPr>
            <a:r>
              <a:rPr lang="en-US" sz="2800" b="1" kern="0" dirty="0">
                <a:solidFill>
                  <a:srgbClr val="4C4C4F"/>
                </a:solidFill>
                <a:latin typeface="+mn-lt"/>
                <a:ea typeface="+mn-ea"/>
                <a:cs typeface="+mn-cs"/>
                <a:sym typeface="Arial" charset="0"/>
              </a:rPr>
              <a:t>Technology and policy </a:t>
            </a:r>
            <a:r>
              <a:rPr lang="en-US" sz="2800" kern="0" dirty="0">
                <a:solidFill>
                  <a:srgbClr val="4C4C4F"/>
                </a:solidFill>
                <a:latin typeface="+mn-lt"/>
                <a:ea typeface="+mn-ea"/>
                <a:cs typeface="+mn-cs"/>
                <a:sym typeface="Arial" charset="0"/>
              </a:rPr>
              <a:t>– policy plays a critical role and is an essential element of the solution</a:t>
            </a:r>
          </a:p>
          <a:p>
            <a:pPr marL="382588" indent="-342900" defTabSz="914400">
              <a:spcBef>
                <a:spcPts val="600"/>
              </a:spcBef>
              <a:buClr>
                <a:srgbClr val="000000"/>
              </a:buClr>
              <a:buSzPct val="100000"/>
              <a:buFont typeface="Arial" charset="0"/>
              <a:buChar char="•"/>
              <a:defRPr/>
            </a:pPr>
            <a:r>
              <a:rPr lang="en-US" sz="2800" b="1" kern="0" dirty="0">
                <a:solidFill>
                  <a:srgbClr val="4C4C4F"/>
                </a:solidFill>
                <a:latin typeface="+mn-lt"/>
                <a:ea typeface="+mn-ea"/>
                <a:cs typeface="+mn-cs"/>
                <a:sym typeface="Arial" charset="0"/>
              </a:rPr>
              <a:t>Networked computer systems</a:t>
            </a:r>
            <a:r>
              <a:rPr lang="en-US" sz="2800" kern="0" dirty="0">
                <a:solidFill>
                  <a:srgbClr val="4C4C4F"/>
                </a:solidFill>
                <a:latin typeface="+mn-lt"/>
                <a:ea typeface="+mn-ea"/>
                <a:cs typeface="+mn-cs"/>
                <a:sym typeface="Arial" charset="0"/>
              </a:rPr>
              <a:t> - implies distributed technology systems communicating over a network</a:t>
            </a:r>
          </a:p>
          <a:p>
            <a:pPr marL="382588" indent="-342900" defTabSz="914400">
              <a:spcBef>
                <a:spcPts val="600"/>
              </a:spcBef>
              <a:buClr>
                <a:srgbClr val="000000"/>
              </a:buClr>
              <a:buSzPct val="100000"/>
              <a:buFont typeface="Arial" charset="0"/>
              <a:buChar char="•"/>
              <a:defRPr/>
            </a:pPr>
            <a:r>
              <a:rPr lang="en-US" sz="2800" b="1" kern="0" dirty="0">
                <a:solidFill>
                  <a:srgbClr val="4C4C4F"/>
                </a:solidFill>
                <a:latin typeface="+mn-lt"/>
                <a:ea typeface="+mn-ea"/>
                <a:cs typeface="+mn-cs"/>
                <a:sym typeface="Arial" charset="0"/>
              </a:rPr>
              <a:t>Access</a:t>
            </a:r>
            <a:r>
              <a:rPr lang="en-US" sz="2800" kern="0" dirty="0">
                <a:solidFill>
                  <a:srgbClr val="4C4C4F"/>
                </a:solidFill>
                <a:latin typeface="+mn-lt"/>
                <a:ea typeface="+mn-ea"/>
                <a:cs typeface="+mn-cs"/>
                <a:sym typeface="Arial" charset="0"/>
              </a:rPr>
              <a:t> - Who am I</a:t>
            </a:r>
          </a:p>
          <a:p>
            <a:pPr marL="382588" indent="-342900" defTabSz="914400">
              <a:spcBef>
                <a:spcPts val="600"/>
              </a:spcBef>
              <a:buClr>
                <a:srgbClr val="000000"/>
              </a:buClr>
              <a:buSzPct val="100000"/>
              <a:buFont typeface="Arial" charset="0"/>
              <a:buChar char="•"/>
              <a:defRPr/>
            </a:pPr>
            <a:r>
              <a:rPr lang="en-US" sz="2800" b="1" kern="0" dirty="0">
                <a:solidFill>
                  <a:srgbClr val="4C4C4F"/>
                </a:solidFill>
                <a:latin typeface="+mn-lt"/>
                <a:ea typeface="+mn-ea"/>
                <a:cs typeface="+mn-cs"/>
                <a:sym typeface="Arial" charset="0"/>
              </a:rPr>
              <a:t>Authorized</a:t>
            </a:r>
            <a:r>
              <a:rPr lang="en-US" sz="2800" kern="0" dirty="0">
                <a:solidFill>
                  <a:srgbClr val="4C4C4F"/>
                </a:solidFill>
                <a:latin typeface="+mn-lt"/>
                <a:ea typeface="+mn-ea"/>
                <a:cs typeface="+mn-cs"/>
                <a:sym typeface="Arial" charset="0"/>
              </a:rPr>
              <a:t> - What can I do</a:t>
            </a:r>
          </a:p>
          <a:p>
            <a:pPr marL="382588" indent="-342900" defTabSz="914400">
              <a:spcBef>
                <a:spcPts val="600"/>
              </a:spcBef>
              <a:buClr>
                <a:srgbClr val="000000"/>
              </a:buClr>
              <a:buSzPct val="100000"/>
              <a:buFont typeface="Arial" charset="0"/>
              <a:buChar char="•"/>
              <a:defRPr/>
            </a:pPr>
            <a:r>
              <a:rPr lang="en-US" sz="2800" b="1" kern="0" dirty="0">
                <a:solidFill>
                  <a:srgbClr val="4C4C4F"/>
                </a:solidFill>
                <a:latin typeface="+mn-lt"/>
                <a:ea typeface="+mn-ea"/>
                <a:cs typeface="+mn-cs"/>
                <a:sym typeface="Arial" charset="0"/>
              </a:rPr>
              <a:t>Protecting</a:t>
            </a:r>
            <a:r>
              <a:rPr lang="en-US" sz="2800" kern="0" dirty="0">
                <a:solidFill>
                  <a:srgbClr val="4C4C4F"/>
                </a:solidFill>
                <a:latin typeface="+mn-lt"/>
                <a:ea typeface="+mn-ea"/>
                <a:cs typeface="+mn-cs"/>
                <a:sym typeface="Arial" charset="0"/>
              </a:rPr>
              <a:t> - limiting access and protecting information</a:t>
            </a:r>
          </a:p>
        </p:txBody>
      </p:sp>
      <p:sp>
        <p:nvSpPr>
          <p:cNvPr id="11269" name="Slide Number Placeholder 4"/>
          <p:cNvSpPr>
            <a:spLocks noGrp="1"/>
          </p:cNvSpPr>
          <p:nvPr>
            <p:ph type="sldNum" sz="quarter" idx="12"/>
          </p:nvPr>
        </p:nvSpPr>
        <p:spPr bwMode="auto">
          <a:noFill/>
          <a:ln>
            <a:miter lim="800000"/>
            <a:headEnd/>
            <a:tailEnd/>
          </a:ln>
        </p:spPr>
        <p:txBody>
          <a:bodyPr/>
          <a:lstStyle/>
          <a:p>
            <a:fld id="{45783090-7ACF-4DDF-A606-EBB911E9E490}" type="slidenum">
              <a:rPr lang="en-US" smtClean="0">
                <a:ea typeface="ＭＳ Ｐゴシック" pitchFamily="34" charset="-128"/>
              </a:rPr>
              <a:pPr/>
              <a:t>8</a:t>
            </a:fld>
            <a:endParaRPr lang="en-US" smtClean="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457200" y="87313"/>
            <a:ext cx="8382000" cy="1143000"/>
          </a:xfrm>
        </p:spPr>
        <p:txBody>
          <a:bodyPr/>
          <a:lstStyle/>
          <a:p>
            <a:r>
              <a:rPr lang="en-US" sz="3200" cap="none" smtClean="0">
                <a:latin typeface="Arial" charset="0"/>
                <a:ea typeface="ＭＳ Ｐゴシック" pitchFamily="34" charset="-128"/>
                <a:cs typeface="Arial" charset="0"/>
              </a:rPr>
              <a:t>Identity Management Use In Higher Ed</a:t>
            </a:r>
          </a:p>
        </p:txBody>
      </p:sp>
      <p:sp>
        <p:nvSpPr>
          <p:cNvPr id="4" name="Rectangle 6"/>
          <p:cNvSpPr txBox="1">
            <a:spLocks noChangeArrowheads="1"/>
          </p:cNvSpPr>
          <p:nvPr/>
        </p:nvSpPr>
        <p:spPr bwMode="auto">
          <a:xfrm>
            <a:off x="457200" y="1370013"/>
            <a:ext cx="8382000" cy="5257800"/>
          </a:xfrm>
          <a:prstGeom prst="rect">
            <a:avLst/>
          </a:prstGeom>
          <a:noFill/>
          <a:ln w="12700">
            <a:noFill/>
            <a:miter lim="800000"/>
            <a:headEnd/>
            <a:tailEnd/>
          </a:ln>
          <a:effectLst/>
        </p:spPr>
        <p:txBody>
          <a:bodyPr lIns="50800" tIns="50800" rIns="132080" bIns="50800"/>
          <a:lstStyle/>
          <a:p>
            <a:pPr marL="382588" indent="-342900" defTabSz="914400">
              <a:lnSpc>
                <a:spcPct val="80000"/>
              </a:lnSpc>
              <a:spcBef>
                <a:spcPts val="600"/>
              </a:spcBef>
              <a:buClr>
                <a:srgbClr val="000000"/>
              </a:buClr>
              <a:buSzPct val="100000"/>
              <a:buFont typeface="Symbol" charset="2"/>
              <a:buChar char="•"/>
              <a:defRPr/>
            </a:pPr>
            <a:r>
              <a:rPr lang="en-US" sz="2800" kern="0" dirty="0">
                <a:solidFill>
                  <a:srgbClr val="4C4C4F"/>
                </a:solidFill>
                <a:latin typeface="+mn-lt"/>
                <a:ea typeface="+mn-ea"/>
                <a:cs typeface="+mn-cs"/>
                <a:sym typeface="Arial" charset="0"/>
              </a:rPr>
              <a:t>Students, Faculty and Staff</a:t>
            </a:r>
          </a:p>
          <a:p>
            <a:pPr marL="782638" lvl="1" indent="-285750" defTabSz="914400">
              <a:lnSpc>
                <a:spcPct val="80000"/>
              </a:lnSpc>
              <a:spcBef>
                <a:spcPts val="600"/>
              </a:spcBef>
              <a:buClr>
                <a:srgbClr val="000000"/>
              </a:buClr>
              <a:buSzPct val="100000"/>
              <a:buFont typeface="Symbol" charset="2"/>
              <a:buChar char="•"/>
              <a:defRPr/>
            </a:pPr>
            <a:r>
              <a:rPr lang="en-US" sz="2800" kern="0" dirty="0">
                <a:solidFill>
                  <a:srgbClr val="4C4C4F"/>
                </a:solidFill>
                <a:latin typeface="+mn-lt"/>
                <a:ea typeface="+mn-ea"/>
                <a:cs typeface="+mn-cs"/>
                <a:sym typeface="Arial" charset="0"/>
              </a:rPr>
              <a:t>Student/Employee directories</a:t>
            </a:r>
          </a:p>
          <a:p>
            <a:pPr marL="782638" lvl="1" indent="-285750" defTabSz="914400">
              <a:lnSpc>
                <a:spcPct val="80000"/>
              </a:lnSpc>
              <a:spcBef>
                <a:spcPts val="600"/>
              </a:spcBef>
              <a:buClr>
                <a:srgbClr val="000000"/>
              </a:buClr>
              <a:buSzPct val="100000"/>
              <a:buFont typeface="Symbol" charset="2"/>
              <a:buChar char="•"/>
              <a:defRPr/>
            </a:pPr>
            <a:r>
              <a:rPr lang="en-US" sz="2800" kern="0" dirty="0">
                <a:solidFill>
                  <a:srgbClr val="4C4C4F"/>
                </a:solidFill>
                <a:latin typeface="+mn-lt"/>
                <a:ea typeface="ＭＳ Ｐゴシック" pitchFamily="96" charset="-128"/>
                <a:cs typeface="+mn-cs"/>
                <a:sym typeface="Arial" charset="0"/>
              </a:rPr>
              <a:t>Learning resources (course management systems, library, etc.)</a:t>
            </a:r>
          </a:p>
          <a:p>
            <a:pPr marL="782638" lvl="1" indent="-285750" defTabSz="914400">
              <a:lnSpc>
                <a:spcPct val="80000"/>
              </a:lnSpc>
              <a:spcBef>
                <a:spcPts val="600"/>
              </a:spcBef>
              <a:buClr>
                <a:srgbClr val="000000"/>
              </a:buClr>
              <a:buSzPct val="100000"/>
              <a:buFont typeface="Symbol" charset="2"/>
              <a:buChar char="•"/>
              <a:defRPr/>
            </a:pPr>
            <a:r>
              <a:rPr lang="en-US" sz="2800" kern="0" dirty="0">
                <a:solidFill>
                  <a:srgbClr val="4C4C4F"/>
                </a:solidFill>
                <a:latin typeface="+mn-lt"/>
                <a:ea typeface="ＭＳ Ｐゴシック" pitchFamily="96" charset="-128"/>
                <a:cs typeface="+mn-cs"/>
                <a:sym typeface="Arial" charset="0"/>
              </a:rPr>
              <a:t>Emergency notification systems</a:t>
            </a:r>
            <a:endParaRPr lang="en-US" sz="2800" kern="0" dirty="0">
              <a:solidFill>
                <a:srgbClr val="4C4C4F"/>
              </a:solidFill>
              <a:latin typeface="+mn-lt"/>
              <a:ea typeface="+mn-ea"/>
              <a:cs typeface="+mn-cs"/>
              <a:sym typeface="Arial" charset="0"/>
            </a:endParaRPr>
          </a:p>
          <a:p>
            <a:pPr marL="782638" lvl="1" indent="-285750" defTabSz="914400">
              <a:lnSpc>
                <a:spcPct val="80000"/>
              </a:lnSpc>
              <a:spcBef>
                <a:spcPts val="600"/>
              </a:spcBef>
              <a:buClr>
                <a:srgbClr val="000000"/>
              </a:buClr>
              <a:buSzPct val="100000"/>
              <a:buFont typeface="Symbol" charset="2"/>
              <a:buChar char="•"/>
              <a:defRPr/>
            </a:pPr>
            <a:r>
              <a:rPr lang="en-US" sz="2800" kern="0" dirty="0">
                <a:solidFill>
                  <a:srgbClr val="4C4C4F"/>
                </a:solidFill>
                <a:latin typeface="+mn-lt"/>
                <a:ea typeface="+mn-ea"/>
                <a:cs typeface="+mn-cs"/>
                <a:sym typeface="Arial" charset="0"/>
              </a:rPr>
              <a:t>Online student and staff administrative systems</a:t>
            </a:r>
          </a:p>
          <a:p>
            <a:pPr marL="782638" lvl="1" indent="-285750" defTabSz="914400">
              <a:lnSpc>
                <a:spcPct val="80000"/>
              </a:lnSpc>
              <a:spcBef>
                <a:spcPts val="600"/>
              </a:spcBef>
              <a:buClr>
                <a:srgbClr val="000000"/>
              </a:buClr>
              <a:buSzPct val="100000"/>
              <a:buFont typeface="Symbol" charset="2"/>
              <a:buChar char="•"/>
              <a:defRPr/>
            </a:pPr>
            <a:r>
              <a:rPr lang="en-US" sz="2800" kern="0" dirty="0">
                <a:solidFill>
                  <a:srgbClr val="4C4C4F"/>
                </a:solidFill>
                <a:latin typeface="+mn-lt"/>
                <a:ea typeface="+mn-ea"/>
                <a:cs typeface="+mn-cs"/>
                <a:sym typeface="Arial" charset="0"/>
              </a:rPr>
              <a:t>Federal research agencies, funding, and data resources</a:t>
            </a:r>
          </a:p>
          <a:p>
            <a:pPr marL="382588" indent="-342900" defTabSz="914400">
              <a:lnSpc>
                <a:spcPct val="80000"/>
              </a:lnSpc>
              <a:spcBef>
                <a:spcPts val="600"/>
              </a:spcBef>
              <a:buClr>
                <a:srgbClr val="000000"/>
              </a:buClr>
              <a:buSzPct val="100000"/>
              <a:buFont typeface="Symbol" charset="2"/>
              <a:buChar char="•"/>
              <a:defRPr/>
            </a:pPr>
            <a:r>
              <a:rPr lang="en-US" sz="2800" kern="0" dirty="0">
                <a:solidFill>
                  <a:srgbClr val="4C4C4F"/>
                </a:solidFill>
                <a:latin typeface="+mn-lt"/>
                <a:ea typeface="+mn-ea"/>
                <a:cs typeface="+mn-cs"/>
                <a:sym typeface="Arial" charset="0"/>
              </a:rPr>
              <a:t>Alumni and Donors</a:t>
            </a:r>
          </a:p>
          <a:p>
            <a:pPr marL="782638" lvl="1" indent="-285750" defTabSz="914400">
              <a:lnSpc>
                <a:spcPct val="80000"/>
              </a:lnSpc>
              <a:spcBef>
                <a:spcPts val="600"/>
              </a:spcBef>
              <a:buClr>
                <a:srgbClr val="000000"/>
              </a:buClr>
              <a:buSzPct val="100000"/>
              <a:buFont typeface="Symbol" charset="2"/>
              <a:buChar char="•"/>
              <a:defRPr/>
            </a:pPr>
            <a:r>
              <a:rPr lang="en-US" sz="2800" kern="0" dirty="0">
                <a:solidFill>
                  <a:srgbClr val="4C4C4F"/>
                </a:solidFill>
                <a:latin typeface="+mn-lt"/>
                <a:ea typeface="+mn-ea"/>
                <a:cs typeface="+mn-cs"/>
                <a:sym typeface="Arial" charset="0"/>
              </a:rPr>
              <a:t>Email for life</a:t>
            </a:r>
          </a:p>
          <a:p>
            <a:pPr marL="782638" lvl="1" indent="-285750" defTabSz="914400">
              <a:lnSpc>
                <a:spcPct val="80000"/>
              </a:lnSpc>
              <a:spcBef>
                <a:spcPts val="600"/>
              </a:spcBef>
              <a:buClr>
                <a:srgbClr val="000000"/>
              </a:buClr>
              <a:buSzPct val="100000"/>
              <a:buFont typeface="Symbol" charset="2"/>
              <a:buChar char="•"/>
              <a:defRPr/>
            </a:pPr>
            <a:r>
              <a:rPr lang="en-US" sz="2800" kern="0" dirty="0">
                <a:solidFill>
                  <a:srgbClr val="4C4C4F"/>
                </a:solidFill>
                <a:latin typeface="+mn-lt"/>
                <a:ea typeface="+mn-ea"/>
                <a:cs typeface="+mn-cs"/>
                <a:sym typeface="Arial" charset="0"/>
              </a:rPr>
              <a:t>Alumni directories and services</a:t>
            </a:r>
          </a:p>
        </p:txBody>
      </p:sp>
      <p:sp>
        <p:nvSpPr>
          <p:cNvPr id="10245" name="Slide Number Placeholder 5"/>
          <p:cNvSpPr>
            <a:spLocks noGrp="1"/>
          </p:cNvSpPr>
          <p:nvPr>
            <p:ph type="sldNum" sz="quarter" idx="12"/>
          </p:nvPr>
        </p:nvSpPr>
        <p:spPr bwMode="auto">
          <a:noFill/>
          <a:ln>
            <a:miter lim="800000"/>
            <a:headEnd/>
            <a:tailEnd/>
          </a:ln>
        </p:spPr>
        <p:txBody>
          <a:bodyPr/>
          <a:lstStyle/>
          <a:p>
            <a:fld id="{01A2AFDC-AA1C-4909-B44F-33A2B33608F2}" type="slidenum">
              <a:rPr lang="en-US" smtClean="0">
                <a:ea typeface="ＭＳ Ｐゴシック" pitchFamily="34" charset="-128"/>
              </a:rPr>
              <a:pPr/>
              <a:t>9</a:t>
            </a:fld>
            <a:endParaRPr lang="en-US" smtClean="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8165</TotalTime>
  <Words>922</Words>
  <Application>Microsoft Office PowerPoint</Application>
  <PresentationFormat>On-screen Show (4:3)</PresentationFormat>
  <Paragraphs>168</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Enhancing Campus Services Through Federated Identity Management Collaborations  March 15, 2010</vt:lpstr>
      <vt:lpstr>Agenda</vt:lpstr>
      <vt:lpstr>Full Disclosure</vt:lpstr>
      <vt:lpstr>The CIC’s  Demonstrated Commitment To Identity Management</vt:lpstr>
      <vt:lpstr>InCommon Mission</vt:lpstr>
      <vt:lpstr>What this means to me as a user…</vt:lpstr>
      <vt:lpstr>Overview Of Identity Management Systems</vt:lpstr>
      <vt:lpstr>Definition Components</vt:lpstr>
      <vt:lpstr>Identity Management Use In Higher Ed</vt:lpstr>
      <vt:lpstr>Identity Management Factors</vt:lpstr>
      <vt:lpstr>Federated Access in 30 seconds</vt:lpstr>
      <vt:lpstr>Slide 12</vt:lpstr>
      <vt:lpstr>Slide 13</vt:lpstr>
      <vt:lpstr>What does a Federation Do?</vt:lpstr>
      <vt:lpstr>The CIC and InCommon Silver</vt:lpstr>
      <vt:lpstr>Which campus people need Silver assurance?</vt:lpstr>
      <vt:lpstr>Pieces of Silver</vt:lpstr>
      <vt:lpstr>Silver isn’t free …</vt:lpstr>
      <vt:lpstr>The view from Fall 2011</vt:lpstr>
      <vt:lpstr>All CIC Schools Are Participants In InCommon  </vt:lpstr>
      <vt:lpstr>“The CIC’s commitment to identity management and federation of identities through InCommon is strong and our future dependency on InCommon is clear.” </vt:lpstr>
      <vt:lpstr>Resources</vt:lpstr>
      <vt:lpstr>THANK YOU</vt:lpstr>
      <vt:lpstr>Slide 24</vt:lpstr>
    </vt:vector>
  </TitlesOfParts>
  <Company>brain bolts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Campus Services Through Federated Identity Management Collaborations</dc:title>
  <dc:subject>2010 EDUCAUSE Midwest Regional</dc:subject>
  <dc:creator>Tom Barton, Ron Kramer</dc:creator>
  <cp:lastModifiedBy>tbarton</cp:lastModifiedBy>
  <cp:revision>189</cp:revision>
  <dcterms:created xsi:type="dcterms:W3CDTF">2010-03-15T21:25:35Z</dcterms:created>
  <dcterms:modified xsi:type="dcterms:W3CDTF">2010-03-25T02:22:26Z</dcterms:modified>
</cp:coreProperties>
</file>