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61" r:id="rId1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9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9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9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9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96" charset="-128"/>
        <a:cs typeface="+mn-cs"/>
      </a:defRPr>
    </a:lvl5pPr>
    <a:lvl6pPr marL="2286000" algn="l" defTabSz="914400" rtl="0" eaLnBrk="1" latinLnBrk="0" hangingPunct="1">
      <a:defRPr kern="1200">
        <a:solidFill>
          <a:schemeClr val="tx1"/>
        </a:solidFill>
        <a:latin typeface="Arial" charset="0"/>
        <a:ea typeface="ＭＳ Ｐゴシック" pitchFamily="96" charset="-128"/>
        <a:cs typeface="+mn-cs"/>
      </a:defRPr>
    </a:lvl6pPr>
    <a:lvl7pPr marL="2743200" algn="l" defTabSz="914400" rtl="0" eaLnBrk="1" latinLnBrk="0" hangingPunct="1">
      <a:defRPr kern="1200">
        <a:solidFill>
          <a:schemeClr val="tx1"/>
        </a:solidFill>
        <a:latin typeface="Arial" charset="0"/>
        <a:ea typeface="ＭＳ Ｐゴシック" pitchFamily="96" charset="-128"/>
        <a:cs typeface="+mn-cs"/>
      </a:defRPr>
    </a:lvl7pPr>
    <a:lvl8pPr marL="3200400" algn="l" defTabSz="914400" rtl="0" eaLnBrk="1" latinLnBrk="0" hangingPunct="1">
      <a:defRPr kern="1200">
        <a:solidFill>
          <a:schemeClr val="tx1"/>
        </a:solidFill>
        <a:latin typeface="Arial" charset="0"/>
        <a:ea typeface="ＭＳ Ｐゴシック" pitchFamily="96" charset="-128"/>
        <a:cs typeface="+mn-cs"/>
      </a:defRPr>
    </a:lvl8pPr>
    <a:lvl9pPr marL="3657600" algn="l" defTabSz="914400" rtl="0" eaLnBrk="1" latinLnBrk="0" hangingPunct="1">
      <a:defRPr kern="1200">
        <a:solidFill>
          <a:schemeClr val="tx1"/>
        </a:solidFill>
        <a:latin typeface="Arial" charset="0"/>
        <a:ea typeface="ＭＳ Ｐゴシック" pitchFamily="9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922E"/>
    <a:srgbClr val="FCD866"/>
    <a:srgbClr val="F3E570"/>
    <a:srgbClr val="DA5919"/>
    <a:srgbClr val="5D717E"/>
    <a:srgbClr val="3D6117"/>
    <a:srgbClr val="004A72"/>
    <a:srgbClr val="1B84A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AB805ECC-3A51-4F3F-A3AF-DCEB7B830256}" type="datetime1">
              <a:rPr lang="en-US"/>
              <a:pPr/>
              <a:t>3/16/2010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82F864E-F025-4C09-8558-940A77C029EA}"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810141C7-9A99-4ADB-B6FD-4421DB4458BB}" type="datetime1">
              <a:rPr lang="en-US"/>
              <a:pPr/>
              <a:t>3/16/2010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FE8FC50-EE68-48DD-A876-80ED7F79791F}"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ＭＳ Ｐゴシック" pitchFamily="4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12" descr="cyber.jpg"/>
          <p:cNvPicPr>
            <a:picLocks noChangeAspect="1"/>
          </p:cNvPicPr>
          <p:nvPr userDrawn="1"/>
        </p:nvPicPr>
        <p:blipFill>
          <a:blip r:embed="rId2"/>
          <a:srcRect/>
          <a:stretch>
            <a:fillRect/>
          </a:stretch>
        </p:blipFill>
        <p:spPr bwMode="auto">
          <a:xfrm>
            <a:off x="-7938" y="6321425"/>
            <a:ext cx="9151938" cy="539750"/>
          </a:xfrm>
          <a:prstGeom prst="rect">
            <a:avLst/>
          </a:prstGeom>
          <a:noFill/>
          <a:ln w="9525">
            <a:noFill/>
            <a:miter lim="800000"/>
            <a:headEnd/>
            <a:tailEnd/>
          </a:ln>
        </p:spPr>
      </p:pic>
      <p:pic>
        <p:nvPicPr>
          <p:cNvPr id="5" name="Picture 21" descr="cyber.jpg"/>
          <p:cNvPicPr>
            <a:picLocks noChangeAspect="1"/>
          </p:cNvPicPr>
          <p:nvPr userDrawn="1"/>
        </p:nvPicPr>
        <p:blipFill>
          <a:blip r:embed="rId3"/>
          <a:srcRect r="57039"/>
          <a:stretch>
            <a:fillRect/>
          </a:stretch>
        </p:blipFill>
        <p:spPr bwMode="auto">
          <a:xfrm>
            <a:off x="2614613" y="955675"/>
            <a:ext cx="3932237" cy="539750"/>
          </a:xfrm>
          <a:prstGeom prst="rect">
            <a:avLst/>
          </a:prstGeom>
          <a:noFill/>
          <a:ln w="9525">
            <a:noFill/>
            <a:miter lim="800000"/>
            <a:headEnd/>
            <a:tailEnd/>
          </a:ln>
        </p:spPr>
      </p:pic>
      <p:sp>
        <p:nvSpPr>
          <p:cNvPr id="2" name="Title 1"/>
          <p:cNvSpPr>
            <a:spLocks noGrp="1"/>
          </p:cNvSpPr>
          <p:nvPr>
            <p:ph type="ctrTitle"/>
          </p:nvPr>
        </p:nvSpPr>
        <p:spPr>
          <a:xfrm>
            <a:off x="762000" y="2228295"/>
            <a:ext cx="7772400" cy="1470025"/>
          </a:xfrm>
        </p:spPr>
        <p:txBody>
          <a:bodyPr/>
          <a:lstStyle>
            <a:lvl1pPr algn="ctr">
              <a:defRPr sz="3000">
                <a:solidFill>
                  <a:srgbClr val="00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447800" y="3491945"/>
            <a:ext cx="6400800" cy="1219200"/>
          </a:xfrm>
        </p:spPr>
        <p:txBody>
          <a:bodyPr>
            <a:normAutofit/>
          </a:bodyPr>
          <a:lstStyle>
            <a:lvl1pPr marL="0" indent="0" algn="ctr">
              <a:buNone/>
              <a:defRPr sz="2000">
                <a:solidFill>
                  <a:srgbClr val="3843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Date Placeholder 3"/>
          <p:cNvSpPr>
            <a:spLocks noGrp="1"/>
          </p:cNvSpPr>
          <p:nvPr userDrawn="1">
            <p:ph type="dt" sz="half" idx="10"/>
          </p:nvPr>
        </p:nvSpPr>
        <p:spPr/>
        <p:txBody>
          <a:bodyPr/>
          <a:lstStyle>
            <a:lvl1pPr>
              <a:defRPr/>
            </a:lvl1pPr>
          </a:lstStyle>
          <a:p>
            <a:fld id="{FB4D673F-2FB0-4B9D-8015-8B0C59C45961}" type="datetime1">
              <a:rPr lang="en-US"/>
              <a:pPr/>
              <a:t>3/16/2010</a:t>
            </a:fld>
            <a:endParaRPr lang="en-US"/>
          </a:p>
        </p:txBody>
      </p:sp>
      <p:sp>
        <p:nvSpPr>
          <p:cNvPr id="7" name="Footer Placeholder 4"/>
          <p:cNvSpPr>
            <a:spLocks noGrp="1"/>
          </p:cNvSpPr>
          <p:nvPr userDrawn="1">
            <p:ph type="ftr" sz="quarter" idx="11"/>
          </p:nvPr>
        </p:nvSpPr>
        <p:spPr/>
        <p:txBody>
          <a:bodyPr/>
          <a:lstStyle>
            <a:lvl1pPr>
              <a:defRPr/>
            </a:lvl1pPr>
          </a:lstStyle>
          <a:p>
            <a:r>
              <a:rPr lang="en-US"/>
              <a:t>Presentation 1</a:t>
            </a:r>
          </a:p>
        </p:txBody>
      </p:sp>
      <p:sp>
        <p:nvSpPr>
          <p:cNvPr id="8" name="Slide Number Placeholder 5"/>
          <p:cNvSpPr>
            <a:spLocks noGrp="1"/>
          </p:cNvSpPr>
          <p:nvPr userDrawn="1">
            <p:ph type="sldNum" sz="quarter" idx="12"/>
          </p:nvPr>
        </p:nvSpPr>
        <p:spPr/>
        <p:txBody>
          <a:bodyPr/>
          <a:lstStyle>
            <a:lvl1pPr>
              <a:defRPr/>
            </a:lvl1pPr>
          </a:lstStyle>
          <a:p>
            <a:fld id="{5901CE85-FA3D-431F-B16A-B1E117F43FD0}" type="slidenum">
              <a:rPr lang="en-US"/>
              <a:pPr/>
              <a:t>‹#›</a:t>
            </a:fld>
            <a:endParaRPr 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DDA3368-544C-4FD7-B3AA-1CB10E15F89C}" type="datetime1">
              <a:rPr lang="en-US"/>
              <a:pPr/>
              <a:t>3/16/2010</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2DE01699-8DCE-4443-8D61-C83B5D48ABAB}" type="slidenum">
              <a:rPr lang="en-US"/>
              <a:pPr/>
              <a:t>‹#›</a:t>
            </a:fld>
            <a:endParaRPr 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792C97E-AAE9-4D33-99E8-0245740A581A}" type="datetime1">
              <a:rPr lang="en-US"/>
              <a:pPr/>
              <a:t>3/16/2010</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6F4F7FC4-D148-47A4-8020-B932A2E50962}" type="slidenum">
              <a:rPr lang="en-US"/>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2FE086C-2005-49D1-82C1-21584614B487}" type="datetime1">
              <a:rPr lang="en-US"/>
              <a:pPr/>
              <a:t>3/16/2010</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30AD3AD8-C589-47C5-97A7-D2CB79963C54}" type="slidenum">
              <a:rPr lang="en-US"/>
              <a:pPr/>
              <a:t>‹#›</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5697538"/>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3" name="Date Placeholder 1"/>
          <p:cNvSpPr>
            <a:spLocks noGrp="1"/>
          </p:cNvSpPr>
          <p:nvPr>
            <p:ph type="dt" sz="half" idx="10"/>
          </p:nvPr>
        </p:nvSpPr>
        <p:spPr/>
        <p:txBody>
          <a:bodyPr/>
          <a:lstStyle>
            <a:lvl1pPr>
              <a:defRPr/>
            </a:lvl1pPr>
          </a:lstStyle>
          <a:p>
            <a:fld id="{2681D9F5-4FB6-4754-9ADC-83A4FC8A6B33}" type="datetime1">
              <a:rPr lang="en-US"/>
              <a:pPr/>
              <a:t>3/16/2010</a:t>
            </a:fld>
            <a:endParaRPr lang="en-US"/>
          </a:p>
        </p:txBody>
      </p:sp>
      <p:sp>
        <p:nvSpPr>
          <p:cNvPr id="4" name="Footer Placeholder 2"/>
          <p:cNvSpPr>
            <a:spLocks noGrp="1"/>
          </p:cNvSpPr>
          <p:nvPr>
            <p:ph type="ftr" sz="quarter" idx="11"/>
          </p:nvPr>
        </p:nvSpPr>
        <p:spPr/>
        <p:txBody>
          <a:bodyPr/>
          <a:lstStyle>
            <a:lvl1pPr>
              <a:defRPr/>
            </a:lvl1pPr>
          </a:lstStyle>
          <a:p>
            <a:r>
              <a:rPr lang="en-US"/>
              <a:t>Presentation 1</a:t>
            </a:r>
          </a:p>
        </p:txBody>
      </p:sp>
      <p:sp>
        <p:nvSpPr>
          <p:cNvPr id="5" name="Slide Number Placeholder 3"/>
          <p:cNvSpPr>
            <a:spLocks noGrp="1"/>
          </p:cNvSpPr>
          <p:nvPr>
            <p:ph type="sldNum" sz="quarter" idx="12"/>
          </p:nvPr>
        </p:nvSpPr>
        <p:spPr/>
        <p:txBody>
          <a:bodyPr/>
          <a:lstStyle>
            <a:lvl1pPr>
              <a:defRPr/>
            </a:lvl1pPr>
          </a:lstStyle>
          <a:p>
            <a:fld id="{00A0B342-5224-456B-BE81-649A4CCF17C9}" type="slidenum">
              <a:rPr lang="en-US"/>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F98823F8-1DCF-4377-8F97-E9AD45FF6213}" type="datetime1">
              <a:rPr lang="en-US"/>
              <a:pPr/>
              <a:t>3/16/2010</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FB14DF1A-EA32-4549-B149-A98110A1C7FA}" type="slidenum">
              <a:rPr lang="en-US"/>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03739615-0D53-4027-AC93-86E98D28F718}" type="datetime1">
              <a:rPr lang="en-US"/>
              <a:pPr/>
              <a:t>3/16/2010</a:t>
            </a:fld>
            <a:endParaRPr lang="en-US"/>
          </a:p>
        </p:txBody>
      </p:sp>
      <p:sp>
        <p:nvSpPr>
          <p:cNvPr id="8" name="Footer Placeholder 4"/>
          <p:cNvSpPr>
            <a:spLocks noGrp="1"/>
          </p:cNvSpPr>
          <p:nvPr>
            <p:ph type="ftr" sz="quarter" idx="11"/>
          </p:nvPr>
        </p:nvSpPr>
        <p:spPr/>
        <p:txBody>
          <a:bodyPr/>
          <a:lstStyle>
            <a:lvl1pPr>
              <a:defRPr/>
            </a:lvl1pPr>
          </a:lstStyle>
          <a:p>
            <a:r>
              <a:rPr lang="en-US"/>
              <a:t>Presentation 1</a:t>
            </a:r>
          </a:p>
        </p:txBody>
      </p:sp>
      <p:sp>
        <p:nvSpPr>
          <p:cNvPr id="9" name="Slide Number Placeholder 5"/>
          <p:cNvSpPr>
            <a:spLocks noGrp="1"/>
          </p:cNvSpPr>
          <p:nvPr>
            <p:ph type="sldNum" sz="quarter" idx="12"/>
          </p:nvPr>
        </p:nvSpPr>
        <p:spPr/>
        <p:txBody>
          <a:bodyPr/>
          <a:lstStyle>
            <a:lvl1pPr>
              <a:defRPr/>
            </a:lvl1pPr>
          </a:lstStyle>
          <a:p>
            <a:fld id="{6B89BAE9-9C56-4448-9D65-F9FB3A603A4D}" type="slidenum">
              <a:rPr lang="en-US"/>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C1B6481-D1FE-490D-95BC-93FB04FAFC44}" type="datetime1">
              <a:rPr lang="en-US"/>
              <a:pPr/>
              <a:t>3/16/2010</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BF782D26-3C25-4DC6-A28B-73C4DE764AB6}" type="slidenum">
              <a:rPr lang="en-US"/>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40913AEB-7F03-4114-A56C-E419CF362237}" type="datetime1">
              <a:rPr lang="en-US"/>
              <a:pPr/>
              <a:t>3/16/2010</a:t>
            </a:fld>
            <a:endParaRPr lang="en-US"/>
          </a:p>
        </p:txBody>
      </p:sp>
      <p:sp>
        <p:nvSpPr>
          <p:cNvPr id="4" name="Footer Placeholder 4"/>
          <p:cNvSpPr>
            <a:spLocks noGrp="1"/>
          </p:cNvSpPr>
          <p:nvPr>
            <p:ph type="ftr" sz="quarter" idx="11"/>
          </p:nvPr>
        </p:nvSpPr>
        <p:spPr/>
        <p:txBody>
          <a:bodyPr/>
          <a:lstStyle>
            <a:lvl1pPr>
              <a:defRPr/>
            </a:lvl1pPr>
          </a:lstStyle>
          <a:p>
            <a:r>
              <a:rPr lang="en-US"/>
              <a:t>Presentation 1</a:t>
            </a:r>
          </a:p>
        </p:txBody>
      </p:sp>
      <p:sp>
        <p:nvSpPr>
          <p:cNvPr id="5" name="Slide Number Placeholder 5"/>
          <p:cNvSpPr>
            <a:spLocks noGrp="1"/>
          </p:cNvSpPr>
          <p:nvPr>
            <p:ph type="sldNum" sz="quarter" idx="12"/>
          </p:nvPr>
        </p:nvSpPr>
        <p:spPr/>
        <p:txBody>
          <a:bodyPr/>
          <a:lstStyle>
            <a:lvl1pPr>
              <a:defRPr/>
            </a:lvl1pPr>
          </a:lstStyle>
          <a:p>
            <a:fld id="{A4A0311E-A52C-452F-B41F-D06A31703176}" type="slidenum">
              <a:rPr lang="en-US"/>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BE29EE9B-4000-402A-8B33-464D1867911A}" type="datetime1">
              <a:rPr lang="en-US"/>
              <a:pPr/>
              <a:t>3/16/2010</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1CCBE744-0044-4889-A48D-B06732987D93}" type="slidenum">
              <a:rPr lang="en-US"/>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584A063D-44CF-4CDA-A962-EA1890D9B647}" type="datetime1">
              <a:rPr lang="en-US"/>
              <a:pPr/>
              <a:t>3/16/2010</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954E2C01-B00D-483A-B98B-E14B545229C1}" type="slidenum">
              <a:rPr lang="en-US"/>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8788"/>
            <a:ext cx="83820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A6A6A6"/>
                </a:solidFill>
                <a:cs typeface="Arial" charset="0"/>
              </a:defRPr>
            </a:lvl1pPr>
          </a:lstStyle>
          <a:p>
            <a:fld id="{790DF2A5-F4DE-4786-A433-E6F9A0115257}" type="datetime1">
              <a:rPr lang="en-US"/>
              <a:pPr/>
              <a:t>3/16/2010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rgbClr val="A6A6A6"/>
                </a:solidFill>
                <a:cs typeface="Arial" charset="0"/>
              </a:defRPr>
            </a:lvl1pPr>
          </a:lstStyle>
          <a:p>
            <a:r>
              <a:rPr lang="en-US"/>
              <a:t>Presentation 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A6A6A6"/>
                </a:solidFill>
                <a:cs typeface="Arial" charset="0"/>
              </a:defRPr>
            </a:lvl1pPr>
          </a:lstStyle>
          <a:p>
            <a:fld id="{237E61B2-B9FF-4327-AB53-B0D095496F21}" type="slidenum">
              <a:rPr lang="en-US"/>
              <a:pPr/>
              <a:t>‹#›</a:t>
            </a:fld>
            <a:endParaRPr lang="en-US"/>
          </a:p>
        </p:txBody>
      </p:sp>
      <p:sp>
        <p:nvSpPr>
          <p:cNvPr id="25" name="Rectangle 24"/>
          <p:cNvSpPr/>
          <p:nvPr userDrawn="1"/>
        </p:nvSpPr>
        <p:spPr bwMode="auto">
          <a:xfrm>
            <a:off x="4941888" y="6046788"/>
            <a:ext cx="90487" cy="90487"/>
          </a:xfrm>
          <a:prstGeom prst="rect">
            <a:avLst/>
          </a:prstGeom>
          <a:solidFill>
            <a:srgbClr val="B2073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6" name="Rectangle 25"/>
          <p:cNvSpPr/>
          <p:nvPr userDrawn="1"/>
        </p:nvSpPr>
        <p:spPr bwMode="auto">
          <a:xfrm>
            <a:off x="4133850" y="6046788"/>
            <a:ext cx="88900" cy="90487"/>
          </a:xfrm>
          <a:prstGeom prst="rect">
            <a:avLst/>
          </a:prstGeom>
          <a:solidFill>
            <a:srgbClr val="1B84A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7" name="Rectangle 26"/>
          <p:cNvSpPr/>
          <p:nvPr userDrawn="1"/>
        </p:nvSpPr>
        <p:spPr bwMode="auto">
          <a:xfrm>
            <a:off x="4400550" y="6046788"/>
            <a:ext cx="90488" cy="90487"/>
          </a:xfrm>
          <a:prstGeom prst="rect">
            <a:avLst/>
          </a:prstGeom>
          <a:solidFill>
            <a:srgbClr val="5D717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8" name="Rectangle 27"/>
          <p:cNvSpPr/>
          <p:nvPr userDrawn="1"/>
        </p:nvSpPr>
        <p:spPr bwMode="auto">
          <a:xfrm>
            <a:off x="4672013" y="6046788"/>
            <a:ext cx="88900" cy="90487"/>
          </a:xfrm>
          <a:prstGeom prst="rect">
            <a:avLst/>
          </a:prstGeom>
          <a:solidFill>
            <a:srgbClr val="15559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pic>
        <p:nvPicPr>
          <p:cNvPr id="1035" name="Picture 21" descr="cyber.jpg"/>
          <p:cNvPicPr>
            <a:picLocks noChangeAspect="1"/>
          </p:cNvPicPr>
          <p:nvPr userDrawn="1"/>
        </p:nvPicPr>
        <p:blipFill>
          <a:blip r:embed="rId13"/>
          <a:srcRect/>
          <a:stretch>
            <a:fillRect/>
          </a:stretch>
        </p:blipFill>
        <p:spPr bwMode="auto">
          <a:xfrm>
            <a:off x="0" y="6329363"/>
            <a:ext cx="9151938" cy="539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40" r:id="rId1"/>
    <p:sldLayoutId id="2147483831" r:id="rId2"/>
    <p:sldLayoutId id="214748384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ransition spd="med">
    <p:fade/>
  </p:transition>
  <p:timing>
    <p:tnLst>
      <p:par>
        <p:cTn id="1" dur="indefinite" restart="never" nodeType="tmRoot"/>
      </p:par>
    </p:tnLst>
  </p:timing>
  <p:hf sldNum="0" hdr="0" ftr="0" dt="0"/>
  <p:txStyles>
    <p:titleStyle>
      <a:lvl1pPr algn="l" defTabSz="457200" rtl="0" eaLnBrk="0" fontAlgn="base" hangingPunct="0">
        <a:spcBef>
          <a:spcPct val="0"/>
        </a:spcBef>
        <a:spcAft>
          <a:spcPct val="0"/>
        </a:spcAft>
        <a:defRPr sz="3000" b="1" kern="1200" cap="all">
          <a:solidFill>
            <a:schemeClr val="tx1"/>
          </a:solidFill>
          <a:latin typeface="Arial"/>
          <a:ea typeface="ＭＳ Ｐゴシック" pitchFamily="48" charset="-128"/>
          <a:cs typeface="Arial"/>
        </a:defRPr>
      </a:lvl1pPr>
      <a:lvl2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2pPr>
      <a:lvl3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3pPr>
      <a:lvl4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4pPr>
      <a:lvl5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5pPr>
      <a:lvl6pPr marL="457200" algn="l" defTabSz="457200" rtl="0" fontAlgn="base">
        <a:spcBef>
          <a:spcPct val="0"/>
        </a:spcBef>
        <a:spcAft>
          <a:spcPct val="0"/>
        </a:spcAft>
        <a:defRPr sz="3000" b="1">
          <a:solidFill>
            <a:srgbClr val="FC7F1D"/>
          </a:solidFill>
          <a:latin typeface="Arial" pitchFamily="48" charset="0"/>
          <a:ea typeface="ＭＳ Ｐゴシック" pitchFamily="48" charset="-128"/>
        </a:defRPr>
      </a:lvl6pPr>
      <a:lvl7pPr marL="914400" algn="l" defTabSz="457200" rtl="0" fontAlgn="base">
        <a:spcBef>
          <a:spcPct val="0"/>
        </a:spcBef>
        <a:spcAft>
          <a:spcPct val="0"/>
        </a:spcAft>
        <a:defRPr sz="3000" b="1">
          <a:solidFill>
            <a:srgbClr val="FC7F1D"/>
          </a:solidFill>
          <a:latin typeface="Arial" pitchFamily="48" charset="0"/>
          <a:ea typeface="ＭＳ Ｐゴシック" pitchFamily="48" charset="-128"/>
        </a:defRPr>
      </a:lvl7pPr>
      <a:lvl8pPr marL="1371600" algn="l" defTabSz="457200" rtl="0" fontAlgn="base">
        <a:spcBef>
          <a:spcPct val="0"/>
        </a:spcBef>
        <a:spcAft>
          <a:spcPct val="0"/>
        </a:spcAft>
        <a:defRPr sz="3000" b="1">
          <a:solidFill>
            <a:srgbClr val="FC7F1D"/>
          </a:solidFill>
          <a:latin typeface="Arial" pitchFamily="48" charset="0"/>
          <a:ea typeface="ＭＳ Ｐゴシック" pitchFamily="48" charset="-128"/>
        </a:defRPr>
      </a:lvl8pPr>
      <a:lvl9pPr marL="1828800" algn="l" defTabSz="457200" rtl="0" fontAlgn="base">
        <a:spcBef>
          <a:spcPct val="0"/>
        </a:spcBef>
        <a:spcAft>
          <a:spcPct val="0"/>
        </a:spcAft>
        <a:defRPr sz="3000" b="1">
          <a:solidFill>
            <a:srgbClr val="FC7F1D"/>
          </a:solidFill>
          <a:latin typeface="Arial" pitchFamily="48" charset="0"/>
          <a:ea typeface="ＭＳ Ｐゴシック" pitchFamily="48" charset="-128"/>
        </a:defRPr>
      </a:lvl9pPr>
    </p:titleStyle>
    <p:bodyStyle>
      <a:lvl1pPr marL="230188" indent="-230188" algn="l" defTabSz="457200" rtl="0" eaLnBrk="0" fontAlgn="base" hangingPunct="0">
        <a:spcBef>
          <a:spcPct val="20000"/>
        </a:spcBef>
        <a:spcAft>
          <a:spcPct val="0"/>
        </a:spcAft>
        <a:buClr>
          <a:srgbClr val="DA5919"/>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
          <a:srgbClr val="F3E570"/>
        </a:buClr>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DA5919"/>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
          <a:srgbClr val="F3E570"/>
        </a:buClr>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DA5919"/>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ippie.uiowa.edu/stsg/powe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brian-heil@uiowa.edu" TargetMode="External"/><Relationship Id="rId2" Type="http://schemas.openxmlformats.org/officeDocument/2006/relationships/hyperlink" Target="mailto:james-chaffee@uiowa.ed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bwMode="auto">
          <a:xfrm>
            <a:off x="762000" y="2597150"/>
            <a:ext cx="7772400" cy="1470025"/>
          </a:xfrm>
        </p:spPr>
        <p:txBody>
          <a:bodyPr/>
          <a:lstStyle/>
          <a:p>
            <a:pPr eaLnBrk="1" hangingPunct="1"/>
            <a:r>
              <a:rPr lang="en-US" sz="3200" dirty="0" smtClean="0"/>
              <a:t>Conserving Energy Through Remote Control of Your PC</a:t>
            </a:r>
            <a:endParaRPr lang="en-US" cap="none" dirty="0" smtClean="0">
              <a:latin typeface="Arial" charset="0"/>
              <a:ea typeface="ＭＳ Ｐゴシック" pitchFamily="96" charset="-128"/>
            </a:endParaRPr>
          </a:p>
        </p:txBody>
      </p:sp>
      <p:sp>
        <p:nvSpPr>
          <p:cNvPr id="15363" name="Subtitle 2"/>
          <p:cNvSpPr>
            <a:spLocks noGrp="1"/>
          </p:cNvSpPr>
          <p:nvPr>
            <p:ph type="subTitle" idx="1"/>
          </p:nvPr>
        </p:nvSpPr>
        <p:spPr>
          <a:xfrm>
            <a:off x="1028700" y="3860800"/>
            <a:ext cx="7086600" cy="1219200"/>
          </a:xfrm>
        </p:spPr>
        <p:txBody>
          <a:bodyPr/>
          <a:lstStyle/>
          <a:p>
            <a:pPr eaLnBrk="1" hangingPunct="1"/>
            <a:r>
              <a:rPr lang="en-US" dirty="0" smtClean="0">
                <a:latin typeface="Arial" charset="0"/>
                <a:ea typeface="ＭＳ Ｐゴシック" pitchFamily="96" charset="-128"/>
              </a:rPr>
              <a:t>Jim </a:t>
            </a:r>
            <a:r>
              <a:rPr lang="en-US" dirty="0" smtClean="0">
                <a:latin typeface="Arial" charset="0"/>
                <a:ea typeface="ＭＳ Ｐゴシック" pitchFamily="96" charset="-128"/>
              </a:rPr>
              <a:t>Chaffee &amp; Brian </a:t>
            </a:r>
            <a:r>
              <a:rPr lang="en-US" dirty="0" err="1" smtClean="0">
                <a:latin typeface="Arial" charset="0"/>
                <a:ea typeface="ＭＳ Ｐゴシック" pitchFamily="96" charset="-128"/>
              </a:rPr>
              <a:t>Heil</a:t>
            </a:r>
            <a:r>
              <a:rPr lang="en-US" dirty="0" smtClean="0">
                <a:latin typeface="Arial" charset="0"/>
                <a:ea typeface="ＭＳ Ｐゴシック" pitchFamily="96" charset="-128"/>
              </a:rPr>
              <a:t>  |  Tuesday, March 16, 2010</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61175"/>
            <a:ext cx="8229600" cy="3962400"/>
          </a:xfrm>
        </p:spPr>
        <p:txBody>
          <a:bodyPr>
            <a:normAutofit lnSpcReduction="10000"/>
          </a:bodyPr>
          <a:lstStyle/>
          <a:p>
            <a:r>
              <a:rPr lang="en-US" dirty="0" smtClean="0"/>
              <a:t>MAC Address collection</a:t>
            </a:r>
          </a:p>
          <a:p>
            <a:pPr lvl="1"/>
            <a:r>
              <a:rPr lang="en-US" dirty="0" smtClean="0"/>
              <a:t>Required users to manage registered computers because we couldn’t guarantee user to computer relationship with our current inventory application</a:t>
            </a:r>
          </a:p>
          <a:p>
            <a:pPr lvl="1"/>
            <a:r>
              <a:rPr lang="en-US" dirty="0" smtClean="0"/>
              <a:t>ActiveX control (reasonable approach since we control target machines)  - requires IE6 or above</a:t>
            </a:r>
          </a:p>
          <a:p>
            <a:pPr lvl="1"/>
            <a:r>
              <a:rPr lang="en-US" dirty="0" smtClean="0"/>
              <a:t>Needed to put application URL into Local Intranet sites list </a:t>
            </a:r>
            <a:r>
              <a:rPr lang="en-US" sz="2000" dirty="0" smtClean="0"/>
              <a:t>(GPO)</a:t>
            </a:r>
          </a:p>
          <a:p>
            <a:pPr lvl="1"/>
            <a:r>
              <a:rPr lang="en-US" dirty="0" smtClean="0"/>
              <a:t>Depends on Campus Private Key Infrastructure for secure installation of signed ActiveX object</a:t>
            </a:r>
          </a:p>
          <a:p>
            <a:pPr lvl="1"/>
            <a:endParaRPr lang="en-US" dirty="0" smtClean="0"/>
          </a:p>
        </p:txBody>
      </p:sp>
      <p:sp>
        <p:nvSpPr>
          <p:cNvPr id="6" name="Title 1"/>
          <p:cNvSpPr>
            <a:spLocks noGrp="1"/>
          </p:cNvSpPr>
          <p:nvPr>
            <p:ph type="title"/>
          </p:nvPr>
        </p:nvSpPr>
        <p:spPr>
          <a:xfrm>
            <a:off x="457200" y="304800"/>
            <a:ext cx="8229600" cy="1143000"/>
          </a:xfrm>
        </p:spPr>
        <p:txBody>
          <a:bodyPr>
            <a:normAutofit/>
          </a:bodyPr>
          <a:lstStyle/>
          <a:p>
            <a:r>
              <a:rPr smtClean="0"/>
              <a:t>Behind the Scenes</a:t>
            </a:r>
            <a:endParaRPr lang="en-US" sz="3600" dirty="0"/>
          </a:p>
        </p:txBody>
      </p:sp>
      <p:sp>
        <p:nvSpPr>
          <p:cNvPr id="4" name="TextBox 3"/>
          <p:cNvSpPr txBox="1"/>
          <p:nvPr/>
        </p:nvSpPr>
        <p:spPr>
          <a:xfrm>
            <a:off x="3323998" y="1384012"/>
            <a:ext cx="2446311" cy="584775"/>
          </a:xfrm>
          <a:prstGeom prst="rect">
            <a:avLst/>
          </a:prstGeom>
          <a:noFill/>
        </p:spPr>
        <p:txBody>
          <a:bodyPr wrap="none" rtlCol="0">
            <a:spAutoFit/>
          </a:bodyPr>
          <a:lstStyle/>
          <a:p>
            <a:r>
              <a:rPr lang="en-US" sz="3200" b="1" dirty="0" smtClean="0">
                <a:solidFill>
                  <a:schemeClr val="accent6"/>
                </a:solidFill>
                <a:effectLst>
                  <a:outerShdw blurRad="63500" dist="38100" dir="8220000" algn="tl" rotWithShape="0">
                    <a:srgbClr val="000000">
                      <a:alpha val="30000"/>
                    </a:srgbClr>
                  </a:outerShdw>
                </a:effectLst>
                <a:latin typeface="+mj-lt"/>
                <a:ea typeface="+mj-lt"/>
                <a:cs typeface="+mj-lt"/>
              </a:rPr>
              <a:t>Tech Hurdles</a:t>
            </a: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32575"/>
            <a:ext cx="8229600" cy="3962400"/>
          </a:xfrm>
        </p:spPr>
        <p:txBody>
          <a:bodyPr>
            <a:normAutofit lnSpcReduction="10000"/>
          </a:bodyPr>
          <a:lstStyle/>
          <a:p>
            <a:r>
              <a:rPr lang="en-US" dirty="0" smtClean="0"/>
              <a:t>Firewall</a:t>
            </a:r>
          </a:p>
          <a:p>
            <a:pPr lvl="1"/>
            <a:r>
              <a:rPr lang="en-US" dirty="0" smtClean="0"/>
              <a:t>We routinely block ICMP Echo Requests on our workstations</a:t>
            </a:r>
          </a:p>
          <a:p>
            <a:pPr lvl="1"/>
            <a:r>
              <a:rPr lang="en-US" dirty="0" smtClean="0"/>
              <a:t>We now allow them from the web server IP address (via GPO)</a:t>
            </a:r>
          </a:p>
          <a:p>
            <a:r>
              <a:rPr lang="en-US" dirty="0" smtClean="0"/>
              <a:t>Macintosh and Linux clients</a:t>
            </a:r>
            <a:endParaRPr lang="en-US" sz="1400" dirty="0" smtClean="0"/>
          </a:p>
          <a:p>
            <a:pPr lvl="1"/>
            <a:r>
              <a:rPr lang="en-US" dirty="0" smtClean="0"/>
              <a:t>We have a few users not using a Windows OS – option still available but not supported by STSG</a:t>
            </a:r>
          </a:p>
          <a:p>
            <a:pPr lvl="1"/>
            <a:r>
              <a:rPr lang="en-US" dirty="0" smtClean="0"/>
              <a:t>Website allows manual registration (users must know the MAC address and computer name)</a:t>
            </a:r>
          </a:p>
          <a:p>
            <a:pPr lvl="1"/>
            <a:endParaRPr lang="en-US" dirty="0" smtClean="0"/>
          </a:p>
        </p:txBody>
      </p:sp>
      <p:sp>
        <p:nvSpPr>
          <p:cNvPr id="6" name="Title 1"/>
          <p:cNvSpPr>
            <a:spLocks noGrp="1"/>
          </p:cNvSpPr>
          <p:nvPr>
            <p:ph type="title"/>
          </p:nvPr>
        </p:nvSpPr>
        <p:spPr>
          <a:xfrm>
            <a:off x="457200" y="304800"/>
            <a:ext cx="8229600" cy="1143000"/>
          </a:xfrm>
        </p:spPr>
        <p:txBody>
          <a:bodyPr>
            <a:normAutofit/>
          </a:bodyPr>
          <a:lstStyle/>
          <a:p>
            <a:r>
              <a:rPr smtClean="0"/>
              <a:t>Behind the Scenes</a:t>
            </a:r>
            <a:endParaRPr lang="en-US" sz="3600" dirty="0"/>
          </a:p>
        </p:txBody>
      </p:sp>
      <p:sp>
        <p:nvSpPr>
          <p:cNvPr id="4" name="TextBox 3"/>
          <p:cNvSpPr txBox="1"/>
          <p:nvPr/>
        </p:nvSpPr>
        <p:spPr>
          <a:xfrm>
            <a:off x="3323998" y="1447800"/>
            <a:ext cx="2446311" cy="584775"/>
          </a:xfrm>
          <a:prstGeom prst="rect">
            <a:avLst/>
          </a:prstGeom>
          <a:noFill/>
        </p:spPr>
        <p:txBody>
          <a:bodyPr wrap="none" rtlCol="0">
            <a:spAutoFit/>
          </a:bodyPr>
          <a:lstStyle/>
          <a:p>
            <a:r>
              <a:rPr lang="en-US" sz="3200" b="1" dirty="0" smtClean="0">
                <a:solidFill>
                  <a:schemeClr val="accent6"/>
                </a:solidFill>
                <a:effectLst>
                  <a:outerShdw blurRad="63500" dist="38100" dir="8220000" algn="tl" rotWithShape="0">
                    <a:srgbClr val="000000">
                      <a:alpha val="30000"/>
                    </a:srgbClr>
                  </a:outerShdw>
                </a:effectLst>
                <a:latin typeface="+mj-lt"/>
                <a:ea typeface="+mj-lt"/>
                <a:cs typeface="+mj-lt"/>
              </a:rPr>
              <a:t>Tech Hurdles</a:t>
            </a: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68787"/>
            <a:ext cx="8229600" cy="3962400"/>
          </a:xfrm>
        </p:spPr>
        <p:txBody>
          <a:bodyPr>
            <a:normAutofit fontScale="92500"/>
          </a:bodyPr>
          <a:lstStyle/>
          <a:p>
            <a:r>
              <a:rPr lang="en-US" dirty="0" smtClean="0"/>
              <a:t>Vista IE Issues</a:t>
            </a:r>
          </a:p>
          <a:p>
            <a:pPr lvl="1"/>
            <a:r>
              <a:rPr lang="en-US" dirty="0" smtClean="0"/>
              <a:t>To install the ActiveX control IE must be started with </a:t>
            </a:r>
            <a:r>
              <a:rPr lang="en-US" i="1" dirty="0" smtClean="0"/>
              <a:t>Run as administrator</a:t>
            </a:r>
            <a:r>
              <a:rPr lang="en-US" dirty="0" smtClean="0"/>
              <a:t>  - UAC elevation does not work</a:t>
            </a:r>
          </a:p>
          <a:p>
            <a:pPr lvl="1"/>
            <a:r>
              <a:rPr lang="en-US" dirty="0" smtClean="0"/>
              <a:t>x64 Vista– users must temporarily modify IE security to allow installation of ActiveX control.</a:t>
            </a:r>
          </a:p>
          <a:p>
            <a:pPr lvl="2"/>
            <a:r>
              <a:rPr lang="en-US" dirty="0" smtClean="0"/>
              <a:t>Enabled Protected Mode must be turned off</a:t>
            </a:r>
          </a:p>
          <a:p>
            <a:pPr lvl="2"/>
            <a:r>
              <a:rPr lang="en-US" dirty="0" smtClean="0"/>
              <a:t>Security Level for Local Intranet should be set to </a:t>
            </a:r>
            <a:r>
              <a:rPr lang="en-US" b="1" dirty="0" smtClean="0"/>
              <a:t>Low</a:t>
            </a:r>
          </a:p>
          <a:p>
            <a:pPr lvl="1"/>
            <a:r>
              <a:rPr lang="en-US" dirty="0" smtClean="0"/>
              <a:t>We currently have few Vista users, and even fewer x64 Vista users</a:t>
            </a:r>
          </a:p>
          <a:p>
            <a:pPr lvl="1"/>
            <a:r>
              <a:rPr lang="en-US" dirty="0" smtClean="0"/>
              <a:t>We’ve just begun Windows 7 rollout – Vista issues apply</a:t>
            </a:r>
          </a:p>
        </p:txBody>
      </p:sp>
      <p:sp>
        <p:nvSpPr>
          <p:cNvPr id="6" name="Title 1"/>
          <p:cNvSpPr>
            <a:spLocks noGrp="1"/>
          </p:cNvSpPr>
          <p:nvPr>
            <p:ph type="title"/>
          </p:nvPr>
        </p:nvSpPr>
        <p:spPr>
          <a:xfrm>
            <a:off x="457200" y="304800"/>
            <a:ext cx="8229600" cy="1143000"/>
          </a:xfrm>
        </p:spPr>
        <p:txBody>
          <a:bodyPr>
            <a:normAutofit/>
          </a:bodyPr>
          <a:lstStyle/>
          <a:p>
            <a:r>
              <a:rPr smtClean="0"/>
              <a:t>Behind the Scenes</a:t>
            </a:r>
            <a:endParaRPr lang="en-US" sz="3600" dirty="0"/>
          </a:p>
        </p:txBody>
      </p:sp>
      <p:sp>
        <p:nvSpPr>
          <p:cNvPr id="4" name="TextBox 3"/>
          <p:cNvSpPr txBox="1"/>
          <p:nvPr/>
        </p:nvSpPr>
        <p:spPr>
          <a:xfrm>
            <a:off x="3323998" y="1384012"/>
            <a:ext cx="2446311" cy="584775"/>
          </a:xfrm>
          <a:prstGeom prst="rect">
            <a:avLst/>
          </a:prstGeom>
          <a:noFill/>
        </p:spPr>
        <p:txBody>
          <a:bodyPr wrap="none" rtlCol="0">
            <a:spAutoFit/>
          </a:bodyPr>
          <a:lstStyle/>
          <a:p>
            <a:r>
              <a:rPr lang="en-US" sz="3200" b="1" dirty="0" smtClean="0">
                <a:solidFill>
                  <a:schemeClr val="accent6"/>
                </a:solidFill>
                <a:effectLst>
                  <a:outerShdw blurRad="63500" dist="38100" dir="8220000" algn="tl" rotWithShape="0">
                    <a:srgbClr val="000000">
                      <a:alpha val="30000"/>
                    </a:srgbClr>
                  </a:outerShdw>
                </a:effectLst>
                <a:latin typeface="+mj-lt"/>
                <a:ea typeface="+mj-lt"/>
                <a:cs typeface="+mj-lt"/>
              </a:rPr>
              <a:t>Tech Hurdles</a:t>
            </a: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11829"/>
            <a:ext cx="8229600" cy="3962400"/>
          </a:xfrm>
        </p:spPr>
        <p:txBody>
          <a:bodyPr>
            <a:normAutofit lnSpcReduction="10000"/>
          </a:bodyPr>
          <a:lstStyle/>
          <a:p>
            <a:r>
              <a:rPr lang="en-US" dirty="0" smtClean="0"/>
              <a:t>Power state Determination</a:t>
            </a:r>
          </a:p>
          <a:p>
            <a:pPr lvl="1"/>
            <a:r>
              <a:rPr lang="en-US" dirty="0" smtClean="0"/>
              <a:t>Uses ICMP echo request/reply (Ping) to determine if computer is powered on</a:t>
            </a:r>
          </a:p>
          <a:p>
            <a:pPr lvl="1"/>
            <a:r>
              <a:rPr lang="en-US" dirty="0" smtClean="0"/>
              <a:t>Dynamic DNS record purges cause an issue where we can no longer determine power state for computers that have been powered off longer than the purge cycle.</a:t>
            </a:r>
          </a:p>
          <a:p>
            <a:pPr lvl="1"/>
            <a:r>
              <a:rPr lang="en-US" dirty="0" smtClean="0"/>
              <a:t>Not a big issue – once powered on, DNS registration will happen and the ping will succeed and report the correct power state (most of the time!)</a:t>
            </a:r>
          </a:p>
          <a:p>
            <a:pPr lvl="1"/>
            <a:r>
              <a:rPr lang="en-US" dirty="0" smtClean="0"/>
              <a:t>User education alleviates problems.</a:t>
            </a:r>
          </a:p>
        </p:txBody>
      </p:sp>
      <p:sp>
        <p:nvSpPr>
          <p:cNvPr id="6" name="Title 1"/>
          <p:cNvSpPr>
            <a:spLocks noGrp="1"/>
          </p:cNvSpPr>
          <p:nvPr>
            <p:ph type="title"/>
          </p:nvPr>
        </p:nvSpPr>
        <p:spPr>
          <a:xfrm>
            <a:off x="457200" y="304800"/>
            <a:ext cx="8229600" cy="1143000"/>
          </a:xfrm>
        </p:spPr>
        <p:txBody>
          <a:bodyPr>
            <a:normAutofit/>
          </a:bodyPr>
          <a:lstStyle/>
          <a:p>
            <a:r>
              <a:rPr smtClean="0"/>
              <a:t>Behind the Scenes</a:t>
            </a:r>
            <a:endParaRPr lang="en-US" sz="3600" dirty="0"/>
          </a:p>
        </p:txBody>
      </p:sp>
      <p:sp>
        <p:nvSpPr>
          <p:cNvPr id="4" name="TextBox 3"/>
          <p:cNvSpPr txBox="1"/>
          <p:nvPr/>
        </p:nvSpPr>
        <p:spPr>
          <a:xfrm>
            <a:off x="3323998" y="1384012"/>
            <a:ext cx="2446311" cy="584775"/>
          </a:xfrm>
          <a:prstGeom prst="rect">
            <a:avLst/>
          </a:prstGeom>
          <a:noFill/>
        </p:spPr>
        <p:txBody>
          <a:bodyPr wrap="none" rtlCol="0">
            <a:spAutoFit/>
          </a:bodyPr>
          <a:lstStyle/>
          <a:p>
            <a:r>
              <a:rPr lang="en-US" sz="3200" b="1" dirty="0" smtClean="0">
                <a:solidFill>
                  <a:schemeClr val="accent6"/>
                </a:solidFill>
                <a:effectLst>
                  <a:outerShdw blurRad="63500" dist="38100" dir="8220000" algn="tl" rotWithShape="0">
                    <a:srgbClr val="000000">
                      <a:alpha val="30000"/>
                    </a:srgbClr>
                  </a:outerShdw>
                </a:effectLst>
                <a:latin typeface="+mj-lt"/>
                <a:ea typeface="+mj-lt"/>
                <a:cs typeface="+mj-lt"/>
              </a:rPr>
              <a:t>Tech Hurdles</a:t>
            </a: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28900"/>
            <a:ext cx="8229600" cy="1143000"/>
          </a:xfrm>
        </p:spPr>
        <p:txBody>
          <a:bodyPr anchor="ctr">
            <a:normAutofit/>
          </a:bodyPr>
          <a:lstStyle/>
          <a:p>
            <a:pPr algn="ctr">
              <a:buNone/>
            </a:pPr>
            <a:r>
              <a:rPr lang="en-US" sz="3200" dirty="0" smtClean="0">
                <a:hlinkClick r:id="rId2"/>
              </a:rPr>
              <a:t>https://tippie.uiowa.edu/power</a:t>
            </a:r>
            <a:endParaRPr lang="en-US" sz="3200" dirty="0"/>
          </a:p>
        </p:txBody>
      </p:sp>
      <p:sp>
        <p:nvSpPr>
          <p:cNvPr id="6" name="Title 1"/>
          <p:cNvSpPr>
            <a:spLocks noGrp="1"/>
          </p:cNvSpPr>
          <p:nvPr>
            <p:ph type="title"/>
          </p:nvPr>
        </p:nvSpPr>
        <p:spPr>
          <a:xfrm>
            <a:off x="457200" y="304800"/>
            <a:ext cx="8229600" cy="1143000"/>
          </a:xfrm>
        </p:spPr>
        <p:txBody>
          <a:bodyPr>
            <a:normAutofit/>
          </a:bodyPr>
          <a:lstStyle/>
          <a:p>
            <a:r>
              <a:rPr smtClean="0"/>
              <a:t>Demo</a:t>
            </a:r>
            <a:endParaRPr lang="en-US" dirty="0"/>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indent="0" algn="ctr">
              <a:buNone/>
            </a:pPr>
            <a:endParaRPr lang="en-US" dirty="0" smtClean="0">
              <a:hlinkClick r:id="rId2"/>
            </a:endParaRPr>
          </a:p>
          <a:p>
            <a:pPr indent="0" algn="ctr">
              <a:buNone/>
            </a:pPr>
            <a:endParaRPr lang="en-US" dirty="0">
              <a:hlinkClick r:id="rId2"/>
            </a:endParaRPr>
          </a:p>
          <a:p>
            <a:pPr indent="0" algn="ctr">
              <a:buNone/>
            </a:pPr>
            <a:r>
              <a:rPr lang="en-US" dirty="0" smtClean="0">
                <a:hlinkClick r:id="rId2"/>
              </a:rPr>
              <a:t>james-chaffee@uiowa.edu</a:t>
            </a:r>
            <a:endParaRPr lang="en-US" dirty="0" smtClean="0"/>
          </a:p>
          <a:p>
            <a:pPr indent="0" algn="ctr">
              <a:buNone/>
            </a:pPr>
            <a:endParaRPr lang="en-US" dirty="0"/>
          </a:p>
          <a:p>
            <a:pPr indent="0" algn="ctr">
              <a:buNone/>
            </a:pPr>
            <a:r>
              <a:rPr lang="en-US" dirty="0" smtClean="0">
                <a:hlinkClick r:id="rId3"/>
              </a:rPr>
              <a:t>brian-heil@uiowa.edu</a:t>
            </a:r>
            <a:endParaRPr lang="en-US" dirty="0" smtClean="0"/>
          </a:p>
          <a:p>
            <a:pPr indent="0" algn="ctr">
              <a:buNone/>
            </a:pPr>
            <a:endParaRPr lang="en-US" dirty="0" smtClean="0"/>
          </a:p>
          <a:p>
            <a:endParaRPr lang="en-US" dirty="0"/>
          </a:p>
        </p:txBody>
      </p:sp>
    </p:spTree>
    <p:extLst>
      <p:ext uri="{BB962C8B-B14F-4D97-AF65-F5344CB8AC3E}">
        <p14:creationId xmlns:p14="http://schemas.microsoft.com/office/powerpoint/2010/main" xmlns="" val="733656881"/>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bwMode="auto">
          <a:xfrm>
            <a:off x="762000" y="2597150"/>
            <a:ext cx="7772400" cy="1470025"/>
          </a:xfrm>
        </p:spPr>
        <p:txBody>
          <a:bodyPr/>
          <a:lstStyle/>
          <a:p>
            <a:pPr eaLnBrk="1" hangingPunct="1"/>
            <a:r>
              <a:rPr lang="en-US" cap="none" smtClean="0">
                <a:latin typeface="Arial" charset="0"/>
                <a:ea typeface="ＭＳ Ｐゴシック" pitchFamily="96" charset="-128"/>
              </a:rPr>
              <a:t>THANK YOU</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3" name="Content Placeholder 2"/>
          <p:cNvSpPr>
            <a:spLocks noGrp="1"/>
          </p:cNvSpPr>
          <p:nvPr>
            <p:ph idx="1"/>
          </p:nvPr>
        </p:nvSpPr>
        <p:spPr/>
        <p:txBody>
          <a:bodyPr/>
          <a:lstStyle/>
          <a:p>
            <a:r>
              <a:rPr lang="en-US" dirty="0" smtClean="0"/>
              <a:t>Who we are</a:t>
            </a:r>
          </a:p>
          <a:p>
            <a:r>
              <a:rPr lang="en-US" dirty="0" smtClean="0"/>
              <a:t>Why we are here</a:t>
            </a:r>
          </a:p>
          <a:p>
            <a:r>
              <a:rPr lang="en-US" dirty="0" smtClean="0"/>
              <a:t>Who we are trying to reach</a:t>
            </a:r>
            <a:endParaRPr lang="en-US" dirty="0"/>
          </a:p>
        </p:txBody>
      </p:sp>
    </p:spTree>
    <p:extLst>
      <p:ext uri="{BB962C8B-B14F-4D97-AF65-F5344CB8AC3E}">
        <p14:creationId xmlns:p14="http://schemas.microsoft.com/office/powerpoint/2010/main" xmlns="" val="1115264941"/>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69571"/>
            <a:ext cx="8229600" cy="3809999"/>
          </a:xfrm>
        </p:spPr>
        <p:txBody>
          <a:bodyPr>
            <a:normAutofit/>
          </a:bodyPr>
          <a:lstStyle/>
          <a:p>
            <a:pPr>
              <a:buNone/>
            </a:pPr>
            <a:r>
              <a:rPr lang="en-US" dirty="0" smtClean="0"/>
              <a:t>With the release of Windows XP, STSG encouraged our Faculty and Staff to use Remote Desktop to access their office computers from classrooms, at home, and while travelling.  To do so they needed to leave their computers on 24/7 to have this access.</a:t>
            </a:r>
          </a:p>
          <a:p>
            <a:pPr>
              <a:buNone/>
            </a:pPr>
            <a:endParaRPr lang="en-US" dirty="0"/>
          </a:p>
          <a:p>
            <a:pPr>
              <a:buNone/>
            </a:pPr>
            <a:r>
              <a:rPr lang="en-US" dirty="0" smtClean="0"/>
              <a:t>This wastes energy, and it was our fault!</a:t>
            </a:r>
            <a:endParaRPr lang="en-US" dirty="0"/>
          </a:p>
        </p:txBody>
      </p:sp>
      <p:sp>
        <p:nvSpPr>
          <p:cNvPr id="5" name="Title 4"/>
          <p:cNvSpPr>
            <a:spLocks noGrp="1"/>
          </p:cNvSpPr>
          <p:nvPr>
            <p:ph type="title"/>
          </p:nvPr>
        </p:nvSpPr>
        <p:spPr/>
        <p:txBody>
          <a:bodyPr/>
          <a:lstStyle/>
          <a:p>
            <a:r>
              <a:rPr lang="en-US" dirty="0" smtClean="0"/>
              <a:t>The Problem</a:t>
            </a:r>
            <a:endParaRPr lang="en-US" dirty="0"/>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a:bodyPr>
          <a:lstStyle/>
          <a:p>
            <a:r>
              <a:rPr lang="en-US" dirty="0" smtClean="0"/>
              <a:t>Cost</a:t>
            </a:r>
            <a:endParaRPr lang="en-US" dirty="0"/>
          </a:p>
        </p:txBody>
      </p:sp>
      <mc:AlternateContent xmlns:mc="http://schemas.openxmlformats.org/markup-compatibility/2006">
        <mc:Choice xmlns:a14="http://schemas.microsoft.com/office/drawing/2010/main" xmlns="" Requires="a14">
          <p:sp>
            <p:nvSpPr>
              <p:cNvPr id="3" name="Content Placeholder 2"/>
              <p:cNvSpPr>
                <a:spLocks noGrp="1"/>
              </p:cNvSpPr>
              <p:nvPr>
                <p:ph idx="1"/>
              </p:nvPr>
            </p:nvSpPr>
            <p:spPr>
              <a:xfrm>
                <a:off x="457200" y="1447800"/>
                <a:ext cx="8229600" cy="4906963"/>
              </a:xfrm>
            </p:spPr>
            <p:txBody>
              <a:bodyPr>
                <a:normAutofit lnSpcReduction="10000"/>
              </a:bodyPr>
              <a:lstStyle/>
              <a:p>
                <a:pPr>
                  <a:spcAft>
                    <a:spcPts val="600"/>
                  </a:spcAft>
                </a:pPr>
                <a14:m>
                  <m:oMath xmlns:m="http://schemas.openxmlformats.org/officeDocument/2006/math">
                    <m:f>
                      <m:fPr>
                        <m:ctrlPr>
                          <a:rPr lang="en-US" sz="2400" i="1" dirty="0" smtClean="0">
                            <a:latin typeface="Cambria Math"/>
                          </a:rPr>
                        </m:ctrlPr>
                      </m:fPr>
                      <m:num>
                        <m:r>
                          <a:rPr lang="en-US" sz="2400" i="1" dirty="0" smtClean="0">
                            <a:latin typeface="Cambria Math"/>
                          </a:rPr>
                          <m:t>Watts</m:t>
                        </m:r>
                        <m:r>
                          <a:rPr lang="en-US" sz="2400" i="1" dirty="0" smtClean="0">
                            <a:latin typeface="Cambria Math"/>
                          </a:rPr>
                          <m:t> </m:t>
                        </m:r>
                        <m:r>
                          <a:rPr lang="en-US" sz="2400" i="1" dirty="0" smtClean="0">
                            <a:latin typeface="Cambria Math"/>
                          </a:rPr>
                          <m:t>x</m:t>
                        </m:r>
                        <m:r>
                          <a:rPr lang="en-US" sz="2400" i="1" dirty="0" smtClean="0">
                            <a:latin typeface="Cambria Math"/>
                          </a:rPr>
                          <m:t> </m:t>
                        </m:r>
                        <m:r>
                          <a:rPr lang="en-US" sz="2400" i="1" dirty="0" smtClean="0">
                            <a:latin typeface="Cambria Math"/>
                          </a:rPr>
                          <m:t>hours</m:t>
                        </m:r>
                        <m:r>
                          <a:rPr lang="en-US" sz="2400" i="1" dirty="0" smtClean="0">
                            <a:latin typeface="Cambria Math"/>
                          </a:rPr>
                          <m:t> </m:t>
                        </m:r>
                        <m:r>
                          <a:rPr lang="en-US" sz="2400" i="1" dirty="0" smtClean="0">
                            <a:latin typeface="Cambria Math"/>
                          </a:rPr>
                          <m:t>used</m:t>
                        </m:r>
                      </m:num>
                      <m:den>
                        <m:r>
                          <a:rPr lang="en-US" sz="2400" i="1" smtClean="0">
                            <a:latin typeface="Cambria Math"/>
                          </a:rPr>
                          <m:t>1000</m:t>
                        </m:r>
                      </m:den>
                    </m:f>
                    <m:r>
                      <a:rPr lang="en-US" sz="2400" i="1" smtClean="0">
                        <a:latin typeface="Cambria Math"/>
                      </a:rPr>
                      <m:t> </m:t>
                    </m:r>
                    <m:r>
                      <a:rPr lang="en-US" sz="2400" i="1" smtClean="0">
                        <a:latin typeface="Cambria Math"/>
                      </a:rPr>
                      <m:t>X</m:t>
                    </m:r>
                    <m:r>
                      <a:rPr lang="en-US" sz="2400" i="1" smtClean="0">
                        <a:latin typeface="Cambria Math"/>
                      </a:rPr>
                      <m:t> </m:t>
                    </m:r>
                    <m:r>
                      <a:rPr lang="en-US" sz="2400" i="1" smtClean="0">
                        <a:latin typeface="Cambria Math"/>
                      </a:rPr>
                      <m:t>cost</m:t>
                    </m:r>
                    <m:r>
                      <a:rPr lang="en-US" sz="2400" i="1" smtClean="0">
                        <a:latin typeface="Cambria Math"/>
                      </a:rPr>
                      <m:t> </m:t>
                    </m:r>
                    <m:r>
                      <a:rPr lang="en-US" sz="2400" i="1" smtClean="0">
                        <a:latin typeface="Cambria Math"/>
                      </a:rPr>
                      <m:t>per</m:t>
                    </m:r>
                  </m:oMath>
                </a14:m>
                <a:r>
                  <a:rPr lang="en-US" sz="2400" i="1" dirty="0" smtClean="0">
                    <a:latin typeface="Cambria Math"/>
                  </a:rPr>
                  <a:t>killowatt-hour</a:t>
                </a:r>
                <a:endParaRPr lang="en-US" sz="2400" i="1" dirty="0">
                  <a:latin typeface="Cambria Math"/>
                </a:endParaRPr>
              </a:p>
              <a:p>
                <a:pPr>
                  <a:spcAft>
                    <a:spcPts val="600"/>
                  </a:spcAft>
                </a:pPr>
                <a:r>
                  <a:rPr lang="en-US" sz="2400" dirty="0" smtClean="0"/>
                  <a:t>Average PC uses 200 watts. LCD monitor uses 80 watts</a:t>
                </a:r>
              </a:p>
              <a:p>
                <a:pPr lvl="1">
                  <a:spcAft>
                    <a:spcPts val="600"/>
                  </a:spcAft>
                </a:pPr>
                <a:r>
                  <a:rPr lang="en-US" sz="2000" dirty="0" smtClean="0"/>
                  <a:t>Doesn’t count peripherals</a:t>
                </a:r>
              </a:p>
              <a:p>
                <a:pPr>
                  <a:spcBef>
                    <a:spcPts val="600"/>
                  </a:spcBef>
                  <a:spcAft>
                    <a:spcPts val="600"/>
                  </a:spcAft>
                </a:pPr>
                <a14:m>
                  <m:oMath xmlns:m="http://schemas.openxmlformats.org/officeDocument/2006/math">
                    <m:f>
                      <m:fPr>
                        <m:ctrlPr>
                          <a:rPr lang="en-US" sz="2400" i="1" dirty="0" smtClean="0">
                            <a:latin typeface="Cambria Math"/>
                          </a:rPr>
                        </m:ctrlPr>
                      </m:fPr>
                      <m:num>
                        <m:r>
                          <a:rPr lang="en-US" sz="2400" i="1" dirty="0" smtClean="0">
                            <a:latin typeface="Cambria Math"/>
                          </a:rPr>
                          <m:t>280 </m:t>
                        </m:r>
                        <m:r>
                          <a:rPr lang="en-US" sz="2400" i="1" dirty="0" smtClean="0">
                            <a:latin typeface="Cambria Math"/>
                          </a:rPr>
                          <m:t>x</m:t>
                        </m:r>
                        <m:r>
                          <a:rPr lang="en-US" sz="2400" i="1" dirty="0" smtClean="0">
                            <a:latin typeface="Cambria Math"/>
                          </a:rPr>
                          <m:t> 24 </m:t>
                        </m:r>
                        <m:r>
                          <a:rPr lang="en-US" sz="2400" i="1" dirty="0" smtClean="0">
                            <a:latin typeface="Cambria Math"/>
                          </a:rPr>
                          <m:t>x</m:t>
                        </m:r>
                        <m:r>
                          <a:rPr lang="en-US" sz="2400" i="1" dirty="0" smtClean="0">
                            <a:latin typeface="Cambria Math"/>
                          </a:rPr>
                          <m:t> 365</m:t>
                        </m:r>
                      </m:num>
                      <m:den>
                        <m:r>
                          <a:rPr lang="en-US" i="1" smtClean="0">
                            <a:latin typeface="Cambria Math"/>
                          </a:rPr>
                          <m:t>1000</m:t>
                        </m:r>
                      </m:den>
                    </m:f>
                    <m:r>
                      <a:rPr lang="en-US" i="1" smtClean="0">
                        <a:latin typeface="Cambria Math"/>
                      </a:rPr>
                      <m:t> </m:t>
                    </m:r>
                    <m:r>
                      <a:rPr lang="en-US" i="1" smtClean="0">
                        <a:latin typeface="Cambria Math"/>
                      </a:rPr>
                      <m:t>x</m:t>
                    </m:r>
                    <m:r>
                      <a:rPr lang="en-US" i="1" smtClean="0">
                        <a:latin typeface="Cambria Math"/>
                      </a:rPr>
                      <m:t> .13</m:t>
                    </m:r>
                  </m:oMath>
                </a14:m>
                <a:endParaRPr lang="en-US" sz="2400" dirty="0" smtClean="0"/>
              </a:p>
              <a:p>
                <a:pPr>
                  <a:spcBef>
                    <a:spcPts val="600"/>
                  </a:spcBef>
                  <a:spcAft>
                    <a:spcPts val="600"/>
                  </a:spcAft>
                </a:pPr>
                <a14:m>
                  <m:oMath xmlns:m="http://schemas.openxmlformats.org/officeDocument/2006/math">
                    <m:f>
                      <m:fPr>
                        <m:ctrlPr>
                          <a:rPr lang="en-US" sz="2400" i="1" dirty="0" smtClean="0">
                            <a:latin typeface="Cambria Math"/>
                          </a:rPr>
                        </m:ctrlPr>
                      </m:fPr>
                      <m:num>
                        <m:r>
                          <a:rPr lang="en-US" sz="2400" i="1" dirty="0" smtClean="0">
                            <a:latin typeface="Cambria Math"/>
                          </a:rPr>
                          <m:t>2,452,800</m:t>
                        </m:r>
                      </m:num>
                      <m:den>
                        <m:r>
                          <a:rPr lang="en-US" i="1" smtClean="0">
                            <a:latin typeface="Cambria Math"/>
                          </a:rPr>
                          <m:t>1000</m:t>
                        </m:r>
                      </m:den>
                    </m:f>
                    <m:r>
                      <a:rPr lang="en-US" i="1" smtClean="0">
                        <a:latin typeface="Cambria Math"/>
                      </a:rPr>
                      <m:t>x</m:t>
                    </m:r>
                    <m:r>
                      <a:rPr lang="en-US" i="1" smtClean="0">
                        <a:latin typeface="Cambria Math"/>
                      </a:rPr>
                      <m:t> .13</m:t>
                    </m:r>
                  </m:oMath>
                </a14:m>
                <a:endParaRPr lang="en-US" sz="2400" dirty="0" smtClean="0"/>
              </a:p>
              <a:p>
                <a:pPr>
                  <a:spcAft>
                    <a:spcPts val="600"/>
                  </a:spcAft>
                </a:pPr>
                <a:r>
                  <a:rPr lang="en-US" sz="2400" dirty="0" smtClean="0"/>
                  <a:t>2452.8 x .13</a:t>
                </a:r>
              </a:p>
              <a:p>
                <a:pPr>
                  <a:spcAft>
                    <a:spcPts val="600"/>
                  </a:spcAft>
                </a:pPr>
                <a:r>
                  <a:rPr lang="en-US" sz="2400" dirty="0" smtClean="0"/>
                  <a:t>$318.86 per year</a:t>
                </a:r>
              </a:p>
              <a:p>
                <a:pPr>
                  <a:spcAft>
                    <a:spcPts val="600"/>
                  </a:spcAft>
                </a:pPr>
                <a:r>
                  <a:rPr lang="en-US" sz="2400" dirty="0" smtClean="0"/>
                  <a:t>1000 PCs @ $318.80 per year = $318,800 (this is just lab pcs)</a:t>
                </a:r>
              </a:p>
              <a:p>
                <a:pPr>
                  <a:spcAft>
                    <a:spcPts val="600"/>
                  </a:spcAft>
                </a:pPr>
                <a:r>
                  <a:rPr lang="en-US" sz="2400" dirty="0" smtClean="0"/>
                  <a:t>15,000 faculty/staff @318.80 per year = $4,782,000</a:t>
                </a:r>
              </a:p>
              <a:p>
                <a:pPr>
                  <a:spcAft>
                    <a:spcPts val="600"/>
                  </a:spcAft>
                </a:pPr>
                <a:r>
                  <a:rPr lang="en-US" sz="2400" dirty="0" smtClean="0"/>
                  <a:t>Even save a third = $1,594,000</a:t>
                </a:r>
              </a:p>
              <a:p>
                <a:endParaRPr lang="en-US"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447800"/>
                <a:ext cx="8229600" cy="4906963"/>
              </a:xfrm>
              <a:blipFill rotWithShape="1">
                <a:blip r:embed="rId2" cstate="print"/>
                <a:stretch>
                  <a:fillRect l="-1037" t="-373" b="-6965"/>
                </a:stretch>
              </a:blipFill>
            </p:spPr>
            <p:txBody>
              <a:bodyPr/>
              <a:lstStyle/>
              <a:p>
                <a:r>
                  <a:rPr lang="en-US">
                    <a:noFill/>
                  </a:rPr>
                  <a:t> </a:t>
                </a:r>
              </a:p>
            </p:txBody>
          </p:sp>
        </mc:Fallback>
      </mc:AlternateContent>
    </p:spTree>
    <p:extLst>
      <p:ext uri="{BB962C8B-B14F-4D97-AF65-F5344CB8AC3E}">
        <p14:creationId xmlns:p14="http://schemas.microsoft.com/office/powerpoint/2010/main" xmlns="" val="4142288647"/>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did we do?</a:t>
            </a:r>
            <a:endParaRPr lang="en-US" dirty="0"/>
          </a:p>
        </p:txBody>
      </p:sp>
      <p:sp>
        <p:nvSpPr>
          <p:cNvPr id="3" name="Content Placeholder 2"/>
          <p:cNvSpPr>
            <a:spLocks noGrp="1"/>
          </p:cNvSpPr>
          <p:nvPr>
            <p:ph idx="1"/>
          </p:nvPr>
        </p:nvSpPr>
        <p:spPr/>
        <p:txBody>
          <a:bodyPr/>
          <a:lstStyle/>
          <a:p>
            <a:r>
              <a:rPr lang="en-US" dirty="0" smtClean="0"/>
              <a:t>Brian came to me with solution</a:t>
            </a:r>
          </a:p>
          <a:p>
            <a:r>
              <a:rPr lang="en-US" dirty="0" smtClean="0"/>
              <a:t>Now he’ll explain what happened next</a:t>
            </a:r>
            <a:endParaRPr lang="en-US" dirty="0"/>
          </a:p>
        </p:txBody>
      </p:sp>
    </p:spTree>
    <p:extLst>
      <p:ext uri="{BB962C8B-B14F-4D97-AF65-F5344CB8AC3E}">
        <p14:creationId xmlns:p14="http://schemas.microsoft.com/office/powerpoint/2010/main" xmlns="" val="84924304"/>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524000"/>
            <a:ext cx="8229600" cy="914400"/>
          </a:xfrm>
        </p:spPr>
        <p:txBody>
          <a:bodyPr/>
          <a:lstStyle/>
          <a:p>
            <a:pPr algn="ctr"/>
            <a:r>
              <a:rPr dirty="0" smtClean="0"/>
              <a:t>Remote P.O.W.E.R. Project</a:t>
            </a:r>
            <a:endParaRPr lang="en-US" dirty="0"/>
          </a:p>
        </p:txBody>
      </p:sp>
      <p:sp>
        <p:nvSpPr>
          <p:cNvPr id="5" name="TextBox 4"/>
          <p:cNvSpPr txBox="1"/>
          <p:nvPr/>
        </p:nvSpPr>
        <p:spPr>
          <a:xfrm>
            <a:off x="1535752" y="2667000"/>
            <a:ext cx="6434775" cy="523220"/>
          </a:xfrm>
          <a:prstGeom prst="rect">
            <a:avLst/>
          </a:prstGeom>
          <a:noFill/>
        </p:spPr>
        <p:txBody>
          <a:bodyPr wrap="none" rtlCol="0">
            <a:spAutoFit/>
          </a:bodyPr>
          <a:lstStyle/>
          <a:p>
            <a:r>
              <a:rPr lang="en-US" sz="2800" b="1" i="1" dirty="0" smtClean="0">
                <a:solidFill>
                  <a:srgbClr val="C00000"/>
                </a:solidFill>
              </a:rPr>
              <a:t>P</a:t>
            </a:r>
            <a:r>
              <a:rPr lang="en-US" sz="2400" dirty="0" smtClean="0">
                <a:solidFill>
                  <a:srgbClr val="C00000"/>
                </a:solidFill>
              </a:rPr>
              <a:t>ower</a:t>
            </a:r>
            <a:r>
              <a:rPr lang="en-US" sz="2400" b="1" dirty="0" smtClean="0">
                <a:solidFill>
                  <a:srgbClr val="C00000"/>
                </a:solidFill>
              </a:rPr>
              <a:t> </a:t>
            </a:r>
            <a:r>
              <a:rPr lang="en-US" sz="2800" b="1" i="1" dirty="0" smtClean="0">
                <a:solidFill>
                  <a:srgbClr val="C00000"/>
                </a:solidFill>
              </a:rPr>
              <a:t>O</a:t>
            </a:r>
            <a:r>
              <a:rPr lang="en-US" sz="2400" dirty="0" smtClean="0">
                <a:solidFill>
                  <a:srgbClr val="C00000"/>
                </a:solidFill>
              </a:rPr>
              <a:t>n</a:t>
            </a:r>
            <a:r>
              <a:rPr lang="en-US" sz="2400" b="1" dirty="0" smtClean="0">
                <a:solidFill>
                  <a:srgbClr val="C00000"/>
                </a:solidFill>
              </a:rPr>
              <a:t> </a:t>
            </a:r>
            <a:r>
              <a:rPr lang="en-US" sz="2800" b="1" i="1" dirty="0" smtClean="0">
                <a:solidFill>
                  <a:srgbClr val="C00000"/>
                </a:solidFill>
              </a:rPr>
              <a:t>W</a:t>
            </a:r>
            <a:r>
              <a:rPr lang="en-US" sz="2400" dirty="0" smtClean="0">
                <a:solidFill>
                  <a:srgbClr val="C00000"/>
                </a:solidFill>
              </a:rPr>
              <a:t>orkstation</a:t>
            </a:r>
            <a:r>
              <a:rPr lang="en-US" sz="2400" b="1" dirty="0" smtClean="0">
                <a:solidFill>
                  <a:srgbClr val="C00000"/>
                </a:solidFill>
              </a:rPr>
              <a:t> </a:t>
            </a:r>
            <a:r>
              <a:rPr lang="en-US" sz="2400" dirty="0" smtClean="0">
                <a:solidFill>
                  <a:srgbClr val="C00000"/>
                </a:solidFill>
              </a:rPr>
              <a:t>for</a:t>
            </a:r>
            <a:r>
              <a:rPr lang="en-US" sz="2400" b="1" dirty="0" smtClean="0">
                <a:solidFill>
                  <a:srgbClr val="C00000"/>
                </a:solidFill>
              </a:rPr>
              <a:t> </a:t>
            </a:r>
            <a:r>
              <a:rPr lang="en-US" sz="2800" b="1" i="1" dirty="0" smtClean="0">
                <a:solidFill>
                  <a:srgbClr val="C00000"/>
                </a:solidFill>
              </a:rPr>
              <a:t>E</a:t>
            </a:r>
            <a:r>
              <a:rPr lang="en-US" sz="2400" dirty="0" smtClean="0">
                <a:solidFill>
                  <a:srgbClr val="C00000"/>
                </a:solidFill>
              </a:rPr>
              <a:t>nergy</a:t>
            </a:r>
            <a:r>
              <a:rPr lang="en-US" sz="2400" b="1" dirty="0" smtClean="0">
                <a:solidFill>
                  <a:srgbClr val="C00000"/>
                </a:solidFill>
              </a:rPr>
              <a:t> </a:t>
            </a:r>
            <a:r>
              <a:rPr lang="en-US" sz="2800" b="1" i="1" dirty="0" smtClean="0">
                <a:solidFill>
                  <a:srgbClr val="C00000"/>
                </a:solidFill>
              </a:rPr>
              <a:t>R</a:t>
            </a:r>
            <a:r>
              <a:rPr lang="en-US" sz="2400" dirty="0" smtClean="0">
                <a:solidFill>
                  <a:srgbClr val="C00000"/>
                </a:solidFill>
              </a:rPr>
              <a:t>eduction</a:t>
            </a:r>
            <a:endParaRPr lang="en-US" sz="2400" dirty="0">
              <a:solidFill>
                <a:srgbClr val="C00000"/>
              </a:solidFill>
            </a:endParaRPr>
          </a:p>
        </p:txBody>
      </p:sp>
      <p:sp>
        <p:nvSpPr>
          <p:cNvPr id="6" name="Rectangle 5"/>
          <p:cNvSpPr/>
          <p:nvPr/>
        </p:nvSpPr>
        <p:spPr>
          <a:xfrm>
            <a:off x="571500" y="3581400"/>
            <a:ext cx="8001000" cy="2246769"/>
          </a:xfrm>
          <a:prstGeom prst="rect">
            <a:avLst/>
          </a:prstGeom>
        </p:spPr>
        <p:txBody>
          <a:bodyPr wrap="square">
            <a:spAutoFit/>
          </a:bodyPr>
          <a:lstStyle/>
          <a:p>
            <a:pPr>
              <a:buNone/>
            </a:pPr>
            <a:endParaRPr lang="en-US" sz="2800" dirty="0"/>
          </a:p>
          <a:p>
            <a:pPr>
              <a:buNone/>
            </a:pPr>
            <a:r>
              <a:rPr lang="en-US" sz="2800" dirty="0" smtClean="0"/>
              <a:t>The Remote P.O.W.E.R. </a:t>
            </a:r>
            <a:r>
              <a:rPr lang="en-US" sz="2800" dirty="0"/>
              <a:t>Project </a:t>
            </a:r>
            <a:r>
              <a:rPr lang="en-US" sz="2800" dirty="0" smtClean="0"/>
              <a:t>allows our faculty and staff to </a:t>
            </a:r>
            <a:r>
              <a:rPr lang="en-US" sz="2800" dirty="0"/>
              <a:t>power off their office computer when they leave and then power it on from home or on the </a:t>
            </a:r>
            <a:r>
              <a:rPr lang="en-US" sz="2800" dirty="0" smtClean="0"/>
              <a:t>road to gain remote access.</a:t>
            </a:r>
            <a:endParaRPr lang="en-US" sz="2800" dirty="0"/>
          </a:p>
        </p:txBody>
      </p:sp>
    </p:spTree>
    <p:extLst>
      <p:ext uri="{BB962C8B-B14F-4D97-AF65-F5344CB8AC3E}">
        <p14:creationId xmlns:p14="http://schemas.microsoft.com/office/powerpoint/2010/main" xmlns="" val="658617083"/>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40360"/>
            <a:ext cx="8229600" cy="3246040"/>
          </a:xfrm>
        </p:spPr>
        <p:txBody>
          <a:bodyPr>
            <a:normAutofit/>
          </a:bodyPr>
          <a:lstStyle/>
          <a:p>
            <a:r>
              <a:rPr lang="en-US" dirty="0" smtClean="0"/>
              <a:t>Create a ‘user-driven’ process – we try to avoid forcing things on our users</a:t>
            </a:r>
          </a:p>
          <a:p>
            <a:r>
              <a:rPr lang="en-US" dirty="0" smtClean="0"/>
              <a:t>Create an easy to use application</a:t>
            </a:r>
          </a:p>
          <a:p>
            <a:r>
              <a:rPr lang="en-US" dirty="0" smtClean="0"/>
              <a:t>Solve the %90 problem (Windows machines – little to no support for the %10 who run non-Windows OS)</a:t>
            </a:r>
          </a:p>
          <a:p>
            <a:endParaRPr lang="en-US" dirty="0"/>
          </a:p>
        </p:txBody>
      </p:sp>
      <p:sp>
        <p:nvSpPr>
          <p:cNvPr id="6" name="Title 1"/>
          <p:cNvSpPr>
            <a:spLocks noGrp="1"/>
          </p:cNvSpPr>
          <p:nvPr>
            <p:ph type="title"/>
          </p:nvPr>
        </p:nvSpPr>
        <p:spPr>
          <a:xfrm>
            <a:off x="457200" y="304800"/>
            <a:ext cx="8229600" cy="1143000"/>
          </a:xfrm>
        </p:spPr>
        <p:txBody>
          <a:bodyPr>
            <a:normAutofit/>
          </a:bodyPr>
          <a:lstStyle/>
          <a:p>
            <a:r>
              <a:rPr dirty="0" smtClean="0"/>
              <a:t>Goals</a:t>
            </a:r>
            <a:endParaRPr lang="en-US" dirty="0"/>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29600" cy="3352800"/>
          </a:xfrm>
        </p:spPr>
        <p:txBody>
          <a:bodyPr>
            <a:normAutofit fontScale="92500" lnSpcReduction="20000"/>
          </a:bodyPr>
          <a:lstStyle/>
          <a:p>
            <a:r>
              <a:rPr lang="en-US" dirty="0" smtClean="0"/>
              <a:t>ASP.NET application running on college web server</a:t>
            </a:r>
          </a:p>
          <a:p>
            <a:r>
              <a:rPr lang="en-US" dirty="0" smtClean="0"/>
              <a:t>MS SQL Server </a:t>
            </a:r>
          </a:p>
          <a:p>
            <a:r>
              <a:rPr lang="en-US" dirty="0" smtClean="0"/>
              <a:t>ActiveX Object for workstation registration</a:t>
            </a:r>
          </a:p>
          <a:p>
            <a:pPr lvl="1">
              <a:buNone/>
            </a:pPr>
            <a:r>
              <a:rPr lang="en-US" dirty="0" smtClean="0"/>
              <a:t> (required for automatic registration, but not for wake up functions)</a:t>
            </a:r>
          </a:p>
          <a:p>
            <a:r>
              <a:rPr lang="en-US" dirty="0" smtClean="0"/>
              <a:t>Web Server responsible for sending WOL packets</a:t>
            </a:r>
          </a:p>
          <a:p>
            <a:pPr lvl="1"/>
            <a:r>
              <a:rPr lang="en-US" dirty="0" smtClean="0"/>
              <a:t>WOL </a:t>
            </a:r>
            <a:r>
              <a:rPr lang="en-US" smtClean="0"/>
              <a:t>Code found at http://www.depicus.com/wake-on-lan/</a:t>
            </a:r>
            <a:endParaRPr lang="en-US" dirty="0" smtClean="0"/>
          </a:p>
          <a:p>
            <a:r>
              <a:rPr lang="en-US" dirty="0" smtClean="0"/>
              <a:t>ICMP</a:t>
            </a:r>
          </a:p>
          <a:p>
            <a:r>
              <a:rPr lang="en-US" dirty="0" smtClean="0"/>
              <a:t>Dynamic DNS </a:t>
            </a:r>
            <a:endParaRPr lang="en-US" dirty="0"/>
          </a:p>
        </p:txBody>
      </p:sp>
      <p:sp>
        <p:nvSpPr>
          <p:cNvPr id="6" name="Title 1"/>
          <p:cNvSpPr>
            <a:spLocks noGrp="1"/>
          </p:cNvSpPr>
          <p:nvPr>
            <p:ph type="title"/>
          </p:nvPr>
        </p:nvSpPr>
        <p:spPr>
          <a:xfrm>
            <a:off x="457200" y="304800"/>
            <a:ext cx="8229600" cy="1143000"/>
          </a:xfrm>
        </p:spPr>
        <p:txBody>
          <a:bodyPr>
            <a:normAutofit/>
          </a:bodyPr>
          <a:lstStyle/>
          <a:p>
            <a:r>
              <a:rPr smtClean="0"/>
              <a:t>Behind the Scenes</a:t>
            </a:r>
            <a:endParaRPr lang="en-US" sz="3600" dirty="0"/>
          </a:p>
        </p:txBody>
      </p:sp>
      <p:sp>
        <p:nvSpPr>
          <p:cNvPr id="5" name="TextBox 4"/>
          <p:cNvSpPr txBox="1"/>
          <p:nvPr/>
        </p:nvSpPr>
        <p:spPr>
          <a:xfrm>
            <a:off x="3323998" y="1676400"/>
            <a:ext cx="2212272" cy="584775"/>
          </a:xfrm>
          <a:prstGeom prst="rect">
            <a:avLst/>
          </a:prstGeom>
          <a:noFill/>
        </p:spPr>
        <p:txBody>
          <a:bodyPr wrap="none" rtlCol="0">
            <a:spAutoFit/>
          </a:bodyPr>
          <a:lstStyle/>
          <a:p>
            <a:r>
              <a:rPr lang="en-US" sz="3200" b="1" dirty="0" smtClean="0">
                <a:solidFill>
                  <a:schemeClr val="accent6"/>
                </a:solidFill>
                <a:effectLst>
                  <a:outerShdw blurRad="63500" dist="38100" dir="8220000" algn="tl" rotWithShape="0">
                    <a:srgbClr val="000000">
                      <a:alpha val="30000"/>
                    </a:srgbClr>
                  </a:outerShdw>
                </a:effectLst>
                <a:latin typeface="+mj-lt"/>
                <a:ea typeface="+mj-lt"/>
                <a:cs typeface="+mj-lt"/>
              </a:rPr>
              <a:t>Technology</a:t>
            </a: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29600" cy="3657600"/>
          </a:xfrm>
        </p:spPr>
        <p:txBody>
          <a:bodyPr>
            <a:normAutofit/>
          </a:bodyPr>
          <a:lstStyle/>
          <a:p>
            <a:r>
              <a:rPr lang="en-US" dirty="0" smtClean="0"/>
              <a:t>BIOS Settings</a:t>
            </a:r>
          </a:p>
          <a:p>
            <a:pPr lvl="1"/>
            <a:r>
              <a:rPr lang="en-US" dirty="0" smtClean="0"/>
              <a:t>DCCU (Dell Client Configuration Utility) pushed via an SCCM package</a:t>
            </a:r>
          </a:p>
          <a:p>
            <a:r>
              <a:rPr lang="en-US" dirty="0" smtClean="0"/>
              <a:t>NIC Power Settings</a:t>
            </a:r>
          </a:p>
          <a:p>
            <a:pPr lvl="1"/>
            <a:r>
              <a:rPr lang="en-US" dirty="0" smtClean="0"/>
              <a:t>For Windows Machines there are NIC setting are required to enable WOL</a:t>
            </a:r>
            <a:endParaRPr lang="en-US" sz="2000" dirty="0" smtClean="0"/>
          </a:p>
          <a:p>
            <a:pPr lvl="2"/>
            <a:r>
              <a:rPr lang="en-US" sz="1800" dirty="0" smtClean="0"/>
              <a:t>Allow this device to bring the computer out of standby</a:t>
            </a:r>
          </a:p>
          <a:p>
            <a:pPr lvl="2"/>
            <a:r>
              <a:rPr lang="en-US" sz="1800" dirty="0" smtClean="0"/>
              <a:t>Only allow management stations to bring the computer out of standby</a:t>
            </a:r>
            <a:endParaRPr lang="en-US" dirty="0" smtClean="0"/>
          </a:p>
          <a:p>
            <a:pPr lvl="1"/>
            <a:endParaRPr lang="en-US" dirty="0" smtClean="0"/>
          </a:p>
        </p:txBody>
      </p:sp>
      <p:sp>
        <p:nvSpPr>
          <p:cNvPr id="6" name="Title 1"/>
          <p:cNvSpPr>
            <a:spLocks noGrp="1"/>
          </p:cNvSpPr>
          <p:nvPr>
            <p:ph type="title"/>
          </p:nvPr>
        </p:nvSpPr>
        <p:spPr>
          <a:xfrm>
            <a:off x="457200" y="304800"/>
            <a:ext cx="8229600" cy="1143000"/>
          </a:xfrm>
        </p:spPr>
        <p:txBody>
          <a:bodyPr>
            <a:normAutofit/>
          </a:bodyPr>
          <a:lstStyle/>
          <a:p>
            <a:r>
              <a:rPr smtClean="0"/>
              <a:t>Behind the Scenes</a:t>
            </a:r>
            <a:endParaRPr lang="en-US" sz="3600" dirty="0"/>
          </a:p>
        </p:txBody>
      </p:sp>
      <p:sp>
        <p:nvSpPr>
          <p:cNvPr id="4" name="TextBox 3"/>
          <p:cNvSpPr txBox="1"/>
          <p:nvPr/>
        </p:nvSpPr>
        <p:spPr>
          <a:xfrm>
            <a:off x="3323998" y="1676400"/>
            <a:ext cx="2446311" cy="584775"/>
          </a:xfrm>
          <a:prstGeom prst="rect">
            <a:avLst/>
          </a:prstGeom>
          <a:noFill/>
        </p:spPr>
        <p:txBody>
          <a:bodyPr wrap="none" rtlCol="0">
            <a:spAutoFit/>
          </a:bodyPr>
          <a:lstStyle/>
          <a:p>
            <a:r>
              <a:rPr lang="en-US" sz="3200" b="1" dirty="0" smtClean="0">
                <a:solidFill>
                  <a:schemeClr val="accent6"/>
                </a:solidFill>
                <a:effectLst>
                  <a:outerShdw blurRad="63500" dist="38100" dir="8220000" algn="tl" rotWithShape="0">
                    <a:srgbClr val="000000">
                      <a:alpha val="30000"/>
                    </a:srgbClr>
                  </a:outerShdw>
                </a:effectLst>
                <a:latin typeface="+mj-lt"/>
                <a:ea typeface="+mj-lt"/>
                <a:cs typeface="+mj-lt"/>
              </a:rPr>
              <a:t>Tech Hurdles</a:t>
            </a:r>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1876</TotalTime>
  <Words>622</Words>
  <Application>Microsoft Office PowerPoint</Application>
  <PresentationFormat>On-screen Show (4:3)</PresentationFormat>
  <Paragraphs>81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Conserving Energy Through Remote Control of Your PC</vt:lpstr>
      <vt:lpstr>Welcome</vt:lpstr>
      <vt:lpstr>The Problem</vt:lpstr>
      <vt:lpstr>Cost</vt:lpstr>
      <vt:lpstr>What did we do?</vt:lpstr>
      <vt:lpstr>Remote P.O.W.E.R. Project</vt:lpstr>
      <vt:lpstr>Goals</vt:lpstr>
      <vt:lpstr>Behind the Scenes</vt:lpstr>
      <vt:lpstr>Behind the Scenes</vt:lpstr>
      <vt:lpstr>Behind the Scenes</vt:lpstr>
      <vt:lpstr>Behind the Scenes</vt:lpstr>
      <vt:lpstr>Behind the Scenes</vt:lpstr>
      <vt:lpstr>Behind the Scenes</vt:lpstr>
      <vt:lpstr>Demo</vt:lpstr>
      <vt:lpstr>Questions?</vt:lpstr>
      <vt:lpstr>THANK YOU</vt:lpstr>
    </vt:vector>
  </TitlesOfParts>
  <Company>brain bolts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boelts</dc:creator>
  <cp:lastModifiedBy>STSG</cp:lastModifiedBy>
  <cp:revision>47</cp:revision>
  <dcterms:created xsi:type="dcterms:W3CDTF">2009-07-28T17:41:50Z</dcterms:created>
  <dcterms:modified xsi:type="dcterms:W3CDTF">2010-03-16T14:55:19Z</dcterms:modified>
</cp:coreProperties>
</file>