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handoutMasterIdLst>
    <p:handoutMasterId r:id="rId34"/>
  </p:handoutMasterIdLst>
  <p:sldIdLst>
    <p:sldId id="256" r:id="rId5"/>
    <p:sldId id="263" r:id="rId6"/>
    <p:sldId id="296" r:id="rId7"/>
    <p:sldId id="297" r:id="rId8"/>
    <p:sldId id="298" r:id="rId9"/>
    <p:sldId id="290" r:id="rId10"/>
    <p:sldId id="291" r:id="rId11"/>
    <p:sldId id="264" r:id="rId12"/>
    <p:sldId id="277" r:id="rId13"/>
    <p:sldId id="278" r:id="rId14"/>
    <p:sldId id="279" r:id="rId15"/>
    <p:sldId id="295" r:id="rId16"/>
    <p:sldId id="280" r:id="rId17"/>
    <p:sldId id="265" r:id="rId18"/>
    <p:sldId id="284" r:id="rId19"/>
    <p:sldId id="289" r:id="rId20"/>
    <p:sldId id="288" r:id="rId21"/>
    <p:sldId id="285" r:id="rId22"/>
    <p:sldId id="287" r:id="rId23"/>
    <p:sldId id="266" r:id="rId24"/>
    <p:sldId id="267" r:id="rId25"/>
    <p:sldId id="268" r:id="rId26"/>
    <p:sldId id="283" r:id="rId27"/>
    <p:sldId id="282" r:id="rId28"/>
    <p:sldId id="269" r:id="rId29"/>
    <p:sldId id="270" r:id="rId30"/>
    <p:sldId id="281" r:id="rId31"/>
    <p:sldId id="261" r:id="rId3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9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9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9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9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96" charset="-128"/>
        <a:cs typeface="+mn-cs"/>
      </a:defRPr>
    </a:lvl5pPr>
    <a:lvl6pPr marL="2286000" algn="l" defTabSz="914400" rtl="0" eaLnBrk="1" latinLnBrk="0" hangingPunct="1">
      <a:defRPr kern="1200">
        <a:solidFill>
          <a:schemeClr val="tx1"/>
        </a:solidFill>
        <a:latin typeface="Arial" charset="0"/>
        <a:ea typeface="ＭＳ Ｐゴシック" pitchFamily="96" charset="-128"/>
        <a:cs typeface="+mn-cs"/>
      </a:defRPr>
    </a:lvl6pPr>
    <a:lvl7pPr marL="2743200" algn="l" defTabSz="914400" rtl="0" eaLnBrk="1" latinLnBrk="0" hangingPunct="1">
      <a:defRPr kern="1200">
        <a:solidFill>
          <a:schemeClr val="tx1"/>
        </a:solidFill>
        <a:latin typeface="Arial" charset="0"/>
        <a:ea typeface="ＭＳ Ｐゴシック" pitchFamily="96" charset="-128"/>
        <a:cs typeface="+mn-cs"/>
      </a:defRPr>
    </a:lvl7pPr>
    <a:lvl8pPr marL="3200400" algn="l" defTabSz="914400" rtl="0" eaLnBrk="1" latinLnBrk="0" hangingPunct="1">
      <a:defRPr kern="1200">
        <a:solidFill>
          <a:schemeClr val="tx1"/>
        </a:solidFill>
        <a:latin typeface="Arial" charset="0"/>
        <a:ea typeface="ＭＳ Ｐゴシック" pitchFamily="96" charset="-128"/>
        <a:cs typeface="+mn-cs"/>
      </a:defRPr>
    </a:lvl8pPr>
    <a:lvl9pPr marL="3657600" algn="l" defTabSz="914400" rtl="0" eaLnBrk="1" latinLnBrk="0" hangingPunct="1">
      <a:defRPr kern="1200">
        <a:solidFill>
          <a:schemeClr val="tx1"/>
        </a:solidFill>
        <a:latin typeface="Arial" charset="0"/>
        <a:ea typeface="ＭＳ Ｐゴシック" pitchFamily="9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922E"/>
    <a:srgbClr val="FCD866"/>
    <a:srgbClr val="F3E570"/>
    <a:srgbClr val="DA5919"/>
    <a:srgbClr val="5D717E"/>
    <a:srgbClr val="3D6117"/>
    <a:srgbClr val="004A72"/>
    <a:srgbClr val="1B84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330"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autoTitleDeleted val="0"/>
    <c:plotArea>
      <c:layout/>
      <c:barChart>
        <c:barDir val="col"/>
        <c:grouping val="stacked"/>
        <c:varyColors val="0"/>
        <c:ser>
          <c:idx val="0"/>
          <c:order val="0"/>
          <c:tx>
            <c:strRef>
              <c:f>Sheet1!$B$1</c:f>
              <c:strCache>
                <c:ptCount val="1"/>
                <c:pt idx="0">
                  <c:v>1</c:v>
                </c:pt>
              </c:strCache>
            </c:strRef>
          </c:tx>
          <c:spPr>
            <a:solidFill>
              <a:srgbClr val="FF0000"/>
            </a:solidFill>
          </c:spPr>
          <c:invertIfNegative val="0"/>
          <c:cat>
            <c:strRef>
              <c:f>Sheet1!$A$2:$A$9</c:f>
              <c:strCache>
                <c:ptCount val="8"/>
                <c:pt idx="0">
                  <c:v>Instant Messaging</c:v>
                </c:pt>
                <c:pt idx="1">
                  <c:v>Mobility</c:v>
                </c:pt>
                <c:pt idx="2">
                  <c:v>Presence</c:v>
                </c:pt>
                <c:pt idx="3">
                  <c:v>Call Forwarding</c:v>
                </c:pt>
                <c:pt idx="4">
                  <c:v>One Touch Dialing</c:v>
                </c:pt>
                <c:pt idx="5">
                  <c:v>Remote Desktop</c:v>
                </c:pt>
                <c:pt idx="6">
                  <c:v>Team Call Group</c:v>
                </c:pt>
                <c:pt idx="7">
                  <c:v>Video Call</c:v>
                </c:pt>
              </c:strCache>
            </c:strRef>
          </c:cat>
          <c:val>
            <c:numRef>
              <c:f>Sheet1!$B$2:$B$9</c:f>
              <c:numCache>
                <c:formatCode>General</c:formatCode>
                <c:ptCount val="8"/>
                <c:pt idx="0">
                  <c:v>5.26</c:v>
                </c:pt>
                <c:pt idx="1">
                  <c:v>10.53</c:v>
                </c:pt>
                <c:pt idx="2">
                  <c:v>6.7700000000000005</c:v>
                </c:pt>
                <c:pt idx="3">
                  <c:v>4.5</c:v>
                </c:pt>
                <c:pt idx="4">
                  <c:v>2.2599999999999998</c:v>
                </c:pt>
                <c:pt idx="5">
                  <c:v>3.7600000000000002</c:v>
                </c:pt>
                <c:pt idx="6">
                  <c:v>1.5</c:v>
                </c:pt>
                <c:pt idx="7">
                  <c:v>0</c:v>
                </c:pt>
              </c:numCache>
            </c:numRef>
          </c:val>
        </c:ser>
        <c:ser>
          <c:idx val="1"/>
          <c:order val="1"/>
          <c:tx>
            <c:strRef>
              <c:f>Sheet1!$C$1</c:f>
              <c:strCache>
                <c:ptCount val="1"/>
                <c:pt idx="0">
                  <c:v>2</c:v>
                </c:pt>
              </c:strCache>
            </c:strRef>
          </c:tx>
          <c:invertIfNegative val="0"/>
          <c:cat>
            <c:strRef>
              <c:f>Sheet1!$A$2:$A$9</c:f>
              <c:strCache>
                <c:ptCount val="8"/>
                <c:pt idx="0">
                  <c:v>Instant Messaging</c:v>
                </c:pt>
                <c:pt idx="1">
                  <c:v>Mobility</c:v>
                </c:pt>
                <c:pt idx="2">
                  <c:v>Presence</c:v>
                </c:pt>
                <c:pt idx="3">
                  <c:v>Call Forwarding</c:v>
                </c:pt>
                <c:pt idx="4">
                  <c:v>One Touch Dialing</c:v>
                </c:pt>
                <c:pt idx="5">
                  <c:v>Remote Desktop</c:v>
                </c:pt>
                <c:pt idx="6">
                  <c:v>Team Call Group</c:v>
                </c:pt>
                <c:pt idx="7">
                  <c:v>Video Call</c:v>
                </c:pt>
              </c:strCache>
            </c:strRef>
          </c:cat>
          <c:val>
            <c:numRef>
              <c:f>Sheet1!$C$2:$C$9</c:f>
              <c:numCache>
                <c:formatCode>General</c:formatCode>
                <c:ptCount val="8"/>
                <c:pt idx="0">
                  <c:v>12.03</c:v>
                </c:pt>
                <c:pt idx="1">
                  <c:v>4.51</c:v>
                </c:pt>
                <c:pt idx="2">
                  <c:v>3.7600000000000002</c:v>
                </c:pt>
                <c:pt idx="3">
                  <c:v>3.7600000000000002</c:v>
                </c:pt>
                <c:pt idx="4">
                  <c:v>5.26</c:v>
                </c:pt>
                <c:pt idx="5">
                  <c:v>3</c:v>
                </c:pt>
                <c:pt idx="6">
                  <c:v>0</c:v>
                </c:pt>
                <c:pt idx="7">
                  <c:v>1.5</c:v>
                </c:pt>
              </c:numCache>
            </c:numRef>
          </c:val>
        </c:ser>
        <c:ser>
          <c:idx val="2"/>
          <c:order val="2"/>
          <c:tx>
            <c:strRef>
              <c:f>Sheet1!$D$1</c:f>
              <c:strCache>
                <c:ptCount val="1"/>
                <c:pt idx="0">
                  <c:v>3</c:v>
                </c:pt>
              </c:strCache>
            </c:strRef>
          </c:tx>
          <c:spPr>
            <a:solidFill>
              <a:srgbClr val="00B0F0"/>
            </a:solidFill>
          </c:spPr>
          <c:invertIfNegative val="0"/>
          <c:cat>
            <c:strRef>
              <c:f>Sheet1!$A$2:$A$9</c:f>
              <c:strCache>
                <c:ptCount val="8"/>
                <c:pt idx="0">
                  <c:v>Instant Messaging</c:v>
                </c:pt>
                <c:pt idx="1">
                  <c:v>Mobility</c:v>
                </c:pt>
                <c:pt idx="2">
                  <c:v>Presence</c:v>
                </c:pt>
                <c:pt idx="3">
                  <c:v>Call Forwarding</c:v>
                </c:pt>
                <c:pt idx="4">
                  <c:v>One Touch Dialing</c:v>
                </c:pt>
                <c:pt idx="5">
                  <c:v>Remote Desktop</c:v>
                </c:pt>
                <c:pt idx="6">
                  <c:v>Team Call Group</c:v>
                </c:pt>
                <c:pt idx="7">
                  <c:v>Video Call</c:v>
                </c:pt>
              </c:strCache>
            </c:strRef>
          </c:cat>
          <c:val>
            <c:numRef>
              <c:f>Sheet1!$D$2:$D$9</c:f>
              <c:numCache>
                <c:formatCode>General</c:formatCode>
                <c:ptCount val="8"/>
                <c:pt idx="0">
                  <c:v>9.02</c:v>
                </c:pt>
                <c:pt idx="1">
                  <c:v>3</c:v>
                </c:pt>
                <c:pt idx="2">
                  <c:v>6</c:v>
                </c:pt>
                <c:pt idx="3">
                  <c:v>4.5</c:v>
                </c:pt>
                <c:pt idx="4">
                  <c:v>3</c:v>
                </c:pt>
                <c:pt idx="5">
                  <c:v>2.2599999999999998</c:v>
                </c:pt>
                <c:pt idx="6">
                  <c:v>2.2599999999999998</c:v>
                </c:pt>
                <c:pt idx="7">
                  <c:v>1.5</c:v>
                </c:pt>
              </c:numCache>
            </c:numRef>
          </c:val>
        </c:ser>
        <c:dLbls>
          <c:showLegendKey val="0"/>
          <c:showVal val="0"/>
          <c:showCatName val="0"/>
          <c:showSerName val="0"/>
          <c:showPercent val="0"/>
          <c:showBubbleSize val="0"/>
        </c:dLbls>
        <c:gapWidth val="150"/>
        <c:overlap val="100"/>
        <c:axId val="29080192"/>
        <c:axId val="29081984"/>
      </c:barChart>
      <c:catAx>
        <c:axId val="29080192"/>
        <c:scaling>
          <c:orientation val="minMax"/>
        </c:scaling>
        <c:delete val="0"/>
        <c:axPos val="b"/>
        <c:majorTickMark val="out"/>
        <c:minorTickMark val="none"/>
        <c:tickLblPos val="nextTo"/>
        <c:crossAx val="29081984"/>
        <c:crosses val="autoZero"/>
        <c:auto val="1"/>
        <c:lblAlgn val="ctr"/>
        <c:lblOffset val="100"/>
        <c:noMultiLvlLbl val="0"/>
      </c:catAx>
      <c:valAx>
        <c:axId val="29081984"/>
        <c:scaling>
          <c:orientation val="minMax"/>
        </c:scaling>
        <c:delete val="0"/>
        <c:axPos val="l"/>
        <c:majorGridlines/>
        <c:title>
          <c:tx>
            <c:rich>
              <a:bodyPr rot="0" vert="wordArtVert"/>
              <a:lstStyle/>
              <a:p>
                <a:pPr>
                  <a:defRPr/>
                </a:pPr>
                <a:r>
                  <a:rPr lang="en-US" dirty="0" smtClean="0"/>
                  <a:t>%</a:t>
                </a:r>
                <a:endParaRPr lang="en-US" dirty="0"/>
              </a:p>
            </c:rich>
          </c:tx>
          <c:overlay val="0"/>
        </c:title>
        <c:numFmt formatCode="General" sourceLinked="1"/>
        <c:majorTickMark val="out"/>
        <c:minorTickMark val="none"/>
        <c:tickLblPos val="nextTo"/>
        <c:crossAx val="29080192"/>
        <c:crosses val="autoZero"/>
        <c:crossBetween val="between"/>
      </c:valAx>
    </c:plotArea>
    <c:legend>
      <c:legendPos val="r"/>
      <c:layout>
        <c:manualLayout>
          <c:xMode val="edge"/>
          <c:yMode val="edge"/>
          <c:x val="0.85589537103316649"/>
          <c:y val="0.10367226299468091"/>
          <c:w val="5.1680386542591279E-2"/>
          <c:h val="0.22183855634558514"/>
        </c:manualLayout>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390C032-5BA3-4880-BF78-BA5441172213}" type="datetime1">
              <a:rPr lang="en-US"/>
              <a:pPr/>
              <a:t>3/16/2010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AF039B9-D512-4D2A-A7CB-44CE1B900F01}" type="slidenum">
              <a:rPr lang="en-US"/>
              <a:pPr/>
              <a:t>‹#›</a:t>
            </a:fld>
            <a:endParaRPr lang="en-US"/>
          </a:p>
        </p:txBody>
      </p:sp>
    </p:spTree>
    <p:extLst>
      <p:ext uri="{BB962C8B-B14F-4D97-AF65-F5344CB8AC3E}">
        <p14:creationId xmlns:p14="http://schemas.microsoft.com/office/powerpoint/2010/main" val="39499648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792DEDE-42A0-4BE8-95AB-D93CB3D9D974}" type="datetime1">
              <a:rPr lang="en-US"/>
              <a:pPr/>
              <a:t>3/16/2010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35C50CA-D8E7-4F4B-9C10-53F379055924}" type="slidenum">
              <a:rPr lang="en-US"/>
              <a:pPr/>
              <a:t>‹#›</a:t>
            </a:fld>
            <a:endParaRPr lang="en-US"/>
          </a:p>
        </p:txBody>
      </p:sp>
    </p:spTree>
    <p:extLst>
      <p:ext uri="{BB962C8B-B14F-4D97-AF65-F5344CB8AC3E}">
        <p14:creationId xmlns:p14="http://schemas.microsoft.com/office/powerpoint/2010/main" val="58311596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ＭＳ Ｐゴシック" pitchFamily="4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11EA61-F477-48A8-82A9-10711FFADC18}"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7D708C-C0D0-4666-9172-8E11FC1AB0C5}" type="slidenum">
              <a:rPr lang="en-US" smtClean="0"/>
              <a:pPr/>
              <a:t>17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Virtualized the server. Integrated it with Microsoft Exchange, Cisco Call Manager, and Microsoft SharePoint.</a:t>
            </a:r>
          </a:p>
          <a:p>
            <a:endParaRPr lang="en-US" dirty="0"/>
          </a:p>
        </p:txBody>
      </p:sp>
      <p:sp>
        <p:nvSpPr>
          <p:cNvPr id="4" name="Slide Number Placeholder 3"/>
          <p:cNvSpPr>
            <a:spLocks noGrp="1"/>
          </p:cNvSpPr>
          <p:nvPr>
            <p:ph type="sldNum" sz="quarter" idx="10"/>
          </p:nvPr>
        </p:nvSpPr>
        <p:spPr/>
        <p:txBody>
          <a:bodyPr/>
          <a:lstStyle/>
          <a:p>
            <a:fld id="{B35C50CA-D8E7-4F4B-9C10-53F379055924}" type="slidenum">
              <a:rPr lang="en-US" smtClean="0"/>
              <a:pPr/>
              <a:t>24</a:t>
            </a:fld>
            <a:endParaRPr lang="en-US"/>
          </a:p>
        </p:txBody>
      </p:sp>
    </p:spTree>
    <p:extLst>
      <p:ext uri="{BB962C8B-B14F-4D97-AF65-F5344CB8AC3E}">
        <p14:creationId xmlns:p14="http://schemas.microsoft.com/office/powerpoint/2010/main" val="30128945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2" descr="cyb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6321425"/>
            <a:ext cx="91519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1" descr="cyber.jpg"/>
          <p:cNvPicPr>
            <a:picLocks noChangeAspect="1"/>
          </p:cNvPicPr>
          <p:nvPr userDrawn="1"/>
        </p:nvPicPr>
        <p:blipFill>
          <a:blip r:embed="rId3">
            <a:extLst>
              <a:ext uri="{28A0092B-C50C-407E-A947-70E740481C1C}">
                <a14:useLocalDpi xmlns:a14="http://schemas.microsoft.com/office/drawing/2010/main" val="0"/>
              </a:ext>
            </a:extLst>
          </a:blip>
          <a:srcRect r="57039"/>
          <a:stretch>
            <a:fillRect/>
          </a:stretch>
        </p:blipFill>
        <p:spPr bwMode="auto">
          <a:xfrm>
            <a:off x="2614613" y="955675"/>
            <a:ext cx="39322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62000" y="2228295"/>
            <a:ext cx="7772400" cy="1470025"/>
          </a:xfrm>
        </p:spPr>
        <p:txBody>
          <a:bodyPr/>
          <a:lstStyle>
            <a:lvl1pPr algn="ctr">
              <a:defRPr sz="3000">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3491945"/>
            <a:ext cx="6400800" cy="1219200"/>
          </a:xfrm>
        </p:spPr>
        <p:txBody>
          <a:bodyPr>
            <a:normAutofit/>
          </a:bodyPr>
          <a:lstStyle>
            <a:lvl1pPr marL="0" indent="0" algn="ctr">
              <a:buNone/>
              <a:defRPr sz="2000">
                <a:solidFill>
                  <a:srgbClr val="3843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p:txBody>
          <a:bodyPr/>
          <a:lstStyle>
            <a:lvl1pPr>
              <a:defRPr/>
            </a:lvl1pPr>
          </a:lstStyle>
          <a:p>
            <a:fld id="{9BE45780-F100-4533-8995-4EAB7F28A522}" type="datetime1">
              <a:rPr lang="en-US"/>
              <a:pPr/>
              <a:t>3/16/2010</a:t>
            </a:fld>
            <a:endParaRPr lang="en-US"/>
          </a:p>
        </p:txBody>
      </p:sp>
      <p:sp>
        <p:nvSpPr>
          <p:cNvPr id="7" name="Footer Placeholder 4"/>
          <p:cNvSpPr>
            <a:spLocks noGrp="1"/>
          </p:cNvSpPr>
          <p:nvPr userDrawn="1">
            <p:ph type="ftr" sz="quarter" idx="11"/>
          </p:nvPr>
        </p:nvSpPr>
        <p:spPr/>
        <p:txBody>
          <a:bodyPr/>
          <a:lstStyle>
            <a:lvl1pPr>
              <a:defRPr/>
            </a:lvl1pPr>
          </a:lstStyle>
          <a:p>
            <a:r>
              <a:rPr lang="en-US"/>
              <a:t>Presentation 1</a:t>
            </a:r>
          </a:p>
        </p:txBody>
      </p:sp>
      <p:sp>
        <p:nvSpPr>
          <p:cNvPr id="8" name="Slide Number Placeholder 5"/>
          <p:cNvSpPr>
            <a:spLocks noGrp="1"/>
          </p:cNvSpPr>
          <p:nvPr userDrawn="1">
            <p:ph type="sldNum" sz="quarter" idx="12"/>
          </p:nvPr>
        </p:nvSpPr>
        <p:spPr/>
        <p:txBody>
          <a:bodyPr/>
          <a:lstStyle>
            <a:lvl1pPr>
              <a:defRPr/>
            </a:lvl1pPr>
          </a:lstStyle>
          <a:p>
            <a:fld id="{BDC27EE4-B0A1-4185-BA2A-E4A169E8634C}" type="slidenum">
              <a:rPr lang="en-US"/>
              <a:pPr/>
              <a:t>‹#›</a:t>
            </a:fld>
            <a:endParaRPr lang="en-US"/>
          </a:p>
        </p:txBody>
      </p:sp>
    </p:spTree>
    <p:extLst>
      <p:ext uri="{BB962C8B-B14F-4D97-AF65-F5344CB8AC3E}">
        <p14:creationId xmlns:p14="http://schemas.microsoft.com/office/powerpoint/2010/main" val="2708187850"/>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5A0CFF5-82B6-42EC-ADA4-B14D44DBB18C}" type="datetime1">
              <a:rPr lang="en-US"/>
              <a:pPr/>
              <a:t>3/16/2010</a:t>
            </a:fld>
            <a:endParaRPr lang="en-US"/>
          </a:p>
        </p:txBody>
      </p:sp>
      <p:sp>
        <p:nvSpPr>
          <p:cNvPr id="5" name="Footer Placeholder 4"/>
          <p:cNvSpPr>
            <a:spLocks noGrp="1"/>
          </p:cNvSpPr>
          <p:nvPr>
            <p:ph type="ftr" sz="quarter" idx="11"/>
          </p:nvPr>
        </p:nvSpPr>
        <p:spPr/>
        <p:txBody>
          <a:bodyPr/>
          <a:lstStyle>
            <a:lvl1pPr>
              <a:defRPr/>
            </a:lvl1pPr>
          </a:lstStyle>
          <a:p>
            <a:r>
              <a:rPr lang="en-US"/>
              <a:t>Presentation 1</a:t>
            </a:r>
          </a:p>
        </p:txBody>
      </p:sp>
      <p:sp>
        <p:nvSpPr>
          <p:cNvPr id="6" name="Slide Number Placeholder 5"/>
          <p:cNvSpPr>
            <a:spLocks noGrp="1"/>
          </p:cNvSpPr>
          <p:nvPr>
            <p:ph type="sldNum" sz="quarter" idx="12"/>
          </p:nvPr>
        </p:nvSpPr>
        <p:spPr/>
        <p:txBody>
          <a:bodyPr/>
          <a:lstStyle>
            <a:lvl1pPr>
              <a:defRPr/>
            </a:lvl1pPr>
          </a:lstStyle>
          <a:p>
            <a:fld id="{622D889D-8E25-4E55-AC1A-E6172644B388}" type="slidenum">
              <a:rPr lang="en-US"/>
              <a:pPr/>
              <a:t>‹#›</a:t>
            </a:fld>
            <a:endParaRPr lang="en-US"/>
          </a:p>
        </p:txBody>
      </p:sp>
    </p:spTree>
    <p:extLst>
      <p:ext uri="{BB962C8B-B14F-4D97-AF65-F5344CB8AC3E}">
        <p14:creationId xmlns:p14="http://schemas.microsoft.com/office/powerpoint/2010/main" val="177699431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F380D0C-C596-41C5-8E4C-3A422E8604BE}" type="datetime1">
              <a:rPr lang="en-US"/>
              <a:pPr/>
              <a:t>3/16/2010</a:t>
            </a:fld>
            <a:endParaRPr lang="en-US"/>
          </a:p>
        </p:txBody>
      </p:sp>
      <p:sp>
        <p:nvSpPr>
          <p:cNvPr id="5" name="Footer Placeholder 4"/>
          <p:cNvSpPr>
            <a:spLocks noGrp="1"/>
          </p:cNvSpPr>
          <p:nvPr>
            <p:ph type="ftr" sz="quarter" idx="11"/>
          </p:nvPr>
        </p:nvSpPr>
        <p:spPr/>
        <p:txBody>
          <a:bodyPr/>
          <a:lstStyle>
            <a:lvl1pPr>
              <a:defRPr/>
            </a:lvl1pPr>
          </a:lstStyle>
          <a:p>
            <a:r>
              <a:rPr lang="en-US"/>
              <a:t>Presentation 1</a:t>
            </a:r>
          </a:p>
        </p:txBody>
      </p:sp>
      <p:sp>
        <p:nvSpPr>
          <p:cNvPr id="6" name="Slide Number Placeholder 5"/>
          <p:cNvSpPr>
            <a:spLocks noGrp="1"/>
          </p:cNvSpPr>
          <p:nvPr>
            <p:ph type="sldNum" sz="quarter" idx="12"/>
          </p:nvPr>
        </p:nvSpPr>
        <p:spPr/>
        <p:txBody>
          <a:bodyPr/>
          <a:lstStyle>
            <a:lvl1pPr>
              <a:defRPr/>
            </a:lvl1pPr>
          </a:lstStyle>
          <a:p>
            <a:fld id="{0009159C-3B7E-4435-9DA6-78243A12878C}" type="slidenum">
              <a:rPr lang="en-US"/>
              <a:pPr/>
              <a:t>‹#›</a:t>
            </a:fld>
            <a:endParaRPr lang="en-US"/>
          </a:p>
        </p:txBody>
      </p:sp>
    </p:spTree>
    <p:extLst>
      <p:ext uri="{BB962C8B-B14F-4D97-AF65-F5344CB8AC3E}">
        <p14:creationId xmlns:p14="http://schemas.microsoft.com/office/powerpoint/2010/main" val="55467870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8788"/>
            <a:ext cx="8382000" cy="881497"/>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BB451A2-2FCF-480A-8562-217E5F229F47}" type="datetime1">
              <a:rPr lang="en-US"/>
              <a:pPr/>
              <a:t>3/16/2010</a:t>
            </a:fld>
            <a:endParaRPr lang="en-US"/>
          </a:p>
        </p:txBody>
      </p:sp>
      <p:sp>
        <p:nvSpPr>
          <p:cNvPr id="5" name="Footer Placeholder 4"/>
          <p:cNvSpPr>
            <a:spLocks noGrp="1"/>
          </p:cNvSpPr>
          <p:nvPr>
            <p:ph type="ftr" sz="quarter" idx="11"/>
          </p:nvPr>
        </p:nvSpPr>
        <p:spPr/>
        <p:txBody>
          <a:bodyPr/>
          <a:lstStyle>
            <a:lvl1pPr>
              <a:defRPr/>
            </a:lvl1pPr>
          </a:lstStyle>
          <a:p>
            <a:r>
              <a:rPr lang="en-US"/>
              <a:t>Presentation 1</a:t>
            </a:r>
          </a:p>
        </p:txBody>
      </p:sp>
      <p:sp>
        <p:nvSpPr>
          <p:cNvPr id="6" name="Slide Number Placeholder 5"/>
          <p:cNvSpPr>
            <a:spLocks noGrp="1"/>
          </p:cNvSpPr>
          <p:nvPr>
            <p:ph type="sldNum" sz="quarter" idx="12"/>
          </p:nvPr>
        </p:nvSpPr>
        <p:spPr/>
        <p:txBody>
          <a:bodyPr/>
          <a:lstStyle>
            <a:lvl1pPr>
              <a:defRPr/>
            </a:lvl1pPr>
          </a:lstStyle>
          <a:p>
            <a:fld id="{B857F649-1F73-44D5-A6B2-D55F883A36CB}" type="slidenum">
              <a:rPr lang="en-US"/>
              <a:pPr/>
              <a:t>‹#›</a:t>
            </a:fld>
            <a:endParaRPr lang="en-US"/>
          </a:p>
        </p:txBody>
      </p:sp>
      <p:cxnSp>
        <p:nvCxnSpPr>
          <p:cNvPr id="7" name="AutoShape 3"/>
          <p:cNvCxnSpPr>
            <a:cxnSpLocks noChangeShapeType="1"/>
          </p:cNvCxnSpPr>
          <p:nvPr userDrawn="1"/>
        </p:nvCxnSpPr>
        <p:spPr bwMode="auto">
          <a:xfrm>
            <a:off x="457200" y="1356618"/>
            <a:ext cx="8001000" cy="0"/>
          </a:xfrm>
          <a:prstGeom prst="straightConnector1">
            <a:avLst/>
          </a:prstGeom>
          <a:ln>
            <a:headEnd/>
            <a:tailEnd/>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85139688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569753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3" name="Date Placeholder 1"/>
          <p:cNvSpPr>
            <a:spLocks noGrp="1"/>
          </p:cNvSpPr>
          <p:nvPr>
            <p:ph type="dt" sz="half" idx="10"/>
          </p:nvPr>
        </p:nvSpPr>
        <p:spPr/>
        <p:txBody>
          <a:bodyPr/>
          <a:lstStyle>
            <a:lvl1pPr>
              <a:defRPr/>
            </a:lvl1pPr>
          </a:lstStyle>
          <a:p>
            <a:fld id="{4CEC12AE-D83E-4745-88CD-6CD4D4791720}" type="datetime1">
              <a:rPr lang="en-US"/>
              <a:pPr/>
              <a:t>3/16/2010</a:t>
            </a:fld>
            <a:endParaRPr lang="en-US"/>
          </a:p>
        </p:txBody>
      </p:sp>
      <p:sp>
        <p:nvSpPr>
          <p:cNvPr id="4" name="Footer Placeholder 2"/>
          <p:cNvSpPr>
            <a:spLocks noGrp="1"/>
          </p:cNvSpPr>
          <p:nvPr>
            <p:ph type="ftr" sz="quarter" idx="11"/>
          </p:nvPr>
        </p:nvSpPr>
        <p:spPr/>
        <p:txBody>
          <a:bodyPr/>
          <a:lstStyle>
            <a:lvl1pPr>
              <a:defRPr/>
            </a:lvl1pPr>
          </a:lstStyle>
          <a:p>
            <a:r>
              <a:rPr lang="en-US"/>
              <a:t>Presentation 1</a:t>
            </a:r>
          </a:p>
        </p:txBody>
      </p:sp>
      <p:sp>
        <p:nvSpPr>
          <p:cNvPr id="5" name="Slide Number Placeholder 3"/>
          <p:cNvSpPr>
            <a:spLocks noGrp="1"/>
          </p:cNvSpPr>
          <p:nvPr>
            <p:ph type="sldNum" sz="quarter" idx="12"/>
          </p:nvPr>
        </p:nvSpPr>
        <p:spPr/>
        <p:txBody>
          <a:bodyPr/>
          <a:lstStyle>
            <a:lvl1pPr>
              <a:defRPr/>
            </a:lvl1pPr>
          </a:lstStyle>
          <a:p>
            <a:fld id="{882E9DEF-7DCD-41F7-A964-8D23A66011C8}" type="slidenum">
              <a:rPr lang="en-US"/>
              <a:pPr/>
              <a:t>‹#›</a:t>
            </a:fld>
            <a:endParaRPr lang="en-US"/>
          </a:p>
        </p:txBody>
      </p:sp>
    </p:spTree>
    <p:extLst>
      <p:ext uri="{BB962C8B-B14F-4D97-AF65-F5344CB8AC3E}">
        <p14:creationId xmlns:p14="http://schemas.microsoft.com/office/powerpoint/2010/main" val="342198571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8788"/>
            <a:ext cx="8382000" cy="91907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AB351832-4370-460C-9B32-D309BA465D62}" type="datetime1">
              <a:rPr lang="en-US"/>
              <a:pPr/>
              <a:t>3/16/2010</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B0757BDA-355C-4BCD-AA55-CE4D88759151}" type="slidenum">
              <a:rPr lang="en-US"/>
              <a:pPr/>
              <a:t>‹#›</a:t>
            </a:fld>
            <a:endParaRPr lang="en-US"/>
          </a:p>
        </p:txBody>
      </p:sp>
      <p:cxnSp>
        <p:nvCxnSpPr>
          <p:cNvPr id="9" name="AutoShape 3"/>
          <p:cNvCxnSpPr>
            <a:cxnSpLocks noChangeShapeType="1"/>
          </p:cNvCxnSpPr>
          <p:nvPr userDrawn="1"/>
        </p:nvCxnSpPr>
        <p:spPr bwMode="auto">
          <a:xfrm>
            <a:off x="457200" y="1356618"/>
            <a:ext cx="8001000" cy="0"/>
          </a:xfrm>
          <a:prstGeom prst="straightConnector1">
            <a:avLst/>
          </a:prstGeom>
          <a:ln>
            <a:headEnd/>
            <a:tailEnd/>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563917851"/>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8788"/>
            <a:ext cx="8382000" cy="89402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2BEB4CAC-FC5D-4790-8162-EB6F56F5C3B8}" type="datetime1">
              <a:rPr lang="en-US"/>
              <a:pPr/>
              <a:t>3/16/2010</a:t>
            </a:fld>
            <a:endParaRPr lang="en-US"/>
          </a:p>
        </p:txBody>
      </p:sp>
      <p:sp>
        <p:nvSpPr>
          <p:cNvPr id="8" name="Footer Placeholder 4"/>
          <p:cNvSpPr>
            <a:spLocks noGrp="1"/>
          </p:cNvSpPr>
          <p:nvPr>
            <p:ph type="ftr" sz="quarter" idx="11"/>
          </p:nvPr>
        </p:nvSpPr>
        <p:spPr/>
        <p:txBody>
          <a:bodyPr/>
          <a:lstStyle>
            <a:lvl1pPr>
              <a:defRPr/>
            </a:lvl1pPr>
          </a:lstStyle>
          <a:p>
            <a:r>
              <a:rPr lang="en-US"/>
              <a:t>Presentation 1</a:t>
            </a:r>
          </a:p>
        </p:txBody>
      </p:sp>
      <p:sp>
        <p:nvSpPr>
          <p:cNvPr id="9" name="Slide Number Placeholder 5"/>
          <p:cNvSpPr>
            <a:spLocks noGrp="1"/>
          </p:cNvSpPr>
          <p:nvPr>
            <p:ph type="sldNum" sz="quarter" idx="12"/>
          </p:nvPr>
        </p:nvSpPr>
        <p:spPr/>
        <p:txBody>
          <a:bodyPr/>
          <a:lstStyle>
            <a:lvl1pPr>
              <a:defRPr/>
            </a:lvl1pPr>
          </a:lstStyle>
          <a:p>
            <a:fld id="{C826A795-F33B-4CB7-A5DB-363834A169AC}" type="slidenum">
              <a:rPr lang="en-US"/>
              <a:pPr/>
              <a:t>‹#›</a:t>
            </a:fld>
            <a:endParaRPr lang="en-US"/>
          </a:p>
        </p:txBody>
      </p:sp>
      <p:cxnSp>
        <p:nvCxnSpPr>
          <p:cNvPr id="11" name="AutoShape 3"/>
          <p:cNvCxnSpPr>
            <a:cxnSpLocks noChangeShapeType="1"/>
          </p:cNvCxnSpPr>
          <p:nvPr userDrawn="1"/>
        </p:nvCxnSpPr>
        <p:spPr bwMode="auto">
          <a:xfrm>
            <a:off x="457200" y="1356618"/>
            <a:ext cx="8001000" cy="0"/>
          </a:xfrm>
          <a:prstGeom prst="straightConnector1">
            <a:avLst/>
          </a:prstGeom>
          <a:ln>
            <a:headEnd/>
            <a:tailEnd/>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78032925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829DD46-5C4F-4DFE-B532-2EE8F701DB4D}" type="datetime1">
              <a:rPr lang="en-US"/>
              <a:pPr/>
              <a:t>3/16/2010</a:t>
            </a:fld>
            <a:endParaRPr lang="en-US"/>
          </a:p>
        </p:txBody>
      </p:sp>
      <p:sp>
        <p:nvSpPr>
          <p:cNvPr id="5" name="Footer Placeholder 4"/>
          <p:cNvSpPr>
            <a:spLocks noGrp="1"/>
          </p:cNvSpPr>
          <p:nvPr>
            <p:ph type="ftr" sz="quarter" idx="11"/>
          </p:nvPr>
        </p:nvSpPr>
        <p:spPr/>
        <p:txBody>
          <a:bodyPr/>
          <a:lstStyle>
            <a:lvl1pPr>
              <a:defRPr/>
            </a:lvl1pPr>
          </a:lstStyle>
          <a:p>
            <a:r>
              <a:rPr lang="en-US"/>
              <a:t>Presentation 1</a:t>
            </a:r>
          </a:p>
        </p:txBody>
      </p:sp>
      <p:sp>
        <p:nvSpPr>
          <p:cNvPr id="6" name="Slide Number Placeholder 5"/>
          <p:cNvSpPr>
            <a:spLocks noGrp="1"/>
          </p:cNvSpPr>
          <p:nvPr>
            <p:ph type="sldNum" sz="quarter" idx="12"/>
          </p:nvPr>
        </p:nvSpPr>
        <p:spPr/>
        <p:txBody>
          <a:bodyPr/>
          <a:lstStyle>
            <a:lvl1pPr>
              <a:defRPr/>
            </a:lvl1pPr>
          </a:lstStyle>
          <a:p>
            <a:fld id="{A18C9ED2-545C-48A7-93DC-D0C52A4AA869}" type="slidenum">
              <a:rPr lang="en-US"/>
              <a:pPr/>
              <a:t>‹#›</a:t>
            </a:fld>
            <a:endParaRPr lang="en-US"/>
          </a:p>
        </p:txBody>
      </p:sp>
    </p:spTree>
    <p:extLst>
      <p:ext uri="{BB962C8B-B14F-4D97-AF65-F5344CB8AC3E}">
        <p14:creationId xmlns:p14="http://schemas.microsoft.com/office/powerpoint/2010/main" val="7941011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8788"/>
            <a:ext cx="8382000" cy="89783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EB2148E4-3374-4E4A-9D53-1D750123ED52}" type="datetime1">
              <a:rPr lang="en-US"/>
              <a:pPr/>
              <a:t>3/16/2010</a:t>
            </a:fld>
            <a:endParaRPr lang="en-US"/>
          </a:p>
        </p:txBody>
      </p:sp>
      <p:sp>
        <p:nvSpPr>
          <p:cNvPr id="4" name="Footer Placeholder 4"/>
          <p:cNvSpPr>
            <a:spLocks noGrp="1"/>
          </p:cNvSpPr>
          <p:nvPr>
            <p:ph type="ftr" sz="quarter" idx="11"/>
          </p:nvPr>
        </p:nvSpPr>
        <p:spPr/>
        <p:txBody>
          <a:bodyPr/>
          <a:lstStyle>
            <a:lvl1pPr>
              <a:defRPr/>
            </a:lvl1pPr>
          </a:lstStyle>
          <a:p>
            <a:r>
              <a:rPr lang="en-US"/>
              <a:t>Presentation 1</a:t>
            </a:r>
          </a:p>
        </p:txBody>
      </p:sp>
      <p:sp>
        <p:nvSpPr>
          <p:cNvPr id="5" name="Slide Number Placeholder 5"/>
          <p:cNvSpPr>
            <a:spLocks noGrp="1"/>
          </p:cNvSpPr>
          <p:nvPr>
            <p:ph type="sldNum" sz="quarter" idx="12"/>
          </p:nvPr>
        </p:nvSpPr>
        <p:spPr/>
        <p:txBody>
          <a:bodyPr/>
          <a:lstStyle>
            <a:lvl1pPr>
              <a:defRPr/>
            </a:lvl1pPr>
          </a:lstStyle>
          <a:p>
            <a:fld id="{31228174-621D-44AC-A3AB-6AFC4E9D7AF5}" type="slidenum">
              <a:rPr lang="en-US"/>
              <a:pPr/>
              <a:t>‹#›</a:t>
            </a:fld>
            <a:endParaRPr lang="en-US"/>
          </a:p>
        </p:txBody>
      </p:sp>
      <p:cxnSp>
        <p:nvCxnSpPr>
          <p:cNvPr id="6" name="AutoShape 3"/>
          <p:cNvCxnSpPr>
            <a:cxnSpLocks noChangeShapeType="1"/>
          </p:cNvCxnSpPr>
          <p:nvPr userDrawn="1"/>
        </p:nvCxnSpPr>
        <p:spPr bwMode="auto">
          <a:xfrm>
            <a:off x="457200" y="1356618"/>
            <a:ext cx="8001000" cy="0"/>
          </a:xfrm>
          <a:prstGeom prst="straightConnector1">
            <a:avLst/>
          </a:prstGeom>
          <a:ln>
            <a:headEnd/>
            <a:tailEnd/>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4080677085"/>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9817A69-B7AF-4409-8F59-A7E034A4D638}" type="datetime1">
              <a:rPr lang="en-US"/>
              <a:pPr/>
              <a:t>3/16/2010</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591AE693-C6F9-4BD2-8282-F5DCC5CE9972}" type="slidenum">
              <a:rPr lang="en-US"/>
              <a:pPr/>
              <a:t>‹#›</a:t>
            </a:fld>
            <a:endParaRPr lang="en-US"/>
          </a:p>
        </p:txBody>
      </p:sp>
    </p:spTree>
    <p:extLst>
      <p:ext uri="{BB962C8B-B14F-4D97-AF65-F5344CB8AC3E}">
        <p14:creationId xmlns:p14="http://schemas.microsoft.com/office/powerpoint/2010/main" val="333738019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3DCEB76-9458-447A-84DC-48FE0FC51E5A}" type="datetime1">
              <a:rPr lang="en-US"/>
              <a:pPr/>
              <a:t>3/16/2010</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52636693-93AC-42FA-AAAB-F1DCA145BB50}" type="slidenum">
              <a:rPr lang="en-US"/>
              <a:pPr/>
              <a:t>‹#›</a:t>
            </a:fld>
            <a:endParaRPr lang="en-US"/>
          </a:p>
        </p:txBody>
      </p:sp>
    </p:spTree>
    <p:extLst>
      <p:ext uri="{BB962C8B-B14F-4D97-AF65-F5344CB8AC3E}">
        <p14:creationId xmlns:p14="http://schemas.microsoft.com/office/powerpoint/2010/main" val="12722733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8788"/>
            <a:ext cx="83820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382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A6A6A6"/>
                </a:solidFill>
                <a:cs typeface="Arial" charset="0"/>
              </a:defRPr>
            </a:lvl1pPr>
          </a:lstStyle>
          <a:p>
            <a:fld id="{4E295FB0-10B6-4136-9BCC-7799A33063BF}" type="datetime1">
              <a:rPr lang="en-US"/>
              <a:pPr/>
              <a:t>3/16/2010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A6A6A6"/>
                </a:solidFill>
                <a:cs typeface="Arial" charset="0"/>
              </a:defRPr>
            </a:lvl1pPr>
          </a:lstStyle>
          <a:p>
            <a:r>
              <a:rPr lang="en-US"/>
              <a:t>Presentation 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A6A6A6"/>
                </a:solidFill>
                <a:cs typeface="Arial" charset="0"/>
              </a:defRPr>
            </a:lvl1pPr>
          </a:lstStyle>
          <a:p>
            <a:fld id="{C5ADB349-4D2A-4FA0-96B0-E6FF8348070A}" type="slidenum">
              <a:rPr lang="en-US"/>
              <a:pPr/>
              <a:t>‹#›</a:t>
            </a:fld>
            <a:endParaRPr lang="en-US"/>
          </a:p>
        </p:txBody>
      </p:sp>
      <p:sp>
        <p:nvSpPr>
          <p:cNvPr id="25" name="Rectangle 24"/>
          <p:cNvSpPr/>
          <p:nvPr userDrawn="1"/>
        </p:nvSpPr>
        <p:spPr bwMode="auto">
          <a:xfrm>
            <a:off x="4941888" y="6046788"/>
            <a:ext cx="90487" cy="90487"/>
          </a:xfrm>
          <a:prstGeom prst="rect">
            <a:avLst/>
          </a:prstGeom>
          <a:solidFill>
            <a:srgbClr val="B2073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26" name="Rectangle 25"/>
          <p:cNvSpPr/>
          <p:nvPr userDrawn="1"/>
        </p:nvSpPr>
        <p:spPr bwMode="auto">
          <a:xfrm>
            <a:off x="4133850" y="6046788"/>
            <a:ext cx="88900" cy="90487"/>
          </a:xfrm>
          <a:prstGeom prst="rect">
            <a:avLst/>
          </a:prstGeom>
          <a:solidFill>
            <a:srgbClr val="1B84A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27" name="Rectangle 26"/>
          <p:cNvSpPr/>
          <p:nvPr userDrawn="1"/>
        </p:nvSpPr>
        <p:spPr bwMode="auto">
          <a:xfrm>
            <a:off x="4400550" y="6046788"/>
            <a:ext cx="90488" cy="90487"/>
          </a:xfrm>
          <a:prstGeom prst="rect">
            <a:avLst/>
          </a:prstGeom>
          <a:solidFill>
            <a:srgbClr val="5D717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28" name="Rectangle 27"/>
          <p:cNvSpPr/>
          <p:nvPr userDrawn="1"/>
        </p:nvSpPr>
        <p:spPr bwMode="auto">
          <a:xfrm>
            <a:off x="4672013" y="6046788"/>
            <a:ext cx="88900" cy="90487"/>
          </a:xfrm>
          <a:prstGeom prst="rect">
            <a:avLst/>
          </a:prstGeom>
          <a:solidFill>
            <a:srgbClr val="15559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pic>
        <p:nvPicPr>
          <p:cNvPr id="1035" name="Picture 21" descr="cyb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329363"/>
            <a:ext cx="91519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0" r:id="rId1"/>
    <p:sldLayoutId id="2147483831" r:id="rId2"/>
    <p:sldLayoutId id="214748384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med">
    <p:fade/>
  </p:transition>
  <p:timing>
    <p:tnLst>
      <p:par>
        <p:cTn id="1" dur="indefinite" restart="never" nodeType="tmRoot"/>
      </p:par>
    </p:tnLst>
  </p:timing>
  <p:hf sldNum="0" hdr="0" ftr="0" dt="0"/>
  <p:txStyles>
    <p:titleStyle>
      <a:lvl1pPr algn="l" defTabSz="457200" rtl="0" eaLnBrk="0" fontAlgn="base" hangingPunct="0">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p:titleStyle>
    <p:bodyStyle>
      <a:lvl1pPr marL="230188" indent="-230188" algn="l" defTabSz="457200" rtl="0" eaLnBrk="0" fontAlgn="base" hangingPunct="0">
        <a:spcBef>
          <a:spcPct val="20000"/>
        </a:spcBef>
        <a:spcAft>
          <a:spcPct val="0"/>
        </a:spcAft>
        <a:buClr>
          <a:srgbClr val="DA5919"/>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F3E570"/>
        </a:buClr>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DA5919"/>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F3E570"/>
        </a:buClr>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DA5919"/>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gif"/><Relationship Id="rId18" Type="http://schemas.openxmlformats.org/officeDocument/2006/relationships/image" Target="../media/image22.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1.jpeg"/><Relationship Id="rId2" Type="http://schemas.openxmlformats.org/officeDocument/2006/relationships/notesSlide" Target="../notesSlides/notesSlide1.xml"/><Relationship Id="rId16" Type="http://schemas.openxmlformats.org/officeDocument/2006/relationships/hyperlink" Target="http://images.google.com/imgres?imgurl=http://gearsandwidgets.com/external/outlook_logo.png&amp;imgrefurl=http://www.gearsandwidgets.com/?p=529&amp;usg=__r_zAo4ROBUyE6jriegBo9ZdygEE=&amp;h=500&amp;w=500&amp;sz=83&amp;hl=en&amp;start=5&amp;um=1&amp;tbnid=QqCBDMtfa_diBM:&amp;tbnh=130&amp;tbnw=130&amp;prev=/images?q=ms+outlook&amp;hl=en&amp;rls=com.microsoft:*&amp;um=1" TargetMode="Externa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0.jpeg"/><Relationship Id="rId10" Type="http://schemas.openxmlformats.org/officeDocument/2006/relationships/image" Target="../media/image16.png"/><Relationship Id="rId19" Type="http://schemas.openxmlformats.org/officeDocument/2006/relationships/image" Target="../media/image23.pn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hyperlink" Target="http://images.google.com/imgres?imgurl=http://www.xeratec.com/images/office_logo.bmp&amp;imgrefurl=http://www.xeratec.com/Items.aspx?catId=303&amp;usg=__lnF54bAvEsVgAYFCavSwws_oYKY=&amp;h=411&amp;w=500&amp;sz=603&amp;hl=en&amp;start=1&amp;um=1&amp;tbnid=sp6jxJeewJRHUM:&amp;tbnh=107&amp;tbnw=130&amp;prev=/images?q=ms+office&amp;hl=en&amp;rls=com.microsoft:*&amp;sa=N&amp;um=1"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bwMode="auto">
          <a:xfrm>
            <a:off x="425885" y="2597150"/>
            <a:ext cx="8367386" cy="1470025"/>
          </a:xfrm>
        </p:spPr>
        <p:txBody>
          <a:bodyPr/>
          <a:lstStyle/>
          <a:p>
            <a:pPr eaLnBrk="1" hangingPunct="1"/>
            <a:r>
              <a:rPr lang="en-US" dirty="0"/>
              <a:t>Implementing Unified Communications in Higher Education</a:t>
            </a:r>
            <a:endParaRPr lang="en-US" cap="none" dirty="0" smtClean="0">
              <a:latin typeface="Arial" charset="0"/>
              <a:ea typeface="ＭＳ Ｐゴシック" pitchFamily="96" charset="-128"/>
            </a:endParaRPr>
          </a:p>
        </p:txBody>
      </p:sp>
      <p:sp>
        <p:nvSpPr>
          <p:cNvPr id="15363" name="Subtitle 2"/>
          <p:cNvSpPr>
            <a:spLocks noGrp="1"/>
          </p:cNvSpPr>
          <p:nvPr>
            <p:ph type="subTitle" idx="1"/>
          </p:nvPr>
        </p:nvSpPr>
        <p:spPr>
          <a:xfrm>
            <a:off x="1447800" y="3860800"/>
            <a:ext cx="6400800" cy="1219200"/>
          </a:xfrm>
        </p:spPr>
        <p:txBody>
          <a:bodyPr/>
          <a:lstStyle/>
          <a:p>
            <a:pPr eaLnBrk="1" hangingPunct="1"/>
            <a:r>
              <a:rPr lang="en-US" dirty="0" smtClean="0">
                <a:latin typeface="Arial" charset="0"/>
                <a:ea typeface="ＭＳ Ｐゴシック" pitchFamily="96" charset="-128"/>
              </a:rPr>
              <a:t>Dan Smith Senior Director IT Services</a:t>
            </a:r>
          </a:p>
          <a:p>
            <a:pPr eaLnBrk="1" hangingPunct="1"/>
            <a:r>
              <a:rPr lang="en-US" dirty="0" smtClean="0">
                <a:latin typeface="Arial" charset="0"/>
                <a:ea typeface="ＭＳ Ｐゴシック" pitchFamily="96" charset="-128"/>
              </a:rPr>
              <a:t>Victor Martinez Windows Engineer and Lead</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path</a:t>
            </a:r>
            <a:endParaRPr lang="en-US" dirty="0"/>
          </a:p>
        </p:txBody>
      </p:sp>
      <p:sp>
        <p:nvSpPr>
          <p:cNvPr id="3" name="Content Placeholder 2"/>
          <p:cNvSpPr>
            <a:spLocks noGrp="1"/>
          </p:cNvSpPr>
          <p:nvPr>
            <p:ph idx="1"/>
          </p:nvPr>
        </p:nvSpPr>
        <p:spPr>
          <a:xfrm>
            <a:off x="457201" y="1600200"/>
            <a:ext cx="5755710" cy="4525963"/>
          </a:xfrm>
        </p:spPr>
        <p:txBody>
          <a:bodyPr>
            <a:normAutofit fontScale="92500" lnSpcReduction="20000"/>
          </a:bodyPr>
          <a:lstStyle/>
          <a:p>
            <a:r>
              <a:rPr lang="en-US" dirty="0" smtClean="0"/>
              <a:t>Between time of vision and funding Unified Communication came to the fore </a:t>
            </a:r>
          </a:p>
          <a:p>
            <a:r>
              <a:rPr lang="en-US" dirty="0" smtClean="0"/>
              <a:t>We were funded to move 4 legacy buildings to VoIP</a:t>
            </a:r>
          </a:p>
          <a:p>
            <a:r>
              <a:rPr lang="en-US" dirty="0" smtClean="0"/>
              <a:t>New buildings were designed from the ground up as VoIP</a:t>
            </a:r>
          </a:p>
          <a:p>
            <a:pPr lvl="1"/>
            <a:r>
              <a:rPr lang="en-US" dirty="0" smtClean="0"/>
              <a:t>No analog lines, needed </a:t>
            </a:r>
            <a:r>
              <a:rPr lang="en-US" dirty="0"/>
              <a:t>gateways </a:t>
            </a:r>
            <a:endParaRPr lang="en-US" dirty="0" smtClean="0"/>
          </a:p>
          <a:p>
            <a:pPr lvl="1"/>
            <a:r>
              <a:rPr lang="en-US" dirty="0" smtClean="0"/>
              <a:t>Student services (Nov 09) and Law (July 10)</a:t>
            </a:r>
            <a:endParaRPr lang="en-US" dirty="0"/>
          </a:p>
          <a:p>
            <a:r>
              <a:rPr lang="en-US" dirty="0" smtClean="0"/>
              <a:t>New building schedule dictated it be the first building to use UC</a:t>
            </a:r>
          </a:p>
          <a:p>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705"/>
          <a:stretch/>
        </p:blipFill>
        <p:spPr bwMode="auto">
          <a:xfrm>
            <a:off x="5787025" y="1462415"/>
            <a:ext cx="3152382" cy="2182107"/>
          </a:xfrm>
          <a:prstGeom prst="rect">
            <a:avLst/>
          </a:prstGeom>
          <a:noFill/>
          <a:ln>
            <a:noFill/>
          </a:ln>
          <a:effectLst/>
          <a:scene3d>
            <a:camera prst="perspectiveHeroicExtremeLeftFacing">
              <a:rot lat="487347" lon="1800000" rev="21425485"/>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2595946"/>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Selected</a:t>
            </a:r>
            <a:endParaRPr lang="en-US" dirty="0"/>
          </a:p>
        </p:txBody>
      </p:sp>
      <p:sp>
        <p:nvSpPr>
          <p:cNvPr id="3" name="Content Placeholder 2"/>
          <p:cNvSpPr>
            <a:spLocks noGrp="1"/>
          </p:cNvSpPr>
          <p:nvPr>
            <p:ph idx="1"/>
          </p:nvPr>
        </p:nvSpPr>
        <p:spPr/>
        <p:txBody>
          <a:bodyPr>
            <a:normAutofit lnSpcReduction="10000"/>
          </a:bodyPr>
          <a:lstStyle/>
          <a:p>
            <a:r>
              <a:rPr lang="en-US" dirty="0"/>
              <a:t>We researched vendors and </a:t>
            </a:r>
            <a:r>
              <a:rPr lang="en-US" dirty="0" smtClean="0"/>
              <a:t>solutions for the best solution at </a:t>
            </a:r>
            <a:r>
              <a:rPr lang="en-US" dirty="0"/>
              <a:t>an affordable </a:t>
            </a:r>
            <a:r>
              <a:rPr lang="en-US" dirty="0" smtClean="0"/>
              <a:t>cost</a:t>
            </a:r>
          </a:p>
          <a:p>
            <a:pPr lvl="1"/>
            <a:r>
              <a:rPr lang="en-US" dirty="0" smtClean="0"/>
              <a:t>Cisco </a:t>
            </a:r>
            <a:r>
              <a:rPr lang="en-US" dirty="0"/>
              <a:t>Call Manager (IP-PBX) </a:t>
            </a:r>
            <a:r>
              <a:rPr lang="en-US" dirty="0" smtClean="0"/>
              <a:t>solution</a:t>
            </a:r>
          </a:p>
          <a:p>
            <a:pPr lvl="1"/>
            <a:r>
              <a:rPr lang="en-US" dirty="0" smtClean="0"/>
              <a:t>Microsoft </a:t>
            </a:r>
            <a:r>
              <a:rPr lang="en-US" dirty="0"/>
              <a:t>Exchange 2010 </a:t>
            </a:r>
            <a:endParaRPr lang="en-US" dirty="0" smtClean="0"/>
          </a:p>
          <a:p>
            <a:pPr lvl="1"/>
            <a:r>
              <a:rPr lang="en-US" dirty="0" smtClean="0"/>
              <a:t>Microsoft </a:t>
            </a:r>
            <a:r>
              <a:rPr lang="en-US" dirty="0"/>
              <a:t>Office Communication Server 2007 </a:t>
            </a:r>
            <a:r>
              <a:rPr lang="en-US" dirty="0" smtClean="0"/>
              <a:t>R2.  </a:t>
            </a:r>
          </a:p>
          <a:p>
            <a:r>
              <a:rPr lang="en-US" dirty="0" smtClean="0"/>
              <a:t>On </a:t>
            </a:r>
            <a:r>
              <a:rPr lang="en-US" dirty="0"/>
              <a:t>the front-end, </a:t>
            </a:r>
            <a:r>
              <a:rPr lang="en-US" dirty="0" smtClean="0"/>
              <a:t>we implemented Office </a:t>
            </a:r>
            <a:r>
              <a:rPr lang="en-US" dirty="0"/>
              <a:t>Communicator </a:t>
            </a:r>
            <a:r>
              <a:rPr lang="en-US" dirty="0" smtClean="0"/>
              <a:t>(</a:t>
            </a:r>
            <a:r>
              <a:rPr lang="en-US" dirty="0"/>
              <a:t>softphone) with limited deployment of Cisco IP phones.  </a:t>
            </a:r>
            <a:endParaRPr lang="en-US" dirty="0" smtClean="0"/>
          </a:p>
          <a:p>
            <a:r>
              <a:rPr lang="en-US" dirty="0" smtClean="0"/>
              <a:t>The </a:t>
            </a:r>
            <a:r>
              <a:rPr lang="en-US" dirty="0"/>
              <a:t>best hybrid of back- and front-end technologies.  </a:t>
            </a:r>
          </a:p>
        </p:txBody>
      </p:sp>
    </p:spTree>
    <p:extLst>
      <p:ext uri="{BB962C8B-B14F-4D97-AF65-F5344CB8AC3E}">
        <p14:creationId xmlns:p14="http://schemas.microsoft.com/office/powerpoint/2010/main" val="2556125388"/>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OC Voice vs. Cisco Voice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747728"/>
              </p:ext>
            </p:extLst>
          </p:nvPr>
        </p:nvGraphicFramePr>
        <p:xfrm>
          <a:off x="263047" y="1312102"/>
          <a:ext cx="8685892" cy="4644090"/>
        </p:xfrm>
        <a:graphic>
          <a:graphicData uri="http://schemas.openxmlformats.org/drawingml/2006/table">
            <a:tbl>
              <a:tblPr firstRow="1" bandRow="1">
                <a:tableStyleId>{21E4AEA4-8DFA-4A89-87EB-49C32662AFE0}</a:tableStyleId>
              </a:tblPr>
              <a:tblGrid>
                <a:gridCol w="2171474"/>
                <a:gridCol w="562974"/>
                <a:gridCol w="2654023"/>
                <a:gridCol w="3297421"/>
              </a:tblGrid>
              <a:tr h="592766">
                <a:tc>
                  <a:txBody>
                    <a:bodyPr/>
                    <a:lstStyle/>
                    <a:p>
                      <a:r>
                        <a:rPr lang="en-US" dirty="0" smtClean="0"/>
                        <a:t>Feature</a:t>
                      </a:r>
                      <a:endParaRPr lang="en-US" dirty="0"/>
                    </a:p>
                  </a:txBody>
                  <a:tcPr/>
                </a:tc>
                <a:tc>
                  <a:txBody>
                    <a:bodyPr/>
                    <a:lstStyle/>
                    <a:p>
                      <a:endParaRPr lang="en-US"/>
                    </a:p>
                  </a:txBody>
                  <a:tcPr/>
                </a:tc>
                <a:tc>
                  <a:txBody>
                    <a:bodyPr/>
                    <a:lstStyle/>
                    <a:p>
                      <a:r>
                        <a:rPr lang="en-US" dirty="0" smtClean="0"/>
                        <a:t>Office Communicator Voice</a:t>
                      </a:r>
                      <a:endParaRPr lang="en-US" dirty="0"/>
                    </a:p>
                  </a:txBody>
                  <a:tcPr/>
                </a:tc>
                <a:tc>
                  <a:txBody>
                    <a:bodyPr/>
                    <a:lstStyle/>
                    <a:p>
                      <a:r>
                        <a:rPr lang="en-US" dirty="0" smtClean="0"/>
                        <a:t>Cisco</a:t>
                      </a:r>
                      <a:endParaRPr lang="en-US" dirty="0"/>
                    </a:p>
                  </a:txBody>
                  <a:tcPr/>
                </a:tc>
              </a:tr>
              <a:tr h="338723">
                <a:tc>
                  <a:txBody>
                    <a:bodyPr/>
                    <a:lstStyle/>
                    <a:p>
                      <a:r>
                        <a:rPr lang="en-US" dirty="0" smtClean="0"/>
                        <a:t>Mobility</a:t>
                      </a:r>
                      <a:endParaRPr lang="en-US" dirty="0"/>
                    </a:p>
                  </a:txBody>
                  <a:tcPr/>
                </a:tc>
                <a:tc>
                  <a:txBody>
                    <a:bodyPr/>
                    <a:lstStyle/>
                    <a:p>
                      <a:endParaRPr lang="en-US" dirty="0"/>
                    </a:p>
                  </a:txBody>
                  <a:tcPr/>
                </a:tc>
                <a:tc>
                  <a:txBody>
                    <a:bodyPr/>
                    <a:lstStyle/>
                    <a:p>
                      <a:r>
                        <a:rPr lang="en-US" dirty="0" smtClean="0"/>
                        <a:t>Yes</a:t>
                      </a:r>
                      <a:endParaRPr lang="en-US" dirty="0"/>
                    </a:p>
                  </a:txBody>
                  <a:tcPr/>
                </a:tc>
                <a:tc>
                  <a:txBody>
                    <a:bodyPr/>
                    <a:lstStyle/>
                    <a:p>
                      <a:r>
                        <a:rPr lang="en-US" dirty="0" smtClean="0"/>
                        <a:t>No</a:t>
                      </a:r>
                      <a:endParaRPr lang="en-US" dirty="0"/>
                    </a:p>
                  </a:txBody>
                  <a:tcPr/>
                </a:tc>
              </a:tr>
              <a:tr h="338723">
                <a:tc>
                  <a:txBody>
                    <a:bodyPr/>
                    <a:lstStyle/>
                    <a:p>
                      <a:r>
                        <a:rPr lang="en-US" dirty="0" smtClean="0"/>
                        <a:t>Call forwarding</a:t>
                      </a:r>
                      <a:endParaRPr lang="en-US" dirty="0"/>
                    </a:p>
                  </a:txBody>
                  <a:tcPr/>
                </a:tc>
                <a:tc>
                  <a:txBody>
                    <a:bodyPr/>
                    <a:lstStyle/>
                    <a:p>
                      <a:endParaRPr lang="en-US" dirty="0"/>
                    </a:p>
                  </a:txBody>
                  <a:tcPr/>
                </a:tc>
                <a:tc>
                  <a:txBody>
                    <a:bodyPr/>
                    <a:lstStyle/>
                    <a:p>
                      <a:r>
                        <a:rPr lang="en-US" dirty="0" smtClean="0"/>
                        <a:t>Yes</a:t>
                      </a:r>
                      <a:endParaRPr lang="en-US" dirty="0"/>
                    </a:p>
                  </a:txBody>
                  <a:tcPr/>
                </a:tc>
                <a:tc>
                  <a:txBody>
                    <a:bodyPr/>
                    <a:lstStyle/>
                    <a:p>
                      <a:r>
                        <a:rPr lang="en-US" dirty="0" smtClean="0"/>
                        <a:t>Limited</a:t>
                      </a:r>
                      <a:endParaRPr lang="en-US" dirty="0"/>
                    </a:p>
                  </a:txBody>
                  <a:tcPr/>
                </a:tc>
              </a:tr>
              <a:tr h="592766">
                <a:tc>
                  <a:txBody>
                    <a:bodyPr/>
                    <a:lstStyle/>
                    <a:p>
                      <a:r>
                        <a:rPr lang="en-US" dirty="0" smtClean="0"/>
                        <a:t>Presence</a:t>
                      </a:r>
                      <a:endParaRPr lang="en-US" dirty="0"/>
                    </a:p>
                  </a:txBody>
                  <a:tcPr/>
                </a:tc>
                <a:tc>
                  <a:txBody>
                    <a:bodyPr/>
                    <a:lstStyle/>
                    <a:p>
                      <a:endParaRPr lang="en-US" dirty="0"/>
                    </a:p>
                  </a:txBody>
                  <a:tcPr/>
                </a:tc>
                <a:tc>
                  <a:txBody>
                    <a:bodyPr/>
                    <a:lstStyle/>
                    <a:p>
                      <a:r>
                        <a:rPr lang="en-US" dirty="0" smtClean="0"/>
                        <a:t>Full</a:t>
                      </a:r>
                      <a:endParaRPr lang="en-US" dirty="0"/>
                    </a:p>
                  </a:txBody>
                  <a:tcPr/>
                </a:tc>
                <a:tc>
                  <a:txBody>
                    <a:bodyPr/>
                    <a:lstStyle/>
                    <a:p>
                      <a:r>
                        <a:rPr lang="en-US" dirty="0" smtClean="0"/>
                        <a:t>Limited (no indication in a call or conference)</a:t>
                      </a:r>
                      <a:endParaRPr lang="en-US" dirty="0"/>
                    </a:p>
                  </a:txBody>
                  <a:tcPr/>
                </a:tc>
              </a:tr>
              <a:tr h="338723">
                <a:tc>
                  <a:txBody>
                    <a:bodyPr/>
                    <a:lstStyle/>
                    <a:p>
                      <a:r>
                        <a:rPr lang="en-US" dirty="0" smtClean="0"/>
                        <a:t>One Touch Calling</a:t>
                      </a:r>
                      <a:endParaRPr lang="en-US" dirty="0"/>
                    </a:p>
                  </a:txBody>
                  <a:tcPr/>
                </a:tc>
                <a:tc>
                  <a:txBody>
                    <a:bodyPr/>
                    <a:lstStyle/>
                    <a:p>
                      <a:endParaRPr lang="en-US" dirty="0"/>
                    </a:p>
                  </a:txBody>
                  <a:tcPr/>
                </a:tc>
                <a:tc>
                  <a:txBody>
                    <a:bodyPr/>
                    <a:lstStyle/>
                    <a:p>
                      <a:r>
                        <a:rPr lang="en-US" dirty="0" smtClean="0"/>
                        <a:t>Yes</a:t>
                      </a:r>
                      <a:endParaRPr lang="en-US" dirty="0"/>
                    </a:p>
                  </a:txBody>
                  <a:tcPr/>
                </a:tc>
                <a:tc>
                  <a:txBody>
                    <a:bodyPr/>
                    <a:lstStyle/>
                    <a:p>
                      <a:r>
                        <a:rPr lang="en-US" dirty="0" smtClean="0"/>
                        <a:t>No</a:t>
                      </a:r>
                    </a:p>
                  </a:txBody>
                  <a:tcPr/>
                </a:tc>
              </a:tr>
              <a:tr h="338723">
                <a:tc>
                  <a:txBody>
                    <a:bodyPr/>
                    <a:lstStyle/>
                    <a:p>
                      <a:r>
                        <a:rPr lang="en-US" dirty="0" smtClean="0"/>
                        <a:t>Dial from Outlook</a:t>
                      </a:r>
                      <a:endParaRPr lang="en-US" dirty="0"/>
                    </a:p>
                  </a:txBody>
                  <a:tcPr/>
                </a:tc>
                <a:tc>
                  <a:txBody>
                    <a:bodyPr/>
                    <a:lstStyle/>
                    <a:p>
                      <a:endParaRPr lang="en-US" dirty="0"/>
                    </a:p>
                  </a:txBody>
                  <a:tcPr/>
                </a:tc>
                <a:tc>
                  <a:txBody>
                    <a:bodyPr/>
                    <a:lstStyle/>
                    <a:p>
                      <a:r>
                        <a:rPr lang="en-US" dirty="0" smtClean="0"/>
                        <a:t>Yes</a:t>
                      </a:r>
                      <a:endParaRPr lang="en-US" dirty="0"/>
                    </a:p>
                  </a:txBody>
                  <a:tcPr/>
                </a:tc>
                <a:tc>
                  <a:txBody>
                    <a:bodyPr/>
                    <a:lstStyle/>
                    <a:p>
                      <a:r>
                        <a:rPr lang="en-US" smtClean="0"/>
                        <a:t>No</a:t>
                      </a:r>
                      <a:endParaRPr lang="en-US" dirty="0" smtClean="0"/>
                    </a:p>
                  </a:txBody>
                  <a:tcPr/>
                </a:tc>
              </a:tr>
              <a:tr h="576604">
                <a:tc>
                  <a:txBody>
                    <a:bodyPr/>
                    <a:lstStyle/>
                    <a:p>
                      <a:r>
                        <a:rPr lang="en-US" dirty="0" smtClean="0"/>
                        <a:t>Caller ID</a:t>
                      </a:r>
                      <a:endParaRPr lang="en-US" dirty="0"/>
                    </a:p>
                  </a:txBody>
                  <a:tcPr/>
                </a:tc>
                <a:tc>
                  <a:txBody>
                    <a:bodyPr/>
                    <a:lstStyle/>
                    <a:p>
                      <a:endParaRPr lang="en-US" dirty="0"/>
                    </a:p>
                  </a:txBody>
                  <a:tcPr/>
                </a:tc>
                <a:tc>
                  <a:txBody>
                    <a:bodyPr/>
                    <a:lstStyle/>
                    <a:p>
                      <a:r>
                        <a:rPr lang="en-US" dirty="0" smtClean="0"/>
                        <a:t>Yes*</a:t>
                      </a:r>
                      <a:endParaRPr lang="en-US" dirty="0"/>
                    </a:p>
                  </a:txBody>
                  <a:tcPr/>
                </a:tc>
                <a:tc>
                  <a:txBody>
                    <a:bodyPr/>
                    <a:lstStyle/>
                    <a:p>
                      <a:r>
                        <a:rPr lang="en-US" dirty="0" smtClean="0"/>
                        <a:t>Limited</a:t>
                      </a:r>
                      <a:r>
                        <a:rPr lang="en-US" baseline="0" dirty="0" smtClean="0"/>
                        <a:t> (number vs. name)**</a:t>
                      </a:r>
                      <a:endParaRPr lang="en-US" dirty="0" smtClean="0"/>
                    </a:p>
                  </a:txBody>
                  <a:tcPr/>
                </a:tc>
              </a:tr>
              <a:tr h="338723">
                <a:tc>
                  <a:txBody>
                    <a:bodyPr/>
                    <a:lstStyle/>
                    <a:p>
                      <a:r>
                        <a:rPr lang="en-US" dirty="0" smtClean="0"/>
                        <a:t>Conference Call</a:t>
                      </a:r>
                      <a:endParaRPr lang="en-US" dirty="0"/>
                    </a:p>
                  </a:txBody>
                  <a:tcPr/>
                </a:tc>
                <a:tc>
                  <a:txBody>
                    <a:bodyPr/>
                    <a:lstStyle/>
                    <a:p>
                      <a:endParaRPr lang="en-US" dirty="0"/>
                    </a:p>
                  </a:txBody>
                  <a:tcPr/>
                </a:tc>
                <a:tc>
                  <a:txBody>
                    <a:bodyPr/>
                    <a:lstStyle/>
                    <a:p>
                      <a:r>
                        <a:rPr lang="en-US" dirty="0" smtClean="0"/>
                        <a:t>Yes up </a:t>
                      </a:r>
                      <a:r>
                        <a:rPr lang="en-US" smtClean="0"/>
                        <a:t>to 31</a:t>
                      </a:r>
                      <a:endParaRPr lang="en-US" dirty="0"/>
                    </a:p>
                  </a:txBody>
                  <a:tcPr/>
                </a:tc>
                <a:tc>
                  <a:txBody>
                    <a:bodyPr/>
                    <a:lstStyle/>
                    <a:p>
                      <a:r>
                        <a:rPr lang="en-US" dirty="0" smtClean="0"/>
                        <a:t>Limited</a:t>
                      </a:r>
                      <a:r>
                        <a:rPr lang="en-US" baseline="0" dirty="0" smtClean="0"/>
                        <a:t> and no GUI</a:t>
                      </a:r>
                      <a:endParaRPr lang="en-US" dirty="0" smtClean="0"/>
                    </a:p>
                  </a:txBody>
                  <a:tcPr/>
                </a:tc>
              </a:tr>
              <a:tr h="338723">
                <a:tc>
                  <a:txBody>
                    <a:bodyPr/>
                    <a:lstStyle/>
                    <a:p>
                      <a:r>
                        <a:rPr lang="en-US" dirty="0" smtClean="0"/>
                        <a:t>Call Center</a:t>
                      </a:r>
                      <a:endParaRPr lang="en-US" dirty="0"/>
                    </a:p>
                  </a:txBody>
                  <a:tcPr/>
                </a:tc>
                <a:tc>
                  <a:txBody>
                    <a:bodyPr/>
                    <a:lstStyle/>
                    <a:p>
                      <a:endParaRPr lang="en-US" dirty="0"/>
                    </a:p>
                  </a:txBody>
                  <a:tcPr/>
                </a:tc>
                <a:tc>
                  <a:txBody>
                    <a:bodyPr/>
                    <a:lstStyle/>
                    <a:p>
                      <a:r>
                        <a:rPr lang="en-US" dirty="0" smtClean="0"/>
                        <a:t>Limited</a:t>
                      </a:r>
                      <a:endParaRPr lang="en-US" dirty="0"/>
                    </a:p>
                  </a:txBody>
                  <a:tcPr/>
                </a:tc>
                <a:tc>
                  <a:txBody>
                    <a:bodyPr/>
                    <a:lstStyle/>
                    <a:p>
                      <a:r>
                        <a:rPr lang="en-US" dirty="0" smtClean="0"/>
                        <a:t>Yes</a:t>
                      </a:r>
                    </a:p>
                  </a:txBody>
                  <a:tcPr/>
                </a:tc>
              </a:tr>
              <a:tr h="592766">
                <a:tc>
                  <a:txBody>
                    <a:bodyPr/>
                    <a:lstStyle/>
                    <a:p>
                      <a:r>
                        <a:rPr lang="en-US" dirty="0" smtClean="0"/>
                        <a:t>Non-Windows</a:t>
                      </a:r>
                      <a:endParaRPr lang="en-US" dirty="0"/>
                    </a:p>
                  </a:txBody>
                  <a:tcPr/>
                </a:tc>
                <a:tc>
                  <a:txBody>
                    <a:bodyPr/>
                    <a:lstStyle/>
                    <a:p>
                      <a:endParaRPr lang="en-US" dirty="0"/>
                    </a:p>
                  </a:txBody>
                  <a:tcPr/>
                </a:tc>
                <a:tc>
                  <a:txBody>
                    <a:bodyPr/>
                    <a:lstStyle/>
                    <a:p>
                      <a:r>
                        <a:rPr lang="en-US" dirty="0" smtClean="0"/>
                        <a:t>No</a:t>
                      </a:r>
                      <a:endParaRPr lang="en-US" dirty="0"/>
                    </a:p>
                  </a:txBody>
                  <a:tcPr/>
                </a:tc>
                <a:tc>
                  <a:txBody>
                    <a:bodyPr/>
                    <a:lstStyle/>
                    <a:p>
                      <a:r>
                        <a:rPr lang="en-US" dirty="0" smtClean="0"/>
                        <a:t>Yes</a:t>
                      </a:r>
                    </a:p>
                  </a:txBody>
                  <a:tcPr/>
                </a:tc>
              </a:tr>
            </a:tbl>
          </a:graphicData>
        </a:graphic>
      </p:graphicFrame>
      <p:sp>
        <p:nvSpPr>
          <p:cNvPr id="2" name="TextBox 1"/>
          <p:cNvSpPr txBox="1"/>
          <p:nvPr/>
        </p:nvSpPr>
        <p:spPr>
          <a:xfrm>
            <a:off x="5035461" y="5633026"/>
            <a:ext cx="4108537" cy="646331"/>
          </a:xfrm>
          <a:prstGeom prst="rect">
            <a:avLst/>
          </a:prstGeom>
          <a:noFill/>
        </p:spPr>
        <p:txBody>
          <a:bodyPr wrap="square" rtlCol="0">
            <a:spAutoFit/>
          </a:bodyPr>
          <a:lstStyle/>
          <a:p>
            <a:r>
              <a:rPr lang="en-US" sz="1200" dirty="0" smtClean="0"/>
              <a:t>* If a caller is in the GAL or you contacts you will see the name</a:t>
            </a:r>
          </a:p>
          <a:p>
            <a:r>
              <a:rPr lang="en-US" sz="1200" dirty="0" smtClean="0"/>
              <a:t>** Currently Cisco will get names from other Cisco users</a:t>
            </a:r>
            <a:endParaRPr lang="en-US" sz="1200" dirty="0"/>
          </a:p>
        </p:txBody>
      </p:sp>
    </p:spTree>
    <p:extLst>
      <p:ext uri="{BB962C8B-B14F-4D97-AF65-F5344CB8AC3E}">
        <p14:creationId xmlns:p14="http://schemas.microsoft.com/office/powerpoint/2010/main" val="2834733080"/>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a:t>
            </a:r>
            <a:endParaRPr lang="en-US" dirty="0"/>
          </a:p>
        </p:txBody>
      </p:sp>
      <p:sp>
        <p:nvSpPr>
          <p:cNvPr id="3" name="Content Placeholder 2"/>
          <p:cNvSpPr>
            <a:spLocks noGrp="1"/>
          </p:cNvSpPr>
          <p:nvPr>
            <p:ph sz="half" idx="1"/>
          </p:nvPr>
        </p:nvSpPr>
        <p:spPr/>
        <p:txBody>
          <a:bodyPr/>
          <a:lstStyle/>
          <a:p>
            <a:r>
              <a:rPr lang="en-US" dirty="0" smtClean="0"/>
              <a:t>Running three phone systems</a:t>
            </a:r>
          </a:p>
          <a:p>
            <a:pPr lvl="1"/>
            <a:r>
              <a:rPr lang="en-US" dirty="0" smtClean="0"/>
              <a:t>Legacy Siemens</a:t>
            </a:r>
          </a:p>
          <a:p>
            <a:pPr lvl="1"/>
            <a:r>
              <a:rPr lang="en-US" dirty="0" smtClean="0"/>
              <a:t>Cisco Call Manager</a:t>
            </a:r>
          </a:p>
          <a:p>
            <a:pPr lvl="1"/>
            <a:r>
              <a:rPr lang="en-US" dirty="0" smtClean="0"/>
              <a:t>OCS R2</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0517" y="1427771"/>
            <a:ext cx="1476375" cy="11715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5451" y="2908518"/>
            <a:ext cx="1476375" cy="14668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8317" y="4540587"/>
            <a:ext cx="1503254" cy="1127442"/>
          </a:xfrm>
          <a:prstGeom prst="rect">
            <a:avLst/>
          </a:prstGeom>
        </p:spPr>
      </p:pic>
    </p:spTree>
    <p:extLst>
      <p:ext uri="{BB962C8B-B14F-4D97-AF65-F5344CB8AC3E}">
        <p14:creationId xmlns:p14="http://schemas.microsoft.com/office/powerpoint/2010/main" val="1645106776"/>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p:cNvSpPr>
            <a:spLocks noChangeAspect="1" noChangeArrowheads="1" noTextEdit="1"/>
          </p:cNvSpPr>
          <p:nvPr/>
        </p:nvSpPr>
        <p:spPr bwMode="auto">
          <a:xfrm>
            <a:off x="0" y="1828801"/>
            <a:ext cx="8991600" cy="67818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1264920" y="4191000"/>
            <a:ext cx="2154555" cy="1936679"/>
            <a:chOff x="990600" y="4648200"/>
            <a:chExt cx="2209800" cy="1981200"/>
          </a:xfrm>
        </p:grpSpPr>
        <p:sp>
          <p:nvSpPr>
            <p:cNvPr id="42" name="Oval 41"/>
            <p:cNvSpPr/>
            <p:nvPr/>
          </p:nvSpPr>
          <p:spPr>
            <a:xfrm>
              <a:off x="990600" y="4648200"/>
              <a:ext cx="2209800" cy="198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219200" y="4953000"/>
              <a:ext cx="1752600" cy="724159"/>
            </a:xfrm>
            <a:prstGeom prst="rect">
              <a:avLst/>
            </a:prstGeom>
          </p:spPr>
          <p:txBody>
            <a:bodyPr wrap="square">
              <a:spAutoFit/>
            </a:bodyPr>
            <a:lstStyle/>
            <a:p>
              <a:pPr algn="ctr"/>
              <a:r>
                <a:rPr lang="en-US" sz="2000" b="1" dirty="0" smtClean="0">
                  <a:solidFill>
                    <a:srgbClr val="002060"/>
                  </a:solidFill>
                </a:rPr>
                <a:t>Desktop Sharing</a:t>
              </a:r>
              <a:endParaRPr lang="en-US" sz="2000" b="1" dirty="0">
                <a:solidFill>
                  <a:srgbClr val="002060"/>
                </a:solidFill>
              </a:endParaRPr>
            </a:p>
          </p:txBody>
        </p:sp>
        <p:pic>
          <p:nvPicPr>
            <p:cNvPr id="1033" name="Picture 9"/>
            <p:cNvPicPr>
              <a:picLocks noChangeAspect="1" noChangeArrowheads="1"/>
            </p:cNvPicPr>
            <p:nvPr/>
          </p:nvPicPr>
          <p:blipFill>
            <a:blip r:embed="rId3" cstate="print"/>
            <a:srcRect/>
            <a:stretch>
              <a:fillRect/>
            </a:stretch>
          </p:blipFill>
          <p:spPr bwMode="auto">
            <a:xfrm>
              <a:off x="1676400" y="5791200"/>
              <a:ext cx="1038225" cy="485775"/>
            </a:xfrm>
            <a:prstGeom prst="rect">
              <a:avLst/>
            </a:prstGeom>
            <a:noFill/>
            <a:ln w="9525">
              <a:noFill/>
              <a:miter lim="800000"/>
              <a:headEnd/>
              <a:tailEnd/>
            </a:ln>
          </p:spPr>
        </p:pic>
      </p:grpSp>
      <p:grpSp>
        <p:nvGrpSpPr>
          <p:cNvPr id="63" name="Group 62"/>
          <p:cNvGrpSpPr/>
          <p:nvPr/>
        </p:nvGrpSpPr>
        <p:grpSpPr>
          <a:xfrm>
            <a:off x="6705600" y="2438400"/>
            <a:ext cx="2154555" cy="1936679"/>
            <a:chOff x="6684645" y="2514599"/>
            <a:chExt cx="2154555" cy="1936679"/>
          </a:xfrm>
        </p:grpSpPr>
        <p:grpSp>
          <p:nvGrpSpPr>
            <p:cNvPr id="53" name="Group 52"/>
            <p:cNvGrpSpPr/>
            <p:nvPr/>
          </p:nvGrpSpPr>
          <p:grpSpPr>
            <a:xfrm>
              <a:off x="6684645" y="2514599"/>
              <a:ext cx="2154555" cy="1936679"/>
              <a:chOff x="6324600" y="2414751"/>
              <a:chExt cx="2209800" cy="1981200"/>
            </a:xfrm>
          </p:grpSpPr>
          <p:sp>
            <p:nvSpPr>
              <p:cNvPr id="31" name="Oval 30"/>
              <p:cNvSpPr/>
              <p:nvPr/>
            </p:nvSpPr>
            <p:spPr>
              <a:xfrm>
                <a:off x="6324600" y="2414751"/>
                <a:ext cx="2209800" cy="1981200"/>
              </a:xfrm>
              <a:prstGeom prst="ellipse">
                <a:avLst/>
              </a:prstGeom>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its-leo\afs\ITS\lewisp\Documents\My Pictures\istock\iStock_000007606352Small-mid2.jpg"/>
              <p:cNvPicPr>
                <a:picLocks noChangeAspect="1" noChangeArrowheads="1"/>
              </p:cNvPicPr>
              <p:nvPr/>
            </p:nvPicPr>
            <p:blipFill>
              <a:blip r:embed="rId4" cstate="print">
                <a:clrChange>
                  <a:clrFrom>
                    <a:srgbClr val="FFFFFF"/>
                  </a:clrFrom>
                  <a:clrTo>
                    <a:srgbClr val="FFFFFF">
                      <a:alpha val="0"/>
                    </a:srgbClr>
                  </a:clrTo>
                </a:clrChange>
              </a:blip>
              <a:srcRect r="26068" b="31818"/>
              <a:stretch>
                <a:fillRect/>
              </a:stretch>
            </p:blipFill>
            <p:spPr bwMode="auto">
              <a:xfrm>
                <a:off x="7047523" y="3739931"/>
                <a:ext cx="703385" cy="555304"/>
              </a:xfrm>
              <a:prstGeom prst="rect">
                <a:avLst/>
              </a:prstGeom>
              <a:noFill/>
            </p:spPr>
          </p:pic>
          <p:sp>
            <p:nvSpPr>
              <p:cNvPr id="12" name="TextBox 11"/>
              <p:cNvSpPr txBox="1"/>
              <p:nvPr/>
            </p:nvSpPr>
            <p:spPr>
              <a:xfrm>
                <a:off x="6324600" y="2667000"/>
                <a:ext cx="2209800" cy="724159"/>
              </a:xfrm>
              <a:prstGeom prst="rect">
                <a:avLst/>
              </a:prstGeom>
              <a:noFill/>
            </p:spPr>
            <p:txBody>
              <a:bodyPr wrap="square" rtlCol="0">
                <a:spAutoFit/>
              </a:bodyPr>
              <a:lstStyle/>
              <a:p>
                <a:pPr algn="ctr"/>
                <a:r>
                  <a:rPr lang="en-US" sz="2000" b="1" dirty="0" smtClean="0">
                    <a:solidFill>
                      <a:srgbClr val="002060"/>
                    </a:solidFill>
                  </a:rPr>
                  <a:t>Voice Mail</a:t>
                </a:r>
              </a:p>
              <a:p>
                <a:pPr algn="ctr"/>
                <a:r>
                  <a:rPr lang="en-US" sz="2000" b="1" dirty="0" smtClean="0">
                    <a:solidFill>
                      <a:srgbClr val="002060"/>
                    </a:solidFill>
                  </a:rPr>
                  <a:t>E-mail Calendar</a:t>
                </a:r>
                <a:endParaRPr lang="en-US" sz="2000" b="1" dirty="0">
                  <a:solidFill>
                    <a:srgbClr val="002060"/>
                  </a:solidFill>
                </a:endParaRPr>
              </a:p>
            </p:txBody>
          </p:sp>
        </p:grpSp>
        <p:pic>
          <p:nvPicPr>
            <p:cNvPr id="2058" name="Picture 10" descr="http://www.carlaking.com/workshops/crossroads/images/audio_icon_black.png"/>
            <p:cNvPicPr>
              <a:picLocks noChangeAspect="1" noChangeArrowheads="1"/>
            </p:cNvPicPr>
            <p:nvPr/>
          </p:nvPicPr>
          <p:blipFill>
            <a:blip r:embed="rId5" cstate="print"/>
            <a:srcRect/>
            <a:stretch>
              <a:fillRect/>
            </a:stretch>
          </p:blipFill>
          <p:spPr bwMode="auto">
            <a:xfrm>
              <a:off x="8361045" y="3505199"/>
              <a:ext cx="317500" cy="317500"/>
            </a:xfrm>
            <a:prstGeom prst="rect">
              <a:avLst/>
            </a:prstGeom>
            <a:noFill/>
          </p:spPr>
        </p:pic>
      </p:grpSp>
      <p:grpSp>
        <p:nvGrpSpPr>
          <p:cNvPr id="62" name="Group 61"/>
          <p:cNvGrpSpPr/>
          <p:nvPr/>
        </p:nvGrpSpPr>
        <p:grpSpPr>
          <a:xfrm>
            <a:off x="5619750" y="4191000"/>
            <a:ext cx="2154555" cy="1936679"/>
            <a:chOff x="5617845" y="4267200"/>
            <a:chExt cx="2154555" cy="1936679"/>
          </a:xfrm>
        </p:grpSpPr>
        <p:grpSp>
          <p:nvGrpSpPr>
            <p:cNvPr id="51" name="Group 50"/>
            <p:cNvGrpSpPr/>
            <p:nvPr/>
          </p:nvGrpSpPr>
          <p:grpSpPr>
            <a:xfrm>
              <a:off x="5617845" y="4267200"/>
              <a:ext cx="2154555" cy="1936679"/>
              <a:chOff x="6371492" y="4664841"/>
              <a:chExt cx="2209800" cy="1981200"/>
            </a:xfrm>
          </p:grpSpPr>
          <p:sp>
            <p:nvSpPr>
              <p:cNvPr id="32" name="Oval 31"/>
              <p:cNvSpPr/>
              <p:nvPr/>
            </p:nvSpPr>
            <p:spPr>
              <a:xfrm>
                <a:off x="6371492" y="4664841"/>
                <a:ext cx="2209800" cy="198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371492" y="4742793"/>
                <a:ext cx="2209800" cy="724159"/>
              </a:xfrm>
              <a:prstGeom prst="rect">
                <a:avLst/>
              </a:prstGeom>
              <a:noFill/>
            </p:spPr>
            <p:txBody>
              <a:bodyPr wrap="square" rtlCol="0">
                <a:spAutoFit/>
              </a:bodyPr>
              <a:lstStyle/>
              <a:p>
                <a:pPr algn="ctr"/>
                <a:r>
                  <a:rPr lang="en-US" sz="2000" b="1" dirty="0" smtClean="0">
                    <a:solidFill>
                      <a:srgbClr val="002060"/>
                    </a:solidFill>
                  </a:rPr>
                  <a:t>Audio Conferencing</a:t>
                </a:r>
              </a:p>
            </p:txBody>
          </p:sp>
        </p:grpSp>
        <p:pic>
          <p:nvPicPr>
            <p:cNvPr id="1026" name="Picture 2"/>
            <p:cNvPicPr>
              <a:picLocks noChangeAspect="1" noChangeArrowheads="1"/>
            </p:cNvPicPr>
            <p:nvPr/>
          </p:nvPicPr>
          <p:blipFill>
            <a:blip r:embed="rId6" cstate="print"/>
            <a:srcRect t="12053" r="75000" b="-5469"/>
            <a:stretch>
              <a:fillRect/>
            </a:stretch>
          </p:blipFill>
          <p:spPr bwMode="auto">
            <a:xfrm>
              <a:off x="6096000" y="5105400"/>
              <a:ext cx="533400" cy="590550"/>
            </a:xfrm>
            <a:prstGeom prst="rect">
              <a:avLst/>
            </a:prstGeom>
            <a:noFill/>
            <a:ln w="9525">
              <a:noFill/>
              <a:miter lim="800000"/>
              <a:headEnd/>
              <a:tailEnd/>
            </a:ln>
          </p:spPr>
        </p:pic>
        <p:pic>
          <p:nvPicPr>
            <p:cNvPr id="1027" name="Picture 3"/>
            <p:cNvPicPr>
              <a:picLocks noChangeAspect="1" noChangeArrowheads="1"/>
            </p:cNvPicPr>
            <p:nvPr/>
          </p:nvPicPr>
          <p:blipFill>
            <a:blip r:embed="rId7" cstate="print"/>
            <a:srcRect/>
            <a:stretch>
              <a:fillRect/>
            </a:stretch>
          </p:blipFill>
          <p:spPr bwMode="auto">
            <a:xfrm>
              <a:off x="6800850" y="5334000"/>
              <a:ext cx="514350" cy="531495"/>
            </a:xfrm>
            <a:prstGeom prst="rect">
              <a:avLst/>
            </a:prstGeom>
            <a:noFill/>
            <a:ln w="9525">
              <a:noFill/>
              <a:miter lim="800000"/>
              <a:headEnd/>
              <a:tailEnd/>
            </a:ln>
          </p:spPr>
        </p:pic>
      </p:grpSp>
      <p:grpSp>
        <p:nvGrpSpPr>
          <p:cNvPr id="77" name="Group 76"/>
          <p:cNvGrpSpPr/>
          <p:nvPr/>
        </p:nvGrpSpPr>
        <p:grpSpPr>
          <a:xfrm>
            <a:off x="5606416" y="762000"/>
            <a:ext cx="2089784" cy="1936679"/>
            <a:chOff x="5562600" y="838200"/>
            <a:chExt cx="2089784" cy="1936679"/>
          </a:xfrm>
        </p:grpSpPr>
        <p:sp>
          <p:nvSpPr>
            <p:cNvPr id="78" name="Oval 77"/>
            <p:cNvSpPr/>
            <p:nvPr/>
          </p:nvSpPr>
          <p:spPr>
            <a:xfrm>
              <a:off x="5562600" y="838200"/>
              <a:ext cx="2089784" cy="19366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9" name="Group 72"/>
            <p:cNvGrpSpPr/>
            <p:nvPr/>
          </p:nvGrpSpPr>
          <p:grpSpPr>
            <a:xfrm>
              <a:off x="5844905" y="898989"/>
              <a:ext cx="1609886" cy="1713216"/>
              <a:chOff x="5795010" y="898989"/>
              <a:chExt cx="1659782" cy="1713216"/>
            </a:xfrm>
          </p:grpSpPr>
          <p:pic>
            <p:nvPicPr>
              <p:cNvPr id="80" name="Picture 79" descr="polycom phone.jpg"/>
              <p:cNvPicPr>
                <a:picLocks noChangeAspect="1"/>
              </p:cNvPicPr>
              <p:nvPr/>
            </p:nvPicPr>
            <p:blipFill>
              <a:blip r:embed="rId8" cstate="print">
                <a:clrChange>
                  <a:clrFrom>
                    <a:srgbClr val="FFFFFF"/>
                  </a:clrFrom>
                  <a:clrTo>
                    <a:srgbClr val="FFFFFF">
                      <a:alpha val="0"/>
                    </a:srgbClr>
                  </a:clrTo>
                </a:clrChange>
              </a:blip>
              <a:srcRect b="14286"/>
              <a:stretch>
                <a:fillRect/>
              </a:stretch>
            </p:blipFill>
            <p:spPr>
              <a:xfrm>
                <a:off x="5795010" y="1271427"/>
                <a:ext cx="1659782" cy="1340778"/>
              </a:xfrm>
              <a:prstGeom prst="rect">
                <a:avLst/>
              </a:prstGeom>
            </p:spPr>
          </p:pic>
          <p:sp>
            <p:nvSpPr>
              <p:cNvPr id="81" name="TextBox 80"/>
              <p:cNvSpPr txBox="1"/>
              <p:nvPr/>
            </p:nvSpPr>
            <p:spPr>
              <a:xfrm>
                <a:off x="5896764" y="898989"/>
                <a:ext cx="1411605" cy="461665"/>
              </a:xfrm>
              <a:prstGeom prst="rect">
                <a:avLst/>
              </a:prstGeom>
              <a:noFill/>
            </p:spPr>
            <p:txBody>
              <a:bodyPr wrap="square" rtlCol="0">
                <a:spAutoFit/>
              </a:bodyPr>
              <a:lstStyle/>
              <a:p>
                <a:pPr algn="ctr"/>
                <a:r>
                  <a:rPr lang="en-US" sz="2400" b="1" dirty="0" smtClean="0">
                    <a:solidFill>
                      <a:srgbClr val="002060"/>
                    </a:solidFill>
                  </a:rPr>
                  <a:t>Voice</a:t>
                </a:r>
                <a:endParaRPr lang="en-US" sz="2400" b="1" dirty="0">
                  <a:solidFill>
                    <a:srgbClr val="002060"/>
                  </a:solidFill>
                </a:endParaRPr>
              </a:p>
            </p:txBody>
          </p:sp>
          <p:pic>
            <p:nvPicPr>
              <p:cNvPr id="82" name="Picture 22" descr="image002"/>
              <p:cNvPicPr>
                <a:picLocks noChangeAspect="1" noChangeArrowheads="1"/>
              </p:cNvPicPr>
              <p:nvPr/>
            </p:nvPicPr>
            <p:blipFill>
              <a:blip r:embed="rId9" cstate="print">
                <a:clrChange>
                  <a:clrFrom>
                    <a:srgbClr val="FFFFFF"/>
                  </a:clrFrom>
                  <a:clrTo>
                    <a:srgbClr val="FFFFFF">
                      <a:alpha val="0"/>
                    </a:srgbClr>
                  </a:clrTo>
                </a:clrChange>
              </a:blip>
              <a:srcRect l="16740" r="16302"/>
              <a:stretch>
                <a:fillRect/>
              </a:stretch>
            </p:blipFill>
            <p:spPr bwMode="auto">
              <a:xfrm>
                <a:off x="6092190" y="1420402"/>
                <a:ext cx="316992" cy="595901"/>
              </a:xfrm>
              <a:prstGeom prst="rect">
                <a:avLst/>
              </a:prstGeom>
              <a:noFill/>
              <a:ln w="9525">
                <a:noFill/>
                <a:miter lim="800000"/>
                <a:headEnd/>
                <a:tailEnd/>
              </a:ln>
            </p:spPr>
          </p:pic>
        </p:grpSp>
      </p:grpSp>
      <p:grpSp>
        <p:nvGrpSpPr>
          <p:cNvPr id="68" name="Group 54"/>
          <p:cNvGrpSpPr/>
          <p:nvPr/>
        </p:nvGrpSpPr>
        <p:grpSpPr>
          <a:xfrm>
            <a:off x="1274445" y="746589"/>
            <a:ext cx="2154555" cy="1936679"/>
            <a:chOff x="6324600" y="381000"/>
            <a:chExt cx="2209800" cy="1981200"/>
          </a:xfrm>
        </p:grpSpPr>
        <p:sp>
          <p:nvSpPr>
            <p:cNvPr id="116" name="Oval 11"/>
            <p:cNvSpPr/>
            <p:nvPr/>
          </p:nvSpPr>
          <p:spPr>
            <a:xfrm>
              <a:off x="6324600" y="381000"/>
              <a:ext cx="2209800" cy="1981200"/>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2"/>
            <p:cNvSpPr txBox="1"/>
            <p:nvPr/>
          </p:nvSpPr>
          <p:spPr>
            <a:xfrm>
              <a:off x="6705600" y="533400"/>
              <a:ext cx="1447800" cy="409308"/>
            </a:xfrm>
            <a:prstGeom prst="rect">
              <a:avLst/>
            </a:prstGeom>
            <a:noFill/>
            <a:ln w="38100">
              <a:noFill/>
            </a:ln>
          </p:spPr>
          <p:txBody>
            <a:bodyPr wrap="square" rtlCol="0">
              <a:spAutoFit/>
            </a:bodyPr>
            <a:lstStyle/>
            <a:p>
              <a:pPr algn="ctr"/>
              <a:r>
                <a:rPr lang="en-US" sz="2000" b="1" dirty="0" smtClean="0">
                  <a:solidFill>
                    <a:srgbClr val="002060"/>
                  </a:solidFill>
                </a:rPr>
                <a:t>Presence</a:t>
              </a:r>
              <a:endParaRPr lang="en-US" sz="2000" b="1" dirty="0">
                <a:solidFill>
                  <a:srgbClr val="002060"/>
                </a:solidFill>
              </a:endParaRPr>
            </a:p>
          </p:txBody>
        </p:sp>
        <p:pic>
          <p:nvPicPr>
            <p:cNvPr id="118" name="Picture 10"/>
            <p:cNvPicPr>
              <a:picLocks noChangeAspect="1" noChangeArrowheads="1"/>
            </p:cNvPicPr>
            <p:nvPr/>
          </p:nvPicPr>
          <p:blipFill>
            <a:blip r:embed="rId10" cstate="print"/>
            <a:srcRect l="3187" t="38278" r="49004"/>
            <a:stretch>
              <a:fillRect/>
            </a:stretch>
          </p:blipFill>
          <p:spPr bwMode="auto">
            <a:xfrm>
              <a:off x="6861544" y="990600"/>
              <a:ext cx="1063256" cy="1143000"/>
            </a:xfrm>
            <a:prstGeom prst="rect">
              <a:avLst/>
            </a:prstGeom>
            <a:noFill/>
            <a:ln w="38100">
              <a:noFill/>
              <a:miter lim="800000"/>
              <a:headEnd/>
              <a:tailEnd/>
            </a:ln>
          </p:spPr>
        </p:pic>
      </p:grpSp>
      <p:grpSp>
        <p:nvGrpSpPr>
          <p:cNvPr id="2" name="Group 1"/>
          <p:cNvGrpSpPr/>
          <p:nvPr/>
        </p:nvGrpSpPr>
        <p:grpSpPr>
          <a:xfrm>
            <a:off x="3484245" y="152400"/>
            <a:ext cx="2154555" cy="1936679"/>
            <a:chOff x="3484245" y="152400"/>
            <a:chExt cx="2154555" cy="1936679"/>
          </a:xfrm>
        </p:grpSpPr>
        <p:sp>
          <p:nvSpPr>
            <p:cNvPr id="112" name="Oval 111"/>
            <p:cNvSpPr/>
            <p:nvPr/>
          </p:nvSpPr>
          <p:spPr>
            <a:xfrm>
              <a:off x="3484245" y="152400"/>
              <a:ext cx="2154555" cy="1936679"/>
            </a:xfrm>
            <a:prstGeom prst="ellipse">
              <a:avLst/>
            </a:prstGeom>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27"/>
            <p:cNvGrpSpPr/>
            <p:nvPr/>
          </p:nvGrpSpPr>
          <p:grpSpPr>
            <a:xfrm>
              <a:off x="3642361" y="304801"/>
              <a:ext cx="1579245" cy="1188376"/>
              <a:chOff x="3810000" y="384504"/>
              <a:chExt cx="1619738" cy="1215695"/>
            </a:xfrm>
          </p:grpSpPr>
          <p:sp>
            <p:nvSpPr>
              <p:cNvPr id="114" name="TextBox 113"/>
              <p:cNvSpPr txBox="1"/>
              <p:nvPr/>
            </p:nvSpPr>
            <p:spPr>
              <a:xfrm>
                <a:off x="3981938" y="384504"/>
                <a:ext cx="1447800" cy="472278"/>
              </a:xfrm>
              <a:prstGeom prst="rect">
                <a:avLst/>
              </a:prstGeom>
              <a:noFill/>
            </p:spPr>
            <p:txBody>
              <a:bodyPr wrap="square" rtlCol="0">
                <a:spAutoFit/>
              </a:bodyPr>
              <a:lstStyle/>
              <a:p>
                <a:pPr algn="ctr"/>
                <a:r>
                  <a:rPr lang="en-US" sz="2400" b="1" dirty="0" smtClean="0">
                    <a:solidFill>
                      <a:srgbClr val="002060"/>
                    </a:solidFill>
                  </a:rPr>
                  <a:t>IM</a:t>
                </a:r>
                <a:endParaRPr lang="en-US" b="1" dirty="0">
                  <a:solidFill>
                    <a:srgbClr val="002060"/>
                  </a:solidFill>
                </a:endParaRPr>
              </a:p>
            </p:txBody>
          </p:sp>
          <p:pic>
            <p:nvPicPr>
              <p:cNvPr id="115" name="Picture 11"/>
              <p:cNvPicPr>
                <a:picLocks noChangeAspect="1" noChangeArrowheads="1"/>
              </p:cNvPicPr>
              <p:nvPr/>
            </p:nvPicPr>
            <p:blipFill>
              <a:blip r:embed="rId11" cstate="print"/>
              <a:srcRect/>
              <a:stretch>
                <a:fillRect/>
              </a:stretch>
            </p:blipFill>
            <p:spPr bwMode="auto">
              <a:xfrm>
                <a:off x="3810000" y="838200"/>
                <a:ext cx="1465703" cy="761999"/>
              </a:xfrm>
              <a:prstGeom prst="rect">
                <a:avLst/>
              </a:prstGeom>
              <a:noFill/>
              <a:ln w="9525">
                <a:noFill/>
                <a:miter lim="800000"/>
                <a:headEnd/>
                <a:tailEnd/>
              </a:ln>
            </p:spPr>
          </p:pic>
        </p:grpSp>
      </p:grpSp>
      <p:grpSp>
        <p:nvGrpSpPr>
          <p:cNvPr id="71" name="Group 60"/>
          <p:cNvGrpSpPr/>
          <p:nvPr/>
        </p:nvGrpSpPr>
        <p:grpSpPr>
          <a:xfrm>
            <a:off x="3486150" y="4768921"/>
            <a:ext cx="2154556" cy="1936679"/>
            <a:chOff x="3484245" y="4845121"/>
            <a:chExt cx="2154556" cy="1936679"/>
          </a:xfrm>
        </p:grpSpPr>
        <p:grpSp>
          <p:nvGrpSpPr>
            <p:cNvPr id="103" name="Group 46"/>
            <p:cNvGrpSpPr/>
            <p:nvPr/>
          </p:nvGrpSpPr>
          <p:grpSpPr>
            <a:xfrm>
              <a:off x="3484245" y="4845121"/>
              <a:ext cx="2154556" cy="1936679"/>
              <a:chOff x="3725984" y="4951248"/>
              <a:chExt cx="2209801" cy="1981200"/>
            </a:xfrm>
          </p:grpSpPr>
          <p:sp>
            <p:nvSpPr>
              <p:cNvPr id="105" name="Oval 104"/>
              <p:cNvSpPr/>
              <p:nvPr/>
            </p:nvSpPr>
            <p:spPr>
              <a:xfrm>
                <a:off x="3725985" y="4951248"/>
                <a:ext cx="2209800" cy="1981200"/>
              </a:xfrm>
              <a:prstGeom prst="ellipse">
                <a:avLst/>
              </a:prstGeom>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725984" y="5146927"/>
                <a:ext cx="2209800" cy="724159"/>
              </a:xfrm>
              <a:prstGeom prst="rect">
                <a:avLst/>
              </a:prstGeom>
              <a:ln>
                <a:noFill/>
              </a:ln>
            </p:spPr>
            <p:txBody>
              <a:bodyPr wrap="square">
                <a:spAutoFit/>
              </a:bodyPr>
              <a:lstStyle/>
              <a:p>
                <a:pPr algn="ctr"/>
                <a:r>
                  <a:rPr lang="en-US" sz="2000" b="1" dirty="0" smtClean="0">
                    <a:solidFill>
                      <a:srgbClr val="002060"/>
                    </a:solidFill>
                  </a:rPr>
                  <a:t>Web/Video </a:t>
                </a:r>
              </a:p>
              <a:p>
                <a:pPr algn="ctr"/>
                <a:r>
                  <a:rPr lang="en-US" sz="2000" b="1" dirty="0" smtClean="0">
                    <a:solidFill>
                      <a:srgbClr val="002060"/>
                    </a:solidFill>
                  </a:rPr>
                  <a:t>conferencing</a:t>
                </a:r>
              </a:p>
            </p:txBody>
          </p:sp>
        </p:grpSp>
        <p:pic>
          <p:nvPicPr>
            <p:cNvPr id="104" name="Picture 12" descr="http://www.iconarchive.com/icons/visualpharm/hardware/web-camera-256x256.png"/>
            <p:cNvPicPr>
              <a:picLocks noChangeAspect="1" noChangeArrowheads="1"/>
            </p:cNvPicPr>
            <p:nvPr/>
          </p:nvPicPr>
          <p:blipFill>
            <a:blip r:embed="rId12" cstate="print"/>
            <a:srcRect/>
            <a:stretch>
              <a:fillRect/>
            </a:stretch>
          </p:blipFill>
          <p:spPr bwMode="auto">
            <a:xfrm>
              <a:off x="4191000" y="5851525"/>
              <a:ext cx="701675" cy="701675"/>
            </a:xfrm>
            <a:prstGeom prst="rect">
              <a:avLst/>
            </a:prstGeom>
            <a:noFill/>
            <a:ln>
              <a:noFill/>
            </a:ln>
          </p:spPr>
        </p:pic>
      </p:grpSp>
      <p:grpSp>
        <p:nvGrpSpPr>
          <p:cNvPr id="73" name="Group 82"/>
          <p:cNvGrpSpPr/>
          <p:nvPr/>
        </p:nvGrpSpPr>
        <p:grpSpPr>
          <a:xfrm>
            <a:off x="76200" y="2459804"/>
            <a:ext cx="2154555" cy="1936679"/>
            <a:chOff x="74295" y="2612204"/>
            <a:chExt cx="2154555" cy="1936679"/>
          </a:xfrm>
        </p:grpSpPr>
        <p:grpSp>
          <p:nvGrpSpPr>
            <p:cNvPr id="91" name="Group 42"/>
            <p:cNvGrpSpPr/>
            <p:nvPr/>
          </p:nvGrpSpPr>
          <p:grpSpPr>
            <a:xfrm>
              <a:off x="74295" y="2612204"/>
              <a:ext cx="2154555" cy="1936679"/>
              <a:chOff x="304800" y="2514600"/>
              <a:chExt cx="2209800" cy="1981200"/>
            </a:xfrm>
          </p:grpSpPr>
          <p:sp>
            <p:nvSpPr>
              <p:cNvPr id="95" name="Oval 94"/>
              <p:cNvSpPr/>
              <p:nvPr/>
            </p:nvSpPr>
            <p:spPr>
              <a:xfrm>
                <a:off x="304800" y="2514600"/>
                <a:ext cx="2209800" cy="1981200"/>
              </a:xfrm>
              <a:prstGeom prst="ellipse">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511908" y="2721991"/>
                <a:ext cx="1905000" cy="409308"/>
              </a:xfrm>
              <a:prstGeom prst="rect">
                <a:avLst/>
              </a:prstGeom>
              <a:noFill/>
              <a:ln w="38100">
                <a:noFill/>
              </a:ln>
            </p:spPr>
            <p:txBody>
              <a:bodyPr wrap="square" rtlCol="0">
                <a:spAutoFit/>
              </a:bodyPr>
              <a:lstStyle/>
              <a:p>
                <a:pPr algn="ctr"/>
                <a:r>
                  <a:rPr lang="en-US" sz="2000" b="1" dirty="0" smtClean="0">
                    <a:solidFill>
                      <a:srgbClr val="002060"/>
                    </a:solidFill>
                  </a:rPr>
                  <a:t>Applications</a:t>
                </a:r>
                <a:endParaRPr lang="en-US" sz="2000" b="1" dirty="0">
                  <a:solidFill>
                    <a:srgbClr val="002060"/>
                  </a:solidFill>
                </a:endParaRPr>
              </a:p>
            </p:txBody>
          </p:sp>
          <p:pic>
            <p:nvPicPr>
              <p:cNvPr id="97" name="Picture 8" descr="http://www.marquette.edu/its/help/communicator/images/officecommunicator.gif"/>
              <p:cNvPicPr>
                <a:picLocks noChangeAspect="1" noChangeArrowheads="1"/>
              </p:cNvPicPr>
              <p:nvPr/>
            </p:nvPicPr>
            <p:blipFill>
              <a:blip r:embed="rId13" cstate="print"/>
              <a:srcRect/>
              <a:stretch>
                <a:fillRect/>
              </a:stretch>
            </p:blipFill>
            <p:spPr bwMode="auto">
              <a:xfrm>
                <a:off x="581891" y="3725759"/>
                <a:ext cx="1631087" cy="304800"/>
              </a:xfrm>
              <a:prstGeom prst="rect">
                <a:avLst/>
              </a:prstGeom>
              <a:noFill/>
              <a:ln w="38100">
                <a:noFill/>
              </a:ln>
            </p:spPr>
          </p:pic>
        </p:grpSp>
        <p:pic>
          <p:nvPicPr>
            <p:cNvPr id="92" name="Picture 2" descr="http://t3.gstatic.com/images?q=tbn:sp6jxJeewJRHUM:http://www.xeratec.com/images/office_logo.bmp">
              <a:hlinkClick r:id="rId14"/>
            </p:cNvPr>
            <p:cNvPicPr>
              <a:picLocks noChangeAspect="1" noChangeArrowheads="1"/>
            </p:cNvPicPr>
            <p:nvPr/>
          </p:nvPicPr>
          <p:blipFill>
            <a:blip r:embed="rId15" cstate="print"/>
            <a:srcRect/>
            <a:stretch>
              <a:fillRect/>
            </a:stretch>
          </p:blipFill>
          <p:spPr bwMode="auto">
            <a:xfrm>
              <a:off x="304800" y="3294770"/>
              <a:ext cx="533400" cy="439030"/>
            </a:xfrm>
            <a:prstGeom prst="rect">
              <a:avLst/>
            </a:prstGeom>
            <a:noFill/>
            <a:ln w="38100">
              <a:noFill/>
            </a:ln>
          </p:spPr>
        </p:pic>
        <p:pic>
          <p:nvPicPr>
            <p:cNvPr id="93" name="Picture 4" descr="http://t1.gstatic.com/images?q=tbn:QqCBDMtfa_diBM:http://gearsandwidgets.com/external/outlook_logo.png">
              <a:hlinkClick r:id="rId16"/>
            </p:cNvPr>
            <p:cNvPicPr>
              <a:picLocks noChangeAspect="1" noChangeArrowheads="1"/>
            </p:cNvPicPr>
            <p:nvPr/>
          </p:nvPicPr>
          <p:blipFill>
            <a:blip r:embed="rId17" cstate="print"/>
            <a:srcRect/>
            <a:stretch>
              <a:fillRect/>
            </a:stretch>
          </p:blipFill>
          <p:spPr bwMode="auto">
            <a:xfrm>
              <a:off x="990600" y="3276600"/>
              <a:ext cx="457200" cy="457200"/>
            </a:xfrm>
            <a:prstGeom prst="rect">
              <a:avLst/>
            </a:prstGeom>
            <a:noFill/>
            <a:ln w="38100">
              <a:noFill/>
            </a:ln>
          </p:spPr>
        </p:pic>
        <p:pic>
          <p:nvPicPr>
            <p:cNvPr id="94" name="Picture 21"/>
            <p:cNvPicPr>
              <a:picLocks noChangeAspect="1" noChangeArrowheads="1"/>
            </p:cNvPicPr>
            <p:nvPr/>
          </p:nvPicPr>
          <p:blipFill>
            <a:blip r:embed="rId18" cstate="print"/>
            <a:srcRect t="13750" r="65079"/>
            <a:stretch>
              <a:fillRect/>
            </a:stretch>
          </p:blipFill>
          <p:spPr bwMode="auto">
            <a:xfrm>
              <a:off x="1524000" y="3276600"/>
              <a:ext cx="437322" cy="457200"/>
            </a:xfrm>
            <a:prstGeom prst="rect">
              <a:avLst/>
            </a:prstGeom>
            <a:noFill/>
            <a:ln w="38100">
              <a:noFill/>
              <a:miter lim="800000"/>
              <a:headEnd/>
              <a:tailEnd/>
            </a:ln>
          </p:spPr>
        </p:pic>
      </p:grpSp>
      <p:sp>
        <p:nvSpPr>
          <p:cNvPr id="76" name="Oval 75"/>
          <p:cNvSpPr/>
          <p:nvPr/>
        </p:nvSpPr>
        <p:spPr>
          <a:xfrm>
            <a:off x="2819400" y="2209800"/>
            <a:ext cx="3429000" cy="2438400"/>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2"/>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3572107" y="2527400"/>
            <a:ext cx="2007220" cy="1727510"/>
          </a:xfrm>
          <a:prstGeom prst="rect">
            <a:avLst/>
          </a:prstGeom>
          <a:noFill/>
          <a:ln w="9525">
            <a:noFill/>
            <a:miter lim="800000"/>
            <a:headEnd/>
            <a:tailEnd/>
          </a:ln>
        </p:spPr>
      </p:pic>
      <p:sp>
        <p:nvSpPr>
          <p:cNvPr id="85" name="TextBox 84"/>
          <p:cNvSpPr txBox="1"/>
          <p:nvPr/>
        </p:nvSpPr>
        <p:spPr>
          <a:xfrm>
            <a:off x="3739375" y="2669948"/>
            <a:ext cx="1580930" cy="719723"/>
          </a:xfrm>
          <a:prstGeom prst="rect">
            <a:avLst/>
          </a:prstGeom>
          <a:noFill/>
        </p:spPr>
        <p:txBody>
          <a:bodyPr wrap="square" rtlCol="0">
            <a:spAutoFit/>
          </a:bodyPr>
          <a:lstStyle/>
          <a:p>
            <a:pPr algn="ctr"/>
            <a:r>
              <a:rPr lang="en-US" sz="3200" b="1" dirty="0" smtClean="0">
                <a:solidFill>
                  <a:schemeClr val="bg1"/>
                </a:solidFill>
              </a:rPr>
              <a:t>UC</a:t>
            </a:r>
            <a:endParaRPr lang="en-US" sz="3200" b="1" dirty="0">
              <a:solidFill>
                <a:schemeClr val="bg1"/>
              </a:solidFill>
            </a:endParaRPr>
          </a:p>
        </p:txBody>
      </p:sp>
    </p:spTree>
    <p:extLst>
      <p:ext uri="{BB962C8B-B14F-4D97-AF65-F5344CB8AC3E}">
        <p14:creationId xmlns:p14="http://schemas.microsoft.com/office/powerpoint/2010/main" val="6223893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 0.33333  E" pathEditMode="relative" ptsTypes="">
                                      <p:cBhvr>
                                        <p:cTn id="6" dur="2000" fill="hold"/>
                                        <p:tgtEl>
                                          <p:spTgt spid="2"/>
                                        </p:tgtEl>
                                        <p:attrNameLst>
                                          <p:attrName>ppt_x</p:attrName>
                                          <p:attrName>ppt_y</p:attrName>
                                        </p:attrNameLst>
                                      </p:cBhvr>
                                    </p:animMotion>
                                  </p:childTnLst>
                                </p:cTn>
                              </p:par>
                              <p:par>
                                <p:cTn id="7" presetID="63" presetClass="path" presetSubtype="0" accel="50000" decel="50000" fill="hold" nodeType="withEffect">
                                  <p:stCondLst>
                                    <p:cond delay="0"/>
                                  </p:stCondLst>
                                  <p:childTnLst>
                                    <p:animMotion origin="layout" path="M -5.55556E-7 -4.81481E-6 L -0.22743 0.23658 " pathEditMode="relative" rAng="0" ptsTypes="AA">
                                      <p:cBhvr>
                                        <p:cTn id="8" dur="2000" fill="hold"/>
                                        <p:tgtEl>
                                          <p:spTgt spid="77"/>
                                        </p:tgtEl>
                                        <p:attrNameLst>
                                          <p:attrName>ppt_x</p:attrName>
                                          <p:attrName>ppt_y</p:attrName>
                                        </p:attrNameLst>
                                      </p:cBhvr>
                                      <p:rCtr x="-11400" y="11800"/>
                                    </p:animMotion>
                                  </p:childTnLst>
                                </p:cTn>
                              </p:par>
                              <p:par>
                                <p:cTn id="9" presetID="63" presetClass="path" presetSubtype="0" accel="50000" decel="50000" fill="hold" nodeType="withEffect">
                                  <p:stCondLst>
                                    <p:cond delay="0"/>
                                  </p:stCondLst>
                                  <p:childTnLst>
                                    <p:animMotion origin="layout" path="M 1.94444E-6 7.40741E-7 L -0.35712 -0.01898 " pathEditMode="relative" rAng="0" ptsTypes="AA">
                                      <p:cBhvr>
                                        <p:cTn id="10" dur="2000" fill="hold"/>
                                        <p:tgtEl>
                                          <p:spTgt spid="63"/>
                                        </p:tgtEl>
                                        <p:attrNameLst>
                                          <p:attrName>ppt_x</p:attrName>
                                          <p:attrName>ppt_y</p:attrName>
                                        </p:attrNameLst>
                                      </p:cBhvr>
                                      <p:rCtr x="-17900" y="-900"/>
                                    </p:animMotion>
                                  </p:childTnLst>
                                </p:cTn>
                              </p:par>
                              <p:par>
                                <p:cTn id="11" presetID="35" presetClass="path" presetSubtype="0" accel="50000" decel="50000" fill="hold" nodeType="withEffect">
                                  <p:stCondLst>
                                    <p:cond delay="0"/>
                                  </p:stCondLst>
                                  <p:childTnLst>
                                    <p:animMotion origin="layout" path="M -1.66667E-6 -4.81481E-6 L -0.23229 -0.26342 " pathEditMode="relative" rAng="0" ptsTypes="AA">
                                      <p:cBhvr>
                                        <p:cTn id="12" dur="2000" fill="hold"/>
                                        <p:tgtEl>
                                          <p:spTgt spid="62"/>
                                        </p:tgtEl>
                                        <p:attrNameLst>
                                          <p:attrName>ppt_x</p:attrName>
                                          <p:attrName>ppt_y</p:attrName>
                                        </p:attrNameLst>
                                      </p:cBhvr>
                                      <p:rCtr x="-11600" y="-13200"/>
                                    </p:animMotion>
                                  </p:childTnLst>
                                </p:cTn>
                              </p:par>
                              <p:par>
                                <p:cTn id="13" presetID="64" presetClass="path" presetSubtype="0" accel="50000" decel="50000" fill="hold" nodeType="withEffect">
                                  <p:stCondLst>
                                    <p:cond delay="0"/>
                                  </p:stCondLst>
                                  <p:childTnLst>
                                    <p:animMotion origin="layout" path="M 1.66667E-6 -4.07407E-6 L 0.00104 -0.34768 " pathEditMode="relative" rAng="0" ptsTypes="AA">
                                      <p:cBhvr>
                                        <p:cTn id="14" dur="2000" fill="hold"/>
                                        <p:tgtEl>
                                          <p:spTgt spid="71"/>
                                        </p:tgtEl>
                                        <p:attrNameLst>
                                          <p:attrName>ppt_x</p:attrName>
                                          <p:attrName>ppt_y</p:attrName>
                                        </p:attrNameLst>
                                      </p:cBhvr>
                                      <p:rCtr x="100" y="-17400"/>
                                    </p:animMotion>
                                  </p:childTnLst>
                                </p:cTn>
                              </p:par>
                              <p:par>
                                <p:cTn id="15" presetID="64" presetClass="path" presetSubtype="0" accel="50000" decel="50000" fill="hold" nodeType="withEffect">
                                  <p:stCondLst>
                                    <p:cond delay="0"/>
                                  </p:stCondLst>
                                  <p:childTnLst>
                                    <p:animMotion origin="layout" path="M 3.61111E-6 -4.81481E-6 L 0.24392 -0.26342 " pathEditMode="relative" rAng="0" ptsTypes="AA">
                                      <p:cBhvr>
                                        <p:cTn id="16" dur="2000" fill="hold"/>
                                        <p:tgtEl>
                                          <p:spTgt spid="48"/>
                                        </p:tgtEl>
                                        <p:attrNameLst>
                                          <p:attrName>ppt_x</p:attrName>
                                          <p:attrName>ppt_y</p:attrName>
                                        </p:attrNameLst>
                                      </p:cBhvr>
                                      <p:rCtr x="12200" y="-13200"/>
                                    </p:animMotion>
                                  </p:childTnLst>
                                </p:cTn>
                              </p:par>
                              <p:par>
                                <p:cTn id="17" presetID="64" presetClass="path" presetSubtype="0" accel="50000" decel="50000" fill="hold" nodeType="withEffect">
                                  <p:stCondLst>
                                    <p:cond delay="0"/>
                                  </p:stCondLst>
                                  <p:childTnLst>
                                    <p:animMotion origin="layout" path="M -1.66667E-6 1.48148E-6 L 0.37396 -0.01088 " pathEditMode="relative" rAng="0" ptsTypes="AA">
                                      <p:cBhvr>
                                        <p:cTn id="18" dur="2000" fill="hold"/>
                                        <p:tgtEl>
                                          <p:spTgt spid="73"/>
                                        </p:tgtEl>
                                        <p:attrNameLst>
                                          <p:attrName>ppt_x</p:attrName>
                                          <p:attrName>ppt_y</p:attrName>
                                        </p:attrNameLst>
                                      </p:cBhvr>
                                      <p:rCtr x="18700" y="-600"/>
                                    </p:animMotion>
                                  </p:childTnLst>
                                </p:cTn>
                              </p:par>
                              <p:par>
                                <p:cTn id="19" presetID="64" presetClass="path" presetSubtype="0" accel="50000" decel="50000" fill="hold" nodeType="withEffect">
                                  <p:stCondLst>
                                    <p:cond delay="0"/>
                                  </p:stCondLst>
                                  <p:childTnLst>
                                    <p:animMotion origin="layout" path="M 1.94444E-6 0 L 0.25121 0.23889 " pathEditMode="relative" rAng="0" ptsTypes="AA">
                                      <p:cBhvr>
                                        <p:cTn id="20" dur="2000" fill="hold"/>
                                        <p:tgtEl>
                                          <p:spTgt spid="68"/>
                                        </p:tgtEl>
                                        <p:attrNameLst>
                                          <p:attrName>ppt_x</p:attrName>
                                          <p:attrName>ppt_y</p:attrName>
                                        </p:attrNameLst>
                                      </p:cBhvr>
                                      <p:rCtr x="12600" y="11900"/>
                                    </p:animMotion>
                                  </p:childTnLst>
                                </p:cTn>
                              </p:par>
                            </p:childTnLst>
                          </p:cTn>
                        </p:par>
                        <p:par>
                          <p:cTn id="21" fill="hold">
                            <p:stCondLst>
                              <p:cond delay="2000"/>
                            </p:stCondLst>
                            <p:childTnLst>
                              <p:par>
                                <p:cTn id="22" presetID="53" presetClass="entr" presetSubtype="0" fill="hold" grpId="0" nodeType="afterEffect">
                                  <p:stCondLst>
                                    <p:cond delay="0"/>
                                  </p:stCondLst>
                                  <p:childTnLst>
                                    <p:set>
                                      <p:cBhvr>
                                        <p:cTn id="23" dur="1" fill="hold">
                                          <p:stCondLst>
                                            <p:cond delay="0"/>
                                          </p:stCondLst>
                                        </p:cTn>
                                        <p:tgtEl>
                                          <p:spTgt spid="85"/>
                                        </p:tgtEl>
                                        <p:attrNameLst>
                                          <p:attrName>style.visibility</p:attrName>
                                        </p:attrNameLst>
                                      </p:cBhvr>
                                      <p:to>
                                        <p:strVal val="visible"/>
                                      </p:to>
                                    </p:set>
                                    <p:anim calcmode="lin" valueType="num">
                                      <p:cBhvr>
                                        <p:cTn id="24" dur="500" fill="hold"/>
                                        <p:tgtEl>
                                          <p:spTgt spid="85"/>
                                        </p:tgtEl>
                                        <p:attrNameLst>
                                          <p:attrName>ppt_w</p:attrName>
                                        </p:attrNameLst>
                                      </p:cBhvr>
                                      <p:tavLst>
                                        <p:tav tm="0">
                                          <p:val>
                                            <p:fltVal val="0"/>
                                          </p:val>
                                        </p:tav>
                                        <p:tav tm="100000">
                                          <p:val>
                                            <p:strVal val="#ppt_w"/>
                                          </p:val>
                                        </p:tav>
                                      </p:tavLst>
                                    </p:anim>
                                    <p:anim calcmode="lin" valueType="num">
                                      <p:cBhvr>
                                        <p:cTn id="25" dur="500" fill="hold"/>
                                        <p:tgtEl>
                                          <p:spTgt spid="85"/>
                                        </p:tgtEl>
                                        <p:attrNameLst>
                                          <p:attrName>ppt_h</p:attrName>
                                        </p:attrNameLst>
                                      </p:cBhvr>
                                      <p:tavLst>
                                        <p:tav tm="0">
                                          <p:val>
                                            <p:fltVal val="0"/>
                                          </p:val>
                                        </p:tav>
                                        <p:tav tm="100000">
                                          <p:val>
                                            <p:strVal val="#ppt_h"/>
                                          </p:val>
                                        </p:tav>
                                      </p:tavLst>
                                    </p:anim>
                                    <p:animEffect transition="in" filter="fade">
                                      <p:cBhvr>
                                        <p:cTn id="26"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Communicator</a:t>
            </a:r>
            <a:endParaRPr lang="en-US" dirty="0"/>
          </a:p>
        </p:txBody>
      </p:sp>
      <p:sp>
        <p:nvSpPr>
          <p:cNvPr id="3" name="Content Placeholder 2"/>
          <p:cNvSpPr>
            <a:spLocks noGrp="1"/>
          </p:cNvSpPr>
          <p:nvPr>
            <p:ph sz="half" idx="1"/>
          </p:nvPr>
        </p:nvSpPr>
        <p:spPr/>
        <p:txBody>
          <a:bodyPr>
            <a:normAutofit/>
          </a:bodyPr>
          <a:lstStyle/>
          <a:p>
            <a:r>
              <a:rPr lang="en-US" dirty="0" smtClean="0"/>
              <a:t>Presence is the key</a:t>
            </a:r>
          </a:p>
          <a:p>
            <a:pPr lvl="1"/>
            <a:r>
              <a:rPr lang="en-US" dirty="0" smtClean="0"/>
              <a:t>The presence icon represents a user’s availability and willingness to communicate </a:t>
            </a:r>
          </a:p>
          <a:p>
            <a:pPr>
              <a:buNone/>
            </a:pPr>
            <a:endParaRPr lang="en-US" dirty="0" smtClean="0"/>
          </a:p>
          <a:p>
            <a:endParaRPr lang="en-US" dirty="0"/>
          </a:p>
        </p:txBody>
      </p:sp>
      <p:pic>
        <p:nvPicPr>
          <p:cNvPr id="47106" name="Picture 14" descr="WP_PresenceDimensions copy"/>
          <p:cNvPicPr>
            <a:picLocks noChangeAspect="1" noChangeArrowheads="1"/>
          </p:cNvPicPr>
          <p:nvPr/>
        </p:nvPicPr>
        <p:blipFill>
          <a:blip r:embed="rId2" cstate="print"/>
          <a:srcRect/>
          <a:stretch>
            <a:fillRect/>
          </a:stretch>
        </p:blipFill>
        <p:spPr bwMode="auto">
          <a:xfrm>
            <a:off x="5217084" y="1723373"/>
            <a:ext cx="3247839" cy="3581400"/>
          </a:xfrm>
          <a:prstGeom prst="rect">
            <a:avLst/>
          </a:prstGeom>
          <a:noFill/>
          <a:ln w="9525">
            <a:noFill/>
            <a:miter lim="800000"/>
            <a:headEnd/>
            <a:tailEnd/>
          </a:ln>
        </p:spPr>
      </p:pic>
    </p:spTree>
    <p:extLst>
      <p:ext uri="{BB962C8B-B14F-4D97-AF65-F5344CB8AC3E}">
        <p14:creationId xmlns:p14="http://schemas.microsoft.com/office/powerpoint/2010/main" val="16462269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and functionality </a:t>
            </a:r>
            <a:endParaRPr lang="en-US" dirty="0"/>
          </a:p>
        </p:txBody>
      </p:sp>
      <p:sp>
        <p:nvSpPr>
          <p:cNvPr id="4" name="Text Placeholder 3"/>
          <p:cNvSpPr>
            <a:spLocks noGrp="1"/>
          </p:cNvSpPr>
          <p:nvPr>
            <p:ph type="body" idx="1"/>
          </p:nvPr>
        </p:nvSpPr>
        <p:spPr/>
        <p:txBody>
          <a:bodyPr/>
          <a:lstStyle/>
          <a:p>
            <a:r>
              <a:rPr lang="en-US" dirty="0" smtClean="0"/>
              <a:t>Good News</a:t>
            </a:r>
            <a:endParaRPr lang="en-US" dirty="0"/>
          </a:p>
        </p:txBody>
      </p:sp>
      <p:sp>
        <p:nvSpPr>
          <p:cNvPr id="3" name="Content Placeholder 2"/>
          <p:cNvSpPr>
            <a:spLocks noGrp="1"/>
          </p:cNvSpPr>
          <p:nvPr>
            <p:ph sz="half" idx="2"/>
          </p:nvPr>
        </p:nvSpPr>
        <p:spPr/>
        <p:txBody>
          <a:bodyPr>
            <a:normAutofit/>
          </a:bodyPr>
          <a:lstStyle/>
          <a:p>
            <a:r>
              <a:rPr lang="en-US" dirty="0" smtClean="0"/>
              <a:t>Lots of features</a:t>
            </a:r>
          </a:p>
          <a:p>
            <a:pPr lvl="1"/>
            <a:r>
              <a:rPr lang="en-US" dirty="0" smtClean="0"/>
              <a:t>Presence  </a:t>
            </a:r>
            <a:endParaRPr lang="en-US" dirty="0"/>
          </a:p>
          <a:p>
            <a:pPr lvl="1"/>
            <a:r>
              <a:rPr lang="en-US" dirty="0"/>
              <a:t>IM to call</a:t>
            </a:r>
          </a:p>
          <a:p>
            <a:pPr lvl="1"/>
            <a:r>
              <a:rPr lang="en-US" dirty="0"/>
              <a:t>Forward calls</a:t>
            </a:r>
          </a:p>
          <a:p>
            <a:pPr lvl="1"/>
            <a:r>
              <a:rPr lang="en-US" dirty="0"/>
              <a:t>Team Call groups</a:t>
            </a:r>
          </a:p>
          <a:p>
            <a:pPr lvl="1"/>
            <a:r>
              <a:rPr lang="en-US" dirty="0"/>
              <a:t>Multiple </a:t>
            </a:r>
            <a:r>
              <a:rPr lang="en-US" dirty="0" smtClean="0"/>
              <a:t>calls</a:t>
            </a:r>
          </a:p>
          <a:p>
            <a:pPr lvl="1"/>
            <a:r>
              <a:rPr lang="en-US" dirty="0"/>
              <a:t>Ad hoc Conferencing</a:t>
            </a:r>
          </a:p>
          <a:p>
            <a:pPr lvl="1"/>
            <a:r>
              <a:rPr lang="en-US" dirty="0"/>
              <a:t>Scheduled Conferencing</a:t>
            </a:r>
          </a:p>
          <a:p>
            <a:pPr lvl="1"/>
            <a:r>
              <a:rPr lang="en-US" dirty="0" smtClean="0"/>
              <a:t>Group </a:t>
            </a:r>
            <a:r>
              <a:rPr lang="en-US" dirty="0"/>
              <a:t>levels</a:t>
            </a:r>
          </a:p>
          <a:p>
            <a:pPr lvl="1"/>
            <a:r>
              <a:rPr lang="en-US" dirty="0" smtClean="0"/>
              <a:t>Tagging</a:t>
            </a:r>
            <a:endParaRPr lang="en-US" dirty="0"/>
          </a:p>
          <a:p>
            <a:pPr lvl="1"/>
            <a:endParaRPr lang="en-US" dirty="0" smtClean="0"/>
          </a:p>
          <a:p>
            <a:pPr lvl="1"/>
            <a:endParaRPr lang="en-US" dirty="0"/>
          </a:p>
        </p:txBody>
      </p:sp>
      <p:sp>
        <p:nvSpPr>
          <p:cNvPr id="5" name="Text Placeholder 4"/>
          <p:cNvSpPr>
            <a:spLocks noGrp="1"/>
          </p:cNvSpPr>
          <p:nvPr>
            <p:ph type="body" sz="quarter" idx="3"/>
          </p:nvPr>
        </p:nvSpPr>
        <p:spPr/>
        <p:txBody>
          <a:bodyPr/>
          <a:lstStyle/>
          <a:p>
            <a:r>
              <a:rPr lang="en-US" dirty="0" smtClean="0"/>
              <a:t>Bad News</a:t>
            </a:r>
            <a:endParaRPr lang="en-US" dirty="0"/>
          </a:p>
        </p:txBody>
      </p:sp>
      <p:sp>
        <p:nvSpPr>
          <p:cNvPr id="6" name="Content Placeholder 5"/>
          <p:cNvSpPr>
            <a:spLocks noGrp="1"/>
          </p:cNvSpPr>
          <p:nvPr>
            <p:ph sz="quarter" idx="4"/>
          </p:nvPr>
        </p:nvSpPr>
        <p:spPr/>
        <p:txBody>
          <a:bodyPr/>
          <a:lstStyle/>
          <a:p>
            <a:r>
              <a:rPr lang="en-US" dirty="0" smtClean="0"/>
              <a:t>Lots of features</a:t>
            </a:r>
          </a:p>
          <a:p>
            <a:r>
              <a:rPr lang="en-US" dirty="0" smtClean="0"/>
              <a:t>Performance dependent on PC/OS</a:t>
            </a:r>
          </a:p>
          <a:p>
            <a:r>
              <a:rPr lang="en-US" dirty="0" smtClean="0"/>
              <a:t>PC only</a:t>
            </a:r>
            <a:endParaRPr lang="en-US" dirty="0"/>
          </a:p>
        </p:txBody>
      </p:sp>
    </p:spTree>
    <p:extLst>
      <p:ext uri="{BB962C8B-B14F-4D97-AF65-F5344CB8AC3E}">
        <p14:creationId xmlns:p14="http://schemas.microsoft.com/office/powerpoint/2010/main" val="13886770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Most Productive Features of OCS</a:t>
            </a:r>
            <a:endParaRPr lang="en-US" dirty="0"/>
          </a:p>
        </p:txBody>
      </p:sp>
      <p:graphicFrame>
        <p:nvGraphicFramePr>
          <p:cNvPr id="4" name="Content Placeholder 3"/>
          <p:cNvGraphicFramePr>
            <a:graphicFrameLocks noGrp="1"/>
          </p:cNvGraphicFramePr>
          <p:nvPr>
            <p:ph idx="1"/>
          </p:nvPr>
        </p:nvGraphicFramePr>
        <p:xfrm>
          <a:off x="457200" y="1600200"/>
          <a:ext cx="83820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4784754"/>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Project</a:t>
            </a:r>
            <a:endParaRPr lang="en-US" dirty="0"/>
          </a:p>
        </p:txBody>
      </p:sp>
      <p:sp>
        <p:nvSpPr>
          <p:cNvPr id="3" name="Content Placeholder 2"/>
          <p:cNvSpPr>
            <a:spLocks noGrp="1"/>
          </p:cNvSpPr>
          <p:nvPr>
            <p:ph idx="1"/>
          </p:nvPr>
        </p:nvSpPr>
        <p:spPr>
          <a:xfrm>
            <a:off x="65069" y="1828800"/>
            <a:ext cx="8907692" cy="2227006"/>
          </a:xfrm>
        </p:spPr>
        <p:txBody>
          <a:bodyPr>
            <a:normAutofit fontScale="92500"/>
          </a:bodyPr>
          <a:lstStyle/>
          <a:p>
            <a:r>
              <a:rPr lang="en-US" dirty="0" smtClean="0"/>
              <a:t>Implement Exchange 2010</a:t>
            </a:r>
          </a:p>
          <a:p>
            <a:r>
              <a:rPr lang="en-US" dirty="0" smtClean="0"/>
              <a:t>Next move people to VoIP/UC/Exchange 2010</a:t>
            </a:r>
          </a:p>
          <a:p>
            <a:pPr lvl="1"/>
            <a:r>
              <a:rPr lang="en-US" dirty="0" smtClean="0"/>
              <a:t>IT Services &amp; </a:t>
            </a:r>
            <a:r>
              <a:rPr lang="en-US" dirty="0" err="1" smtClean="0"/>
              <a:t>Zilber</a:t>
            </a:r>
            <a:r>
              <a:rPr lang="en-US" dirty="0" smtClean="0"/>
              <a:t> completed ~400 users</a:t>
            </a:r>
          </a:p>
          <a:p>
            <a:pPr lvl="1"/>
            <a:r>
              <a:rPr lang="en-US" dirty="0" smtClean="0"/>
              <a:t>All </a:t>
            </a:r>
            <a:r>
              <a:rPr lang="en-US" dirty="0" err="1" smtClean="0"/>
              <a:t>Fac</a:t>
            </a:r>
            <a:r>
              <a:rPr lang="en-US" dirty="0" smtClean="0"/>
              <a:t>/Staff/Students moved to Exchange 2010</a:t>
            </a:r>
          </a:p>
          <a:p>
            <a:pPr lvl="1"/>
            <a:r>
              <a:rPr lang="en-US" dirty="0" smtClean="0"/>
              <a:t>4 legacy buildings + Law School remain ~700 additional users</a:t>
            </a:r>
            <a:endParaRPr lang="en-US" dirty="0"/>
          </a:p>
        </p:txBody>
      </p:sp>
      <p:grpSp>
        <p:nvGrpSpPr>
          <p:cNvPr id="4" name="Group 1"/>
          <p:cNvGrpSpPr>
            <a:grpSpLocks/>
          </p:cNvGrpSpPr>
          <p:nvPr/>
        </p:nvGrpSpPr>
        <p:grpSpPr bwMode="auto">
          <a:xfrm>
            <a:off x="8560" y="3919751"/>
            <a:ext cx="9143999" cy="2514600"/>
            <a:chOff x="-46" y="-73"/>
            <a:chExt cx="890" cy="217"/>
          </a:xfrm>
        </p:grpSpPr>
        <p:sp>
          <p:nvSpPr>
            <p:cNvPr id="5" name="Rectangle 55"/>
            <p:cNvSpPr>
              <a:spLocks noChangeArrowheads="1"/>
            </p:cNvSpPr>
            <p:nvPr/>
          </p:nvSpPr>
          <p:spPr bwMode="auto">
            <a:xfrm>
              <a:off x="20" y="-1"/>
              <a:ext cx="766" cy="68"/>
            </a:xfrm>
            <a:prstGeom prst="rect">
              <a:avLst/>
            </a:prstGeom>
            <a:solidFill>
              <a:srgbClr val="A9A9A9"/>
            </a:solidFill>
            <a:ln w="2">
              <a:solidFill>
                <a:srgbClr val="7F7F7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Rectangle 54" descr="Fri 1/15/10"/>
            <p:cNvSpPr>
              <a:spLocks noChangeArrowheads="1"/>
            </p:cNvSpPr>
            <p:nvPr/>
          </p:nvSpPr>
          <p:spPr bwMode="auto">
            <a:xfrm>
              <a:off x="-46" y="-3"/>
              <a:ext cx="64"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73451"/>
                  </a:solidFill>
                  <a:effectLst/>
                  <a:latin typeface="Calibri" pitchFamily="34" charset="0"/>
                  <a:cs typeface="Calibri" pitchFamily="34" charset="0"/>
                </a:rPr>
                <a:t>Start</a:t>
              </a:r>
              <a:r>
                <a:rPr kumimoji="0" lang="en-US" sz="1100" b="0" i="0" u="none" strike="noStrike" cap="none" normalizeH="0" baseline="0" smtClean="0">
                  <a:ln>
                    <a:noFill/>
                  </a:ln>
                  <a:solidFill>
                    <a:schemeClr val="tx1"/>
                  </a:solidFill>
                  <a:effectLst/>
                  <a:latin typeface="Arial" pitchFamily="34" charset="0"/>
                  <a:cs typeface="Arial" pitchFamily="34" charset="0"/>
                </a:rPr>
                <a:t/>
              </a:r>
              <a:br>
                <a:rPr kumimoji="0" lang="en-US" sz="11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rgbClr val="4F81BD"/>
                  </a:solidFill>
                  <a:effectLst/>
                  <a:latin typeface="Calibri" pitchFamily="34" charset="0"/>
                  <a:cs typeface="Calibri" pitchFamily="34" charset="0"/>
                </a:rPr>
                <a:t>Fri 1/15/10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53" descr="Tue 7/6/10"/>
            <p:cNvSpPr>
              <a:spLocks noChangeArrowheads="1"/>
            </p:cNvSpPr>
            <p:nvPr/>
          </p:nvSpPr>
          <p:spPr bwMode="auto">
            <a:xfrm>
              <a:off x="788" y="-3"/>
              <a:ext cx="56"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73451"/>
                  </a:solidFill>
                  <a:effectLst/>
                  <a:latin typeface="Calibri" pitchFamily="34" charset="0"/>
                  <a:cs typeface="Calibri" pitchFamily="34" charset="0"/>
                </a:rPr>
                <a:t>Finish</a:t>
              </a:r>
              <a:r>
                <a:rPr kumimoji="0" lang="en-US" sz="1100" b="0" i="0" u="none" strike="noStrike" cap="none" normalizeH="0" baseline="0" smtClean="0">
                  <a:ln>
                    <a:noFill/>
                  </a:ln>
                  <a:solidFill>
                    <a:schemeClr val="tx1"/>
                  </a:solidFill>
                  <a:effectLst/>
                  <a:latin typeface="Arial" pitchFamily="34" charset="0"/>
                  <a:cs typeface="Arial" pitchFamily="34" charset="0"/>
                </a:rPr>
                <a:t/>
              </a:r>
              <a:br>
                <a:rPr kumimoji="0" lang="en-US" sz="11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rgbClr val="4F81BD"/>
                  </a:solidFill>
                  <a:effectLst/>
                  <a:latin typeface="Calibri" pitchFamily="34" charset="0"/>
                  <a:cs typeface="Calibri" pitchFamily="34" charset="0"/>
                </a:rPr>
                <a:t>Tue 7/6/10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2" descr="March 1"/>
            <p:cNvSpPr>
              <a:spLocks noChangeArrowheads="1"/>
            </p:cNvSpPr>
            <p:nvPr/>
          </p:nvSpPr>
          <p:spPr bwMode="auto">
            <a:xfrm>
              <a:off x="221" y="-18"/>
              <a:ext cx="49"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8EA3BD"/>
                  </a:solidFill>
                  <a:effectLst/>
                  <a:latin typeface="Calibri" pitchFamily="34" charset="0"/>
                  <a:cs typeface="Calibri" pitchFamily="34" charset="0"/>
                </a:rPr>
                <a:t>March 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Freeform 51"/>
            <p:cNvSpPr>
              <a:spLocks noChangeArrowheads="1"/>
            </p:cNvSpPr>
            <p:nvPr/>
          </p:nvSpPr>
          <p:spPr bwMode="auto">
            <a:xfrm>
              <a:off x="220" y="-6"/>
              <a:ext cx="0" cy="5"/>
            </a:xfrm>
            <a:custGeom>
              <a:avLst/>
              <a:gdLst>
                <a:gd name="T0" fmla="*/ 0 h 5"/>
                <a:gd name="T1" fmla="*/ 5 h 5"/>
              </a:gdLst>
              <a:ahLst/>
              <a:cxnLst>
                <a:cxn ang="0">
                  <a:pos x="0" y="T0"/>
                </a:cxn>
                <a:cxn ang="0">
                  <a:pos x="0" y="T1"/>
                </a:cxn>
              </a:cxnLst>
              <a:rect l="0" t="0" r="r" b="b"/>
              <a:pathLst>
                <a:path h="5">
                  <a:moveTo>
                    <a:pt x="0" y="0"/>
                  </a:moveTo>
                  <a:lnTo>
                    <a:pt x="0" y="5"/>
                  </a:lnTo>
                </a:path>
              </a:pathLst>
            </a:custGeom>
            <a:solidFill>
              <a:srgbClr val="FFFFFF"/>
            </a:solidFill>
            <a:ln w="1">
              <a:solidFill>
                <a:srgbClr val="8EA3B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50" descr="April 1"/>
            <p:cNvSpPr>
              <a:spLocks noChangeArrowheads="1"/>
            </p:cNvSpPr>
            <p:nvPr/>
          </p:nvSpPr>
          <p:spPr bwMode="auto">
            <a:xfrm>
              <a:off x="358" y="-18"/>
              <a:ext cx="39"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8EA3BD"/>
                  </a:solidFill>
                  <a:effectLst/>
                  <a:latin typeface="Calibri" pitchFamily="34" charset="0"/>
                  <a:cs typeface="Calibri" pitchFamily="34" charset="0"/>
                </a:rPr>
                <a:t>April 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Freeform 49"/>
            <p:cNvSpPr>
              <a:spLocks noChangeArrowheads="1"/>
            </p:cNvSpPr>
            <p:nvPr/>
          </p:nvSpPr>
          <p:spPr bwMode="auto">
            <a:xfrm>
              <a:off x="357" y="-6"/>
              <a:ext cx="0" cy="5"/>
            </a:xfrm>
            <a:custGeom>
              <a:avLst/>
              <a:gdLst>
                <a:gd name="T0" fmla="*/ 0 h 5"/>
                <a:gd name="T1" fmla="*/ 5 h 5"/>
              </a:gdLst>
              <a:ahLst/>
              <a:cxnLst>
                <a:cxn ang="0">
                  <a:pos x="0" y="T0"/>
                </a:cxn>
                <a:cxn ang="0">
                  <a:pos x="0" y="T1"/>
                </a:cxn>
              </a:cxnLst>
              <a:rect l="0" t="0" r="r" b="b"/>
              <a:pathLst>
                <a:path h="5">
                  <a:moveTo>
                    <a:pt x="0" y="0"/>
                  </a:moveTo>
                  <a:lnTo>
                    <a:pt x="0" y="5"/>
                  </a:lnTo>
                </a:path>
              </a:pathLst>
            </a:custGeom>
            <a:solidFill>
              <a:srgbClr val="FFFFFF"/>
            </a:solidFill>
            <a:ln w="1">
              <a:solidFill>
                <a:srgbClr val="8EA3B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48" descr="May 1"/>
            <p:cNvSpPr>
              <a:spLocks noChangeArrowheads="1"/>
            </p:cNvSpPr>
            <p:nvPr/>
          </p:nvSpPr>
          <p:spPr bwMode="auto">
            <a:xfrm>
              <a:off x="490" y="-18"/>
              <a:ext cx="38"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8EA3BD"/>
                  </a:solidFill>
                  <a:effectLst/>
                  <a:latin typeface="Calibri" pitchFamily="34" charset="0"/>
                  <a:cs typeface="Calibri" pitchFamily="34" charset="0"/>
                </a:rPr>
                <a:t>May 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Freeform 47"/>
            <p:cNvSpPr>
              <a:spLocks noChangeArrowheads="1"/>
            </p:cNvSpPr>
            <p:nvPr/>
          </p:nvSpPr>
          <p:spPr bwMode="auto">
            <a:xfrm>
              <a:off x="489" y="-6"/>
              <a:ext cx="0" cy="5"/>
            </a:xfrm>
            <a:custGeom>
              <a:avLst/>
              <a:gdLst>
                <a:gd name="T0" fmla="*/ 0 h 5"/>
                <a:gd name="T1" fmla="*/ 5 h 5"/>
              </a:gdLst>
              <a:ahLst/>
              <a:cxnLst>
                <a:cxn ang="0">
                  <a:pos x="0" y="T0"/>
                </a:cxn>
                <a:cxn ang="0">
                  <a:pos x="0" y="T1"/>
                </a:cxn>
              </a:cxnLst>
              <a:rect l="0" t="0" r="r" b="b"/>
              <a:pathLst>
                <a:path h="5">
                  <a:moveTo>
                    <a:pt x="0" y="0"/>
                  </a:moveTo>
                  <a:lnTo>
                    <a:pt x="0" y="5"/>
                  </a:lnTo>
                </a:path>
              </a:pathLst>
            </a:custGeom>
            <a:solidFill>
              <a:srgbClr val="FFFFFF"/>
            </a:solidFill>
            <a:ln w="1">
              <a:solidFill>
                <a:srgbClr val="8EA3B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46" descr="June 1"/>
            <p:cNvSpPr>
              <a:spLocks noChangeArrowheads="1"/>
            </p:cNvSpPr>
            <p:nvPr/>
          </p:nvSpPr>
          <p:spPr bwMode="auto">
            <a:xfrm>
              <a:off x="627" y="-18"/>
              <a:ext cx="39"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8EA3BD"/>
                  </a:solidFill>
                  <a:effectLst/>
                  <a:latin typeface="Calibri" pitchFamily="34" charset="0"/>
                  <a:cs typeface="Calibri" pitchFamily="34" charset="0"/>
                </a:rPr>
                <a:t>June 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Freeform 45"/>
            <p:cNvSpPr>
              <a:spLocks noChangeArrowheads="1"/>
            </p:cNvSpPr>
            <p:nvPr/>
          </p:nvSpPr>
          <p:spPr bwMode="auto">
            <a:xfrm>
              <a:off x="626" y="-6"/>
              <a:ext cx="0" cy="5"/>
            </a:xfrm>
            <a:custGeom>
              <a:avLst/>
              <a:gdLst>
                <a:gd name="T0" fmla="*/ 0 h 5"/>
                <a:gd name="T1" fmla="*/ 5 h 5"/>
              </a:gdLst>
              <a:ahLst/>
              <a:cxnLst>
                <a:cxn ang="0">
                  <a:pos x="0" y="T0"/>
                </a:cxn>
                <a:cxn ang="0">
                  <a:pos x="0" y="T1"/>
                </a:cxn>
              </a:cxnLst>
              <a:rect l="0" t="0" r="r" b="b"/>
              <a:pathLst>
                <a:path h="5">
                  <a:moveTo>
                    <a:pt x="0" y="0"/>
                  </a:moveTo>
                  <a:lnTo>
                    <a:pt x="0" y="5"/>
                  </a:lnTo>
                </a:path>
              </a:pathLst>
            </a:custGeom>
            <a:solidFill>
              <a:srgbClr val="FFFFFF"/>
            </a:solidFill>
            <a:ln w="1">
              <a:solidFill>
                <a:srgbClr val="8EA3B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44" descr="July 1"/>
            <p:cNvSpPr>
              <a:spLocks noChangeArrowheads="1"/>
            </p:cNvSpPr>
            <p:nvPr/>
          </p:nvSpPr>
          <p:spPr bwMode="auto">
            <a:xfrm>
              <a:off x="759" y="-18"/>
              <a:ext cx="34"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8EA3BD"/>
                  </a:solidFill>
                  <a:effectLst/>
                  <a:latin typeface="Calibri" pitchFamily="34" charset="0"/>
                  <a:cs typeface="Calibri" pitchFamily="34" charset="0"/>
                </a:rPr>
                <a:t>July 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Freeform 43"/>
            <p:cNvSpPr>
              <a:spLocks noChangeArrowheads="1"/>
            </p:cNvSpPr>
            <p:nvPr/>
          </p:nvSpPr>
          <p:spPr bwMode="auto">
            <a:xfrm>
              <a:off x="758" y="-6"/>
              <a:ext cx="0" cy="5"/>
            </a:xfrm>
            <a:custGeom>
              <a:avLst/>
              <a:gdLst>
                <a:gd name="T0" fmla="*/ 0 h 5"/>
                <a:gd name="T1" fmla="*/ 5 h 5"/>
              </a:gdLst>
              <a:ahLst/>
              <a:cxnLst>
                <a:cxn ang="0">
                  <a:pos x="0" y="T0"/>
                </a:cxn>
                <a:cxn ang="0">
                  <a:pos x="0" y="T1"/>
                </a:cxn>
              </a:cxnLst>
              <a:rect l="0" t="0" r="r" b="b"/>
              <a:pathLst>
                <a:path h="5">
                  <a:moveTo>
                    <a:pt x="0" y="0"/>
                  </a:moveTo>
                  <a:lnTo>
                    <a:pt x="0" y="5"/>
                  </a:lnTo>
                </a:path>
              </a:pathLst>
            </a:custGeom>
            <a:solidFill>
              <a:srgbClr val="FFFFFF"/>
            </a:solidFill>
            <a:ln w="1">
              <a:solidFill>
                <a:srgbClr val="8EA3B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42" descr="College of Engineering&#10;Fri 1/15/10 - Fri 2/19/10"/>
            <p:cNvSpPr>
              <a:spLocks noChangeArrowheads="1"/>
            </p:cNvSpPr>
            <p:nvPr/>
          </p:nvSpPr>
          <p:spPr bwMode="auto">
            <a:xfrm>
              <a:off x="21" y="0"/>
              <a:ext cx="160" cy="33"/>
            </a:xfrm>
            <a:prstGeom prst="rect">
              <a:avLst/>
            </a:prstGeom>
            <a:gradFill rotWithShape="0">
              <a:gsLst>
                <a:gs pos="0">
                  <a:srgbClr val="67788E"/>
                </a:gs>
                <a:gs pos="60001">
                  <a:srgbClr val="364D6A"/>
                </a:gs>
                <a:gs pos="70001">
                  <a:srgbClr val="364D6A"/>
                </a:gs>
                <a:gs pos="100000">
                  <a:srgbClr val="67788E"/>
                </a:gs>
              </a:gsLst>
              <a:lin ang="5400000" scaled="1"/>
            </a:gradFill>
            <a:ln w="1">
              <a:solidFill>
                <a:srgbClr val="FFFFFF"/>
              </a:solidFill>
              <a:miter lim="800000"/>
              <a:headEnd/>
              <a:tailEnd/>
            </a:ln>
          </p:spPr>
          <p:txBody>
            <a:bodyPr vert="horz" wrap="square" lIns="1" tIns="1" rIns="1" bIns="1"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FFFF"/>
                  </a:solidFill>
                  <a:effectLst/>
                  <a:latin typeface="Calibri" pitchFamily="34" charset="0"/>
                  <a:cs typeface="Calibri" pitchFamily="34" charset="0"/>
                </a:rPr>
                <a:t>College of Engineering</a:t>
              </a:r>
              <a:r>
                <a:rPr kumimoji="0" lang="en-US" sz="1100" b="0" i="0" u="none" strike="noStrike" cap="none" normalizeH="0" baseline="0" smtClean="0">
                  <a:ln>
                    <a:noFill/>
                  </a:ln>
                  <a:solidFill>
                    <a:schemeClr val="tx1"/>
                  </a:solidFill>
                  <a:effectLst/>
                  <a:latin typeface="Arial" pitchFamily="34" charset="0"/>
                  <a:cs typeface="Arial" pitchFamily="34" charset="0"/>
                </a:rPr>
                <a:t/>
              </a:r>
              <a:br>
                <a:rPr kumimoji="0" lang="en-US" sz="11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rgbClr val="FFFFFF"/>
                  </a:solidFill>
                  <a:effectLst/>
                  <a:latin typeface="Calibri" pitchFamily="34" charset="0"/>
                  <a:cs typeface="Calibri" pitchFamily="34" charset="0"/>
                </a:rPr>
                <a:t>Fri 1/15/10 - Fri 2/19/10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41" descr="Straz Tower&#10;Mon 2/15/10 - Wed 3/24/10"/>
            <p:cNvSpPr>
              <a:spLocks noChangeArrowheads="1"/>
            </p:cNvSpPr>
            <p:nvPr/>
          </p:nvSpPr>
          <p:spPr bwMode="auto">
            <a:xfrm>
              <a:off x="158" y="33"/>
              <a:ext cx="168" cy="33"/>
            </a:xfrm>
            <a:prstGeom prst="rect">
              <a:avLst/>
            </a:prstGeom>
            <a:gradFill rotWithShape="0">
              <a:gsLst>
                <a:gs pos="0">
                  <a:srgbClr val="67788E"/>
                </a:gs>
                <a:gs pos="60001">
                  <a:srgbClr val="364D6A"/>
                </a:gs>
                <a:gs pos="70001">
                  <a:srgbClr val="364D6A"/>
                </a:gs>
                <a:gs pos="100000">
                  <a:srgbClr val="67788E"/>
                </a:gs>
              </a:gsLst>
              <a:lin ang="5400000" scaled="1"/>
            </a:gradFill>
            <a:ln w="1">
              <a:solidFill>
                <a:srgbClr val="FFFFFF"/>
              </a:solidFill>
              <a:miter lim="800000"/>
              <a:headEnd/>
              <a:tailEnd/>
            </a:ln>
          </p:spPr>
          <p:txBody>
            <a:bodyPr vert="horz" wrap="square" lIns="1" tIns="1" rIns="1" bIns="1"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rgbClr val="FFFFFF"/>
                  </a:solidFill>
                  <a:effectLst/>
                  <a:latin typeface="Calibri" pitchFamily="34" charset="0"/>
                  <a:cs typeface="Calibri" pitchFamily="34" charset="0"/>
                </a:rPr>
                <a:t>Straz</a:t>
              </a:r>
              <a:r>
                <a:rPr kumimoji="0" lang="en-US" sz="1000" b="0" i="0" u="none" strike="noStrike" cap="none" normalizeH="0" baseline="0" dirty="0" smtClean="0">
                  <a:ln>
                    <a:noFill/>
                  </a:ln>
                  <a:solidFill>
                    <a:srgbClr val="FFFFFF"/>
                  </a:solidFill>
                  <a:effectLst/>
                  <a:latin typeface="Calibri" pitchFamily="34" charset="0"/>
                  <a:cs typeface="Calibri" pitchFamily="34" charset="0"/>
                </a:rPr>
                <a:t> Tower</a:t>
              </a:r>
              <a:r>
                <a:rPr kumimoji="0" lang="en-US" sz="1100" b="0" i="0" u="none" strike="noStrike" cap="none" normalizeH="0" baseline="0" dirty="0" smtClean="0">
                  <a:ln>
                    <a:noFill/>
                  </a:ln>
                  <a:solidFill>
                    <a:schemeClr val="tx1"/>
                  </a:solidFill>
                  <a:effectLst/>
                  <a:latin typeface="Arial" pitchFamily="34" charset="0"/>
                  <a:cs typeface="Arial" pitchFamily="34" charset="0"/>
                </a:rPr>
                <a:t/>
              </a:r>
              <a:br>
                <a:rPr kumimoji="0" lang="en-US" sz="1100" b="0" i="0" u="none" strike="noStrike" cap="none" normalizeH="0" baseline="0" dirty="0" smtClean="0">
                  <a:ln>
                    <a:noFill/>
                  </a:ln>
                  <a:solidFill>
                    <a:schemeClr val="tx1"/>
                  </a:solidFill>
                  <a:effectLst/>
                  <a:latin typeface="Arial" pitchFamily="34" charset="0"/>
                  <a:cs typeface="Arial" pitchFamily="34" charset="0"/>
                </a:rPr>
              </a:br>
              <a:r>
                <a:rPr kumimoji="0" lang="en-US" sz="800" b="0" i="0" u="none" strike="noStrike" cap="none" normalizeH="0" baseline="0" dirty="0" smtClean="0">
                  <a:ln>
                    <a:noFill/>
                  </a:ln>
                  <a:solidFill>
                    <a:srgbClr val="FFFFFF"/>
                  </a:solidFill>
                  <a:effectLst/>
                  <a:latin typeface="Calibri" pitchFamily="34" charset="0"/>
                  <a:cs typeface="Calibri" pitchFamily="34" charset="0"/>
                </a:rPr>
                <a:t>Mon 2/15/10 - Wed 3/24/10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40" descr="Straz Hall/COB&#10;Wed 3/17/10 - Wed 4/28/10"/>
            <p:cNvSpPr>
              <a:spLocks noChangeArrowheads="1"/>
            </p:cNvSpPr>
            <p:nvPr/>
          </p:nvSpPr>
          <p:spPr bwMode="auto">
            <a:xfrm>
              <a:off x="290" y="0"/>
              <a:ext cx="190" cy="33"/>
            </a:xfrm>
            <a:prstGeom prst="rect">
              <a:avLst/>
            </a:prstGeom>
            <a:gradFill rotWithShape="0">
              <a:gsLst>
                <a:gs pos="0">
                  <a:srgbClr val="67788E"/>
                </a:gs>
                <a:gs pos="60001">
                  <a:srgbClr val="364D6A"/>
                </a:gs>
                <a:gs pos="70001">
                  <a:srgbClr val="364D6A"/>
                </a:gs>
                <a:gs pos="100000">
                  <a:srgbClr val="67788E"/>
                </a:gs>
              </a:gsLst>
              <a:lin ang="5400000" scaled="1"/>
            </a:gradFill>
            <a:ln w="1">
              <a:solidFill>
                <a:srgbClr val="FFFFFF"/>
              </a:solidFill>
              <a:miter lim="800000"/>
              <a:headEnd/>
              <a:tailEnd/>
            </a:ln>
          </p:spPr>
          <p:txBody>
            <a:bodyPr vert="horz" wrap="square" lIns="1" tIns="1" rIns="1" bIns="1"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rgbClr val="FFFFFF"/>
                  </a:solidFill>
                  <a:effectLst/>
                  <a:latin typeface="Calibri" pitchFamily="34" charset="0"/>
                  <a:cs typeface="Calibri" pitchFamily="34" charset="0"/>
                </a:rPr>
                <a:t>Straz</a:t>
              </a:r>
              <a:r>
                <a:rPr kumimoji="0" lang="en-US" sz="1000" b="0" i="0" u="none" strike="noStrike" cap="none" normalizeH="0" baseline="0" dirty="0" smtClean="0">
                  <a:ln>
                    <a:noFill/>
                  </a:ln>
                  <a:solidFill>
                    <a:srgbClr val="FFFFFF"/>
                  </a:solidFill>
                  <a:effectLst/>
                  <a:latin typeface="Calibri" pitchFamily="34" charset="0"/>
                  <a:cs typeface="Calibri" pitchFamily="34" charset="0"/>
                </a:rPr>
                <a:t> Hall/COB</a:t>
              </a:r>
              <a:r>
                <a:rPr kumimoji="0" lang="en-US" sz="1100" b="0" i="0" u="none" strike="noStrike" cap="none" normalizeH="0" baseline="0" dirty="0" smtClean="0">
                  <a:ln>
                    <a:noFill/>
                  </a:ln>
                  <a:solidFill>
                    <a:schemeClr val="tx1"/>
                  </a:solidFill>
                  <a:effectLst/>
                  <a:latin typeface="Arial" pitchFamily="34" charset="0"/>
                  <a:cs typeface="Arial" pitchFamily="34" charset="0"/>
                </a:rPr>
                <a:t/>
              </a:r>
              <a:br>
                <a:rPr kumimoji="0" lang="en-US" sz="1100" b="0" i="0" u="none" strike="noStrike" cap="none" normalizeH="0" baseline="0" dirty="0" smtClean="0">
                  <a:ln>
                    <a:noFill/>
                  </a:ln>
                  <a:solidFill>
                    <a:schemeClr val="tx1"/>
                  </a:solidFill>
                  <a:effectLst/>
                  <a:latin typeface="Arial" pitchFamily="34" charset="0"/>
                  <a:cs typeface="Arial" pitchFamily="34" charset="0"/>
                </a:rPr>
              </a:br>
              <a:r>
                <a:rPr kumimoji="0" lang="en-US" sz="800" b="0" i="0" u="none" strike="noStrike" cap="none" normalizeH="0" baseline="0" dirty="0" smtClean="0">
                  <a:ln>
                    <a:noFill/>
                  </a:ln>
                  <a:solidFill>
                    <a:srgbClr val="FFFFFF"/>
                  </a:solidFill>
                  <a:effectLst/>
                  <a:latin typeface="Calibri" pitchFamily="34" charset="0"/>
                  <a:cs typeface="Calibri" pitchFamily="34" charset="0"/>
                </a:rPr>
                <a:t>Wed 3/17/10 - Wed 4/28/10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Rectangle 39" descr="Eckstein Hall&#10;Thu 4/22/10 - Thu 6/3/10"/>
            <p:cNvSpPr>
              <a:spLocks noChangeArrowheads="1"/>
            </p:cNvSpPr>
            <p:nvPr/>
          </p:nvSpPr>
          <p:spPr bwMode="auto">
            <a:xfrm>
              <a:off x="449" y="33"/>
              <a:ext cx="190" cy="33"/>
            </a:xfrm>
            <a:prstGeom prst="rect">
              <a:avLst/>
            </a:prstGeom>
            <a:gradFill rotWithShape="0">
              <a:gsLst>
                <a:gs pos="0">
                  <a:srgbClr val="67788E"/>
                </a:gs>
                <a:gs pos="60001">
                  <a:srgbClr val="364D6A"/>
                </a:gs>
                <a:gs pos="70001">
                  <a:srgbClr val="364D6A"/>
                </a:gs>
                <a:gs pos="100000">
                  <a:srgbClr val="67788E"/>
                </a:gs>
              </a:gsLst>
              <a:lin ang="5400000" scaled="1"/>
            </a:gradFill>
            <a:ln w="1">
              <a:solidFill>
                <a:srgbClr val="FFFFFF"/>
              </a:solidFill>
              <a:miter lim="800000"/>
              <a:headEnd/>
              <a:tailEnd/>
            </a:ln>
          </p:spPr>
          <p:txBody>
            <a:bodyPr vert="horz" wrap="square" lIns="1" tIns="1" rIns="1" bIns="1"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FFFF"/>
                  </a:solidFill>
                  <a:effectLst/>
                  <a:latin typeface="Calibri" pitchFamily="34" charset="0"/>
                  <a:cs typeface="Calibri" pitchFamily="34" charset="0"/>
                </a:rPr>
                <a:t>Eckstein Hall</a:t>
              </a:r>
              <a:r>
                <a:rPr kumimoji="0" lang="en-US" sz="1100" b="0" i="0" u="none" strike="noStrike" cap="none" normalizeH="0" baseline="0" smtClean="0">
                  <a:ln>
                    <a:noFill/>
                  </a:ln>
                  <a:solidFill>
                    <a:schemeClr val="tx1"/>
                  </a:solidFill>
                  <a:effectLst/>
                  <a:latin typeface="Arial" pitchFamily="34" charset="0"/>
                  <a:cs typeface="Arial" pitchFamily="34" charset="0"/>
                </a:rPr>
                <a:t/>
              </a:r>
              <a:br>
                <a:rPr kumimoji="0" lang="en-US" sz="11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rgbClr val="FFFFFF"/>
                  </a:solidFill>
                  <a:effectLst/>
                  <a:latin typeface="Calibri" pitchFamily="34" charset="0"/>
                  <a:cs typeface="Calibri" pitchFamily="34" charset="0"/>
                </a:rPr>
                <a:t>Thu 4/22/10 - Thu 6/3/10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38" descr="Cudahy Hall (MSCS)&#10;Thu 5/27/10 - Tue 7/6/10"/>
            <p:cNvSpPr>
              <a:spLocks noChangeArrowheads="1"/>
            </p:cNvSpPr>
            <p:nvPr/>
          </p:nvSpPr>
          <p:spPr bwMode="auto">
            <a:xfrm>
              <a:off x="603" y="0"/>
              <a:ext cx="182" cy="33"/>
            </a:xfrm>
            <a:prstGeom prst="rect">
              <a:avLst/>
            </a:prstGeom>
            <a:gradFill rotWithShape="0">
              <a:gsLst>
                <a:gs pos="0">
                  <a:srgbClr val="67788E"/>
                </a:gs>
                <a:gs pos="60001">
                  <a:srgbClr val="364D6A"/>
                </a:gs>
                <a:gs pos="70001">
                  <a:srgbClr val="364D6A"/>
                </a:gs>
                <a:gs pos="100000">
                  <a:srgbClr val="67788E"/>
                </a:gs>
              </a:gsLst>
              <a:lin ang="5400000" scaled="1"/>
            </a:gradFill>
            <a:ln w="1">
              <a:solidFill>
                <a:srgbClr val="FFFFFF"/>
              </a:solidFill>
              <a:miter lim="800000"/>
              <a:headEnd/>
              <a:tailEnd/>
            </a:ln>
          </p:spPr>
          <p:txBody>
            <a:bodyPr vert="horz" wrap="square" lIns="1" tIns="1" rIns="1" bIns="1"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FFFF"/>
                  </a:solidFill>
                  <a:effectLst/>
                  <a:latin typeface="Calibri" pitchFamily="34" charset="0"/>
                  <a:cs typeface="Calibri" pitchFamily="34" charset="0"/>
                </a:rPr>
                <a:t>Cudahy Hall (MSCS)</a:t>
              </a:r>
              <a:r>
                <a:rPr kumimoji="0" lang="en-US" sz="1100" b="0" i="0" u="none" strike="noStrike" cap="none" normalizeH="0" baseline="0" smtClean="0">
                  <a:ln>
                    <a:noFill/>
                  </a:ln>
                  <a:solidFill>
                    <a:schemeClr val="tx1"/>
                  </a:solidFill>
                  <a:effectLst/>
                  <a:latin typeface="Arial" pitchFamily="34" charset="0"/>
                  <a:cs typeface="Arial" pitchFamily="34" charset="0"/>
                </a:rPr>
                <a:t/>
              </a:r>
              <a:br>
                <a:rPr kumimoji="0" lang="en-US" sz="11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rgbClr val="FFFFFF"/>
                  </a:solidFill>
                  <a:effectLst/>
                  <a:latin typeface="Calibri" pitchFamily="34" charset="0"/>
                  <a:cs typeface="Calibri" pitchFamily="34" charset="0"/>
                </a:rPr>
                <a:t>Thu 5/27/10 - Tue 7/6/10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Freeform 37"/>
            <p:cNvSpPr>
              <a:spLocks noChangeArrowheads="1"/>
            </p:cNvSpPr>
            <p:nvPr/>
          </p:nvSpPr>
          <p:spPr bwMode="auto">
            <a:xfrm>
              <a:off x="223" y="-24"/>
              <a:ext cx="69" cy="24"/>
            </a:xfrm>
            <a:custGeom>
              <a:avLst/>
              <a:gdLst>
                <a:gd name="T0" fmla="*/ 69 w 69"/>
                <a:gd name="T1" fmla="*/ 24 h 24"/>
                <a:gd name="T2" fmla="*/ 0 w 69"/>
                <a:gd name="T3" fmla="*/ 0 h 24"/>
              </a:gdLst>
              <a:ahLst/>
              <a:cxnLst>
                <a:cxn ang="0">
                  <a:pos x="T0" y="T1"/>
                </a:cxn>
                <a:cxn ang="0">
                  <a:pos x="T2" y="T3"/>
                </a:cxn>
              </a:cxnLst>
              <a:rect l="0" t="0" r="r" b="b"/>
              <a:pathLst>
                <a:path w="69" h="24">
                  <a:moveTo>
                    <a:pt x="69" y="24"/>
                  </a:moveTo>
                  <a:lnTo>
                    <a:pt x="0" y="0"/>
                  </a:lnTo>
                </a:path>
              </a:pathLst>
            </a:custGeom>
            <a:solidFill>
              <a:srgbClr val="FFFFFF"/>
            </a:solidFill>
            <a:ln w="1">
              <a:solidFill>
                <a:srgbClr val="45628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36" descr="Upgrade Straz Tower Network&#10;Wed 3/17/10"/>
            <p:cNvSpPr>
              <a:spLocks noChangeArrowheads="1"/>
            </p:cNvSpPr>
            <p:nvPr/>
          </p:nvSpPr>
          <p:spPr bwMode="auto">
            <a:xfrm>
              <a:off x="164" y="-73"/>
              <a:ext cx="119"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73451"/>
                  </a:solidFill>
                  <a:effectLst/>
                  <a:latin typeface="Calibri" pitchFamily="34" charset="0"/>
                  <a:cs typeface="Calibri" pitchFamily="34" charset="0"/>
                </a:rPr>
                <a:t>Upgrade Straz Tower Network</a:t>
              </a:r>
              <a:r>
                <a:rPr kumimoji="0" lang="en-US" sz="1100" b="0" i="0" u="none" strike="noStrike" cap="none" normalizeH="0" baseline="0" smtClean="0">
                  <a:ln>
                    <a:noFill/>
                  </a:ln>
                  <a:solidFill>
                    <a:schemeClr val="tx1"/>
                  </a:solidFill>
                  <a:effectLst/>
                  <a:latin typeface="Arial" pitchFamily="34" charset="0"/>
                  <a:cs typeface="Arial" pitchFamily="34" charset="0"/>
                </a:rPr>
                <a:t/>
              </a:r>
              <a:br>
                <a:rPr kumimoji="0" lang="en-US" sz="11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rgbClr val="4F81BD"/>
                  </a:solidFill>
                  <a:effectLst/>
                  <a:latin typeface="Calibri" pitchFamily="34" charset="0"/>
                  <a:cs typeface="Calibri" pitchFamily="34" charset="0"/>
                </a:rPr>
                <a:t>Wed 3/17/10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Freeform 35"/>
            <p:cNvSpPr>
              <a:spLocks noChangeArrowheads="1"/>
            </p:cNvSpPr>
            <p:nvPr/>
          </p:nvSpPr>
          <p:spPr bwMode="auto">
            <a:xfrm>
              <a:off x="301" y="-35"/>
              <a:ext cx="99" cy="35"/>
            </a:xfrm>
            <a:custGeom>
              <a:avLst/>
              <a:gdLst>
                <a:gd name="T0" fmla="*/ 0 w 99"/>
                <a:gd name="T1" fmla="*/ 35 h 35"/>
                <a:gd name="T2" fmla="*/ 99 w 99"/>
                <a:gd name="T3" fmla="*/ 0 h 35"/>
              </a:gdLst>
              <a:ahLst/>
              <a:cxnLst>
                <a:cxn ang="0">
                  <a:pos x="T0" y="T1"/>
                </a:cxn>
                <a:cxn ang="0">
                  <a:pos x="T2" y="T3"/>
                </a:cxn>
              </a:cxnLst>
              <a:rect l="0" t="0" r="r" b="b"/>
              <a:pathLst>
                <a:path w="99" h="35">
                  <a:moveTo>
                    <a:pt x="0" y="35"/>
                  </a:moveTo>
                  <a:lnTo>
                    <a:pt x="99" y="0"/>
                  </a:lnTo>
                </a:path>
              </a:pathLst>
            </a:custGeom>
            <a:solidFill>
              <a:srgbClr val="FFFFFF"/>
            </a:solidFill>
            <a:ln w="1">
              <a:solidFill>
                <a:srgbClr val="45628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34" descr="Upgrade Straz Hall Network&#10;Fri 3/19/10"/>
            <p:cNvSpPr>
              <a:spLocks noChangeArrowheads="1"/>
            </p:cNvSpPr>
            <p:nvPr/>
          </p:nvSpPr>
          <p:spPr bwMode="auto">
            <a:xfrm>
              <a:off x="322" y="-68"/>
              <a:ext cx="156"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73451"/>
                  </a:solidFill>
                  <a:effectLst/>
                  <a:latin typeface="Calibri" pitchFamily="34" charset="0"/>
                  <a:cs typeface="Calibri" pitchFamily="34" charset="0"/>
                </a:rPr>
                <a:t>Upgrade Straz Hall Network</a:t>
              </a:r>
              <a:r>
                <a:rPr kumimoji="0" lang="en-US" sz="1100" b="0" i="0" u="none" strike="noStrike" cap="none" normalizeH="0" baseline="0" smtClean="0">
                  <a:ln>
                    <a:noFill/>
                  </a:ln>
                  <a:solidFill>
                    <a:schemeClr val="tx1"/>
                  </a:solidFill>
                  <a:effectLst/>
                  <a:latin typeface="Arial" pitchFamily="34" charset="0"/>
                  <a:cs typeface="Arial" pitchFamily="34" charset="0"/>
                </a:rPr>
                <a:t/>
              </a:r>
              <a:br>
                <a:rPr kumimoji="0" lang="en-US" sz="11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rgbClr val="4F81BD"/>
                  </a:solidFill>
                  <a:effectLst/>
                  <a:latin typeface="Calibri" pitchFamily="34" charset="0"/>
                  <a:cs typeface="Calibri" pitchFamily="34" charset="0"/>
                </a:rPr>
                <a:t>Fri 3/19/10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7" name="Group 31"/>
            <p:cNvGrpSpPr>
              <a:grpSpLocks/>
            </p:cNvGrpSpPr>
            <p:nvPr/>
          </p:nvGrpSpPr>
          <p:grpSpPr bwMode="auto">
            <a:xfrm>
              <a:off x="170" y="54"/>
              <a:ext cx="24" cy="24"/>
              <a:chOff x="0" y="0"/>
              <a:chExt cx="100" cy="100"/>
            </a:xfrm>
          </p:grpSpPr>
          <p:sp>
            <p:nvSpPr>
              <p:cNvPr id="57" name="Freeform 33"/>
              <p:cNvSpPr>
                <a:spLocks noChangeArrowheads="1"/>
              </p:cNvSpPr>
              <p:nvPr/>
            </p:nvSpPr>
            <p:spPr bwMode="auto">
              <a:xfrm>
                <a:off x="0" y="0"/>
                <a:ext cx="100" cy="100"/>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Lst>
                <a:ahLst/>
                <a:cxnLst>
                  <a:cxn ang="0">
                    <a:pos x="T0" y="T1"/>
                  </a:cxn>
                  <a:cxn ang="0">
                    <a:pos x="T2" y="T3"/>
                  </a:cxn>
                  <a:cxn ang="0">
                    <a:pos x="T4" y="T5"/>
                  </a:cxn>
                  <a:cxn ang="0">
                    <a:pos x="T6" y="T7"/>
                  </a:cxn>
                  <a:cxn ang="0">
                    <a:pos x="T8" y="T9"/>
                  </a:cxn>
                </a:cxnLst>
                <a:rect l="0" t="0" r="r" b="b"/>
                <a:pathLst>
                  <a:path w="100" h="100">
                    <a:moveTo>
                      <a:pt x="50" y="0"/>
                    </a:moveTo>
                    <a:lnTo>
                      <a:pt x="100" y="50"/>
                    </a:lnTo>
                    <a:lnTo>
                      <a:pt x="50" y="100"/>
                    </a:lnTo>
                    <a:lnTo>
                      <a:pt x="0" y="50"/>
                    </a:lnTo>
                    <a:lnTo>
                      <a:pt x="50" y="0"/>
                    </a:lnTo>
                  </a:path>
                </a:pathLst>
              </a:custGeom>
              <a:solidFill>
                <a:srgbClr val="FFFFFF"/>
              </a:solidFill>
              <a:ln w="1">
                <a:solidFill>
                  <a:srgbClr val="93ACD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32"/>
              <p:cNvSpPr>
                <a:spLocks noChangeArrowheads="1"/>
              </p:cNvSpPr>
              <p:nvPr/>
            </p:nvSpPr>
            <p:spPr bwMode="auto">
              <a:xfrm>
                <a:off x="25" y="25"/>
                <a:ext cx="50" cy="5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path>
                </a:pathLst>
              </a:custGeom>
              <a:solidFill>
                <a:srgbClr val="93ACD1"/>
              </a:solidFill>
              <a:ln w="1">
                <a:solidFill>
                  <a:srgbClr val="93ACD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8" name="Freeform 30"/>
            <p:cNvSpPr>
              <a:spLocks noChangeArrowheads="1"/>
            </p:cNvSpPr>
            <p:nvPr/>
          </p:nvSpPr>
          <p:spPr bwMode="auto">
            <a:xfrm>
              <a:off x="181" y="78"/>
              <a:ext cx="0" cy="15"/>
            </a:xfrm>
            <a:custGeom>
              <a:avLst/>
              <a:gdLst>
                <a:gd name="T0" fmla="*/ 0 h 15"/>
                <a:gd name="T1" fmla="*/ 15 h 15"/>
              </a:gdLst>
              <a:ahLst/>
              <a:cxnLst>
                <a:cxn ang="0">
                  <a:pos x="0" y="T0"/>
                </a:cxn>
                <a:cxn ang="0">
                  <a:pos x="0" y="T1"/>
                </a:cxn>
              </a:cxnLst>
              <a:rect l="0" t="0" r="r" b="b"/>
              <a:pathLst>
                <a:path h="15">
                  <a:moveTo>
                    <a:pt x="0" y="0"/>
                  </a:moveTo>
                  <a:lnTo>
                    <a:pt x="0" y="15"/>
                  </a:lnTo>
                </a:path>
              </a:pathLst>
            </a:custGeom>
            <a:solidFill>
              <a:srgbClr val="FFFFFF"/>
            </a:solidFill>
            <a:ln w="1">
              <a:solidFill>
                <a:srgbClr val="93ACD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29" descr="COE conversion complete&#10;Fri 2/19/10"/>
            <p:cNvSpPr>
              <a:spLocks noChangeArrowheads="1"/>
            </p:cNvSpPr>
            <p:nvPr/>
          </p:nvSpPr>
          <p:spPr bwMode="auto">
            <a:xfrm>
              <a:off x="109" y="93"/>
              <a:ext cx="144"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73451"/>
                  </a:solidFill>
                  <a:effectLst/>
                  <a:latin typeface="Calibri" pitchFamily="34" charset="0"/>
                  <a:cs typeface="Calibri" pitchFamily="34" charset="0"/>
                </a:rPr>
                <a:t>COE conversion complete</a:t>
              </a:r>
              <a:r>
                <a:rPr kumimoji="0" lang="en-US" sz="1100" b="0" i="0" u="none" strike="noStrike" cap="none" normalizeH="0" baseline="0" smtClean="0">
                  <a:ln>
                    <a:noFill/>
                  </a:ln>
                  <a:solidFill>
                    <a:schemeClr val="tx1"/>
                  </a:solidFill>
                  <a:effectLst/>
                  <a:latin typeface="Arial" pitchFamily="34" charset="0"/>
                  <a:cs typeface="Arial" pitchFamily="34" charset="0"/>
                </a:rPr>
                <a:t/>
              </a:r>
              <a:br>
                <a:rPr kumimoji="0" lang="en-US" sz="11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rgbClr val="4F81BD"/>
                  </a:solidFill>
                  <a:effectLst/>
                  <a:latin typeface="Calibri" pitchFamily="34" charset="0"/>
                  <a:cs typeface="Calibri" pitchFamily="34" charset="0"/>
                </a:rPr>
                <a:t>Fri 2/19/10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0" name="Group 26"/>
            <p:cNvGrpSpPr>
              <a:grpSpLocks/>
            </p:cNvGrpSpPr>
            <p:nvPr/>
          </p:nvGrpSpPr>
          <p:grpSpPr bwMode="auto">
            <a:xfrm>
              <a:off x="315" y="54"/>
              <a:ext cx="24" cy="24"/>
              <a:chOff x="0" y="0"/>
              <a:chExt cx="100" cy="100"/>
            </a:xfrm>
          </p:grpSpPr>
          <p:sp>
            <p:nvSpPr>
              <p:cNvPr id="55" name="Freeform 28"/>
              <p:cNvSpPr>
                <a:spLocks noChangeArrowheads="1"/>
              </p:cNvSpPr>
              <p:nvPr/>
            </p:nvSpPr>
            <p:spPr bwMode="auto">
              <a:xfrm>
                <a:off x="0" y="0"/>
                <a:ext cx="100" cy="100"/>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Lst>
                <a:ahLst/>
                <a:cxnLst>
                  <a:cxn ang="0">
                    <a:pos x="T0" y="T1"/>
                  </a:cxn>
                  <a:cxn ang="0">
                    <a:pos x="T2" y="T3"/>
                  </a:cxn>
                  <a:cxn ang="0">
                    <a:pos x="T4" y="T5"/>
                  </a:cxn>
                  <a:cxn ang="0">
                    <a:pos x="T6" y="T7"/>
                  </a:cxn>
                  <a:cxn ang="0">
                    <a:pos x="T8" y="T9"/>
                  </a:cxn>
                </a:cxnLst>
                <a:rect l="0" t="0" r="r" b="b"/>
                <a:pathLst>
                  <a:path w="100" h="100">
                    <a:moveTo>
                      <a:pt x="50" y="0"/>
                    </a:moveTo>
                    <a:lnTo>
                      <a:pt x="100" y="50"/>
                    </a:lnTo>
                    <a:lnTo>
                      <a:pt x="50" y="100"/>
                    </a:lnTo>
                    <a:lnTo>
                      <a:pt x="0" y="50"/>
                    </a:lnTo>
                    <a:lnTo>
                      <a:pt x="50" y="0"/>
                    </a:lnTo>
                  </a:path>
                </a:pathLst>
              </a:custGeom>
              <a:solidFill>
                <a:srgbClr val="FFFFFF"/>
              </a:solidFill>
              <a:ln w="1">
                <a:solidFill>
                  <a:srgbClr val="93ACD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27"/>
              <p:cNvSpPr>
                <a:spLocks noChangeArrowheads="1"/>
              </p:cNvSpPr>
              <p:nvPr/>
            </p:nvSpPr>
            <p:spPr bwMode="auto">
              <a:xfrm>
                <a:off x="25" y="25"/>
                <a:ext cx="50" cy="5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path>
                </a:pathLst>
              </a:custGeom>
              <a:solidFill>
                <a:srgbClr val="93ACD1"/>
              </a:solidFill>
              <a:ln w="1">
                <a:solidFill>
                  <a:srgbClr val="93ACD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1" name="Freeform 25"/>
            <p:cNvSpPr>
              <a:spLocks noChangeArrowheads="1"/>
            </p:cNvSpPr>
            <p:nvPr/>
          </p:nvSpPr>
          <p:spPr bwMode="auto">
            <a:xfrm>
              <a:off x="326" y="78"/>
              <a:ext cx="0" cy="15"/>
            </a:xfrm>
            <a:custGeom>
              <a:avLst/>
              <a:gdLst>
                <a:gd name="T0" fmla="*/ 0 h 15"/>
                <a:gd name="T1" fmla="*/ 15 h 15"/>
              </a:gdLst>
              <a:ahLst/>
              <a:cxnLst>
                <a:cxn ang="0">
                  <a:pos x="0" y="T0"/>
                </a:cxn>
                <a:cxn ang="0">
                  <a:pos x="0" y="T1"/>
                </a:cxn>
              </a:cxnLst>
              <a:rect l="0" t="0" r="r" b="b"/>
              <a:pathLst>
                <a:path h="15">
                  <a:moveTo>
                    <a:pt x="0" y="0"/>
                  </a:moveTo>
                  <a:lnTo>
                    <a:pt x="0" y="15"/>
                  </a:lnTo>
                </a:path>
              </a:pathLst>
            </a:custGeom>
            <a:solidFill>
              <a:srgbClr val="FFFFFF"/>
            </a:solidFill>
            <a:ln w="1">
              <a:solidFill>
                <a:srgbClr val="93ACD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Rectangle 24" descr="Straz Tower conversion complete&#10;Wed 3/24/10"/>
            <p:cNvSpPr>
              <a:spLocks noChangeArrowheads="1"/>
            </p:cNvSpPr>
            <p:nvPr/>
          </p:nvSpPr>
          <p:spPr bwMode="auto">
            <a:xfrm>
              <a:off x="260" y="93"/>
              <a:ext cx="132"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73451"/>
                  </a:solidFill>
                  <a:effectLst/>
                  <a:latin typeface="Calibri" pitchFamily="34" charset="0"/>
                  <a:cs typeface="Calibri" pitchFamily="34" charset="0"/>
                </a:rPr>
                <a:t>Straz Tower conversion complete</a:t>
              </a:r>
              <a:r>
                <a:rPr kumimoji="0" lang="en-US" sz="1100" b="0" i="0" u="none" strike="noStrike" cap="none" normalizeH="0" baseline="0" smtClean="0">
                  <a:ln>
                    <a:noFill/>
                  </a:ln>
                  <a:solidFill>
                    <a:schemeClr val="tx1"/>
                  </a:solidFill>
                  <a:effectLst/>
                  <a:latin typeface="Arial" pitchFamily="34" charset="0"/>
                  <a:cs typeface="Arial" pitchFamily="34" charset="0"/>
                </a:rPr>
                <a:t/>
              </a:r>
              <a:br>
                <a:rPr kumimoji="0" lang="en-US" sz="11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rgbClr val="4F81BD"/>
                  </a:solidFill>
                  <a:effectLst/>
                  <a:latin typeface="Calibri" pitchFamily="34" charset="0"/>
                  <a:cs typeface="Calibri" pitchFamily="34" charset="0"/>
                </a:rPr>
                <a:t>Wed 3/24/10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3" name="Group 21"/>
            <p:cNvGrpSpPr>
              <a:grpSpLocks/>
            </p:cNvGrpSpPr>
            <p:nvPr/>
          </p:nvGrpSpPr>
          <p:grpSpPr bwMode="auto">
            <a:xfrm>
              <a:off x="443" y="54"/>
              <a:ext cx="24" cy="24"/>
              <a:chOff x="0" y="0"/>
              <a:chExt cx="100" cy="100"/>
            </a:xfrm>
          </p:grpSpPr>
          <p:sp>
            <p:nvSpPr>
              <p:cNvPr id="53" name="Freeform 23"/>
              <p:cNvSpPr>
                <a:spLocks noChangeArrowheads="1"/>
              </p:cNvSpPr>
              <p:nvPr/>
            </p:nvSpPr>
            <p:spPr bwMode="auto">
              <a:xfrm>
                <a:off x="0" y="0"/>
                <a:ext cx="100" cy="100"/>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Lst>
                <a:ahLst/>
                <a:cxnLst>
                  <a:cxn ang="0">
                    <a:pos x="T0" y="T1"/>
                  </a:cxn>
                  <a:cxn ang="0">
                    <a:pos x="T2" y="T3"/>
                  </a:cxn>
                  <a:cxn ang="0">
                    <a:pos x="T4" y="T5"/>
                  </a:cxn>
                  <a:cxn ang="0">
                    <a:pos x="T6" y="T7"/>
                  </a:cxn>
                  <a:cxn ang="0">
                    <a:pos x="T8" y="T9"/>
                  </a:cxn>
                </a:cxnLst>
                <a:rect l="0" t="0" r="r" b="b"/>
                <a:pathLst>
                  <a:path w="100" h="100">
                    <a:moveTo>
                      <a:pt x="50" y="0"/>
                    </a:moveTo>
                    <a:lnTo>
                      <a:pt x="100" y="50"/>
                    </a:lnTo>
                    <a:lnTo>
                      <a:pt x="50" y="100"/>
                    </a:lnTo>
                    <a:lnTo>
                      <a:pt x="0" y="50"/>
                    </a:lnTo>
                    <a:lnTo>
                      <a:pt x="50" y="0"/>
                    </a:lnTo>
                  </a:path>
                </a:pathLst>
              </a:custGeom>
              <a:solidFill>
                <a:srgbClr val="FFFFFF"/>
              </a:solidFill>
              <a:ln w="1">
                <a:solidFill>
                  <a:srgbClr val="93ACD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22"/>
              <p:cNvSpPr>
                <a:spLocks noChangeArrowheads="1"/>
              </p:cNvSpPr>
              <p:nvPr/>
            </p:nvSpPr>
            <p:spPr bwMode="auto">
              <a:xfrm>
                <a:off x="25" y="25"/>
                <a:ext cx="50" cy="5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path>
                </a:pathLst>
              </a:custGeom>
              <a:solidFill>
                <a:srgbClr val="93ACD1"/>
              </a:solidFill>
              <a:ln w="1">
                <a:solidFill>
                  <a:srgbClr val="93ACD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4" name="Freeform 20"/>
            <p:cNvSpPr>
              <a:spLocks noChangeArrowheads="1"/>
            </p:cNvSpPr>
            <p:nvPr/>
          </p:nvSpPr>
          <p:spPr bwMode="auto">
            <a:xfrm>
              <a:off x="424" y="78"/>
              <a:ext cx="30" cy="33"/>
            </a:xfrm>
            <a:custGeom>
              <a:avLst/>
              <a:gdLst>
                <a:gd name="T0" fmla="*/ 30 w 30"/>
                <a:gd name="T1" fmla="*/ 0 h 33"/>
                <a:gd name="T2" fmla="*/ 0 w 30"/>
                <a:gd name="T3" fmla="*/ 33 h 33"/>
              </a:gdLst>
              <a:ahLst/>
              <a:cxnLst>
                <a:cxn ang="0">
                  <a:pos x="T0" y="T1"/>
                </a:cxn>
                <a:cxn ang="0">
                  <a:pos x="T2" y="T3"/>
                </a:cxn>
              </a:cxnLst>
              <a:rect l="0" t="0" r="r" b="b"/>
              <a:pathLst>
                <a:path w="30" h="33">
                  <a:moveTo>
                    <a:pt x="30" y="0"/>
                  </a:moveTo>
                  <a:lnTo>
                    <a:pt x="0" y="33"/>
                  </a:lnTo>
                </a:path>
              </a:pathLst>
            </a:custGeom>
            <a:solidFill>
              <a:srgbClr val="FFFFFF"/>
            </a:solidFill>
            <a:ln w="1">
              <a:solidFill>
                <a:srgbClr val="93ACD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Rectangle 19" descr="PBX Decom complete&#10;Thu 4/22/10"/>
            <p:cNvSpPr>
              <a:spLocks noChangeArrowheads="1"/>
            </p:cNvSpPr>
            <p:nvPr/>
          </p:nvSpPr>
          <p:spPr bwMode="auto">
            <a:xfrm>
              <a:off x="363" y="111"/>
              <a:ext cx="122"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73451"/>
                  </a:solidFill>
                  <a:effectLst/>
                  <a:latin typeface="Calibri" pitchFamily="34" charset="0"/>
                  <a:cs typeface="Calibri" pitchFamily="34" charset="0"/>
                </a:rPr>
                <a:t>PBX Decom complete</a:t>
              </a:r>
              <a:r>
                <a:rPr kumimoji="0" lang="en-US" sz="1100" b="0" i="0" u="none" strike="noStrike" cap="none" normalizeH="0" baseline="0" smtClean="0">
                  <a:ln>
                    <a:noFill/>
                  </a:ln>
                  <a:solidFill>
                    <a:schemeClr val="tx1"/>
                  </a:solidFill>
                  <a:effectLst/>
                  <a:latin typeface="Arial" pitchFamily="34" charset="0"/>
                  <a:cs typeface="Arial" pitchFamily="34" charset="0"/>
                </a:rPr>
                <a:t/>
              </a:r>
              <a:br>
                <a:rPr kumimoji="0" lang="en-US" sz="11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rgbClr val="4F81BD"/>
                  </a:solidFill>
                  <a:effectLst/>
                  <a:latin typeface="Calibri" pitchFamily="34" charset="0"/>
                  <a:cs typeface="Calibri" pitchFamily="34" charset="0"/>
                </a:rPr>
                <a:t>Thu 4/22/10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6" name="Group 16"/>
            <p:cNvGrpSpPr>
              <a:grpSpLocks/>
            </p:cNvGrpSpPr>
            <p:nvPr/>
          </p:nvGrpSpPr>
          <p:grpSpPr bwMode="auto">
            <a:xfrm>
              <a:off x="469" y="54"/>
              <a:ext cx="24" cy="24"/>
              <a:chOff x="0" y="0"/>
              <a:chExt cx="100" cy="100"/>
            </a:xfrm>
          </p:grpSpPr>
          <p:sp>
            <p:nvSpPr>
              <p:cNvPr id="51" name="Freeform 18"/>
              <p:cNvSpPr>
                <a:spLocks noChangeArrowheads="1"/>
              </p:cNvSpPr>
              <p:nvPr/>
            </p:nvSpPr>
            <p:spPr bwMode="auto">
              <a:xfrm>
                <a:off x="0" y="0"/>
                <a:ext cx="100" cy="100"/>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Lst>
                <a:ahLst/>
                <a:cxnLst>
                  <a:cxn ang="0">
                    <a:pos x="T0" y="T1"/>
                  </a:cxn>
                  <a:cxn ang="0">
                    <a:pos x="T2" y="T3"/>
                  </a:cxn>
                  <a:cxn ang="0">
                    <a:pos x="T4" y="T5"/>
                  </a:cxn>
                  <a:cxn ang="0">
                    <a:pos x="T6" y="T7"/>
                  </a:cxn>
                  <a:cxn ang="0">
                    <a:pos x="T8" y="T9"/>
                  </a:cxn>
                </a:cxnLst>
                <a:rect l="0" t="0" r="r" b="b"/>
                <a:pathLst>
                  <a:path w="100" h="100">
                    <a:moveTo>
                      <a:pt x="50" y="0"/>
                    </a:moveTo>
                    <a:lnTo>
                      <a:pt x="100" y="50"/>
                    </a:lnTo>
                    <a:lnTo>
                      <a:pt x="50" y="100"/>
                    </a:lnTo>
                    <a:lnTo>
                      <a:pt x="0" y="50"/>
                    </a:lnTo>
                    <a:lnTo>
                      <a:pt x="50" y="0"/>
                    </a:lnTo>
                  </a:path>
                </a:pathLst>
              </a:custGeom>
              <a:solidFill>
                <a:srgbClr val="FFFFFF"/>
              </a:solidFill>
              <a:ln w="1">
                <a:solidFill>
                  <a:srgbClr val="93ACD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7"/>
              <p:cNvSpPr>
                <a:spLocks noChangeArrowheads="1"/>
              </p:cNvSpPr>
              <p:nvPr/>
            </p:nvSpPr>
            <p:spPr bwMode="auto">
              <a:xfrm>
                <a:off x="25" y="25"/>
                <a:ext cx="50" cy="5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path>
                </a:pathLst>
              </a:custGeom>
              <a:solidFill>
                <a:srgbClr val="93ACD1"/>
              </a:solidFill>
              <a:ln w="1">
                <a:solidFill>
                  <a:srgbClr val="93ACD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7" name="Freeform 15"/>
            <p:cNvSpPr>
              <a:spLocks noChangeArrowheads="1"/>
            </p:cNvSpPr>
            <p:nvPr/>
          </p:nvSpPr>
          <p:spPr bwMode="auto">
            <a:xfrm>
              <a:off x="480" y="78"/>
              <a:ext cx="42" cy="8"/>
            </a:xfrm>
            <a:custGeom>
              <a:avLst/>
              <a:gdLst>
                <a:gd name="T0" fmla="*/ 0 w 42"/>
                <a:gd name="T1" fmla="*/ 0 h 8"/>
                <a:gd name="T2" fmla="*/ 42 w 42"/>
                <a:gd name="T3" fmla="*/ 8 h 8"/>
              </a:gdLst>
              <a:ahLst/>
              <a:cxnLst>
                <a:cxn ang="0">
                  <a:pos x="T0" y="T1"/>
                </a:cxn>
                <a:cxn ang="0">
                  <a:pos x="T2" y="T3"/>
                </a:cxn>
              </a:cxnLst>
              <a:rect l="0" t="0" r="r" b="b"/>
              <a:pathLst>
                <a:path w="42" h="8">
                  <a:moveTo>
                    <a:pt x="0" y="0"/>
                  </a:moveTo>
                  <a:lnTo>
                    <a:pt x="42" y="8"/>
                  </a:lnTo>
                </a:path>
              </a:pathLst>
            </a:custGeom>
            <a:solidFill>
              <a:srgbClr val="FFFFFF"/>
            </a:solidFill>
            <a:ln w="1">
              <a:solidFill>
                <a:srgbClr val="93ACD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Rectangle 14" descr="COE conversion complete&#10;Wed 4/28/10"/>
            <p:cNvSpPr>
              <a:spLocks noChangeArrowheads="1"/>
            </p:cNvSpPr>
            <p:nvPr/>
          </p:nvSpPr>
          <p:spPr bwMode="auto">
            <a:xfrm>
              <a:off x="450" y="86"/>
              <a:ext cx="144"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73451"/>
                  </a:solidFill>
                  <a:effectLst/>
                  <a:latin typeface="Calibri" pitchFamily="34" charset="0"/>
                  <a:cs typeface="Calibri" pitchFamily="34" charset="0"/>
                </a:rPr>
                <a:t>COE conversion complete</a:t>
              </a:r>
              <a:r>
                <a:rPr kumimoji="0" lang="en-US" sz="1100" b="0" i="0" u="none" strike="noStrike" cap="none" normalizeH="0" baseline="0" smtClean="0">
                  <a:ln>
                    <a:noFill/>
                  </a:ln>
                  <a:solidFill>
                    <a:schemeClr val="tx1"/>
                  </a:solidFill>
                  <a:effectLst/>
                  <a:latin typeface="Arial" pitchFamily="34" charset="0"/>
                  <a:cs typeface="Arial" pitchFamily="34" charset="0"/>
                </a:rPr>
                <a:t/>
              </a:r>
              <a:br>
                <a:rPr kumimoji="0" lang="en-US" sz="11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rgbClr val="4F81BD"/>
                  </a:solidFill>
                  <a:effectLst/>
                  <a:latin typeface="Calibri" pitchFamily="34" charset="0"/>
                  <a:cs typeface="Calibri" pitchFamily="34" charset="0"/>
                </a:rPr>
                <a:t>Wed 4/28/10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9" name="Group 11"/>
            <p:cNvGrpSpPr>
              <a:grpSpLocks/>
            </p:cNvGrpSpPr>
            <p:nvPr/>
          </p:nvGrpSpPr>
          <p:grpSpPr bwMode="auto">
            <a:xfrm>
              <a:off x="628" y="54"/>
              <a:ext cx="24" cy="24"/>
              <a:chOff x="0" y="0"/>
              <a:chExt cx="100" cy="100"/>
            </a:xfrm>
          </p:grpSpPr>
          <p:sp>
            <p:nvSpPr>
              <p:cNvPr id="49" name="Freeform 13"/>
              <p:cNvSpPr>
                <a:spLocks noChangeArrowheads="1"/>
              </p:cNvSpPr>
              <p:nvPr/>
            </p:nvSpPr>
            <p:spPr bwMode="auto">
              <a:xfrm>
                <a:off x="0" y="0"/>
                <a:ext cx="100" cy="100"/>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Lst>
                <a:ahLst/>
                <a:cxnLst>
                  <a:cxn ang="0">
                    <a:pos x="T0" y="T1"/>
                  </a:cxn>
                  <a:cxn ang="0">
                    <a:pos x="T2" y="T3"/>
                  </a:cxn>
                  <a:cxn ang="0">
                    <a:pos x="T4" y="T5"/>
                  </a:cxn>
                  <a:cxn ang="0">
                    <a:pos x="T6" y="T7"/>
                  </a:cxn>
                  <a:cxn ang="0">
                    <a:pos x="T8" y="T9"/>
                  </a:cxn>
                </a:cxnLst>
                <a:rect l="0" t="0" r="r" b="b"/>
                <a:pathLst>
                  <a:path w="100" h="100">
                    <a:moveTo>
                      <a:pt x="50" y="0"/>
                    </a:moveTo>
                    <a:lnTo>
                      <a:pt x="100" y="50"/>
                    </a:lnTo>
                    <a:lnTo>
                      <a:pt x="50" y="100"/>
                    </a:lnTo>
                    <a:lnTo>
                      <a:pt x="0" y="50"/>
                    </a:lnTo>
                    <a:lnTo>
                      <a:pt x="50" y="0"/>
                    </a:lnTo>
                  </a:path>
                </a:pathLst>
              </a:custGeom>
              <a:solidFill>
                <a:srgbClr val="FFFFFF"/>
              </a:solidFill>
              <a:ln w="1">
                <a:solidFill>
                  <a:srgbClr val="93ACD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2"/>
              <p:cNvSpPr>
                <a:spLocks noChangeArrowheads="1"/>
              </p:cNvSpPr>
              <p:nvPr/>
            </p:nvSpPr>
            <p:spPr bwMode="auto">
              <a:xfrm>
                <a:off x="25" y="25"/>
                <a:ext cx="50" cy="5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path>
                </a:pathLst>
              </a:custGeom>
              <a:solidFill>
                <a:srgbClr val="93ACD1"/>
              </a:solidFill>
              <a:ln w="1">
                <a:solidFill>
                  <a:srgbClr val="93ACD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0" name="Freeform 10"/>
            <p:cNvSpPr>
              <a:spLocks noChangeArrowheads="1"/>
            </p:cNvSpPr>
            <p:nvPr/>
          </p:nvSpPr>
          <p:spPr bwMode="auto">
            <a:xfrm>
              <a:off x="639" y="78"/>
              <a:ext cx="0" cy="15"/>
            </a:xfrm>
            <a:custGeom>
              <a:avLst/>
              <a:gdLst>
                <a:gd name="T0" fmla="*/ 0 h 15"/>
                <a:gd name="T1" fmla="*/ 15 h 15"/>
              </a:gdLst>
              <a:ahLst/>
              <a:cxnLst>
                <a:cxn ang="0">
                  <a:pos x="0" y="T0"/>
                </a:cxn>
                <a:cxn ang="0">
                  <a:pos x="0" y="T1"/>
                </a:cxn>
              </a:cxnLst>
              <a:rect l="0" t="0" r="r" b="b"/>
              <a:pathLst>
                <a:path h="15">
                  <a:moveTo>
                    <a:pt x="0" y="0"/>
                  </a:moveTo>
                  <a:lnTo>
                    <a:pt x="0" y="15"/>
                  </a:lnTo>
                </a:path>
              </a:pathLst>
            </a:custGeom>
            <a:solidFill>
              <a:srgbClr val="FFFFFF"/>
            </a:solidFill>
            <a:ln w="1">
              <a:solidFill>
                <a:srgbClr val="93ACD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Rectangle 9" descr="Eckstein conversion complete&#10;Thu 6/3/10"/>
            <p:cNvSpPr>
              <a:spLocks noChangeArrowheads="1"/>
            </p:cNvSpPr>
            <p:nvPr/>
          </p:nvSpPr>
          <p:spPr bwMode="auto">
            <a:xfrm>
              <a:off x="583" y="93"/>
              <a:ext cx="112"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73451"/>
                  </a:solidFill>
                  <a:effectLst/>
                  <a:latin typeface="Calibri" pitchFamily="34" charset="0"/>
                  <a:cs typeface="Calibri" pitchFamily="34" charset="0"/>
                </a:rPr>
                <a:t>Eckstein conversion complete</a:t>
              </a:r>
              <a:r>
                <a:rPr kumimoji="0" lang="en-US" sz="1100" b="0" i="0" u="none" strike="noStrike" cap="none" normalizeH="0" baseline="0" smtClean="0">
                  <a:ln>
                    <a:noFill/>
                  </a:ln>
                  <a:solidFill>
                    <a:schemeClr val="tx1"/>
                  </a:solidFill>
                  <a:effectLst/>
                  <a:latin typeface="Arial" pitchFamily="34" charset="0"/>
                  <a:cs typeface="Arial" pitchFamily="34" charset="0"/>
                </a:rPr>
                <a:t/>
              </a:r>
              <a:br>
                <a:rPr kumimoji="0" lang="en-US" sz="11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rgbClr val="4F81BD"/>
                  </a:solidFill>
                  <a:effectLst/>
                  <a:latin typeface="Calibri" pitchFamily="34" charset="0"/>
                  <a:cs typeface="Calibri" pitchFamily="34" charset="0"/>
                </a:rPr>
                <a:t>Thu 6/3/10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42" name="Group 6"/>
            <p:cNvGrpSpPr>
              <a:grpSpLocks/>
            </p:cNvGrpSpPr>
            <p:nvPr/>
          </p:nvGrpSpPr>
          <p:grpSpPr bwMode="auto">
            <a:xfrm>
              <a:off x="774" y="54"/>
              <a:ext cx="24" cy="24"/>
              <a:chOff x="0" y="0"/>
              <a:chExt cx="100" cy="100"/>
            </a:xfrm>
          </p:grpSpPr>
          <p:sp>
            <p:nvSpPr>
              <p:cNvPr id="47" name="Freeform 8"/>
              <p:cNvSpPr>
                <a:spLocks noChangeArrowheads="1"/>
              </p:cNvSpPr>
              <p:nvPr/>
            </p:nvSpPr>
            <p:spPr bwMode="auto">
              <a:xfrm>
                <a:off x="0" y="0"/>
                <a:ext cx="100" cy="100"/>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Lst>
                <a:ahLst/>
                <a:cxnLst>
                  <a:cxn ang="0">
                    <a:pos x="T0" y="T1"/>
                  </a:cxn>
                  <a:cxn ang="0">
                    <a:pos x="T2" y="T3"/>
                  </a:cxn>
                  <a:cxn ang="0">
                    <a:pos x="T4" y="T5"/>
                  </a:cxn>
                  <a:cxn ang="0">
                    <a:pos x="T6" y="T7"/>
                  </a:cxn>
                  <a:cxn ang="0">
                    <a:pos x="T8" y="T9"/>
                  </a:cxn>
                </a:cxnLst>
                <a:rect l="0" t="0" r="r" b="b"/>
                <a:pathLst>
                  <a:path w="100" h="100">
                    <a:moveTo>
                      <a:pt x="50" y="0"/>
                    </a:moveTo>
                    <a:lnTo>
                      <a:pt x="100" y="50"/>
                    </a:lnTo>
                    <a:lnTo>
                      <a:pt x="50" y="100"/>
                    </a:lnTo>
                    <a:lnTo>
                      <a:pt x="0" y="50"/>
                    </a:lnTo>
                    <a:lnTo>
                      <a:pt x="50" y="0"/>
                    </a:lnTo>
                  </a:path>
                </a:pathLst>
              </a:custGeom>
              <a:solidFill>
                <a:srgbClr val="FFFFFF"/>
              </a:solidFill>
              <a:ln w="1">
                <a:solidFill>
                  <a:srgbClr val="93ACD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7"/>
              <p:cNvSpPr>
                <a:spLocks noChangeArrowheads="1"/>
              </p:cNvSpPr>
              <p:nvPr/>
            </p:nvSpPr>
            <p:spPr bwMode="auto">
              <a:xfrm>
                <a:off x="25" y="25"/>
                <a:ext cx="50" cy="5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path>
                </a:pathLst>
              </a:custGeom>
              <a:solidFill>
                <a:srgbClr val="93ACD1"/>
              </a:solidFill>
              <a:ln w="1">
                <a:solidFill>
                  <a:srgbClr val="93ACD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3" name="Freeform 5"/>
            <p:cNvSpPr>
              <a:spLocks noChangeArrowheads="1"/>
            </p:cNvSpPr>
            <p:nvPr/>
          </p:nvSpPr>
          <p:spPr bwMode="auto">
            <a:xfrm>
              <a:off x="785" y="78"/>
              <a:ext cx="0" cy="15"/>
            </a:xfrm>
            <a:custGeom>
              <a:avLst/>
              <a:gdLst>
                <a:gd name="T0" fmla="*/ 0 h 15"/>
                <a:gd name="T1" fmla="*/ 15 h 15"/>
              </a:gdLst>
              <a:ahLst/>
              <a:cxnLst>
                <a:cxn ang="0">
                  <a:pos x="0" y="T0"/>
                </a:cxn>
                <a:cxn ang="0">
                  <a:pos x="0" y="T1"/>
                </a:cxn>
              </a:cxnLst>
              <a:rect l="0" t="0" r="r" b="b"/>
              <a:pathLst>
                <a:path h="15">
                  <a:moveTo>
                    <a:pt x="0" y="0"/>
                  </a:moveTo>
                  <a:lnTo>
                    <a:pt x="0" y="15"/>
                  </a:lnTo>
                </a:path>
              </a:pathLst>
            </a:custGeom>
            <a:solidFill>
              <a:srgbClr val="FFFFFF"/>
            </a:solidFill>
            <a:ln w="1">
              <a:solidFill>
                <a:srgbClr val="93ACD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Rectangle 4" descr="Cudahy conversion complete&#10;Tue 7/6/10"/>
            <p:cNvSpPr>
              <a:spLocks noChangeArrowheads="1"/>
            </p:cNvSpPr>
            <p:nvPr/>
          </p:nvSpPr>
          <p:spPr bwMode="auto">
            <a:xfrm>
              <a:off x="731" y="93"/>
              <a:ext cx="108"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73451"/>
                  </a:solidFill>
                  <a:effectLst/>
                  <a:latin typeface="Calibri" pitchFamily="34" charset="0"/>
                  <a:cs typeface="Calibri" pitchFamily="34" charset="0"/>
                </a:rPr>
                <a:t>Cudahy conversion complete</a:t>
              </a:r>
              <a:r>
                <a:rPr kumimoji="0" lang="en-US" sz="1100" b="0" i="0" u="none" strike="noStrike" cap="none" normalizeH="0" baseline="0" smtClean="0">
                  <a:ln>
                    <a:noFill/>
                  </a:ln>
                  <a:solidFill>
                    <a:schemeClr val="tx1"/>
                  </a:solidFill>
                  <a:effectLst/>
                  <a:latin typeface="Arial" pitchFamily="34" charset="0"/>
                  <a:cs typeface="Arial" pitchFamily="34" charset="0"/>
                </a:rPr>
                <a:t/>
              </a:r>
              <a:br>
                <a:rPr kumimoji="0" lang="en-US" sz="1100" b="0" i="0" u="none" strike="noStrike" cap="none" normalizeH="0" baseline="0" smtClean="0">
                  <a:ln>
                    <a:noFill/>
                  </a:ln>
                  <a:solidFill>
                    <a:schemeClr val="tx1"/>
                  </a:solidFill>
                  <a:effectLst/>
                  <a:latin typeface="Arial" pitchFamily="34" charset="0"/>
                  <a:cs typeface="Arial" pitchFamily="34" charset="0"/>
                </a:rPr>
              </a:br>
              <a:r>
                <a:rPr kumimoji="0" lang="en-US" sz="800" b="0" i="0" u="none" strike="noStrike" cap="none" normalizeH="0" baseline="0" smtClean="0">
                  <a:ln>
                    <a:noFill/>
                  </a:ln>
                  <a:solidFill>
                    <a:srgbClr val="4F81BD"/>
                  </a:solidFill>
                  <a:effectLst/>
                  <a:latin typeface="Calibri" pitchFamily="34" charset="0"/>
                  <a:cs typeface="Calibri" pitchFamily="34" charset="0"/>
                </a:rPr>
                <a:t>Tue 7/6/10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 name="Rectangle 3" descr="Today"/>
            <p:cNvSpPr>
              <a:spLocks noChangeArrowheads="1"/>
            </p:cNvSpPr>
            <p:nvPr/>
          </p:nvSpPr>
          <p:spPr bwMode="auto">
            <a:xfrm>
              <a:off x="124" y="-18"/>
              <a:ext cx="39"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A500"/>
                  </a:solidFill>
                  <a:effectLst/>
                  <a:latin typeface="Calibri" pitchFamily="34" charset="0"/>
                  <a:cs typeface="Calibri" pitchFamily="34" charset="0"/>
                </a:rPr>
                <a:t>Today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Freeform 2"/>
            <p:cNvSpPr>
              <a:spLocks noChangeArrowheads="1"/>
            </p:cNvSpPr>
            <p:nvPr/>
          </p:nvSpPr>
          <p:spPr bwMode="auto">
            <a:xfrm>
              <a:off x="119" y="-12"/>
              <a:ext cx="0" cy="78"/>
            </a:xfrm>
            <a:custGeom>
              <a:avLst/>
              <a:gdLst>
                <a:gd name="T0" fmla="*/ 0 h 78"/>
                <a:gd name="T1" fmla="*/ 78 h 78"/>
              </a:gdLst>
              <a:ahLst/>
              <a:cxnLst>
                <a:cxn ang="0">
                  <a:pos x="0" y="T0"/>
                </a:cxn>
                <a:cxn ang="0">
                  <a:pos x="0" y="T1"/>
                </a:cxn>
              </a:cxnLst>
              <a:rect l="0" t="0" r="r" b="b"/>
              <a:pathLst>
                <a:path h="78">
                  <a:moveTo>
                    <a:pt x="0" y="0"/>
                  </a:moveTo>
                  <a:lnTo>
                    <a:pt x="0" y="78"/>
                  </a:lnTo>
                </a:path>
              </a:pathLst>
            </a:custGeom>
            <a:solidFill>
              <a:srgbClr val="FFFFFF"/>
            </a:solidFill>
            <a:ln w="3">
              <a:solidFill>
                <a:srgbClr val="FFA500"/>
              </a:solidFill>
              <a:prstDash val="sysDash"/>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211897761"/>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Reaction</a:t>
            </a:r>
            <a:endParaRPr lang="en-US" dirty="0"/>
          </a:p>
        </p:txBody>
      </p:sp>
      <p:sp>
        <p:nvSpPr>
          <p:cNvPr id="3" name="Content Placeholder 2"/>
          <p:cNvSpPr>
            <a:spLocks noGrp="1"/>
          </p:cNvSpPr>
          <p:nvPr>
            <p:ph idx="1"/>
          </p:nvPr>
        </p:nvSpPr>
        <p:spPr>
          <a:xfrm>
            <a:off x="555312" y="1617385"/>
            <a:ext cx="8229600" cy="2268816"/>
          </a:xfrm>
        </p:spPr>
        <p:txBody>
          <a:bodyPr>
            <a:normAutofit/>
          </a:bodyPr>
          <a:lstStyle/>
          <a:p>
            <a:r>
              <a:rPr lang="en-US" dirty="0" smtClean="0"/>
              <a:t>Presence is the key</a:t>
            </a:r>
          </a:p>
          <a:p>
            <a:pPr lvl="1"/>
            <a:r>
              <a:rPr lang="en-US" dirty="0" smtClean="0"/>
              <a:t>It will change the way you work</a:t>
            </a:r>
          </a:p>
          <a:p>
            <a:r>
              <a:rPr lang="en-US" dirty="0" smtClean="0"/>
              <a:t>People </a:t>
            </a:r>
            <a:r>
              <a:rPr lang="en-US" dirty="0"/>
              <a:t>making great use of </a:t>
            </a:r>
            <a:r>
              <a:rPr lang="en-US" dirty="0" smtClean="0"/>
              <a:t>IM</a:t>
            </a:r>
          </a:p>
          <a:p>
            <a:r>
              <a:rPr lang="en-US" dirty="0" smtClean="0"/>
              <a:t>Great features with Enterprise Voice</a:t>
            </a:r>
          </a:p>
        </p:txBody>
      </p:sp>
      <p:grpSp>
        <p:nvGrpSpPr>
          <p:cNvPr id="4" name="Group 10"/>
          <p:cNvGrpSpPr/>
          <p:nvPr/>
        </p:nvGrpSpPr>
        <p:grpSpPr>
          <a:xfrm>
            <a:off x="-52831" y="3525232"/>
            <a:ext cx="9024112" cy="1407330"/>
            <a:chOff x="-391350" y="4463128"/>
            <a:chExt cx="9895716" cy="2814660"/>
          </a:xfrm>
        </p:grpSpPr>
        <p:pic>
          <p:nvPicPr>
            <p:cNvPr id="5" name="Picture 9" descr="quote_01"/>
            <p:cNvPicPr>
              <a:picLocks noChangeAspect="1" noChangeArrowheads="1"/>
            </p:cNvPicPr>
            <p:nvPr/>
          </p:nvPicPr>
          <p:blipFill>
            <a:blip r:embed="rId2"/>
            <a:srcRect/>
            <a:stretch>
              <a:fillRect/>
            </a:stretch>
          </p:blipFill>
          <p:spPr bwMode="auto">
            <a:xfrm rot="192927">
              <a:off x="-391350" y="4463128"/>
              <a:ext cx="9895716" cy="2814660"/>
            </a:xfrm>
            <a:prstGeom prst="rect">
              <a:avLst/>
            </a:prstGeom>
            <a:noFill/>
            <a:ln w="9525">
              <a:noFill/>
              <a:miter lim="800000"/>
              <a:headEnd/>
              <a:tailEnd/>
            </a:ln>
          </p:spPr>
        </p:pic>
        <p:sp>
          <p:nvSpPr>
            <p:cNvPr id="6" name="Text Box 7"/>
            <p:cNvSpPr txBox="1">
              <a:spLocks noChangeArrowheads="1"/>
            </p:cNvSpPr>
            <p:nvPr/>
          </p:nvSpPr>
          <p:spPr bwMode="auto">
            <a:xfrm>
              <a:off x="765113" y="5355710"/>
              <a:ext cx="8001001" cy="1680460"/>
            </a:xfrm>
            <a:prstGeom prst="rect">
              <a:avLst/>
            </a:prstGeom>
            <a:noFill/>
            <a:ln w="12700" algn="ctr">
              <a:noFill/>
              <a:miter lim="800000"/>
              <a:headEnd type="none" w="sm" len="sm"/>
              <a:tailEnd type="none" w="sm" len="sm"/>
            </a:ln>
          </p:spPr>
          <p:txBody>
            <a:bodyPr wrap="square">
              <a:spAutoFit/>
            </a:bodyPr>
            <a:lstStyle/>
            <a:p>
              <a:pPr>
                <a:lnSpc>
                  <a:spcPct val="90000"/>
                </a:lnSpc>
                <a:spcBef>
                  <a:spcPct val="0"/>
                </a:spcBef>
              </a:pPr>
              <a:r>
                <a:rPr lang="en-US" dirty="0"/>
                <a:t>“The Marquette Central staff really like the IM and presence features.  We use it ALL the time</a:t>
              </a:r>
              <a:r>
                <a:rPr lang="en-US" dirty="0" smtClean="0"/>
                <a:t>.”</a:t>
              </a:r>
            </a:p>
            <a:p>
              <a:pPr algn="r">
                <a:lnSpc>
                  <a:spcPct val="90000"/>
                </a:lnSpc>
                <a:spcBef>
                  <a:spcPct val="0"/>
                </a:spcBef>
              </a:pPr>
              <a:r>
                <a:rPr lang="en-US" i="1" dirty="0"/>
                <a:t>Marquette Central </a:t>
              </a:r>
              <a:r>
                <a:rPr lang="en-US" i="1" dirty="0" smtClean="0"/>
                <a:t>Manager</a:t>
              </a:r>
              <a:endParaRPr lang="en-US" dirty="0"/>
            </a:p>
          </p:txBody>
        </p:sp>
      </p:grpSp>
      <p:grpSp>
        <p:nvGrpSpPr>
          <p:cNvPr id="7" name="Group 10"/>
          <p:cNvGrpSpPr/>
          <p:nvPr/>
        </p:nvGrpSpPr>
        <p:grpSpPr>
          <a:xfrm>
            <a:off x="104502" y="4690562"/>
            <a:ext cx="8839201" cy="1407330"/>
            <a:chOff x="-391350" y="4463128"/>
            <a:chExt cx="9895716" cy="2814660"/>
          </a:xfrm>
        </p:grpSpPr>
        <p:pic>
          <p:nvPicPr>
            <p:cNvPr id="8" name="Picture 9" descr="quote_01"/>
            <p:cNvPicPr>
              <a:picLocks noChangeAspect="1" noChangeArrowheads="1"/>
            </p:cNvPicPr>
            <p:nvPr/>
          </p:nvPicPr>
          <p:blipFill>
            <a:blip r:embed="rId2"/>
            <a:srcRect/>
            <a:stretch>
              <a:fillRect/>
            </a:stretch>
          </p:blipFill>
          <p:spPr bwMode="auto">
            <a:xfrm rot="192927">
              <a:off x="-391350" y="4463128"/>
              <a:ext cx="9895716" cy="2814660"/>
            </a:xfrm>
            <a:prstGeom prst="rect">
              <a:avLst/>
            </a:prstGeom>
            <a:noFill/>
            <a:ln w="9525">
              <a:noFill/>
              <a:miter lim="800000"/>
              <a:headEnd/>
              <a:tailEnd/>
            </a:ln>
          </p:spPr>
        </p:pic>
        <p:sp>
          <p:nvSpPr>
            <p:cNvPr id="9" name="Text Box 7"/>
            <p:cNvSpPr txBox="1">
              <a:spLocks noChangeArrowheads="1"/>
            </p:cNvSpPr>
            <p:nvPr/>
          </p:nvSpPr>
          <p:spPr bwMode="auto">
            <a:xfrm>
              <a:off x="685800" y="5105400"/>
              <a:ext cx="8001000" cy="1846660"/>
            </a:xfrm>
            <a:prstGeom prst="rect">
              <a:avLst/>
            </a:prstGeom>
            <a:noFill/>
            <a:ln w="12700" algn="ctr">
              <a:noFill/>
              <a:miter lim="800000"/>
              <a:headEnd type="none" w="sm" len="sm"/>
              <a:tailEnd type="none" w="sm" len="sm"/>
            </a:ln>
          </p:spPr>
          <p:txBody>
            <a:bodyPr wrap="square">
              <a:spAutoFit/>
            </a:bodyPr>
            <a:lstStyle/>
            <a:p>
              <a:pPr lvl="1"/>
              <a:r>
                <a:rPr lang="en-US" dirty="0"/>
                <a:t>“We do love not having to ‘dial’ when someone in our contact list or in the global directory.”</a:t>
              </a:r>
            </a:p>
            <a:p>
              <a:pPr algn="r"/>
              <a:r>
                <a:rPr lang="en-US" dirty="0" smtClean="0"/>
                <a:t>Registrar Marquette University</a:t>
              </a:r>
              <a:endParaRPr lang="en-US" dirty="0"/>
            </a:p>
          </p:txBody>
        </p:sp>
      </p:grpSp>
    </p:spTree>
    <p:extLst>
      <p:ext uri="{BB962C8B-B14F-4D97-AF65-F5344CB8AC3E}">
        <p14:creationId xmlns:p14="http://schemas.microsoft.com/office/powerpoint/2010/main" val="18505965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Unified Communications</a:t>
            </a:r>
            <a:endParaRPr lang="en-US" dirty="0"/>
          </a:p>
        </p:txBody>
      </p:sp>
      <p:sp>
        <p:nvSpPr>
          <p:cNvPr id="4" name="Content Placeholder 3"/>
          <p:cNvSpPr>
            <a:spLocks noGrp="1"/>
          </p:cNvSpPr>
          <p:nvPr>
            <p:ph idx="1"/>
          </p:nvPr>
        </p:nvSpPr>
        <p:spPr/>
        <p:txBody>
          <a:bodyPr/>
          <a:lstStyle/>
          <a:p>
            <a:r>
              <a:rPr lang="en-US" smtClean="0"/>
              <a:t>What is it?</a:t>
            </a:r>
          </a:p>
          <a:p>
            <a:pPr lvl="1"/>
            <a:r>
              <a:rPr lang="en-US" smtClean="0"/>
              <a:t>The integration of communication methods and technologies</a:t>
            </a:r>
          </a:p>
          <a:p>
            <a:r>
              <a:rPr lang="en-US" smtClean="0"/>
              <a:t>Why are we doing it?</a:t>
            </a:r>
          </a:p>
          <a:p>
            <a:pPr lvl="1"/>
            <a:r>
              <a:rPr lang="en-US" smtClean="0"/>
              <a:t>Legacy telephone infrastructure is end of life</a:t>
            </a:r>
          </a:p>
          <a:p>
            <a:pPr lvl="1"/>
            <a:r>
              <a:rPr lang="en-US" smtClean="0"/>
              <a:t>UC can provide increased productivity</a:t>
            </a:r>
          </a:p>
          <a:p>
            <a:pPr lvl="1"/>
            <a:r>
              <a:rPr lang="en-US" smtClean="0"/>
              <a:t>Improved collaboration </a:t>
            </a:r>
          </a:p>
          <a:p>
            <a:pPr lvl="1"/>
            <a:r>
              <a:rPr lang="en-US" smtClean="0"/>
              <a:t>Cost savings/avoidance </a:t>
            </a:r>
          </a:p>
          <a:p>
            <a:endParaRPr lang="en-US" dirty="0"/>
          </a:p>
        </p:txBody>
      </p:sp>
    </p:spTree>
    <p:extLst>
      <p:ext uri="{BB962C8B-B14F-4D97-AF65-F5344CB8AC3E}">
        <p14:creationId xmlns:p14="http://schemas.microsoft.com/office/powerpoint/2010/main" val="2294240965"/>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Savings</a:t>
            </a:r>
            <a:endParaRPr lang="en-US" dirty="0"/>
          </a:p>
        </p:txBody>
      </p:sp>
      <p:sp>
        <p:nvSpPr>
          <p:cNvPr id="3" name="Content Placeholder 2"/>
          <p:cNvSpPr>
            <a:spLocks noGrp="1"/>
          </p:cNvSpPr>
          <p:nvPr>
            <p:ph idx="1"/>
          </p:nvPr>
        </p:nvSpPr>
        <p:spPr/>
        <p:txBody>
          <a:bodyPr>
            <a:normAutofit/>
          </a:bodyPr>
          <a:lstStyle/>
          <a:p>
            <a:r>
              <a:rPr lang="en-US" dirty="0" smtClean="0"/>
              <a:t>PBX Maintenance $31/line/year</a:t>
            </a:r>
          </a:p>
          <a:p>
            <a:r>
              <a:rPr lang="en-US" dirty="0" smtClean="0"/>
              <a:t>End point devices save 42% – 63%</a:t>
            </a:r>
          </a:p>
          <a:p>
            <a:pPr lvl="1"/>
            <a:r>
              <a:rPr lang="en-US" dirty="0" smtClean="0"/>
              <a:t>CX 300 – $150</a:t>
            </a:r>
          </a:p>
          <a:p>
            <a:pPr lvl="1"/>
            <a:r>
              <a:rPr lang="en-US" dirty="0" smtClean="0"/>
              <a:t>Cisco </a:t>
            </a:r>
            <a:r>
              <a:rPr lang="en-US" dirty="0"/>
              <a:t>IP Phone </a:t>
            </a:r>
            <a:r>
              <a:rPr lang="en-US" dirty="0" smtClean="0"/>
              <a:t>7962G – $410</a:t>
            </a:r>
          </a:p>
          <a:p>
            <a:pPr lvl="1"/>
            <a:r>
              <a:rPr lang="en-US" dirty="0"/>
              <a:t>Cisco IP Phone </a:t>
            </a:r>
            <a:r>
              <a:rPr lang="en-US" dirty="0" smtClean="0"/>
              <a:t>7911G – $260</a:t>
            </a:r>
          </a:p>
          <a:p>
            <a:r>
              <a:rPr lang="en-US" dirty="0" smtClean="0"/>
              <a:t>So for </a:t>
            </a:r>
            <a:r>
              <a:rPr lang="en-US" dirty="0" err="1" smtClean="0"/>
              <a:t>Zilber</a:t>
            </a:r>
            <a:r>
              <a:rPr lang="en-US" dirty="0" smtClean="0"/>
              <a:t> </a:t>
            </a:r>
          </a:p>
          <a:p>
            <a:pPr lvl="1"/>
            <a:r>
              <a:rPr lang="en-US" dirty="0" smtClean="0"/>
              <a:t>$44,000 in endpoint cost avoidance</a:t>
            </a:r>
          </a:p>
          <a:p>
            <a:pPr lvl="1"/>
            <a:r>
              <a:rPr lang="en-US" dirty="0" smtClean="0"/>
              <a:t>$12,400 in PBX Maintenance (annual)</a:t>
            </a:r>
          </a:p>
          <a:p>
            <a:pPr lvl="1"/>
            <a:r>
              <a:rPr lang="en-US" dirty="0" smtClean="0"/>
              <a:t>$120,000 in SIP </a:t>
            </a:r>
            <a:r>
              <a:rPr lang="en-US" dirty="0" err="1" smtClean="0"/>
              <a:t>vs</a:t>
            </a:r>
            <a:r>
              <a:rPr lang="en-US" dirty="0" smtClean="0"/>
              <a:t> PBX connection savings (annual)</a:t>
            </a:r>
          </a:p>
          <a:p>
            <a:endParaRPr lang="en-US" dirty="0" smtClean="0"/>
          </a:p>
          <a:p>
            <a:endParaRPr lang="en-US" dirty="0"/>
          </a:p>
        </p:txBody>
      </p:sp>
    </p:spTree>
    <p:extLst>
      <p:ext uri="{BB962C8B-B14F-4D97-AF65-F5344CB8AC3E}">
        <p14:creationId xmlns:p14="http://schemas.microsoft.com/office/powerpoint/2010/main" val="451116033"/>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a:t>
            </a:r>
            <a:endParaRPr lang="en-US" dirty="0"/>
          </a:p>
        </p:txBody>
      </p:sp>
      <p:sp>
        <p:nvSpPr>
          <p:cNvPr id="4" name="Content Placeholder 3"/>
          <p:cNvSpPr>
            <a:spLocks noGrp="1"/>
          </p:cNvSpPr>
          <p:nvPr>
            <p:ph sz="half" idx="4294967295"/>
          </p:nvPr>
        </p:nvSpPr>
        <p:spPr>
          <a:xfrm>
            <a:off x="0" y="1625417"/>
            <a:ext cx="4038600" cy="4068763"/>
          </a:xfrm>
        </p:spPr>
        <p:txBody>
          <a:bodyPr>
            <a:normAutofit fontScale="55000" lnSpcReduction="20000"/>
          </a:bodyPr>
          <a:lstStyle/>
          <a:p>
            <a:r>
              <a:rPr lang="en-US" sz="3400" dirty="0" smtClean="0"/>
              <a:t>OCS R2</a:t>
            </a:r>
          </a:p>
          <a:p>
            <a:pPr lvl="1"/>
            <a:r>
              <a:rPr lang="en-US" sz="2900" dirty="0" smtClean="0"/>
              <a:t>Enterprise voice</a:t>
            </a:r>
          </a:p>
          <a:p>
            <a:pPr lvl="1"/>
            <a:r>
              <a:rPr lang="en-US" sz="2900" dirty="0" smtClean="0"/>
              <a:t>Instant Messaging</a:t>
            </a:r>
          </a:p>
          <a:p>
            <a:pPr lvl="1"/>
            <a:r>
              <a:rPr lang="en-US" sz="2900" dirty="0" smtClean="0"/>
              <a:t>Audio conferencing</a:t>
            </a:r>
          </a:p>
          <a:p>
            <a:pPr lvl="1"/>
            <a:r>
              <a:rPr lang="en-US" sz="2900" dirty="0" smtClean="0"/>
              <a:t>Live Meeting</a:t>
            </a:r>
          </a:p>
          <a:p>
            <a:pPr lvl="1"/>
            <a:r>
              <a:rPr lang="en-US" sz="2900" dirty="0" smtClean="0"/>
              <a:t>Desktop/Application sharing</a:t>
            </a:r>
          </a:p>
          <a:p>
            <a:r>
              <a:rPr lang="en-US" sz="3400" dirty="0" smtClean="0"/>
              <a:t>Exchange 2010</a:t>
            </a:r>
          </a:p>
          <a:p>
            <a:pPr lvl="1"/>
            <a:r>
              <a:rPr lang="en-US" sz="2900" dirty="0" smtClean="0"/>
              <a:t>E-mail, calendar</a:t>
            </a:r>
          </a:p>
          <a:p>
            <a:pPr lvl="1"/>
            <a:r>
              <a:rPr lang="en-US" sz="2900" dirty="0" smtClean="0"/>
              <a:t>Voicemail for OCS, Cisco, and Siemens</a:t>
            </a:r>
          </a:p>
          <a:p>
            <a:r>
              <a:rPr lang="en-US" sz="3400" dirty="0" smtClean="0"/>
              <a:t>Cisco Call Manager</a:t>
            </a:r>
          </a:p>
          <a:p>
            <a:pPr lvl="1"/>
            <a:r>
              <a:rPr lang="en-US" sz="2900" dirty="0" smtClean="0"/>
              <a:t>IP PBX</a:t>
            </a:r>
          </a:p>
          <a:p>
            <a:pPr lvl="1"/>
            <a:r>
              <a:rPr lang="en-US" sz="2900" dirty="0" smtClean="0"/>
              <a:t>UCC</a:t>
            </a:r>
          </a:p>
          <a:p>
            <a:pPr lvl="1"/>
            <a:r>
              <a:rPr lang="en-US" sz="2900" dirty="0" smtClean="0"/>
              <a:t>Some Cisco phones</a:t>
            </a:r>
          </a:p>
          <a:p>
            <a:r>
              <a:rPr lang="en-US" sz="3400" dirty="0" smtClean="0"/>
              <a:t>Legacy Siemens PBX system</a:t>
            </a:r>
            <a:endParaRPr lang="en-US" sz="3400"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6851" y="1188929"/>
            <a:ext cx="4897149" cy="4837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3961393"/>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OCS </a:t>
            </a:r>
            <a:r>
              <a:rPr lang="en-US" dirty="0" smtClean="0"/>
              <a:t>Users</a:t>
            </a:r>
            <a:endParaRPr lang="en-US" dirty="0"/>
          </a:p>
        </p:txBody>
      </p:sp>
      <p:sp>
        <p:nvSpPr>
          <p:cNvPr id="4" name="Text Placeholder 3"/>
          <p:cNvSpPr>
            <a:spLocks noGrp="1"/>
          </p:cNvSpPr>
          <p:nvPr>
            <p:ph type="body" idx="1"/>
          </p:nvPr>
        </p:nvSpPr>
        <p:spPr/>
        <p:txBody>
          <a:bodyPr/>
          <a:lstStyle/>
          <a:p>
            <a:r>
              <a:rPr lang="en-US" dirty="0" err="1" smtClean="0"/>
              <a:t>Fac</a:t>
            </a:r>
            <a:r>
              <a:rPr lang="en-US" dirty="0" smtClean="0"/>
              <a:t>/Staff</a:t>
            </a:r>
            <a:endParaRPr lang="en-US" dirty="0"/>
          </a:p>
        </p:txBody>
      </p:sp>
      <p:sp>
        <p:nvSpPr>
          <p:cNvPr id="3" name="Content Placeholder 2"/>
          <p:cNvSpPr>
            <a:spLocks noGrp="1"/>
          </p:cNvSpPr>
          <p:nvPr>
            <p:ph sz="half" idx="2"/>
          </p:nvPr>
        </p:nvSpPr>
        <p:spPr/>
        <p:txBody>
          <a:bodyPr/>
          <a:lstStyle/>
          <a:p>
            <a:r>
              <a:rPr lang="en-US" dirty="0" smtClean="0"/>
              <a:t>We have ~ 450 Enterprise voice users. </a:t>
            </a:r>
          </a:p>
          <a:p>
            <a:pPr lvl="1"/>
            <a:r>
              <a:rPr lang="en-US" dirty="0" smtClean="0"/>
              <a:t>These are primarily faculty/staff users, but we do have a few student employees. </a:t>
            </a:r>
          </a:p>
          <a:p>
            <a:pPr lvl="1"/>
            <a:r>
              <a:rPr lang="en-US" dirty="0" smtClean="0"/>
              <a:t>They use IM, voice, and live meeting. </a:t>
            </a:r>
          </a:p>
          <a:p>
            <a:pPr lvl="1"/>
            <a:r>
              <a:rPr lang="en-US" dirty="0" smtClean="0"/>
              <a:t>Primary client is Office Communicator.</a:t>
            </a:r>
          </a:p>
        </p:txBody>
      </p:sp>
      <p:sp>
        <p:nvSpPr>
          <p:cNvPr id="5" name="Text Placeholder 4"/>
          <p:cNvSpPr>
            <a:spLocks noGrp="1"/>
          </p:cNvSpPr>
          <p:nvPr>
            <p:ph type="body" sz="quarter" idx="3"/>
          </p:nvPr>
        </p:nvSpPr>
        <p:spPr/>
        <p:txBody>
          <a:bodyPr/>
          <a:lstStyle/>
          <a:p>
            <a:r>
              <a:rPr lang="en-US" dirty="0" smtClean="0"/>
              <a:t>Students</a:t>
            </a:r>
            <a:endParaRPr lang="en-US" dirty="0"/>
          </a:p>
        </p:txBody>
      </p:sp>
      <p:sp>
        <p:nvSpPr>
          <p:cNvPr id="6" name="Content Placeholder 5"/>
          <p:cNvSpPr>
            <a:spLocks noGrp="1"/>
          </p:cNvSpPr>
          <p:nvPr>
            <p:ph sz="quarter" idx="4"/>
          </p:nvPr>
        </p:nvSpPr>
        <p:spPr/>
        <p:txBody>
          <a:bodyPr/>
          <a:lstStyle/>
          <a:p>
            <a:r>
              <a:rPr lang="en-US" dirty="0"/>
              <a:t>We have ~ 11,500 student OCS users. </a:t>
            </a:r>
            <a:endParaRPr lang="en-US" dirty="0" smtClean="0"/>
          </a:p>
          <a:p>
            <a:pPr lvl="1"/>
            <a:r>
              <a:rPr lang="en-US" dirty="0" smtClean="0"/>
              <a:t>They </a:t>
            </a:r>
            <a:r>
              <a:rPr lang="en-US" dirty="0"/>
              <a:t>are not enterprise voice enabled. </a:t>
            </a:r>
            <a:endParaRPr lang="en-US" dirty="0" smtClean="0"/>
          </a:p>
          <a:p>
            <a:pPr lvl="2"/>
            <a:r>
              <a:rPr lang="en-US" dirty="0" smtClean="0"/>
              <a:t>They </a:t>
            </a:r>
            <a:r>
              <a:rPr lang="en-US" dirty="0"/>
              <a:t>use IM and live meeting. </a:t>
            </a:r>
            <a:endParaRPr lang="en-US" dirty="0" smtClean="0"/>
          </a:p>
          <a:p>
            <a:pPr lvl="2"/>
            <a:r>
              <a:rPr lang="en-US" dirty="0" smtClean="0"/>
              <a:t>Their </a:t>
            </a:r>
            <a:r>
              <a:rPr lang="en-US" dirty="0"/>
              <a:t>primary client is the IM web client via Outlook Web App on Exchange 2010.</a:t>
            </a:r>
          </a:p>
          <a:p>
            <a:pPr lvl="1"/>
            <a:endParaRPr lang="en-US" dirty="0"/>
          </a:p>
          <a:p>
            <a:endParaRPr lang="en-US" dirty="0"/>
          </a:p>
        </p:txBody>
      </p:sp>
    </p:spTree>
    <p:extLst>
      <p:ext uri="{BB962C8B-B14F-4D97-AF65-F5344CB8AC3E}">
        <p14:creationId xmlns:p14="http://schemas.microsoft.com/office/powerpoint/2010/main" val="1153209226"/>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OCS Client via OWA</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87" y="1603331"/>
            <a:ext cx="8550513" cy="4522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5896253"/>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FAXING</a:t>
            </a:r>
            <a:endParaRPr lang="en-US" dirty="0"/>
          </a:p>
        </p:txBody>
      </p:sp>
      <p:sp>
        <p:nvSpPr>
          <p:cNvPr id="3" name="Content Placeholder 2"/>
          <p:cNvSpPr>
            <a:spLocks noGrp="1"/>
          </p:cNvSpPr>
          <p:nvPr>
            <p:ph sz="half" idx="1"/>
          </p:nvPr>
        </p:nvSpPr>
        <p:spPr/>
        <p:txBody>
          <a:bodyPr>
            <a:normAutofit fontScale="92500"/>
          </a:bodyPr>
          <a:lstStyle/>
          <a:p>
            <a:r>
              <a:rPr lang="en-US" dirty="0" smtClean="0"/>
              <a:t>Had to find an IP faxing solution. Selected </a:t>
            </a:r>
            <a:r>
              <a:rPr lang="en-US" dirty="0" err="1" smtClean="0"/>
              <a:t>Biscom’s</a:t>
            </a:r>
            <a:r>
              <a:rPr lang="en-US" dirty="0" smtClean="0"/>
              <a:t> </a:t>
            </a:r>
            <a:r>
              <a:rPr lang="en-US" dirty="0" err="1" smtClean="0"/>
              <a:t>Faxcom</a:t>
            </a:r>
            <a:endParaRPr lang="en-US" dirty="0" smtClean="0"/>
          </a:p>
          <a:p>
            <a:r>
              <a:rPr lang="en-US" dirty="0" smtClean="0"/>
              <a:t>Send outbound faxes via email by attaching a file</a:t>
            </a:r>
          </a:p>
          <a:p>
            <a:r>
              <a:rPr lang="en-US" dirty="0" smtClean="0"/>
              <a:t>Receive faxes to their individual mailbox, shared mailbox, or email enabled SharePoint site.</a:t>
            </a:r>
            <a:endParaRPr lang="en-US" dirty="0"/>
          </a:p>
        </p:txBody>
      </p:sp>
      <p:sp>
        <p:nvSpPr>
          <p:cNvPr id="8" name="Content Placeholder 7"/>
          <p:cNvSpPr>
            <a:spLocks noGrp="1"/>
          </p:cNvSpPr>
          <p:nvPr>
            <p:ph sz="half" idx="2"/>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8689" y="735707"/>
            <a:ext cx="1905000" cy="390525"/>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42849" b="6250"/>
          <a:stretch/>
        </p:blipFill>
        <p:spPr bwMode="auto">
          <a:xfrm>
            <a:off x="5026280" y="1600199"/>
            <a:ext cx="3717409" cy="4405519"/>
          </a:xfrm>
          <a:prstGeom prst="rect">
            <a:avLst/>
          </a:prstGeom>
          <a:noFill/>
          <a:ln>
            <a:noFill/>
          </a:ln>
          <a:effectLst/>
          <a:scene3d>
            <a:camera prst="perspectiveHeroicExtremeLeftFacing">
              <a:rot lat="487347" lon="1200000" rev="21425485"/>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1653108"/>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a:t>
            </a:r>
            <a:r>
              <a:rPr lang="en-US" dirty="0"/>
              <a:t>Challenges</a:t>
            </a:r>
          </a:p>
        </p:txBody>
      </p:sp>
      <p:sp>
        <p:nvSpPr>
          <p:cNvPr id="3" name="Content Placeholder 2"/>
          <p:cNvSpPr>
            <a:spLocks noGrp="1"/>
          </p:cNvSpPr>
          <p:nvPr>
            <p:ph idx="1"/>
          </p:nvPr>
        </p:nvSpPr>
        <p:spPr/>
        <p:txBody>
          <a:bodyPr/>
          <a:lstStyle/>
          <a:p>
            <a:r>
              <a:rPr lang="en-US" dirty="0" smtClean="0"/>
              <a:t>Edge infrastructure was the biggest challenge due to its configuration complexity</a:t>
            </a:r>
          </a:p>
          <a:p>
            <a:r>
              <a:rPr lang="en-US" dirty="0" smtClean="0"/>
              <a:t>Integrating with existing legacy infrastructure</a:t>
            </a:r>
          </a:p>
          <a:p>
            <a:r>
              <a:rPr lang="en-US" dirty="0" smtClean="0"/>
              <a:t>Redundancy and failover scenarios are not as robust as other applications like Exchange</a:t>
            </a:r>
          </a:p>
          <a:p>
            <a:r>
              <a:rPr lang="en-US" dirty="0" smtClean="0"/>
              <a:t>Call functionality, specifically </a:t>
            </a:r>
            <a:r>
              <a:rPr lang="en-US" dirty="0" err="1" smtClean="0"/>
              <a:t>hotdesk</a:t>
            </a:r>
            <a:r>
              <a:rPr lang="en-US" dirty="0" smtClean="0"/>
              <a:t> (multiple users sharing a desk phone) and common area phones, not up to par with other solutions</a:t>
            </a:r>
          </a:p>
          <a:p>
            <a:r>
              <a:rPr lang="en-US" dirty="0" smtClean="0"/>
              <a:t>Dependency on PC for telecommunications</a:t>
            </a:r>
          </a:p>
          <a:p>
            <a:endParaRPr lang="en-US" dirty="0" smtClean="0"/>
          </a:p>
        </p:txBody>
      </p:sp>
    </p:spTree>
    <p:extLst>
      <p:ext uri="{BB962C8B-B14F-4D97-AF65-F5344CB8AC3E}">
        <p14:creationId xmlns:p14="http://schemas.microsoft.com/office/powerpoint/2010/main" val="152560450"/>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Challenges</a:t>
            </a:r>
            <a:endParaRPr lang="en-US" dirty="0"/>
          </a:p>
        </p:txBody>
      </p:sp>
      <p:sp>
        <p:nvSpPr>
          <p:cNvPr id="3" name="Content Placeholder 2"/>
          <p:cNvSpPr>
            <a:spLocks noGrp="1"/>
          </p:cNvSpPr>
          <p:nvPr>
            <p:ph idx="1"/>
          </p:nvPr>
        </p:nvSpPr>
        <p:spPr/>
        <p:txBody>
          <a:bodyPr>
            <a:normAutofit/>
          </a:bodyPr>
          <a:lstStyle/>
          <a:p>
            <a:r>
              <a:rPr lang="en-US" dirty="0" smtClean="0"/>
              <a:t>Specific scenarios </a:t>
            </a:r>
          </a:p>
          <a:p>
            <a:pPr lvl="1"/>
            <a:r>
              <a:rPr lang="en-US" dirty="0" smtClean="0"/>
              <a:t>Student workers</a:t>
            </a:r>
          </a:p>
          <a:p>
            <a:pPr lvl="1"/>
            <a:r>
              <a:rPr lang="en-US" dirty="0" smtClean="0"/>
              <a:t>Common area phones </a:t>
            </a:r>
          </a:p>
          <a:p>
            <a:pPr lvl="1"/>
            <a:r>
              <a:rPr lang="en-US" dirty="0" smtClean="0"/>
              <a:t>Masking outgoing numbers</a:t>
            </a:r>
          </a:p>
          <a:p>
            <a:r>
              <a:rPr lang="en-US" dirty="0" smtClean="0"/>
              <a:t>Training</a:t>
            </a:r>
          </a:p>
          <a:p>
            <a:pPr lvl="1"/>
            <a:r>
              <a:rPr lang="en-US" dirty="0" smtClean="0"/>
              <a:t>Roadshow overview </a:t>
            </a:r>
          </a:p>
          <a:p>
            <a:pPr lvl="1"/>
            <a:r>
              <a:rPr lang="en-US" dirty="0" smtClean="0"/>
              <a:t>Training the week of conversion</a:t>
            </a:r>
          </a:p>
          <a:p>
            <a:pPr lvl="1"/>
            <a:r>
              <a:rPr lang="en-US" dirty="0" smtClean="0"/>
              <a:t>Follow-up training</a:t>
            </a:r>
          </a:p>
          <a:p>
            <a:pPr marL="0" indent="0">
              <a:buNone/>
            </a:pPr>
            <a:endParaRPr lang="en-US" dirty="0"/>
          </a:p>
        </p:txBody>
      </p:sp>
    </p:spTree>
    <p:extLst>
      <p:ext uri="{BB962C8B-B14F-4D97-AF65-F5344CB8AC3E}">
        <p14:creationId xmlns:p14="http://schemas.microsoft.com/office/powerpoint/2010/main" val="2668851290"/>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to these </a:t>
            </a:r>
            <a:r>
              <a:rPr lang="en-US" dirty="0"/>
              <a:t>Challenges</a:t>
            </a:r>
          </a:p>
        </p:txBody>
      </p:sp>
      <p:sp>
        <p:nvSpPr>
          <p:cNvPr id="3" name="Content Placeholder 2"/>
          <p:cNvSpPr>
            <a:spLocks noGrp="1"/>
          </p:cNvSpPr>
          <p:nvPr>
            <p:ph idx="1"/>
          </p:nvPr>
        </p:nvSpPr>
        <p:spPr/>
        <p:txBody>
          <a:bodyPr/>
          <a:lstStyle/>
          <a:p>
            <a:r>
              <a:rPr lang="en-US" dirty="0" smtClean="0"/>
              <a:t>Hoping these challenges will be met with next version of OCS.</a:t>
            </a:r>
          </a:p>
          <a:p>
            <a:r>
              <a:rPr lang="en-US" dirty="0" smtClean="0"/>
              <a:t>Others have publicly blogged about the next version of OCS “Wave 14”. There are rumored to be enhancements to resiliency and reliability, as well as “Branch Survivability” and “PSTN Failover”</a:t>
            </a:r>
          </a:p>
          <a:p>
            <a:r>
              <a:rPr lang="en-US" dirty="0" smtClean="0"/>
              <a:t>Marquette University is in the TAP program and can’t say much other than we are happy and excited with what we have seen so far.</a:t>
            </a:r>
            <a:endParaRPr lang="en-US" dirty="0"/>
          </a:p>
        </p:txBody>
      </p:sp>
    </p:spTree>
    <p:extLst>
      <p:ext uri="{BB962C8B-B14F-4D97-AF65-F5344CB8AC3E}">
        <p14:creationId xmlns:p14="http://schemas.microsoft.com/office/powerpoint/2010/main" val="811583556"/>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bwMode="auto">
          <a:xfrm>
            <a:off x="762000" y="2597150"/>
            <a:ext cx="7772400" cy="1470025"/>
          </a:xfrm>
        </p:spPr>
        <p:txBody>
          <a:bodyPr/>
          <a:lstStyle/>
          <a:p>
            <a:pPr eaLnBrk="1" hangingPunct="1"/>
            <a:r>
              <a:rPr lang="en-US" cap="none" smtClean="0">
                <a:latin typeface="Arial" charset="0"/>
                <a:ea typeface="ＭＳ Ｐゴシック" pitchFamily="96" charset="-128"/>
              </a:rPr>
              <a:t>THANK YOU</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Gartner's Top Predictions for 2009 and Beyond*</a:t>
            </a:r>
            <a:endParaRPr lang="en-US" dirty="0"/>
          </a:p>
        </p:txBody>
      </p:sp>
      <p:sp>
        <p:nvSpPr>
          <p:cNvPr id="3" name="Content Placeholder 2"/>
          <p:cNvSpPr>
            <a:spLocks noGrp="1"/>
          </p:cNvSpPr>
          <p:nvPr>
            <p:ph idx="1"/>
          </p:nvPr>
        </p:nvSpPr>
        <p:spPr/>
        <p:txBody>
          <a:bodyPr/>
          <a:lstStyle/>
          <a:p>
            <a:r>
              <a:rPr lang="en-US" smtClean="0"/>
              <a:t>Unified Communications</a:t>
            </a:r>
          </a:p>
          <a:p>
            <a:pPr lvl="1"/>
            <a:r>
              <a:rPr lang="en-US" smtClean="0"/>
              <a:t>By 2013, 40% of knowledge workers worldwide will have abandoned or removed their desk phones</a:t>
            </a:r>
          </a:p>
          <a:p>
            <a:r>
              <a:rPr lang="en-US" smtClean="0"/>
              <a:t>By 2012, 20% of new telephony licenses will be sourced as a software application in a unified communications portfolio</a:t>
            </a:r>
          </a:p>
          <a:p>
            <a:endParaRPr lang="en-US" dirty="0" smtClean="0"/>
          </a:p>
        </p:txBody>
      </p:sp>
      <p:sp>
        <p:nvSpPr>
          <p:cNvPr id="4" name="TextBox 3"/>
          <p:cNvSpPr txBox="1"/>
          <p:nvPr/>
        </p:nvSpPr>
        <p:spPr>
          <a:xfrm>
            <a:off x="5208499" y="5338072"/>
            <a:ext cx="3935501" cy="830997"/>
          </a:xfrm>
          <a:prstGeom prst="rect">
            <a:avLst/>
          </a:prstGeom>
          <a:noFill/>
        </p:spPr>
        <p:txBody>
          <a:bodyPr wrap="none" rtlCol="0">
            <a:spAutoFit/>
          </a:bodyPr>
          <a:lstStyle/>
          <a:p>
            <a:r>
              <a:rPr lang="en-US" sz="1200" b="1" dirty="0" smtClean="0"/>
              <a:t>*Gartner</a:t>
            </a:r>
          </a:p>
          <a:p>
            <a:r>
              <a:rPr lang="en-US" sz="1200" b="1" dirty="0" smtClean="0"/>
              <a:t>Gartner's Top Predictions for IT Organizations and</a:t>
            </a:r>
          </a:p>
          <a:p>
            <a:r>
              <a:rPr lang="en-US" sz="1200" b="1" dirty="0" smtClean="0"/>
              <a:t>Users, 2009 and Beyond: Where Is the Money?</a:t>
            </a:r>
          </a:p>
          <a:p>
            <a:r>
              <a:rPr lang="en-US" sz="1200" b="1" dirty="0" smtClean="0"/>
              <a:t>4 February 2009</a:t>
            </a:r>
            <a:endParaRPr lang="en-US" sz="1200" dirty="0"/>
          </a:p>
        </p:txBody>
      </p:sp>
    </p:spTree>
    <p:extLst>
      <p:ext uri="{BB962C8B-B14F-4D97-AF65-F5344CB8AC3E}">
        <p14:creationId xmlns:p14="http://schemas.microsoft.com/office/powerpoint/2010/main" val="3644224412"/>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 Desk Phone</a:t>
            </a:r>
            <a:endParaRPr lang="en-US" dirty="0"/>
          </a:p>
        </p:txBody>
      </p:sp>
      <p:sp>
        <p:nvSpPr>
          <p:cNvPr id="3" name="Content Placeholder 2"/>
          <p:cNvSpPr>
            <a:spLocks noGrp="1"/>
          </p:cNvSpPr>
          <p:nvPr>
            <p:ph idx="1"/>
          </p:nvPr>
        </p:nvSpPr>
        <p:spPr/>
        <p:txBody>
          <a:bodyPr/>
          <a:lstStyle/>
          <a:p>
            <a:r>
              <a:rPr lang="en-US" smtClean="0"/>
              <a:t>In reality, in many organizations today, the desk phone could be easily removed with little or no impact to the performance of the individual</a:t>
            </a:r>
          </a:p>
          <a:p>
            <a:r>
              <a:rPr lang="en-US" smtClean="0"/>
              <a:t>The smarter knowledge workers will be the ones who recognize that they are no longer using their desk phones and will remove desk phones and the costs associated with operating and maintaining them</a:t>
            </a:r>
            <a:endParaRPr lang="en-US" dirty="0"/>
          </a:p>
        </p:txBody>
      </p:sp>
      <p:sp>
        <p:nvSpPr>
          <p:cNvPr id="4" name="TextBox 3"/>
          <p:cNvSpPr txBox="1"/>
          <p:nvPr/>
        </p:nvSpPr>
        <p:spPr>
          <a:xfrm>
            <a:off x="5120816" y="5210516"/>
            <a:ext cx="3935501" cy="830997"/>
          </a:xfrm>
          <a:prstGeom prst="rect">
            <a:avLst/>
          </a:prstGeom>
          <a:noFill/>
        </p:spPr>
        <p:txBody>
          <a:bodyPr wrap="none" rtlCol="0">
            <a:spAutoFit/>
          </a:bodyPr>
          <a:lstStyle/>
          <a:p>
            <a:r>
              <a:rPr lang="en-US" sz="1200" b="1" dirty="0" smtClean="0"/>
              <a:t>*Gartner</a:t>
            </a:r>
          </a:p>
          <a:p>
            <a:r>
              <a:rPr lang="en-US" sz="1200" b="1" dirty="0" smtClean="0"/>
              <a:t>Gartner's Top Predictions for IT Organizations and</a:t>
            </a:r>
          </a:p>
          <a:p>
            <a:r>
              <a:rPr lang="en-US" sz="1200" b="1" dirty="0" smtClean="0"/>
              <a:t>Users, 2009 and Beyond: Where Is the Money?</a:t>
            </a:r>
          </a:p>
          <a:p>
            <a:r>
              <a:rPr lang="en-US" sz="1200" b="1" dirty="0" smtClean="0"/>
              <a:t>4 February 2009</a:t>
            </a:r>
            <a:endParaRPr lang="en-US" sz="1200" dirty="0"/>
          </a:p>
        </p:txBody>
      </p:sp>
    </p:spTree>
    <p:extLst>
      <p:ext uri="{BB962C8B-B14F-4D97-AF65-F5344CB8AC3E}">
        <p14:creationId xmlns:p14="http://schemas.microsoft.com/office/powerpoint/2010/main" val="2108948196"/>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If a Desk Phone is Needed</a:t>
            </a:r>
            <a:endParaRPr lang="en-US" dirty="0"/>
          </a:p>
        </p:txBody>
      </p:sp>
      <p:sp>
        <p:nvSpPr>
          <p:cNvPr id="3" name="Content Placeholder 2"/>
          <p:cNvSpPr>
            <a:spLocks noGrp="1"/>
          </p:cNvSpPr>
          <p:nvPr>
            <p:ph idx="1"/>
          </p:nvPr>
        </p:nvSpPr>
        <p:spPr/>
        <p:txBody>
          <a:bodyPr/>
          <a:lstStyle/>
          <a:p>
            <a:r>
              <a:rPr lang="en-US" smtClean="0"/>
              <a:t>Companies will needlessly spend too much money on IP screen phones, merely for aesthetic reasons, when there's already a PC screen on their desks</a:t>
            </a:r>
          </a:p>
          <a:p>
            <a:r>
              <a:rPr lang="en-US" smtClean="0"/>
              <a:t>Instead, to improve productivity, they should use it to purchase low-cost IP phones and unified communications applications.</a:t>
            </a:r>
            <a:endParaRPr lang="en-US" dirty="0"/>
          </a:p>
        </p:txBody>
      </p:sp>
      <p:sp>
        <p:nvSpPr>
          <p:cNvPr id="4" name="TextBox 3"/>
          <p:cNvSpPr txBox="1"/>
          <p:nvPr/>
        </p:nvSpPr>
        <p:spPr>
          <a:xfrm>
            <a:off x="4362819" y="5284743"/>
            <a:ext cx="4781181" cy="646331"/>
          </a:xfrm>
          <a:prstGeom prst="rect">
            <a:avLst/>
          </a:prstGeom>
          <a:noFill/>
        </p:spPr>
        <p:txBody>
          <a:bodyPr wrap="none" rtlCol="0">
            <a:spAutoFit/>
          </a:bodyPr>
          <a:lstStyle/>
          <a:p>
            <a:r>
              <a:rPr lang="en-US" sz="1200" b="1" dirty="0" smtClean="0"/>
              <a:t>Gartner: Don't </a:t>
            </a:r>
            <a:r>
              <a:rPr lang="en-US" sz="1200" b="1" dirty="0"/>
              <a:t>Purchase IP Screen Phones If You Have a PC on</a:t>
            </a:r>
          </a:p>
          <a:p>
            <a:r>
              <a:rPr lang="en-US" sz="1200" b="1" dirty="0"/>
              <a:t>Your </a:t>
            </a:r>
            <a:r>
              <a:rPr lang="en-US" sz="1200" b="1" dirty="0" smtClean="0"/>
              <a:t>Desk</a:t>
            </a:r>
          </a:p>
          <a:p>
            <a:r>
              <a:rPr lang="en-US" sz="1200" b="1" dirty="0" smtClean="0"/>
              <a:t>Publication </a:t>
            </a:r>
            <a:r>
              <a:rPr lang="en-US" sz="1200" b="1" dirty="0"/>
              <a:t>Date: 9 August 2006</a:t>
            </a:r>
            <a:endParaRPr lang="en-US" sz="1200" dirty="0"/>
          </a:p>
        </p:txBody>
      </p:sp>
    </p:spTree>
    <p:extLst>
      <p:ext uri="{BB962C8B-B14F-4D97-AF65-F5344CB8AC3E}">
        <p14:creationId xmlns:p14="http://schemas.microsoft.com/office/powerpoint/2010/main" val="1604948128"/>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Unified Communications</a:t>
            </a:r>
            <a:endParaRPr lang="en-US" dirty="0"/>
          </a:p>
        </p:txBody>
      </p:sp>
      <p:pic>
        <p:nvPicPr>
          <p:cNvPr id="116" name="Picture 1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9074" y="6047135"/>
            <a:ext cx="857250" cy="200025"/>
          </a:xfrm>
          <a:prstGeom prst="rect">
            <a:avLst/>
          </a:prstGeom>
        </p:spPr>
      </p:pic>
      <p:sp>
        <p:nvSpPr>
          <p:cNvPr id="2" name="TextBox 1"/>
          <p:cNvSpPr txBox="1"/>
          <p:nvPr/>
        </p:nvSpPr>
        <p:spPr>
          <a:xfrm>
            <a:off x="3532340" y="3369501"/>
            <a:ext cx="2044149" cy="369332"/>
          </a:xfrm>
          <a:prstGeom prst="rect">
            <a:avLst/>
          </a:prstGeom>
          <a:noFill/>
        </p:spPr>
        <p:txBody>
          <a:bodyPr wrap="none" rtlCol="0">
            <a:spAutoFit/>
          </a:bodyPr>
          <a:lstStyle/>
          <a:p>
            <a:r>
              <a:rPr lang="en-US" dirty="0" smtClean="0"/>
              <a:t>Graphic Removed</a:t>
            </a:r>
            <a:endParaRPr lang="en-US" dirty="0"/>
          </a:p>
        </p:txBody>
      </p:sp>
    </p:spTree>
    <p:extLst>
      <p:ext uri="{BB962C8B-B14F-4D97-AF65-F5344CB8AC3E}">
        <p14:creationId xmlns:p14="http://schemas.microsoft.com/office/powerpoint/2010/main" val="646324942"/>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Corporate Telephony</a:t>
            </a:r>
          </a:p>
        </p:txBody>
      </p:sp>
      <p:pic>
        <p:nvPicPr>
          <p:cNvPr id="115" name="Picture 1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9074" y="6047135"/>
            <a:ext cx="857250" cy="200025"/>
          </a:xfrm>
          <a:prstGeom prst="rect">
            <a:avLst/>
          </a:prstGeom>
        </p:spPr>
      </p:pic>
      <p:sp>
        <p:nvSpPr>
          <p:cNvPr id="58" name="TextBox 57"/>
          <p:cNvSpPr txBox="1"/>
          <p:nvPr/>
        </p:nvSpPr>
        <p:spPr>
          <a:xfrm>
            <a:off x="3532340" y="3369501"/>
            <a:ext cx="2044149" cy="369332"/>
          </a:xfrm>
          <a:prstGeom prst="rect">
            <a:avLst/>
          </a:prstGeom>
          <a:noFill/>
        </p:spPr>
        <p:txBody>
          <a:bodyPr wrap="none" rtlCol="0">
            <a:spAutoFit/>
          </a:bodyPr>
          <a:lstStyle/>
          <a:p>
            <a:r>
              <a:rPr lang="en-US" dirty="0" smtClean="0"/>
              <a:t>Graphic Removed</a:t>
            </a:r>
            <a:endParaRPr lang="en-US" dirty="0"/>
          </a:p>
        </p:txBody>
      </p:sp>
    </p:spTree>
    <p:extLst>
      <p:ext uri="{BB962C8B-B14F-4D97-AF65-F5344CB8AC3E}">
        <p14:creationId xmlns:p14="http://schemas.microsoft.com/office/powerpoint/2010/main" val="43989153"/>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we doing it</a:t>
            </a:r>
          </a:p>
        </p:txBody>
      </p:sp>
      <p:sp>
        <p:nvSpPr>
          <p:cNvPr id="3" name="Content Placeholder 2"/>
          <p:cNvSpPr>
            <a:spLocks noGrp="1"/>
          </p:cNvSpPr>
          <p:nvPr>
            <p:ph idx="1"/>
          </p:nvPr>
        </p:nvSpPr>
        <p:spPr/>
        <p:txBody>
          <a:bodyPr>
            <a:normAutofit/>
          </a:bodyPr>
          <a:lstStyle/>
          <a:p>
            <a:r>
              <a:rPr lang="en-US" dirty="0" smtClean="0"/>
              <a:t>This </a:t>
            </a:r>
            <a:r>
              <a:rPr lang="en-US" dirty="0"/>
              <a:t>project will </a:t>
            </a:r>
            <a:endParaRPr lang="en-US" dirty="0" smtClean="0"/>
          </a:p>
          <a:p>
            <a:pPr lvl="1"/>
            <a:r>
              <a:rPr lang="en-US" dirty="0" smtClean="0"/>
              <a:t>Implement VoIP for two new buildings from the ground up. </a:t>
            </a:r>
          </a:p>
          <a:p>
            <a:pPr lvl="1"/>
            <a:r>
              <a:rPr lang="en-US" dirty="0" smtClean="0"/>
              <a:t>Replace </a:t>
            </a:r>
            <a:r>
              <a:rPr lang="en-US" dirty="0"/>
              <a:t>the legacy PBX system with Voice over Internet Protocol (VoIP) and incorporate other features of Unified Communications (UC). </a:t>
            </a:r>
            <a:endParaRPr lang="en-US" dirty="0" smtClean="0"/>
          </a:p>
          <a:p>
            <a:r>
              <a:rPr lang="en-US" dirty="0" smtClean="0"/>
              <a:t>In </a:t>
            </a:r>
            <a:r>
              <a:rPr lang="en-US" dirty="0"/>
              <a:t>addition other features of UC will provide much needed audio and Web conferencing solutions for the University.</a:t>
            </a:r>
          </a:p>
        </p:txBody>
      </p:sp>
    </p:spTree>
    <p:extLst>
      <p:ext uri="{BB962C8B-B14F-4D97-AF65-F5344CB8AC3E}">
        <p14:creationId xmlns:p14="http://schemas.microsoft.com/office/powerpoint/2010/main" val="1015298758"/>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start</a:t>
            </a:r>
            <a:endParaRPr lang="en-US" dirty="0"/>
          </a:p>
        </p:txBody>
      </p:sp>
      <p:sp>
        <p:nvSpPr>
          <p:cNvPr id="3" name="Content Placeholder 2"/>
          <p:cNvSpPr>
            <a:spLocks noGrp="1"/>
          </p:cNvSpPr>
          <p:nvPr>
            <p:ph idx="1"/>
          </p:nvPr>
        </p:nvSpPr>
        <p:spPr/>
        <p:txBody>
          <a:bodyPr/>
          <a:lstStyle/>
          <a:p>
            <a:r>
              <a:rPr lang="en-US" dirty="0"/>
              <a:t>Started with the idea to move campus to VoIP </a:t>
            </a:r>
            <a:endParaRPr lang="en-US" dirty="0" smtClean="0"/>
          </a:p>
          <a:p>
            <a:r>
              <a:rPr lang="en-US" dirty="0" smtClean="0"/>
              <a:t>Needed </a:t>
            </a:r>
            <a:r>
              <a:rPr lang="en-US" dirty="0"/>
              <a:t>to find a common voice mail platform that Siemens, Cisco, and OCS could use</a:t>
            </a:r>
          </a:p>
          <a:p>
            <a:r>
              <a:rPr lang="en-US" dirty="0" smtClean="0"/>
              <a:t>We started 2 years ago by moving voicemail from OCTEL to Exchange 2007</a:t>
            </a:r>
          </a:p>
          <a:p>
            <a:r>
              <a:rPr lang="en-US" dirty="0" smtClean="0"/>
              <a:t>Single most well received project we have ever done</a:t>
            </a:r>
            <a:endParaRPr lang="en-US" dirty="0"/>
          </a:p>
        </p:txBody>
      </p:sp>
    </p:spTree>
    <p:extLst>
      <p:ext uri="{BB962C8B-B14F-4D97-AF65-F5344CB8AC3E}">
        <p14:creationId xmlns:p14="http://schemas.microsoft.com/office/powerpoint/2010/main" val="4040832276"/>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F5C2FC872ED974FB902A2ECE4D847EA" ma:contentTypeVersion="0" ma:contentTypeDescription="Create a new document." ma:contentTypeScope="" ma:versionID="40574971267f686fa3cc3955a0fb5c3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F2ECF0-8D83-4872-971E-C1BA0BD11901}">
  <ds:schemaRefs>
    <ds:schemaRef ds:uri="http://purl.org/dc/elements/1.1/"/>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www.w3.org/XML/1998/namespace"/>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B8C8DF9C-1041-443E-88F1-A1AFA6D26101}">
  <ds:schemaRefs>
    <ds:schemaRef ds:uri="http://schemas.microsoft.com/sharepoint/v3/contenttype/forms"/>
  </ds:schemaRefs>
</ds:datastoreItem>
</file>

<file path=customXml/itemProps3.xml><?xml version="1.0" encoding="utf-8"?>
<ds:datastoreItem xmlns:ds="http://schemas.openxmlformats.org/officeDocument/2006/customXml" ds:itemID="{A468966F-90DB-4682-A75E-3C0FEBD652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2103</TotalTime>
  <Words>1268</Words>
  <Application>Microsoft Office PowerPoint</Application>
  <PresentationFormat>On-screen Show (4:3)</PresentationFormat>
  <Paragraphs>231</Paragraphs>
  <Slides>28</Slides>
  <Notes>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Implementing Unified Communications in Higher Education</vt:lpstr>
      <vt:lpstr>Unified Communications</vt:lpstr>
      <vt:lpstr>Gartner's Top Predictions for 2009 and Beyond*</vt:lpstr>
      <vt:lpstr>No Desk Phone</vt:lpstr>
      <vt:lpstr>If a Desk Phone is Needed</vt:lpstr>
      <vt:lpstr>Unified Communications</vt:lpstr>
      <vt:lpstr>Corporate Telephony</vt:lpstr>
      <vt:lpstr>Why are we doing it</vt:lpstr>
      <vt:lpstr>The start</vt:lpstr>
      <vt:lpstr>New path</vt:lpstr>
      <vt:lpstr>Technology Selected</vt:lpstr>
      <vt:lpstr>OC Voice vs. Cisco Voice</vt:lpstr>
      <vt:lpstr>Transition</vt:lpstr>
      <vt:lpstr>PowerPoint Presentation</vt:lpstr>
      <vt:lpstr>Office Communicator</vt:lpstr>
      <vt:lpstr>Features and functionality </vt:lpstr>
      <vt:lpstr>Most Productive Features of OCS</vt:lpstr>
      <vt:lpstr>The Project</vt:lpstr>
      <vt:lpstr>User Reaction</vt:lpstr>
      <vt:lpstr>Cost Savings</vt:lpstr>
      <vt:lpstr>Infrastructure</vt:lpstr>
      <vt:lpstr>Current OCS Users</vt:lpstr>
      <vt:lpstr>OCS Client via OWA</vt:lpstr>
      <vt:lpstr>FAXING</vt:lpstr>
      <vt:lpstr>Technical Challenges</vt:lpstr>
      <vt:lpstr>Functional Challenges</vt:lpstr>
      <vt:lpstr>Solution to these Challenges</vt:lpstr>
      <vt:lpstr>THANK YOU</vt:lpstr>
    </vt:vector>
  </TitlesOfParts>
  <Company>brain bolts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boelts</dc:creator>
  <cp:lastModifiedBy>Dan</cp:lastModifiedBy>
  <cp:revision>85</cp:revision>
  <dcterms:created xsi:type="dcterms:W3CDTF">2009-07-28T17:41:50Z</dcterms:created>
  <dcterms:modified xsi:type="dcterms:W3CDTF">2010-03-17T03:21:56Z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0x0101000F5C2FC872ED974FB902A2ECE4D847EA</vt:lpwstr>
  </property>
</Properties>
</file>