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3.xml" ContentType="application/vnd.openxmlformats-officedocument.drawingml.diagramLayout+xml"/>
  <Override PartName="/ppt/diagrams/layout1.xml" ContentType="application/vnd.openxmlformats-officedocument.drawingml.diagramLayout+xml"/>
  <Override PartName="/ppt/notesSlides/notesSlide7.xml" ContentType="application/vnd.openxmlformats-officedocument.presentationml.notesSlide+xml"/>
  <Default Extension="xlsx" ContentType="application/vnd.openxmlformats-officedocument.spreadsheetml.sheet"/>
  <Override PartName="/ppt/diagrams/data2.xml" ContentType="application/vnd.openxmlformats-officedocument.drawingml.diagramData+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diagrams/data1.xml" ContentType="application/vnd.openxmlformats-officedocument.drawingml.diagramData+xml"/>
  <Override PartName="/ppt/notesSlides/notesSlide5.xml" ContentType="application/vnd.openxmlformats-officedocument.presentationml.notesSlide+xml"/>
  <Override PartName="/ppt/charts/chart1.xml" ContentType="application/vnd.openxmlformats-officedocument.drawingml.chart+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Default Extension="png" ContentType="image/png"/>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11.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56" r:id="rId2"/>
    <p:sldId id="257" r:id="rId3"/>
    <p:sldId id="292" r:id="rId4"/>
    <p:sldId id="293" r:id="rId5"/>
    <p:sldId id="281" r:id="rId6"/>
    <p:sldId id="259" r:id="rId7"/>
    <p:sldId id="271" r:id="rId8"/>
    <p:sldId id="280" r:id="rId9"/>
    <p:sldId id="260" r:id="rId10"/>
    <p:sldId id="289" r:id="rId11"/>
    <p:sldId id="261" r:id="rId12"/>
    <p:sldId id="282" r:id="rId13"/>
    <p:sldId id="283" r:id="rId14"/>
    <p:sldId id="284" r:id="rId15"/>
    <p:sldId id="285" r:id="rId16"/>
    <p:sldId id="286" r:id="rId17"/>
    <p:sldId id="287" r:id="rId18"/>
    <p:sldId id="288" r:id="rId19"/>
    <p:sldId id="269" r:id="rId20"/>
    <p:sldId id="272" r:id="rId21"/>
    <p:sldId id="294" r:id="rId22"/>
    <p:sldId id="290" r:id="rId23"/>
    <p:sldId id="273" r:id="rId24"/>
    <p:sldId id="274" r:id="rId25"/>
    <p:sldId id="275" r:id="rId26"/>
    <p:sldId id="277" r:id="rId27"/>
    <p:sldId id="278" r:id="rId28"/>
    <p:sldId id="295" r:id="rId29"/>
    <p:sldId id="279"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74488" autoAdjust="0"/>
  </p:normalViewPr>
  <p:slideViewPr>
    <p:cSldViewPr>
      <p:cViewPr varScale="1">
        <p:scale>
          <a:sx n="51" d="100"/>
          <a:sy n="51" d="100"/>
        </p:scale>
        <p:origin x="-1056" y="-96"/>
      </p:cViewPr>
      <p:guideLst>
        <p:guide orient="horz" pos="2160"/>
        <p:guide pos="2880"/>
      </p:guideLst>
    </p:cSldViewPr>
  </p:slideViewPr>
  <p:outlineViewPr>
    <p:cViewPr>
      <p:scale>
        <a:sx n="33" d="100"/>
        <a:sy n="33" d="100"/>
      </p:scale>
      <p:origin x="0" y="427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Sheet1!$B$1</c:f>
              <c:strCache>
                <c:ptCount val="1"/>
                <c:pt idx="0">
                  <c:v>Column2</c:v>
                </c:pt>
              </c:strCache>
            </c:strRef>
          </c:tx>
          <c:spPr>
            <a:solidFill>
              <a:srgbClr val="C00000"/>
            </a:solidFill>
          </c:spPr>
          <c:cat>
            <c:strRef>
              <c:f>Sheet1!$A$2:$A$4</c:f>
              <c:strCache>
                <c:ptCount val="3"/>
                <c:pt idx="0">
                  <c:v>Equal time/autonomy</c:v>
                </c:pt>
                <c:pt idx="1">
                  <c:v>Increased time/autonomy</c:v>
                </c:pt>
                <c:pt idx="2">
                  <c:v>Less time/autonomy</c:v>
                </c:pt>
              </c:strCache>
            </c:strRef>
          </c:cat>
          <c:val>
            <c:numRef>
              <c:f>Sheet1!$B$2:$B$4</c:f>
              <c:numCache>
                <c:formatCode>General</c:formatCode>
                <c:ptCount val="3"/>
                <c:pt idx="0">
                  <c:v>53.8</c:v>
                </c:pt>
                <c:pt idx="1">
                  <c:v>26.9</c:v>
                </c:pt>
                <c:pt idx="2">
                  <c:v>19.2</c:v>
                </c:pt>
              </c:numCache>
            </c:numRef>
          </c:val>
        </c:ser>
        <c:gapWidth val="100"/>
        <c:axId val="123459840"/>
        <c:axId val="123527168"/>
      </c:barChart>
      <c:catAx>
        <c:axId val="123459840"/>
        <c:scaling>
          <c:orientation val="minMax"/>
        </c:scaling>
        <c:axPos val="b"/>
        <c:tickLblPos val="nextTo"/>
        <c:crossAx val="123527168"/>
        <c:crosses val="autoZero"/>
        <c:auto val="1"/>
        <c:lblAlgn val="ctr"/>
        <c:lblOffset val="100"/>
      </c:catAx>
      <c:valAx>
        <c:axId val="123527168"/>
        <c:scaling>
          <c:orientation val="minMax"/>
        </c:scaling>
        <c:axPos val="l"/>
        <c:majorGridlines/>
        <c:numFmt formatCode="General" sourceLinked="1"/>
        <c:tickLblPos val="nextTo"/>
        <c:crossAx val="123459840"/>
        <c:crosses val="autoZero"/>
        <c:crossBetween val="between"/>
      </c:valAx>
    </c:plotArea>
    <c:plotVisOnly val="1"/>
  </c:chart>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1B8EA6-0925-417D-9BB6-E83BB7EE5C6E}"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en-US"/>
        </a:p>
      </dgm:t>
    </dgm:pt>
    <dgm:pt modelId="{09278F45-FC6F-4031-AEE5-F49F8FCFEBC3}">
      <dgm:prSet phldrT="[Text]"/>
      <dgm:spPr/>
      <dgm:t>
        <a:bodyPr/>
        <a:lstStyle/>
        <a:p>
          <a:r>
            <a:rPr lang="en-US" dirty="0" smtClean="0"/>
            <a:t>Realities: Time pressure, PT faculty, repetitive nature of course construction</a:t>
          </a:r>
          <a:endParaRPr lang="en-US" dirty="0"/>
        </a:p>
      </dgm:t>
    </dgm:pt>
    <dgm:pt modelId="{CAAA52BB-58BF-4594-B4BC-035C86ECAD69}" type="parTrans" cxnId="{8C1D667D-EC70-4578-960F-9F3BCB54AD12}">
      <dgm:prSet/>
      <dgm:spPr/>
      <dgm:t>
        <a:bodyPr/>
        <a:lstStyle/>
        <a:p>
          <a:endParaRPr lang="en-US"/>
        </a:p>
      </dgm:t>
    </dgm:pt>
    <dgm:pt modelId="{74AB10C0-DDD4-4725-8670-2FA5C4018298}" type="sibTrans" cxnId="{8C1D667D-EC70-4578-960F-9F3BCB54AD12}">
      <dgm:prSet/>
      <dgm:spPr/>
      <dgm:t>
        <a:bodyPr/>
        <a:lstStyle/>
        <a:p>
          <a:endParaRPr lang="en-US"/>
        </a:p>
      </dgm:t>
    </dgm:pt>
    <dgm:pt modelId="{9B49B5C8-F133-4AB1-95DD-2E52D5408987}">
      <dgm:prSet phldrT="[Text]"/>
      <dgm:spPr/>
      <dgm:t>
        <a:bodyPr/>
        <a:lstStyle/>
        <a:p>
          <a:r>
            <a:rPr lang="en-US" dirty="0" smtClean="0"/>
            <a:t>Goal: Creative, customized instruction</a:t>
          </a:r>
          <a:endParaRPr lang="en-US" dirty="0"/>
        </a:p>
      </dgm:t>
    </dgm:pt>
    <dgm:pt modelId="{4EBAABC9-60A0-4B78-A144-5834E8F9D0AD}" type="parTrans" cxnId="{AE53CE14-7063-4B8D-BED1-F8B357FF1F8A}">
      <dgm:prSet/>
      <dgm:spPr/>
      <dgm:t>
        <a:bodyPr/>
        <a:lstStyle/>
        <a:p>
          <a:endParaRPr lang="en-US"/>
        </a:p>
      </dgm:t>
    </dgm:pt>
    <dgm:pt modelId="{076A8D73-1AD8-47FD-AE39-33D9D5870616}" type="sibTrans" cxnId="{AE53CE14-7063-4B8D-BED1-F8B357FF1F8A}">
      <dgm:prSet/>
      <dgm:spPr/>
      <dgm:t>
        <a:bodyPr/>
        <a:lstStyle/>
        <a:p>
          <a:endParaRPr lang="en-US"/>
        </a:p>
      </dgm:t>
    </dgm:pt>
    <dgm:pt modelId="{2EA23E86-AD2F-415A-BF7C-8DC7949B2514}" type="pres">
      <dgm:prSet presAssocID="{851B8EA6-0925-417D-9BB6-E83BB7EE5C6E}" presName="compositeShape" presStyleCnt="0">
        <dgm:presLayoutVars>
          <dgm:chMax val="2"/>
          <dgm:dir/>
          <dgm:resizeHandles val="exact"/>
        </dgm:presLayoutVars>
      </dgm:prSet>
      <dgm:spPr/>
      <dgm:t>
        <a:bodyPr/>
        <a:lstStyle/>
        <a:p>
          <a:endParaRPr lang="en-US"/>
        </a:p>
      </dgm:t>
    </dgm:pt>
    <dgm:pt modelId="{BD34CE5F-AE1E-40A7-8A24-AA4A81C275CD}" type="pres">
      <dgm:prSet presAssocID="{851B8EA6-0925-417D-9BB6-E83BB7EE5C6E}" presName="divider" presStyleLbl="fgShp" presStyleIdx="0" presStyleCnt="1"/>
      <dgm:spPr>
        <a:solidFill>
          <a:schemeClr val="bg1">
            <a:lumMod val="65000"/>
          </a:schemeClr>
        </a:solidFill>
      </dgm:spPr>
    </dgm:pt>
    <dgm:pt modelId="{2489F4D8-E821-4388-8534-A9AC86070200}" type="pres">
      <dgm:prSet presAssocID="{09278F45-FC6F-4031-AEE5-F49F8FCFEBC3}" presName="downArrow" presStyleLbl="node1" presStyleIdx="0" presStyleCnt="2"/>
      <dgm:spPr>
        <a:solidFill>
          <a:srgbClr val="C00000"/>
        </a:solidFill>
      </dgm:spPr>
    </dgm:pt>
    <dgm:pt modelId="{9000A801-BEDF-4BA8-A528-8F947FCB9526}" type="pres">
      <dgm:prSet presAssocID="{09278F45-FC6F-4031-AEE5-F49F8FCFEBC3}" presName="downArrowText" presStyleLbl="revTx" presStyleIdx="0" presStyleCnt="2">
        <dgm:presLayoutVars>
          <dgm:bulletEnabled val="1"/>
        </dgm:presLayoutVars>
      </dgm:prSet>
      <dgm:spPr/>
      <dgm:t>
        <a:bodyPr/>
        <a:lstStyle/>
        <a:p>
          <a:endParaRPr lang="en-US"/>
        </a:p>
      </dgm:t>
    </dgm:pt>
    <dgm:pt modelId="{DF6C72A9-E2A0-4EDB-8EDD-41776CBA9F28}" type="pres">
      <dgm:prSet presAssocID="{9B49B5C8-F133-4AB1-95DD-2E52D5408987}" presName="upArrow" presStyleLbl="node1" presStyleIdx="1" presStyleCnt="2"/>
      <dgm:spPr>
        <a:solidFill>
          <a:schemeClr val="tx1"/>
        </a:solidFill>
      </dgm:spPr>
    </dgm:pt>
    <dgm:pt modelId="{6AC05AD0-981F-4C5C-93CA-C70880108070}" type="pres">
      <dgm:prSet presAssocID="{9B49B5C8-F133-4AB1-95DD-2E52D5408987}" presName="upArrowText" presStyleLbl="revTx" presStyleIdx="1" presStyleCnt="2">
        <dgm:presLayoutVars>
          <dgm:bulletEnabled val="1"/>
        </dgm:presLayoutVars>
      </dgm:prSet>
      <dgm:spPr/>
      <dgm:t>
        <a:bodyPr/>
        <a:lstStyle/>
        <a:p>
          <a:endParaRPr lang="en-US"/>
        </a:p>
      </dgm:t>
    </dgm:pt>
  </dgm:ptLst>
  <dgm:cxnLst>
    <dgm:cxn modelId="{DDA55226-C826-4750-ACB5-0B429D5D9A48}" type="presOf" srcId="{09278F45-FC6F-4031-AEE5-F49F8FCFEBC3}" destId="{9000A801-BEDF-4BA8-A528-8F947FCB9526}" srcOrd="0" destOrd="0" presId="urn:microsoft.com/office/officeart/2005/8/layout/arrow3"/>
    <dgm:cxn modelId="{8C1D667D-EC70-4578-960F-9F3BCB54AD12}" srcId="{851B8EA6-0925-417D-9BB6-E83BB7EE5C6E}" destId="{09278F45-FC6F-4031-AEE5-F49F8FCFEBC3}" srcOrd="0" destOrd="0" parTransId="{CAAA52BB-58BF-4594-B4BC-035C86ECAD69}" sibTransId="{74AB10C0-DDD4-4725-8670-2FA5C4018298}"/>
    <dgm:cxn modelId="{AE53CE14-7063-4B8D-BED1-F8B357FF1F8A}" srcId="{851B8EA6-0925-417D-9BB6-E83BB7EE5C6E}" destId="{9B49B5C8-F133-4AB1-95DD-2E52D5408987}" srcOrd="1" destOrd="0" parTransId="{4EBAABC9-60A0-4B78-A144-5834E8F9D0AD}" sibTransId="{076A8D73-1AD8-47FD-AE39-33D9D5870616}"/>
    <dgm:cxn modelId="{F0009EC4-07E8-4467-B206-3FF40F23F25F}" type="presOf" srcId="{9B49B5C8-F133-4AB1-95DD-2E52D5408987}" destId="{6AC05AD0-981F-4C5C-93CA-C70880108070}" srcOrd="0" destOrd="0" presId="urn:microsoft.com/office/officeart/2005/8/layout/arrow3"/>
    <dgm:cxn modelId="{CAD5F384-4BCD-4750-8A65-B20112AB58EA}" type="presOf" srcId="{851B8EA6-0925-417D-9BB6-E83BB7EE5C6E}" destId="{2EA23E86-AD2F-415A-BF7C-8DC7949B2514}" srcOrd="0" destOrd="0" presId="urn:microsoft.com/office/officeart/2005/8/layout/arrow3"/>
    <dgm:cxn modelId="{A3368A26-E953-4413-B4D5-6ED41DA9099D}" type="presParOf" srcId="{2EA23E86-AD2F-415A-BF7C-8DC7949B2514}" destId="{BD34CE5F-AE1E-40A7-8A24-AA4A81C275CD}" srcOrd="0" destOrd="0" presId="urn:microsoft.com/office/officeart/2005/8/layout/arrow3"/>
    <dgm:cxn modelId="{3CE43E52-B570-4152-B6BC-4D06A06EADB6}" type="presParOf" srcId="{2EA23E86-AD2F-415A-BF7C-8DC7949B2514}" destId="{2489F4D8-E821-4388-8534-A9AC86070200}" srcOrd="1" destOrd="0" presId="urn:microsoft.com/office/officeart/2005/8/layout/arrow3"/>
    <dgm:cxn modelId="{78000278-A802-42D9-AE2D-B4F872199E1C}" type="presParOf" srcId="{2EA23E86-AD2F-415A-BF7C-8DC7949B2514}" destId="{9000A801-BEDF-4BA8-A528-8F947FCB9526}" srcOrd="2" destOrd="0" presId="urn:microsoft.com/office/officeart/2005/8/layout/arrow3"/>
    <dgm:cxn modelId="{E67ED56C-0E8D-41B4-A9E6-D60D246D8B2D}" type="presParOf" srcId="{2EA23E86-AD2F-415A-BF7C-8DC7949B2514}" destId="{DF6C72A9-E2A0-4EDB-8EDD-41776CBA9F28}" srcOrd="3" destOrd="0" presId="urn:microsoft.com/office/officeart/2005/8/layout/arrow3"/>
    <dgm:cxn modelId="{90937642-6F29-4EE9-8A6D-3DE3CFDD334A}" type="presParOf" srcId="{2EA23E86-AD2F-415A-BF7C-8DC7949B2514}" destId="{6AC05AD0-981F-4C5C-93CA-C70880108070}" srcOrd="4" destOrd="0" presId="urn:microsoft.com/office/officeart/2005/8/layout/arrow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0CC639B-0A24-4DCF-98DE-FC217045DD06}" type="doc">
      <dgm:prSet loTypeId="urn:microsoft.com/office/officeart/2005/8/layout/chevron1" loCatId="process" qsTypeId="urn:microsoft.com/office/officeart/2005/8/quickstyle/simple1" qsCatId="simple" csTypeId="urn:microsoft.com/office/officeart/2005/8/colors/accent2_2" csCatId="accent2" phldr="1"/>
      <dgm:spPr/>
    </dgm:pt>
    <dgm:pt modelId="{CA6E56D8-7B8E-458F-AB82-EAB993763339}">
      <dgm:prSet phldrT="[Text]"/>
      <dgm:spPr/>
      <dgm:t>
        <a:bodyPr/>
        <a:lstStyle/>
        <a:p>
          <a:r>
            <a:rPr lang="en-US" dirty="0" smtClean="0"/>
            <a:t>Use PDC “as is”</a:t>
          </a:r>
          <a:endParaRPr lang="en-US" dirty="0"/>
        </a:p>
      </dgm:t>
    </dgm:pt>
    <dgm:pt modelId="{7094CF4A-557A-4B04-B075-F0BBAE8B3356}" type="parTrans" cxnId="{A8DCEC78-0709-4DB8-A5CF-E1C5AA82E1BA}">
      <dgm:prSet/>
      <dgm:spPr/>
      <dgm:t>
        <a:bodyPr/>
        <a:lstStyle/>
        <a:p>
          <a:endParaRPr lang="en-US"/>
        </a:p>
      </dgm:t>
    </dgm:pt>
    <dgm:pt modelId="{057D4B09-78BE-4892-A365-AF4C51507067}" type="sibTrans" cxnId="{A8DCEC78-0709-4DB8-A5CF-E1C5AA82E1BA}">
      <dgm:prSet/>
      <dgm:spPr/>
      <dgm:t>
        <a:bodyPr/>
        <a:lstStyle/>
        <a:p>
          <a:endParaRPr lang="en-US"/>
        </a:p>
      </dgm:t>
    </dgm:pt>
    <dgm:pt modelId="{31A4EAEA-BE86-43EB-930B-7CA20E6FFF22}">
      <dgm:prSet phldrT="[Text]"/>
      <dgm:spPr/>
      <dgm:t>
        <a:bodyPr/>
        <a:lstStyle/>
        <a:p>
          <a:r>
            <a:rPr lang="en-US" dirty="0" smtClean="0"/>
            <a:t>Enable greater customization</a:t>
          </a:r>
          <a:endParaRPr lang="en-US" dirty="0"/>
        </a:p>
      </dgm:t>
    </dgm:pt>
    <dgm:pt modelId="{E450AD48-7B07-4322-ACF1-CE91A5AA94C6}" type="parTrans" cxnId="{8C4D7971-6242-49B4-A643-88FB20E0E195}">
      <dgm:prSet/>
      <dgm:spPr/>
      <dgm:t>
        <a:bodyPr/>
        <a:lstStyle/>
        <a:p>
          <a:endParaRPr lang="en-US"/>
        </a:p>
      </dgm:t>
    </dgm:pt>
    <dgm:pt modelId="{09B73328-AE09-4E96-B1B0-89236A3593C4}" type="sibTrans" cxnId="{8C4D7971-6242-49B4-A643-88FB20E0E195}">
      <dgm:prSet/>
      <dgm:spPr/>
      <dgm:t>
        <a:bodyPr/>
        <a:lstStyle/>
        <a:p>
          <a:endParaRPr lang="en-US"/>
        </a:p>
      </dgm:t>
    </dgm:pt>
    <dgm:pt modelId="{02369389-5A6D-4EAA-954A-4BEA9C02DA86}">
      <dgm:prSet phldrT="[Text]"/>
      <dgm:spPr/>
      <dgm:t>
        <a:bodyPr/>
        <a:lstStyle/>
        <a:p>
          <a:r>
            <a:rPr lang="en-US" dirty="0" smtClean="0"/>
            <a:t>Clarification </a:t>
          </a:r>
          <a:br>
            <a:rPr lang="en-US" dirty="0" smtClean="0"/>
          </a:br>
          <a:r>
            <a:rPr lang="en-US" dirty="0" smtClean="0"/>
            <a:t>of parameters for changes </a:t>
          </a:r>
          <a:endParaRPr lang="en-US" dirty="0"/>
        </a:p>
      </dgm:t>
    </dgm:pt>
    <dgm:pt modelId="{9AF9E570-0AB0-4155-A693-8988202B53B7}" type="parTrans" cxnId="{0D9C5B22-0349-475F-B896-FC4B8C161F78}">
      <dgm:prSet/>
      <dgm:spPr/>
      <dgm:t>
        <a:bodyPr/>
        <a:lstStyle/>
        <a:p>
          <a:endParaRPr lang="en-US"/>
        </a:p>
      </dgm:t>
    </dgm:pt>
    <dgm:pt modelId="{930501F2-9AC5-4871-B208-A4DEB6307FC0}" type="sibTrans" cxnId="{0D9C5B22-0349-475F-B896-FC4B8C161F78}">
      <dgm:prSet/>
      <dgm:spPr/>
      <dgm:t>
        <a:bodyPr/>
        <a:lstStyle/>
        <a:p>
          <a:endParaRPr lang="en-US"/>
        </a:p>
      </dgm:t>
    </dgm:pt>
    <dgm:pt modelId="{39E599C9-F610-430F-955A-A4D688C832AB}" type="pres">
      <dgm:prSet presAssocID="{80CC639B-0A24-4DCF-98DE-FC217045DD06}" presName="Name0" presStyleCnt="0">
        <dgm:presLayoutVars>
          <dgm:dir/>
          <dgm:animLvl val="lvl"/>
          <dgm:resizeHandles val="exact"/>
        </dgm:presLayoutVars>
      </dgm:prSet>
      <dgm:spPr/>
    </dgm:pt>
    <dgm:pt modelId="{C151A4C3-1F8E-4BDF-A840-6B18013CB96F}" type="pres">
      <dgm:prSet presAssocID="{CA6E56D8-7B8E-458F-AB82-EAB993763339}" presName="parTxOnly" presStyleLbl="node1" presStyleIdx="0" presStyleCnt="3">
        <dgm:presLayoutVars>
          <dgm:chMax val="0"/>
          <dgm:chPref val="0"/>
          <dgm:bulletEnabled val="1"/>
        </dgm:presLayoutVars>
      </dgm:prSet>
      <dgm:spPr/>
      <dgm:t>
        <a:bodyPr/>
        <a:lstStyle/>
        <a:p>
          <a:endParaRPr lang="en-US"/>
        </a:p>
      </dgm:t>
    </dgm:pt>
    <dgm:pt modelId="{C80C0092-BE67-4D58-8149-A9532F3AA6D7}" type="pres">
      <dgm:prSet presAssocID="{057D4B09-78BE-4892-A365-AF4C51507067}" presName="parTxOnlySpace" presStyleCnt="0"/>
      <dgm:spPr/>
    </dgm:pt>
    <dgm:pt modelId="{203177FD-DC53-4DD7-A3D2-F3BEC79B6083}" type="pres">
      <dgm:prSet presAssocID="{31A4EAEA-BE86-43EB-930B-7CA20E6FFF22}" presName="parTxOnly" presStyleLbl="node1" presStyleIdx="1" presStyleCnt="3">
        <dgm:presLayoutVars>
          <dgm:chMax val="0"/>
          <dgm:chPref val="0"/>
          <dgm:bulletEnabled val="1"/>
        </dgm:presLayoutVars>
      </dgm:prSet>
      <dgm:spPr/>
      <dgm:t>
        <a:bodyPr/>
        <a:lstStyle/>
        <a:p>
          <a:endParaRPr lang="en-US"/>
        </a:p>
      </dgm:t>
    </dgm:pt>
    <dgm:pt modelId="{ED9D4449-06B3-4C05-9969-3FB28C833ACE}" type="pres">
      <dgm:prSet presAssocID="{09B73328-AE09-4E96-B1B0-89236A3593C4}" presName="parTxOnlySpace" presStyleCnt="0"/>
      <dgm:spPr/>
    </dgm:pt>
    <dgm:pt modelId="{296D2472-446D-44DB-A085-E7B4BC08BFB3}" type="pres">
      <dgm:prSet presAssocID="{02369389-5A6D-4EAA-954A-4BEA9C02DA86}" presName="parTxOnly" presStyleLbl="node1" presStyleIdx="2" presStyleCnt="3">
        <dgm:presLayoutVars>
          <dgm:chMax val="0"/>
          <dgm:chPref val="0"/>
          <dgm:bulletEnabled val="1"/>
        </dgm:presLayoutVars>
      </dgm:prSet>
      <dgm:spPr/>
      <dgm:t>
        <a:bodyPr/>
        <a:lstStyle/>
        <a:p>
          <a:endParaRPr lang="en-US"/>
        </a:p>
      </dgm:t>
    </dgm:pt>
  </dgm:ptLst>
  <dgm:cxnLst>
    <dgm:cxn modelId="{7221A164-1A25-4CE1-AA41-294FB7F411E0}" type="presOf" srcId="{CA6E56D8-7B8E-458F-AB82-EAB993763339}" destId="{C151A4C3-1F8E-4BDF-A840-6B18013CB96F}" srcOrd="0" destOrd="0" presId="urn:microsoft.com/office/officeart/2005/8/layout/chevron1"/>
    <dgm:cxn modelId="{8C4D7971-6242-49B4-A643-88FB20E0E195}" srcId="{80CC639B-0A24-4DCF-98DE-FC217045DD06}" destId="{31A4EAEA-BE86-43EB-930B-7CA20E6FFF22}" srcOrd="1" destOrd="0" parTransId="{E450AD48-7B07-4322-ACF1-CE91A5AA94C6}" sibTransId="{09B73328-AE09-4E96-B1B0-89236A3593C4}"/>
    <dgm:cxn modelId="{D3580917-531B-4612-81CB-45C8F4AD7F36}" type="presOf" srcId="{31A4EAEA-BE86-43EB-930B-7CA20E6FFF22}" destId="{203177FD-DC53-4DD7-A3D2-F3BEC79B6083}" srcOrd="0" destOrd="0" presId="urn:microsoft.com/office/officeart/2005/8/layout/chevron1"/>
    <dgm:cxn modelId="{A8DCEC78-0709-4DB8-A5CF-E1C5AA82E1BA}" srcId="{80CC639B-0A24-4DCF-98DE-FC217045DD06}" destId="{CA6E56D8-7B8E-458F-AB82-EAB993763339}" srcOrd="0" destOrd="0" parTransId="{7094CF4A-557A-4B04-B075-F0BBAE8B3356}" sibTransId="{057D4B09-78BE-4892-A365-AF4C51507067}"/>
    <dgm:cxn modelId="{A90A7120-EE31-49B1-9C69-198F711377BD}" type="presOf" srcId="{02369389-5A6D-4EAA-954A-4BEA9C02DA86}" destId="{296D2472-446D-44DB-A085-E7B4BC08BFB3}" srcOrd="0" destOrd="0" presId="urn:microsoft.com/office/officeart/2005/8/layout/chevron1"/>
    <dgm:cxn modelId="{16AC8560-E632-4B31-95EB-C96FD48BD674}" type="presOf" srcId="{80CC639B-0A24-4DCF-98DE-FC217045DD06}" destId="{39E599C9-F610-430F-955A-A4D688C832AB}" srcOrd="0" destOrd="0" presId="urn:microsoft.com/office/officeart/2005/8/layout/chevron1"/>
    <dgm:cxn modelId="{0D9C5B22-0349-475F-B896-FC4B8C161F78}" srcId="{80CC639B-0A24-4DCF-98DE-FC217045DD06}" destId="{02369389-5A6D-4EAA-954A-4BEA9C02DA86}" srcOrd="2" destOrd="0" parTransId="{9AF9E570-0AB0-4155-A693-8988202B53B7}" sibTransId="{930501F2-9AC5-4871-B208-A4DEB6307FC0}"/>
    <dgm:cxn modelId="{2576C3B4-B7AC-4714-A3A5-60F6367CACCD}" type="presParOf" srcId="{39E599C9-F610-430F-955A-A4D688C832AB}" destId="{C151A4C3-1F8E-4BDF-A840-6B18013CB96F}" srcOrd="0" destOrd="0" presId="urn:microsoft.com/office/officeart/2005/8/layout/chevron1"/>
    <dgm:cxn modelId="{1646121F-69B0-46C2-A44C-DC3E5C447AD0}" type="presParOf" srcId="{39E599C9-F610-430F-955A-A4D688C832AB}" destId="{C80C0092-BE67-4D58-8149-A9532F3AA6D7}" srcOrd="1" destOrd="0" presId="urn:microsoft.com/office/officeart/2005/8/layout/chevron1"/>
    <dgm:cxn modelId="{A29127F9-2C56-48BA-8C42-6F9399E1F88C}" type="presParOf" srcId="{39E599C9-F610-430F-955A-A4D688C832AB}" destId="{203177FD-DC53-4DD7-A3D2-F3BEC79B6083}" srcOrd="2" destOrd="0" presId="urn:microsoft.com/office/officeart/2005/8/layout/chevron1"/>
    <dgm:cxn modelId="{0279A73A-589D-4748-9401-5B7E2178156A}" type="presParOf" srcId="{39E599C9-F610-430F-955A-A4D688C832AB}" destId="{ED9D4449-06B3-4C05-9969-3FB28C833ACE}" srcOrd="3" destOrd="0" presId="urn:microsoft.com/office/officeart/2005/8/layout/chevron1"/>
    <dgm:cxn modelId="{72F39CC7-5C0E-4510-9868-4306C553AAF6}" type="presParOf" srcId="{39E599C9-F610-430F-955A-A4D688C832AB}" destId="{296D2472-446D-44DB-A085-E7B4BC08BFB3}" srcOrd="4" destOrd="0" presId="urn:microsoft.com/office/officeart/2005/8/layout/chevron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9DEF0B9-AB73-404D-B26C-CAB40C7A639A}" type="doc">
      <dgm:prSet loTypeId="urn:microsoft.com/office/officeart/2005/8/layout/gear1" loCatId="relationship" qsTypeId="urn:microsoft.com/office/officeart/2005/8/quickstyle/simple1" qsCatId="simple" csTypeId="urn:microsoft.com/office/officeart/2005/8/colors/accent1_2" csCatId="accent1" phldr="1"/>
      <dgm:spPr/>
    </dgm:pt>
    <dgm:pt modelId="{63473B8D-7A9F-4504-9B7F-E0B98A47B28E}">
      <dgm:prSet phldrT="[Text]"/>
      <dgm:spPr>
        <a:solidFill>
          <a:srgbClr val="C00000"/>
        </a:solidFill>
      </dgm:spPr>
      <dgm:t>
        <a:bodyPr/>
        <a:lstStyle/>
        <a:p>
          <a:r>
            <a:rPr lang="en-US" dirty="0" smtClean="0"/>
            <a:t>PDC approach</a:t>
          </a:r>
          <a:endParaRPr lang="en-US" dirty="0"/>
        </a:p>
      </dgm:t>
    </dgm:pt>
    <dgm:pt modelId="{658B8246-8AA9-40AC-A916-880EC996B893}" type="parTrans" cxnId="{60F6D703-CD93-4830-B02F-2B0B12F5CAC0}">
      <dgm:prSet/>
      <dgm:spPr/>
      <dgm:t>
        <a:bodyPr/>
        <a:lstStyle/>
        <a:p>
          <a:endParaRPr lang="en-US"/>
        </a:p>
      </dgm:t>
    </dgm:pt>
    <dgm:pt modelId="{DDDF42F2-66C8-496C-B462-0122A618F99E}" type="sibTrans" cxnId="{60F6D703-CD93-4830-B02F-2B0B12F5CAC0}">
      <dgm:prSet/>
      <dgm:spPr>
        <a:solidFill>
          <a:schemeClr val="tx1"/>
        </a:solidFill>
      </dgm:spPr>
      <dgm:t>
        <a:bodyPr/>
        <a:lstStyle/>
        <a:p>
          <a:endParaRPr lang="en-US"/>
        </a:p>
      </dgm:t>
    </dgm:pt>
    <dgm:pt modelId="{6E940AFE-9EA6-455F-BB2C-2FFC26DBB55B}">
      <dgm:prSet phldrT="[Text]"/>
      <dgm:spPr>
        <a:solidFill>
          <a:srgbClr val="C00000"/>
        </a:solidFill>
      </dgm:spPr>
      <dgm:t>
        <a:bodyPr/>
        <a:lstStyle/>
        <a:p>
          <a:r>
            <a:rPr lang="en-US" dirty="0" smtClean="0"/>
            <a:t>Faculty Prep</a:t>
          </a:r>
          <a:endParaRPr lang="en-US" dirty="0"/>
        </a:p>
      </dgm:t>
    </dgm:pt>
    <dgm:pt modelId="{04AF3876-64FD-4578-B37B-544594458469}" type="parTrans" cxnId="{06D34472-1001-40BC-A895-7DF096BAF41A}">
      <dgm:prSet/>
      <dgm:spPr/>
      <dgm:t>
        <a:bodyPr/>
        <a:lstStyle/>
        <a:p>
          <a:endParaRPr lang="en-US"/>
        </a:p>
      </dgm:t>
    </dgm:pt>
    <dgm:pt modelId="{E6ADE882-F19E-4E8E-80CD-5F6D7BE82A37}" type="sibTrans" cxnId="{06D34472-1001-40BC-A895-7DF096BAF41A}">
      <dgm:prSet/>
      <dgm:spPr>
        <a:solidFill>
          <a:schemeClr val="tx1"/>
        </a:solidFill>
      </dgm:spPr>
      <dgm:t>
        <a:bodyPr/>
        <a:lstStyle/>
        <a:p>
          <a:endParaRPr lang="en-US"/>
        </a:p>
      </dgm:t>
    </dgm:pt>
    <dgm:pt modelId="{408D4AFF-8467-4AF8-9CA3-AE8CEE3D9DB3}">
      <dgm:prSet phldrT="[Text]"/>
      <dgm:spPr>
        <a:solidFill>
          <a:srgbClr val="C00000"/>
        </a:solidFill>
      </dgm:spPr>
      <dgm:t>
        <a:bodyPr/>
        <a:lstStyle/>
        <a:p>
          <a:r>
            <a:rPr lang="en-US" dirty="0" smtClean="0"/>
            <a:t>Admin</a:t>
          </a:r>
          <a:endParaRPr lang="en-US" dirty="0"/>
        </a:p>
      </dgm:t>
    </dgm:pt>
    <dgm:pt modelId="{3B1C1A95-976D-44C9-94C7-8DD8C28619C6}" type="parTrans" cxnId="{610D05A4-E547-42E5-BF2B-A6C11A09766A}">
      <dgm:prSet/>
      <dgm:spPr/>
      <dgm:t>
        <a:bodyPr/>
        <a:lstStyle/>
        <a:p>
          <a:endParaRPr lang="en-US"/>
        </a:p>
      </dgm:t>
    </dgm:pt>
    <dgm:pt modelId="{CE1FDB95-DCD8-44AC-9D80-4BB4757887A3}" type="sibTrans" cxnId="{610D05A4-E547-42E5-BF2B-A6C11A09766A}">
      <dgm:prSet/>
      <dgm:spPr>
        <a:solidFill>
          <a:schemeClr val="tx1"/>
        </a:solidFill>
      </dgm:spPr>
      <dgm:t>
        <a:bodyPr/>
        <a:lstStyle/>
        <a:p>
          <a:endParaRPr lang="en-US"/>
        </a:p>
      </dgm:t>
    </dgm:pt>
    <dgm:pt modelId="{21620576-24C8-40FF-A6A9-1E5D2255AA67}" type="pres">
      <dgm:prSet presAssocID="{A9DEF0B9-AB73-404D-B26C-CAB40C7A639A}" presName="composite" presStyleCnt="0">
        <dgm:presLayoutVars>
          <dgm:chMax val="3"/>
          <dgm:animLvl val="lvl"/>
          <dgm:resizeHandles val="exact"/>
        </dgm:presLayoutVars>
      </dgm:prSet>
      <dgm:spPr/>
    </dgm:pt>
    <dgm:pt modelId="{442F61AB-6F9C-45D2-9340-71F14EA305AE}" type="pres">
      <dgm:prSet presAssocID="{63473B8D-7A9F-4504-9B7F-E0B98A47B28E}" presName="gear1" presStyleLbl="node1" presStyleIdx="0" presStyleCnt="3">
        <dgm:presLayoutVars>
          <dgm:chMax val="1"/>
          <dgm:bulletEnabled val="1"/>
        </dgm:presLayoutVars>
      </dgm:prSet>
      <dgm:spPr/>
      <dgm:t>
        <a:bodyPr/>
        <a:lstStyle/>
        <a:p>
          <a:endParaRPr lang="en-US"/>
        </a:p>
      </dgm:t>
    </dgm:pt>
    <dgm:pt modelId="{A559CC19-E6BE-47F1-BFFB-94B35F145380}" type="pres">
      <dgm:prSet presAssocID="{63473B8D-7A9F-4504-9B7F-E0B98A47B28E}" presName="gear1srcNode" presStyleLbl="node1" presStyleIdx="0" presStyleCnt="3"/>
      <dgm:spPr/>
      <dgm:t>
        <a:bodyPr/>
        <a:lstStyle/>
        <a:p>
          <a:endParaRPr lang="en-US"/>
        </a:p>
      </dgm:t>
    </dgm:pt>
    <dgm:pt modelId="{2ABADD47-B6AB-4316-AC50-8E0C69626370}" type="pres">
      <dgm:prSet presAssocID="{63473B8D-7A9F-4504-9B7F-E0B98A47B28E}" presName="gear1dstNode" presStyleLbl="node1" presStyleIdx="0" presStyleCnt="3"/>
      <dgm:spPr/>
      <dgm:t>
        <a:bodyPr/>
        <a:lstStyle/>
        <a:p>
          <a:endParaRPr lang="en-US"/>
        </a:p>
      </dgm:t>
    </dgm:pt>
    <dgm:pt modelId="{9B2F8466-FB00-4FE2-8EA6-E44E96F7C128}" type="pres">
      <dgm:prSet presAssocID="{6E940AFE-9EA6-455F-BB2C-2FFC26DBB55B}" presName="gear2" presStyleLbl="node1" presStyleIdx="1" presStyleCnt="3">
        <dgm:presLayoutVars>
          <dgm:chMax val="1"/>
          <dgm:bulletEnabled val="1"/>
        </dgm:presLayoutVars>
      </dgm:prSet>
      <dgm:spPr/>
      <dgm:t>
        <a:bodyPr/>
        <a:lstStyle/>
        <a:p>
          <a:endParaRPr lang="en-US"/>
        </a:p>
      </dgm:t>
    </dgm:pt>
    <dgm:pt modelId="{532C2966-265F-4928-A6ED-A2282D51E3EC}" type="pres">
      <dgm:prSet presAssocID="{6E940AFE-9EA6-455F-BB2C-2FFC26DBB55B}" presName="gear2srcNode" presStyleLbl="node1" presStyleIdx="1" presStyleCnt="3"/>
      <dgm:spPr/>
      <dgm:t>
        <a:bodyPr/>
        <a:lstStyle/>
        <a:p>
          <a:endParaRPr lang="en-US"/>
        </a:p>
      </dgm:t>
    </dgm:pt>
    <dgm:pt modelId="{787E1E0E-983C-4378-9A9F-79D2B0F3D55E}" type="pres">
      <dgm:prSet presAssocID="{6E940AFE-9EA6-455F-BB2C-2FFC26DBB55B}" presName="gear2dstNode" presStyleLbl="node1" presStyleIdx="1" presStyleCnt="3"/>
      <dgm:spPr/>
      <dgm:t>
        <a:bodyPr/>
        <a:lstStyle/>
        <a:p>
          <a:endParaRPr lang="en-US"/>
        </a:p>
      </dgm:t>
    </dgm:pt>
    <dgm:pt modelId="{5D302B9F-DE9D-4D33-8FFA-C7884D93BDE2}" type="pres">
      <dgm:prSet presAssocID="{408D4AFF-8467-4AF8-9CA3-AE8CEE3D9DB3}" presName="gear3" presStyleLbl="node1" presStyleIdx="2" presStyleCnt="3"/>
      <dgm:spPr/>
      <dgm:t>
        <a:bodyPr/>
        <a:lstStyle/>
        <a:p>
          <a:endParaRPr lang="en-US"/>
        </a:p>
      </dgm:t>
    </dgm:pt>
    <dgm:pt modelId="{0CD6C0F4-E8CC-40EA-9143-8EB97E20B196}" type="pres">
      <dgm:prSet presAssocID="{408D4AFF-8467-4AF8-9CA3-AE8CEE3D9DB3}" presName="gear3tx" presStyleLbl="node1" presStyleIdx="2" presStyleCnt="3">
        <dgm:presLayoutVars>
          <dgm:chMax val="1"/>
          <dgm:bulletEnabled val="1"/>
        </dgm:presLayoutVars>
      </dgm:prSet>
      <dgm:spPr/>
      <dgm:t>
        <a:bodyPr/>
        <a:lstStyle/>
        <a:p>
          <a:endParaRPr lang="en-US"/>
        </a:p>
      </dgm:t>
    </dgm:pt>
    <dgm:pt modelId="{27D11A1A-0E11-4B0C-8BE0-4876385BE026}" type="pres">
      <dgm:prSet presAssocID="{408D4AFF-8467-4AF8-9CA3-AE8CEE3D9DB3}" presName="gear3srcNode" presStyleLbl="node1" presStyleIdx="2" presStyleCnt="3"/>
      <dgm:spPr/>
      <dgm:t>
        <a:bodyPr/>
        <a:lstStyle/>
        <a:p>
          <a:endParaRPr lang="en-US"/>
        </a:p>
      </dgm:t>
    </dgm:pt>
    <dgm:pt modelId="{D60E9221-7D00-4079-B54E-7B0327B29668}" type="pres">
      <dgm:prSet presAssocID="{408D4AFF-8467-4AF8-9CA3-AE8CEE3D9DB3}" presName="gear3dstNode" presStyleLbl="node1" presStyleIdx="2" presStyleCnt="3"/>
      <dgm:spPr/>
      <dgm:t>
        <a:bodyPr/>
        <a:lstStyle/>
        <a:p>
          <a:endParaRPr lang="en-US"/>
        </a:p>
      </dgm:t>
    </dgm:pt>
    <dgm:pt modelId="{682BE5D0-11AB-4CE7-AF61-41F10B71819C}" type="pres">
      <dgm:prSet presAssocID="{DDDF42F2-66C8-496C-B462-0122A618F99E}" presName="connector1" presStyleLbl="sibTrans2D1" presStyleIdx="0" presStyleCnt="3"/>
      <dgm:spPr/>
      <dgm:t>
        <a:bodyPr/>
        <a:lstStyle/>
        <a:p>
          <a:endParaRPr lang="en-US"/>
        </a:p>
      </dgm:t>
    </dgm:pt>
    <dgm:pt modelId="{A6019F5E-AAE6-4630-B461-F89C18190CFA}" type="pres">
      <dgm:prSet presAssocID="{E6ADE882-F19E-4E8E-80CD-5F6D7BE82A37}" presName="connector2" presStyleLbl="sibTrans2D1" presStyleIdx="1" presStyleCnt="3"/>
      <dgm:spPr/>
      <dgm:t>
        <a:bodyPr/>
        <a:lstStyle/>
        <a:p>
          <a:endParaRPr lang="en-US"/>
        </a:p>
      </dgm:t>
    </dgm:pt>
    <dgm:pt modelId="{C1188826-E1CE-4C53-8A52-5DAA95519D5A}" type="pres">
      <dgm:prSet presAssocID="{CE1FDB95-DCD8-44AC-9D80-4BB4757887A3}" presName="connector3" presStyleLbl="sibTrans2D1" presStyleIdx="2" presStyleCnt="3"/>
      <dgm:spPr/>
      <dgm:t>
        <a:bodyPr/>
        <a:lstStyle/>
        <a:p>
          <a:endParaRPr lang="en-US"/>
        </a:p>
      </dgm:t>
    </dgm:pt>
  </dgm:ptLst>
  <dgm:cxnLst>
    <dgm:cxn modelId="{97B7C0D4-305C-4359-8116-948BF34E9D6F}" type="presOf" srcId="{63473B8D-7A9F-4504-9B7F-E0B98A47B28E}" destId="{2ABADD47-B6AB-4316-AC50-8E0C69626370}" srcOrd="2" destOrd="0" presId="urn:microsoft.com/office/officeart/2005/8/layout/gear1"/>
    <dgm:cxn modelId="{06D34472-1001-40BC-A895-7DF096BAF41A}" srcId="{A9DEF0B9-AB73-404D-B26C-CAB40C7A639A}" destId="{6E940AFE-9EA6-455F-BB2C-2FFC26DBB55B}" srcOrd="1" destOrd="0" parTransId="{04AF3876-64FD-4578-B37B-544594458469}" sibTransId="{E6ADE882-F19E-4E8E-80CD-5F6D7BE82A37}"/>
    <dgm:cxn modelId="{91AFFBC1-3C63-45DC-95A8-1BC8C9EC3FA6}" type="presOf" srcId="{6E940AFE-9EA6-455F-BB2C-2FFC26DBB55B}" destId="{532C2966-265F-4928-A6ED-A2282D51E3EC}" srcOrd="1" destOrd="0" presId="urn:microsoft.com/office/officeart/2005/8/layout/gear1"/>
    <dgm:cxn modelId="{E2D46635-9B66-4B60-89C9-47AA4B8BD845}" type="presOf" srcId="{DDDF42F2-66C8-496C-B462-0122A618F99E}" destId="{682BE5D0-11AB-4CE7-AF61-41F10B71819C}" srcOrd="0" destOrd="0" presId="urn:microsoft.com/office/officeart/2005/8/layout/gear1"/>
    <dgm:cxn modelId="{246A4836-B233-4D76-AF12-61DEC414C468}" type="presOf" srcId="{6E940AFE-9EA6-455F-BB2C-2FFC26DBB55B}" destId="{9B2F8466-FB00-4FE2-8EA6-E44E96F7C128}" srcOrd="0" destOrd="0" presId="urn:microsoft.com/office/officeart/2005/8/layout/gear1"/>
    <dgm:cxn modelId="{52C04D8B-BF5A-40D6-8F17-E6B4C0B9AC3E}" type="presOf" srcId="{408D4AFF-8467-4AF8-9CA3-AE8CEE3D9DB3}" destId="{0CD6C0F4-E8CC-40EA-9143-8EB97E20B196}" srcOrd="1" destOrd="0" presId="urn:microsoft.com/office/officeart/2005/8/layout/gear1"/>
    <dgm:cxn modelId="{FCF43861-F891-43B7-A984-33D74C2653A0}" type="presOf" srcId="{63473B8D-7A9F-4504-9B7F-E0B98A47B28E}" destId="{442F61AB-6F9C-45D2-9340-71F14EA305AE}" srcOrd="0" destOrd="0" presId="urn:microsoft.com/office/officeart/2005/8/layout/gear1"/>
    <dgm:cxn modelId="{1910BFAA-6ABA-4BC2-BA95-283B7B64DA35}" type="presOf" srcId="{408D4AFF-8467-4AF8-9CA3-AE8CEE3D9DB3}" destId="{5D302B9F-DE9D-4D33-8FFA-C7884D93BDE2}" srcOrd="0" destOrd="0" presId="urn:microsoft.com/office/officeart/2005/8/layout/gear1"/>
    <dgm:cxn modelId="{10B22B96-8832-4709-8C72-D9C4D518EAE0}" type="presOf" srcId="{6E940AFE-9EA6-455F-BB2C-2FFC26DBB55B}" destId="{787E1E0E-983C-4378-9A9F-79D2B0F3D55E}" srcOrd="2" destOrd="0" presId="urn:microsoft.com/office/officeart/2005/8/layout/gear1"/>
    <dgm:cxn modelId="{4595B837-12DF-4BD2-8224-9FE244363ACD}" type="presOf" srcId="{E6ADE882-F19E-4E8E-80CD-5F6D7BE82A37}" destId="{A6019F5E-AAE6-4630-B461-F89C18190CFA}" srcOrd="0" destOrd="0" presId="urn:microsoft.com/office/officeart/2005/8/layout/gear1"/>
    <dgm:cxn modelId="{C69763CA-C23D-4D87-906C-4C6D06B91F86}" type="presOf" srcId="{CE1FDB95-DCD8-44AC-9D80-4BB4757887A3}" destId="{C1188826-E1CE-4C53-8A52-5DAA95519D5A}" srcOrd="0" destOrd="0" presId="urn:microsoft.com/office/officeart/2005/8/layout/gear1"/>
    <dgm:cxn modelId="{D7B09DFD-062C-4ED6-8D2E-905EDBFD3184}" type="presOf" srcId="{408D4AFF-8467-4AF8-9CA3-AE8CEE3D9DB3}" destId="{27D11A1A-0E11-4B0C-8BE0-4876385BE026}" srcOrd="2" destOrd="0" presId="urn:microsoft.com/office/officeart/2005/8/layout/gear1"/>
    <dgm:cxn modelId="{96209921-9B07-4A32-89A4-F35FC31FEA18}" type="presOf" srcId="{408D4AFF-8467-4AF8-9CA3-AE8CEE3D9DB3}" destId="{D60E9221-7D00-4079-B54E-7B0327B29668}" srcOrd="3" destOrd="0" presId="urn:microsoft.com/office/officeart/2005/8/layout/gear1"/>
    <dgm:cxn modelId="{1F0E35E3-1348-4887-8DEC-8F43E1AB0836}" type="presOf" srcId="{A9DEF0B9-AB73-404D-B26C-CAB40C7A639A}" destId="{21620576-24C8-40FF-A6A9-1E5D2255AA67}" srcOrd="0" destOrd="0" presId="urn:microsoft.com/office/officeart/2005/8/layout/gear1"/>
    <dgm:cxn modelId="{610D05A4-E547-42E5-BF2B-A6C11A09766A}" srcId="{A9DEF0B9-AB73-404D-B26C-CAB40C7A639A}" destId="{408D4AFF-8467-4AF8-9CA3-AE8CEE3D9DB3}" srcOrd="2" destOrd="0" parTransId="{3B1C1A95-976D-44C9-94C7-8DD8C28619C6}" sibTransId="{CE1FDB95-DCD8-44AC-9D80-4BB4757887A3}"/>
    <dgm:cxn modelId="{650B7D82-7B2B-45C7-9560-92993E856D9D}" type="presOf" srcId="{63473B8D-7A9F-4504-9B7F-E0B98A47B28E}" destId="{A559CC19-E6BE-47F1-BFFB-94B35F145380}" srcOrd="1" destOrd="0" presId="urn:microsoft.com/office/officeart/2005/8/layout/gear1"/>
    <dgm:cxn modelId="{60F6D703-CD93-4830-B02F-2B0B12F5CAC0}" srcId="{A9DEF0B9-AB73-404D-B26C-CAB40C7A639A}" destId="{63473B8D-7A9F-4504-9B7F-E0B98A47B28E}" srcOrd="0" destOrd="0" parTransId="{658B8246-8AA9-40AC-A916-880EC996B893}" sibTransId="{DDDF42F2-66C8-496C-B462-0122A618F99E}"/>
    <dgm:cxn modelId="{F8E59696-69D4-4632-84C0-CA7328714324}" type="presParOf" srcId="{21620576-24C8-40FF-A6A9-1E5D2255AA67}" destId="{442F61AB-6F9C-45D2-9340-71F14EA305AE}" srcOrd="0" destOrd="0" presId="urn:microsoft.com/office/officeart/2005/8/layout/gear1"/>
    <dgm:cxn modelId="{6C4A48A9-652B-4A5E-8327-4BBB6B97ADBB}" type="presParOf" srcId="{21620576-24C8-40FF-A6A9-1E5D2255AA67}" destId="{A559CC19-E6BE-47F1-BFFB-94B35F145380}" srcOrd="1" destOrd="0" presId="urn:microsoft.com/office/officeart/2005/8/layout/gear1"/>
    <dgm:cxn modelId="{E321395E-DFBF-4A38-993D-8A1BC3503C5A}" type="presParOf" srcId="{21620576-24C8-40FF-A6A9-1E5D2255AA67}" destId="{2ABADD47-B6AB-4316-AC50-8E0C69626370}" srcOrd="2" destOrd="0" presId="urn:microsoft.com/office/officeart/2005/8/layout/gear1"/>
    <dgm:cxn modelId="{5DE9F881-90D7-41DD-84E8-A22886512A31}" type="presParOf" srcId="{21620576-24C8-40FF-A6A9-1E5D2255AA67}" destId="{9B2F8466-FB00-4FE2-8EA6-E44E96F7C128}" srcOrd="3" destOrd="0" presId="urn:microsoft.com/office/officeart/2005/8/layout/gear1"/>
    <dgm:cxn modelId="{D3912166-FDD0-44BF-8270-11381F8ED9F3}" type="presParOf" srcId="{21620576-24C8-40FF-A6A9-1E5D2255AA67}" destId="{532C2966-265F-4928-A6ED-A2282D51E3EC}" srcOrd="4" destOrd="0" presId="urn:microsoft.com/office/officeart/2005/8/layout/gear1"/>
    <dgm:cxn modelId="{20AC2AAF-8832-448A-8520-DD9D78958BE4}" type="presParOf" srcId="{21620576-24C8-40FF-A6A9-1E5D2255AA67}" destId="{787E1E0E-983C-4378-9A9F-79D2B0F3D55E}" srcOrd="5" destOrd="0" presId="urn:microsoft.com/office/officeart/2005/8/layout/gear1"/>
    <dgm:cxn modelId="{94688401-1467-4D92-892E-45DA6AF2187D}" type="presParOf" srcId="{21620576-24C8-40FF-A6A9-1E5D2255AA67}" destId="{5D302B9F-DE9D-4D33-8FFA-C7884D93BDE2}" srcOrd="6" destOrd="0" presId="urn:microsoft.com/office/officeart/2005/8/layout/gear1"/>
    <dgm:cxn modelId="{DD10F2C9-2521-4601-ACBF-72FC92978E35}" type="presParOf" srcId="{21620576-24C8-40FF-A6A9-1E5D2255AA67}" destId="{0CD6C0F4-E8CC-40EA-9143-8EB97E20B196}" srcOrd="7" destOrd="0" presId="urn:microsoft.com/office/officeart/2005/8/layout/gear1"/>
    <dgm:cxn modelId="{E88330DF-5721-4F61-A933-2AEC688DB0A9}" type="presParOf" srcId="{21620576-24C8-40FF-A6A9-1E5D2255AA67}" destId="{27D11A1A-0E11-4B0C-8BE0-4876385BE026}" srcOrd="8" destOrd="0" presId="urn:microsoft.com/office/officeart/2005/8/layout/gear1"/>
    <dgm:cxn modelId="{0E00FF09-5BC9-4FC0-8031-0B72C3636D7B}" type="presParOf" srcId="{21620576-24C8-40FF-A6A9-1E5D2255AA67}" destId="{D60E9221-7D00-4079-B54E-7B0327B29668}" srcOrd="9" destOrd="0" presId="urn:microsoft.com/office/officeart/2005/8/layout/gear1"/>
    <dgm:cxn modelId="{785C3922-0816-4663-BBBF-75A1926990CB}" type="presParOf" srcId="{21620576-24C8-40FF-A6A9-1E5D2255AA67}" destId="{682BE5D0-11AB-4CE7-AF61-41F10B71819C}" srcOrd="10" destOrd="0" presId="urn:microsoft.com/office/officeart/2005/8/layout/gear1"/>
    <dgm:cxn modelId="{C542C147-8F56-4F8F-B256-5EF3E6BE0F6B}" type="presParOf" srcId="{21620576-24C8-40FF-A6A9-1E5D2255AA67}" destId="{A6019F5E-AAE6-4630-B461-F89C18190CFA}" srcOrd="11" destOrd="0" presId="urn:microsoft.com/office/officeart/2005/8/layout/gear1"/>
    <dgm:cxn modelId="{579F0582-36E6-4F11-B76B-327FC7705EB9}" type="presParOf" srcId="{21620576-24C8-40FF-A6A9-1E5D2255AA67}" destId="{C1188826-E1CE-4C53-8A52-5DAA95519D5A}" srcOrd="12" destOrd="0" presId="urn:microsoft.com/office/officeart/2005/8/layout/gear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D34CE5F-AE1E-40A7-8A24-AA4A81C275CD}">
      <dsp:nvSpPr>
        <dsp:cNvPr id="0" name=""/>
        <dsp:cNvSpPr/>
      </dsp:nvSpPr>
      <dsp:spPr>
        <a:xfrm rot="21300000">
          <a:off x="25254" y="1794666"/>
          <a:ext cx="8179091" cy="936629"/>
        </a:xfrm>
        <a:prstGeom prst="mathMinus">
          <a:avLst/>
        </a:prstGeom>
        <a:solidFill>
          <a:schemeClr val="bg1">
            <a:lumMod val="6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489F4D8-E821-4388-8534-A9AC86070200}">
      <dsp:nvSpPr>
        <dsp:cNvPr id="0" name=""/>
        <dsp:cNvSpPr/>
      </dsp:nvSpPr>
      <dsp:spPr>
        <a:xfrm>
          <a:off x="987552" y="226298"/>
          <a:ext cx="2468880" cy="1810385"/>
        </a:xfrm>
        <a:prstGeom prst="downArrow">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00A801-BEDF-4BA8-A528-8F947FCB9526}">
      <dsp:nvSpPr>
        <dsp:cNvPr id="0" name=""/>
        <dsp:cNvSpPr/>
      </dsp:nvSpPr>
      <dsp:spPr>
        <a:xfrm>
          <a:off x="4361687" y="0"/>
          <a:ext cx="2633472" cy="19009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US" sz="2200" kern="1200" dirty="0" smtClean="0"/>
            <a:t>Realities: Time pressure, PT faculty, repetitive nature of course construction</a:t>
          </a:r>
          <a:endParaRPr lang="en-US" sz="2200" kern="1200" dirty="0"/>
        </a:p>
      </dsp:txBody>
      <dsp:txXfrm>
        <a:off x="4361687" y="0"/>
        <a:ext cx="2633472" cy="1900904"/>
      </dsp:txXfrm>
    </dsp:sp>
    <dsp:sp modelId="{DF6C72A9-E2A0-4EDB-8EDD-41776CBA9F28}">
      <dsp:nvSpPr>
        <dsp:cNvPr id="0" name=""/>
        <dsp:cNvSpPr/>
      </dsp:nvSpPr>
      <dsp:spPr>
        <a:xfrm>
          <a:off x="4773168" y="2489279"/>
          <a:ext cx="2468880" cy="1810385"/>
        </a:xfrm>
        <a:prstGeom prst="upArrow">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AC05AD0-981F-4C5C-93CA-C70880108070}">
      <dsp:nvSpPr>
        <dsp:cNvPr id="0" name=""/>
        <dsp:cNvSpPr/>
      </dsp:nvSpPr>
      <dsp:spPr>
        <a:xfrm>
          <a:off x="1234440" y="2625058"/>
          <a:ext cx="2633472" cy="19009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US" sz="2200" kern="1200" dirty="0" smtClean="0"/>
            <a:t>Goal: Creative, customized instruction</a:t>
          </a:r>
          <a:endParaRPr lang="en-US" sz="2200" kern="1200" dirty="0"/>
        </a:p>
      </dsp:txBody>
      <dsp:txXfrm>
        <a:off x="1234440" y="2625058"/>
        <a:ext cx="2633472" cy="190090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151A4C3-1F8E-4BDF-A840-6B18013CB96F}">
      <dsp:nvSpPr>
        <dsp:cNvPr id="0" name=""/>
        <dsp:cNvSpPr/>
      </dsp:nvSpPr>
      <dsp:spPr>
        <a:xfrm>
          <a:off x="2433" y="1807376"/>
          <a:ext cx="2964619" cy="1185847"/>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lvl="0" algn="ctr" defTabSz="977900">
            <a:lnSpc>
              <a:spcPct val="90000"/>
            </a:lnSpc>
            <a:spcBef>
              <a:spcPct val="0"/>
            </a:spcBef>
            <a:spcAft>
              <a:spcPct val="35000"/>
            </a:spcAft>
          </a:pPr>
          <a:r>
            <a:rPr lang="en-US" sz="2200" kern="1200" dirty="0" smtClean="0"/>
            <a:t>Use PDC “as is”</a:t>
          </a:r>
          <a:endParaRPr lang="en-US" sz="2200" kern="1200" dirty="0"/>
        </a:p>
      </dsp:txBody>
      <dsp:txXfrm>
        <a:off x="2433" y="1807376"/>
        <a:ext cx="2964619" cy="1185847"/>
      </dsp:txXfrm>
    </dsp:sp>
    <dsp:sp modelId="{203177FD-DC53-4DD7-A3D2-F3BEC79B6083}">
      <dsp:nvSpPr>
        <dsp:cNvPr id="0" name=""/>
        <dsp:cNvSpPr/>
      </dsp:nvSpPr>
      <dsp:spPr>
        <a:xfrm>
          <a:off x="2670590" y="1807376"/>
          <a:ext cx="2964619" cy="1185847"/>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lvl="0" algn="ctr" defTabSz="977900">
            <a:lnSpc>
              <a:spcPct val="90000"/>
            </a:lnSpc>
            <a:spcBef>
              <a:spcPct val="0"/>
            </a:spcBef>
            <a:spcAft>
              <a:spcPct val="35000"/>
            </a:spcAft>
          </a:pPr>
          <a:r>
            <a:rPr lang="en-US" sz="2200" kern="1200" dirty="0" smtClean="0"/>
            <a:t>Enable greater customization</a:t>
          </a:r>
          <a:endParaRPr lang="en-US" sz="2200" kern="1200" dirty="0"/>
        </a:p>
      </dsp:txBody>
      <dsp:txXfrm>
        <a:off x="2670590" y="1807376"/>
        <a:ext cx="2964619" cy="1185847"/>
      </dsp:txXfrm>
    </dsp:sp>
    <dsp:sp modelId="{296D2472-446D-44DB-A085-E7B4BC08BFB3}">
      <dsp:nvSpPr>
        <dsp:cNvPr id="0" name=""/>
        <dsp:cNvSpPr/>
      </dsp:nvSpPr>
      <dsp:spPr>
        <a:xfrm>
          <a:off x="5338747" y="1807376"/>
          <a:ext cx="2964619" cy="1185847"/>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lvl="0" algn="ctr" defTabSz="977900">
            <a:lnSpc>
              <a:spcPct val="90000"/>
            </a:lnSpc>
            <a:spcBef>
              <a:spcPct val="0"/>
            </a:spcBef>
            <a:spcAft>
              <a:spcPct val="35000"/>
            </a:spcAft>
          </a:pPr>
          <a:r>
            <a:rPr lang="en-US" sz="2200" kern="1200" dirty="0" smtClean="0"/>
            <a:t>Clarification </a:t>
          </a:r>
          <a:br>
            <a:rPr lang="en-US" sz="2200" kern="1200" dirty="0" smtClean="0"/>
          </a:br>
          <a:r>
            <a:rPr lang="en-US" sz="2200" kern="1200" dirty="0" smtClean="0"/>
            <a:t>of parameters for changes </a:t>
          </a:r>
          <a:endParaRPr lang="en-US" sz="2200" kern="1200" dirty="0"/>
        </a:p>
      </dsp:txBody>
      <dsp:txXfrm>
        <a:off x="5338747" y="1807376"/>
        <a:ext cx="2964619" cy="1185847"/>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42F61AB-6F9C-45D2-9340-71F14EA305AE}">
      <dsp:nvSpPr>
        <dsp:cNvPr id="0" name=""/>
        <dsp:cNvSpPr/>
      </dsp:nvSpPr>
      <dsp:spPr>
        <a:xfrm>
          <a:off x="3059430" y="2297430"/>
          <a:ext cx="2807970" cy="2807970"/>
        </a:xfrm>
        <a:prstGeom prst="gear9">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US" sz="2500" kern="1200" dirty="0" smtClean="0"/>
            <a:t>PDC approach</a:t>
          </a:r>
          <a:endParaRPr lang="en-US" sz="2500" kern="1200" dirty="0"/>
        </a:p>
      </dsp:txBody>
      <dsp:txXfrm>
        <a:off x="3059430" y="2297430"/>
        <a:ext cx="2807970" cy="2807970"/>
      </dsp:txXfrm>
    </dsp:sp>
    <dsp:sp modelId="{9B2F8466-FB00-4FE2-8EA6-E44E96F7C128}">
      <dsp:nvSpPr>
        <dsp:cNvPr id="0" name=""/>
        <dsp:cNvSpPr/>
      </dsp:nvSpPr>
      <dsp:spPr>
        <a:xfrm>
          <a:off x="1425702" y="1633728"/>
          <a:ext cx="2042159" cy="2042159"/>
        </a:xfrm>
        <a:prstGeom prst="gear6">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US" sz="2500" kern="1200" dirty="0" smtClean="0"/>
            <a:t>Faculty Prep</a:t>
          </a:r>
          <a:endParaRPr lang="en-US" sz="2500" kern="1200" dirty="0"/>
        </a:p>
      </dsp:txBody>
      <dsp:txXfrm>
        <a:off x="1425702" y="1633728"/>
        <a:ext cx="2042159" cy="2042159"/>
      </dsp:txXfrm>
    </dsp:sp>
    <dsp:sp modelId="{5D302B9F-DE9D-4D33-8FFA-C7884D93BDE2}">
      <dsp:nvSpPr>
        <dsp:cNvPr id="0" name=""/>
        <dsp:cNvSpPr/>
      </dsp:nvSpPr>
      <dsp:spPr>
        <a:xfrm rot="20700000">
          <a:off x="2569520" y="224846"/>
          <a:ext cx="2000899" cy="2000899"/>
        </a:xfrm>
        <a:prstGeom prst="gear6">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US" sz="2500" kern="1200" dirty="0" smtClean="0"/>
            <a:t>Admin</a:t>
          </a:r>
          <a:endParaRPr lang="en-US" sz="2500" kern="1200" dirty="0"/>
        </a:p>
      </dsp:txBody>
      <dsp:txXfrm>
        <a:off x="3008376" y="663702"/>
        <a:ext cx="1123187" cy="1123187"/>
      </dsp:txXfrm>
    </dsp:sp>
    <dsp:sp modelId="{682BE5D0-11AB-4CE7-AF61-41F10B71819C}">
      <dsp:nvSpPr>
        <dsp:cNvPr id="0" name=""/>
        <dsp:cNvSpPr/>
      </dsp:nvSpPr>
      <dsp:spPr>
        <a:xfrm>
          <a:off x="2853647" y="1867926"/>
          <a:ext cx="3594201" cy="3594201"/>
        </a:xfrm>
        <a:prstGeom prst="circularArrow">
          <a:avLst>
            <a:gd name="adj1" fmla="val 4688"/>
            <a:gd name="adj2" fmla="val 299029"/>
            <a:gd name="adj3" fmla="val 2534336"/>
            <a:gd name="adj4" fmla="val 15822675"/>
            <a:gd name="adj5" fmla="val 5469"/>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sp>
    <dsp:sp modelId="{A6019F5E-AAE6-4630-B461-F89C18190CFA}">
      <dsp:nvSpPr>
        <dsp:cNvPr id="0" name=""/>
        <dsp:cNvSpPr/>
      </dsp:nvSpPr>
      <dsp:spPr>
        <a:xfrm>
          <a:off x="1064039" y="1177965"/>
          <a:ext cx="2611412" cy="2611412"/>
        </a:xfrm>
        <a:prstGeom prst="leftCircularArrow">
          <a:avLst>
            <a:gd name="adj1" fmla="val 6452"/>
            <a:gd name="adj2" fmla="val 429999"/>
            <a:gd name="adj3" fmla="val 10489124"/>
            <a:gd name="adj4" fmla="val 14837806"/>
            <a:gd name="adj5" fmla="val 7527"/>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sp>
    <dsp:sp modelId="{C1188826-E1CE-4C53-8A52-5DAA95519D5A}">
      <dsp:nvSpPr>
        <dsp:cNvPr id="0" name=""/>
        <dsp:cNvSpPr/>
      </dsp:nvSpPr>
      <dsp:spPr>
        <a:xfrm>
          <a:off x="2106691" y="-217336"/>
          <a:ext cx="2815628" cy="2815628"/>
        </a:xfrm>
        <a:prstGeom prst="circularArrow">
          <a:avLst>
            <a:gd name="adj1" fmla="val 5984"/>
            <a:gd name="adj2" fmla="val 394124"/>
            <a:gd name="adj3" fmla="val 13313824"/>
            <a:gd name="adj4" fmla="val 10508221"/>
            <a:gd name="adj5" fmla="val 6981"/>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03F6094-CDF5-49E2-9E7A-E37D85AB26A9}" type="datetimeFigureOut">
              <a:rPr lang="en-US" smtClean="0"/>
              <a:pPr/>
              <a:t>3/16/2010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D6AD32B-95AB-4A89-9043-12D656D84555}"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1A9A8E-22A4-4597-9029-B043843DCD1F}" type="datetimeFigureOut">
              <a:rPr lang="en-US" smtClean="0"/>
              <a:pPr/>
              <a:t>3/16/2010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49E012-45CA-44A9-9EF9-4B7F605AD69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Start activity– hand</a:t>
            </a:r>
            <a:r>
              <a:rPr lang="en-US" baseline="0" dirty="0" smtClean="0"/>
              <a:t> out note cards and ask them to customize…. No supplies, no time.</a:t>
            </a:r>
            <a:endParaRPr lang="en-US" dirty="0"/>
          </a:p>
        </p:txBody>
      </p:sp>
      <p:sp>
        <p:nvSpPr>
          <p:cNvPr id="4" name="Slide Number Placeholder 3"/>
          <p:cNvSpPr>
            <a:spLocks noGrp="1"/>
          </p:cNvSpPr>
          <p:nvPr>
            <p:ph type="sldNum" sz="quarter" idx="10"/>
          </p:nvPr>
        </p:nvSpPr>
        <p:spPr/>
        <p:txBody>
          <a:bodyPr/>
          <a:lstStyle/>
          <a:p>
            <a:fld id="{EC49E012-45CA-44A9-9EF9-4B7F605AD69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Students</a:t>
            </a:r>
            <a:r>
              <a:rPr lang="en-US" baseline="0" dirty="0" smtClean="0"/>
              <a:t> do not understand what we mean by customization– and, they probably don’t need to know.  </a:t>
            </a:r>
            <a:endParaRPr lang="en-US" dirty="0"/>
          </a:p>
        </p:txBody>
      </p:sp>
      <p:sp>
        <p:nvSpPr>
          <p:cNvPr id="4" name="Slide Number Placeholder 3"/>
          <p:cNvSpPr>
            <a:spLocks noGrp="1"/>
          </p:cNvSpPr>
          <p:nvPr>
            <p:ph type="sldNum" sz="quarter" idx="10"/>
          </p:nvPr>
        </p:nvSpPr>
        <p:spPr/>
        <p:txBody>
          <a:bodyPr/>
          <a:lstStyle/>
          <a:p>
            <a:fld id="{EC49E012-45CA-44A9-9EF9-4B7F605AD69B}" type="slidenum">
              <a:rPr lang="en-US" smtClean="0"/>
              <a:pPr/>
              <a:t>15</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dirty="0" smtClean="0"/>
              <a:t>Customized elements perceived to improve learning</a:t>
            </a:r>
          </a:p>
        </p:txBody>
      </p:sp>
      <p:sp>
        <p:nvSpPr>
          <p:cNvPr id="4" name="Slide Number Placeholder 3"/>
          <p:cNvSpPr>
            <a:spLocks noGrp="1"/>
          </p:cNvSpPr>
          <p:nvPr>
            <p:ph type="sldNum" sz="quarter" idx="10"/>
          </p:nvPr>
        </p:nvSpPr>
        <p:spPr/>
        <p:txBody>
          <a:bodyPr/>
          <a:lstStyle/>
          <a:p>
            <a:fld id="{EC49E012-45CA-44A9-9EF9-4B7F605AD69B}" type="slidenum">
              <a:rPr lang="en-US" smtClean="0"/>
              <a:pPr/>
              <a:t>16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Reassure faculty that they are valued and respected as academic professionals; they are more than the “facilitators” of the pre-designed class, they are the instructional expertise that helps students learn and makes the PDC a success</a:t>
            </a:r>
          </a:p>
          <a:p>
            <a:endParaRPr lang="en-US" dirty="0"/>
          </a:p>
        </p:txBody>
      </p:sp>
      <p:sp>
        <p:nvSpPr>
          <p:cNvPr id="4" name="Slide Number Placeholder 3"/>
          <p:cNvSpPr>
            <a:spLocks noGrp="1"/>
          </p:cNvSpPr>
          <p:nvPr>
            <p:ph type="sldNum" sz="quarter" idx="10"/>
          </p:nvPr>
        </p:nvSpPr>
        <p:spPr/>
        <p:txBody>
          <a:bodyPr/>
          <a:lstStyle/>
          <a:p>
            <a:fld id="{EC49E012-45CA-44A9-9EF9-4B7F605AD69B}" type="slidenum">
              <a:rPr lang="en-US" smtClean="0"/>
              <a:pPr/>
              <a:t>19</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accent2">
                    <a:lumMod val="75000"/>
                  </a:schemeClr>
                </a:solidFill>
              </a:rPr>
              <a:t>57% </a:t>
            </a:r>
            <a:r>
              <a:rPr lang="en-US" dirty="0" smtClean="0"/>
              <a:t>indicated they would increase communication &amp; collaboration with course teaching team &amp; course coordinator to improve the PDC and share their teaching expertise</a:t>
            </a:r>
          </a:p>
          <a:p>
            <a:endParaRPr lang="en-US" dirty="0"/>
          </a:p>
        </p:txBody>
      </p:sp>
      <p:sp>
        <p:nvSpPr>
          <p:cNvPr id="4" name="Slide Number Placeholder 3"/>
          <p:cNvSpPr>
            <a:spLocks noGrp="1"/>
          </p:cNvSpPr>
          <p:nvPr>
            <p:ph type="sldNum" sz="quarter" idx="10"/>
          </p:nvPr>
        </p:nvSpPr>
        <p:spPr/>
        <p:txBody>
          <a:bodyPr/>
          <a:lstStyle/>
          <a:p>
            <a:fld id="{EC49E012-45CA-44A9-9EF9-4B7F605AD69B}" type="slidenum">
              <a:rPr lang="en-US" smtClean="0"/>
              <a:pPr/>
              <a:t>20</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49E012-45CA-44A9-9EF9-4B7F605AD69B}" type="slidenum">
              <a:rPr lang="en-US" smtClean="0"/>
              <a:pPr/>
              <a:t>21</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49E012-45CA-44A9-9EF9-4B7F605AD69B}" type="slidenum">
              <a:rPr lang="en-US" smtClean="0"/>
              <a:pPr/>
              <a:t>22</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solidFill>
                  <a:srgbClr val="C00000"/>
                </a:solidFill>
              </a:rPr>
              <a:t>Determine your PDC approach </a:t>
            </a:r>
            <a:r>
              <a:rPr lang="en-US" dirty="0" smtClean="0"/>
              <a:t>– consider how you will balance creativity and consistency</a:t>
            </a:r>
          </a:p>
          <a:p>
            <a:r>
              <a:rPr lang="en-US" dirty="0" smtClean="0">
                <a:solidFill>
                  <a:srgbClr val="C00000"/>
                </a:solidFill>
              </a:rPr>
              <a:t>Instructor preparation </a:t>
            </a:r>
            <a:r>
              <a:rPr lang="en-US" dirty="0" smtClean="0"/>
              <a:t>and training to teach with PDC and participate on cross-functional, geographically dispersed team</a:t>
            </a:r>
          </a:p>
          <a:p>
            <a:r>
              <a:rPr lang="en-US" dirty="0" smtClean="0">
                <a:solidFill>
                  <a:srgbClr val="C00000"/>
                </a:solidFill>
              </a:rPr>
              <a:t>Administer PDCS </a:t>
            </a:r>
            <a:r>
              <a:rPr lang="en-US" dirty="0" smtClean="0"/>
              <a:t>- Staff for mentoring and administration of PDC, not just one-time development</a:t>
            </a:r>
          </a:p>
          <a:p>
            <a:r>
              <a:rPr lang="en-US" dirty="0" smtClean="0"/>
              <a:t>Plan for </a:t>
            </a:r>
            <a:r>
              <a:rPr lang="en-US" dirty="0" smtClean="0">
                <a:solidFill>
                  <a:srgbClr val="C00000"/>
                </a:solidFill>
              </a:rPr>
              <a:t>continual evolution </a:t>
            </a:r>
            <a:r>
              <a:rPr lang="en-US" dirty="0" smtClean="0"/>
              <a:t>of PDCs</a:t>
            </a:r>
          </a:p>
          <a:p>
            <a:endParaRPr lang="en-US" dirty="0"/>
          </a:p>
        </p:txBody>
      </p:sp>
      <p:sp>
        <p:nvSpPr>
          <p:cNvPr id="4" name="Slide Number Placeholder 3"/>
          <p:cNvSpPr>
            <a:spLocks noGrp="1"/>
          </p:cNvSpPr>
          <p:nvPr>
            <p:ph type="sldNum" sz="quarter" idx="10"/>
          </p:nvPr>
        </p:nvSpPr>
        <p:spPr/>
        <p:txBody>
          <a:bodyPr/>
          <a:lstStyle/>
          <a:p>
            <a:fld id="{EC49E012-45CA-44A9-9EF9-4B7F605AD69B}" type="slidenum">
              <a:rPr lang="en-US" smtClean="0"/>
              <a:pPr/>
              <a:t>23</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Hand out list of our core sources on PDCs</a:t>
            </a:r>
            <a:endParaRPr lang="en-US" dirty="0"/>
          </a:p>
        </p:txBody>
      </p:sp>
      <p:sp>
        <p:nvSpPr>
          <p:cNvPr id="4" name="Slide Number Placeholder 3"/>
          <p:cNvSpPr>
            <a:spLocks noGrp="1"/>
          </p:cNvSpPr>
          <p:nvPr>
            <p:ph type="sldNum" sz="quarter" idx="10"/>
          </p:nvPr>
        </p:nvSpPr>
        <p:spPr/>
        <p:txBody>
          <a:bodyPr/>
          <a:lstStyle/>
          <a:p>
            <a:fld id="{EC49E012-45CA-44A9-9EF9-4B7F605AD69B}" type="slidenum">
              <a:rPr lang="en-US" smtClean="0"/>
              <a:pPr/>
              <a:t>24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Different configurations/ levels of customization across course elements: Explain DU’s approach to PDCs–</a:t>
            </a:r>
            <a:r>
              <a:rPr lang="en-US" baseline="0" dirty="0" smtClean="0"/>
              <a:t> relatively little flexibility outside DBs, announcements, responses to papers.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Syllabus, calendar, assignments, and course navigation are consistent among sections.</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EC49E012-45CA-44A9-9EF9-4B7F605AD69B}"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Bring copies of CC job description for anyone interested</a:t>
            </a:r>
            <a:endParaRPr lang="en-US" dirty="0"/>
          </a:p>
        </p:txBody>
      </p:sp>
      <p:sp>
        <p:nvSpPr>
          <p:cNvPr id="4" name="Slide Number Placeholder 3"/>
          <p:cNvSpPr>
            <a:spLocks noGrp="1"/>
          </p:cNvSpPr>
          <p:nvPr>
            <p:ph type="sldNum" sz="quarter" idx="10"/>
          </p:nvPr>
        </p:nvSpPr>
        <p:spPr/>
        <p:txBody>
          <a:bodyPr/>
          <a:lstStyle/>
          <a:p>
            <a:fld id="{EC49E012-45CA-44A9-9EF9-4B7F605AD69B}"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Begin with higher levels of creativity coupled with increased sharing on what faculty are doing in sections</a:t>
            </a:r>
          </a:p>
          <a:p>
            <a:r>
              <a:rPr lang="en-US" dirty="0" smtClean="0"/>
              <a:t>Draw from best practices to implement shared approach focusing on consistency– build from what faculty are doing</a:t>
            </a:r>
          </a:p>
          <a:p>
            <a:r>
              <a:rPr lang="en-US" dirty="0" smtClean="0"/>
              <a:t>Morph back to increased levels of creativity once faculty expertise and systems enable effective use of learning object model</a:t>
            </a:r>
          </a:p>
          <a:p>
            <a:endParaRPr lang="en-US" dirty="0"/>
          </a:p>
        </p:txBody>
      </p:sp>
      <p:sp>
        <p:nvSpPr>
          <p:cNvPr id="4" name="Slide Number Placeholder 3"/>
          <p:cNvSpPr>
            <a:spLocks noGrp="1"/>
          </p:cNvSpPr>
          <p:nvPr>
            <p:ph type="sldNum" sz="quarter" idx="10"/>
          </p:nvPr>
        </p:nvSpPr>
        <p:spPr/>
        <p:txBody>
          <a:bodyPr/>
          <a:lstStyle/>
          <a:p>
            <a:fld id="{EC49E012-45CA-44A9-9EF9-4B7F605AD69B}"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Explain what ENGL311 is/ course overview and why this class</a:t>
            </a:r>
            <a:endParaRPr lang="en-US" dirty="0"/>
          </a:p>
        </p:txBody>
      </p:sp>
      <p:sp>
        <p:nvSpPr>
          <p:cNvPr id="4" name="Slide Number Placeholder 3"/>
          <p:cNvSpPr>
            <a:spLocks noGrp="1"/>
          </p:cNvSpPr>
          <p:nvPr>
            <p:ph type="sldNum" sz="quarter" idx="10"/>
          </p:nvPr>
        </p:nvSpPr>
        <p:spPr/>
        <p:txBody>
          <a:bodyPr/>
          <a:lstStyle/>
          <a:p>
            <a:fld id="{EC49E012-45CA-44A9-9EF9-4B7F605AD69B}"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Hand out copies of survey so others can use if they want</a:t>
            </a:r>
            <a:endParaRPr lang="en-US" dirty="0"/>
          </a:p>
        </p:txBody>
      </p:sp>
      <p:sp>
        <p:nvSpPr>
          <p:cNvPr id="4" name="Slide Number Placeholder 3"/>
          <p:cNvSpPr>
            <a:spLocks noGrp="1"/>
          </p:cNvSpPr>
          <p:nvPr>
            <p:ph type="sldNum" sz="quarter" idx="10"/>
          </p:nvPr>
        </p:nvSpPr>
        <p:spPr/>
        <p:txBody>
          <a:bodyPr/>
          <a:lstStyle/>
          <a:p>
            <a:fld id="{EC49E012-45CA-44A9-9EF9-4B7F605AD69B}" type="slidenum">
              <a:rPr lang="en-US" smtClean="0"/>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kumimoji="0" lang="en-US" sz="1200" b="0" i="0" u="none" strike="noStrike" kern="1200" cap="none" spc="0" normalizeH="0" baseline="0" noProof="0" dirty="0" smtClean="0">
                <a:ln>
                  <a:noFill/>
                </a:ln>
                <a:solidFill>
                  <a:schemeClr val="tx1"/>
                </a:solidFill>
                <a:effectLst/>
                <a:uLnTx/>
                <a:uFillTx/>
                <a:latin typeface="+mn-lt"/>
                <a:ea typeface="+mn-ea"/>
                <a:cs typeface="+mn-cs"/>
              </a:rPr>
              <a:t>26 faculty responded to the survey.</a:t>
            </a:r>
            <a:endParaRPr lang="en-US" dirty="0"/>
          </a:p>
        </p:txBody>
      </p:sp>
      <p:sp>
        <p:nvSpPr>
          <p:cNvPr id="4" name="Slide Number Placeholder 3"/>
          <p:cNvSpPr>
            <a:spLocks noGrp="1"/>
          </p:cNvSpPr>
          <p:nvPr>
            <p:ph type="sldNum" sz="quarter" idx="10"/>
          </p:nvPr>
        </p:nvSpPr>
        <p:spPr/>
        <p:txBody>
          <a:bodyPr/>
          <a:lstStyle/>
          <a:p>
            <a:fld id="{EC49E012-45CA-44A9-9EF9-4B7F605AD69B}" type="slidenum">
              <a:rPr lang="en-US" smtClean="0"/>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dirty="0" smtClean="0"/>
              <a:t>What can I change?</a:t>
            </a:r>
          </a:p>
          <a:p>
            <a:r>
              <a:rPr lang="en-US" dirty="0" smtClean="0"/>
              <a:t>PDCs first used PDC “as is”</a:t>
            </a:r>
          </a:p>
          <a:p>
            <a:r>
              <a:rPr lang="en-US" dirty="0" smtClean="0"/>
              <a:t>Over time, department leadership and course coordinators began to enable greater levels of customization</a:t>
            </a:r>
          </a:p>
          <a:p>
            <a:r>
              <a:rPr lang="en-US" dirty="0" smtClean="0"/>
              <a:t>Survey reveals that communication of this shift in expectations was insufficient.  </a:t>
            </a:r>
          </a:p>
          <a:p>
            <a:r>
              <a:rPr lang="en-US" dirty="0" smtClean="0"/>
              <a:t>Faculty haven’t been clear about acceptable parameters for changes or customizations  </a:t>
            </a:r>
          </a:p>
          <a:p>
            <a:endParaRPr lang="en-US" dirty="0"/>
          </a:p>
        </p:txBody>
      </p:sp>
      <p:sp>
        <p:nvSpPr>
          <p:cNvPr id="4" name="Slide Number Placeholder 3"/>
          <p:cNvSpPr>
            <a:spLocks noGrp="1"/>
          </p:cNvSpPr>
          <p:nvPr>
            <p:ph type="sldNum" sz="quarter" idx="10"/>
          </p:nvPr>
        </p:nvSpPr>
        <p:spPr/>
        <p:txBody>
          <a:bodyPr/>
          <a:lstStyle/>
          <a:p>
            <a:fld id="{EC49E012-45CA-44A9-9EF9-4B7F605AD69B}" type="slidenum">
              <a:rPr lang="en-US" smtClean="0"/>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Although comments suggest faculty do not FEEL clear on what they can change, large percentage of respondents correctly identified elements that they are encouraged to customize </a:t>
            </a:r>
          </a:p>
          <a:p>
            <a:r>
              <a:rPr lang="en-US" dirty="0" smtClean="0"/>
              <a:t>Faculty correctly indicated elements that should not be modified such as the agenda and the assignment details.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other words, while faculty felt they had an unclear understanding of how a PDC could be customized, they intuitively knew what the parameters were. </a:t>
            </a:r>
          </a:p>
          <a:p>
            <a:endParaRPr lang="en-US" dirty="0"/>
          </a:p>
        </p:txBody>
      </p:sp>
      <p:sp>
        <p:nvSpPr>
          <p:cNvPr id="4" name="Slide Number Placeholder 3"/>
          <p:cNvSpPr>
            <a:spLocks noGrp="1"/>
          </p:cNvSpPr>
          <p:nvPr>
            <p:ph type="sldNum" sz="quarter" idx="10"/>
          </p:nvPr>
        </p:nvSpPr>
        <p:spPr/>
        <p:txBody>
          <a:bodyPr/>
          <a:lstStyle/>
          <a:p>
            <a:fld id="{EC49E012-45CA-44A9-9EF9-4B7F605AD69B}"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BA2667-FEB5-49B7-BBBE-DE5F9A098EF3}" type="datetimeFigureOut">
              <a:rPr lang="en-US" smtClean="0"/>
              <a:pPr/>
              <a:t>3/16/2010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138BF-79B8-4839-B62D-7D2C9BB35C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BA2667-FEB5-49B7-BBBE-DE5F9A098EF3}" type="datetimeFigureOut">
              <a:rPr lang="en-US" smtClean="0"/>
              <a:pPr/>
              <a:t>3/16/2010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138BF-79B8-4839-B62D-7D2C9BB35C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BA2667-FEB5-49B7-BBBE-DE5F9A098EF3}" type="datetimeFigureOut">
              <a:rPr lang="en-US" smtClean="0"/>
              <a:pPr/>
              <a:t>3/16/2010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138BF-79B8-4839-B62D-7D2C9BB35C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BA2667-FEB5-49B7-BBBE-DE5F9A098EF3}" type="datetimeFigureOut">
              <a:rPr lang="en-US" smtClean="0"/>
              <a:pPr/>
              <a:t>3/16/2010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138BF-79B8-4839-B62D-7D2C9BB35C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BA2667-FEB5-49B7-BBBE-DE5F9A098EF3}" type="datetimeFigureOut">
              <a:rPr lang="en-US" smtClean="0"/>
              <a:pPr/>
              <a:t>3/16/2010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138BF-79B8-4839-B62D-7D2C9BB35C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BA2667-FEB5-49B7-BBBE-DE5F9A098EF3}" type="datetimeFigureOut">
              <a:rPr lang="en-US" smtClean="0"/>
              <a:pPr/>
              <a:t>3/16/2010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E138BF-79B8-4839-B62D-7D2C9BB35C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BA2667-FEB5-49B7-BBBE-DE5F9A098EF3}" type="datetimeFigureOut">
              <a:rPr lang="en-US" smtClean="0"/>
              <a:pPr/>
              <a:t>3/16/2010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E138BF-79B8-4839-B62D-7D2C9BB35C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BA2667-FEB5-49B7-BBBE-DE5F9A098EF3}" type="datetimeFigureOut">
              <a:rPr lang="en-US" smtClean="0"/>
              <a:pPr/>
              <a:t>3/16/2010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E138BF-79B8-4839-B62D-7D2C9BB35C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BA2667-FEB5-49B7-BBBE-DE5F9A098EF3}" type="datetimeFigureOut">
              <a:rPr lang="en-US" smtClean="0"/>
              <a:pPr/>
              <a:t>3/16/2010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E138BF-79B8-4839-B62D-7D2C9BB35C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BA2667-FEB5-49B7-BBBE-DE5F9A098EF3}" type="datetimeFigureOut">
              <a:rPr lang="en-US" smtClean="0"/>
              <a:pPr/>
              <a:t>3/16/2010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E138BF-79B8-4839-B62D-7D2C9BB35C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BA2667-FEB5-49B7-BBBE-DE5F9A098EF3}" type="datetimeFigureOut">
              <a:rPr lang="en-US" smtClean="0"/>
              <a:pPr/>
              <a:t>3/16/2010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E138BF-79B8-4839-B62D-7D2C9BB35C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BA2667-FEB5-49B7-BBBE-DE5F9A098EF3}" type="datetimeFigureOut">
              <a:rPr lang="en-US" smtClean="0"/>
              <a:pPr/>
              <a:t>3/16/2010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E138BF-79B8-4839-B62D-7D2C9BB35C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1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jpeg"/><Relationship Id="rId7" Type="http://schemas.openxmlformats.org/officeDocument/2006/relationships/diagramColors" Target="../diagrams/colors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143000"/>
            <a:ext cx="7772400" cy="1470025"/>
          </a:xfrm>
        </p:spPr>
        <p:txBody>
          <a:bodyPr>
            <a:normAutofit fontScale="90000"/>
          </a:bodyPr>
          <a:lstStyle/>
          <a:p>
            <a:r>
              <a:rPr lang="en-US" b="1" i="1" dirty="0">
                <a:solidFill>
                  <a:srgbClr val="C00000"/>
                </a:solidFill>
              </a:rPr>
              <a:t>Creativity and Consistency in Online Courses:  Finding the Appropriate Balance</a:t>
            </a:r>
            <a:r>
              <a:rPr lang="en-US" dirty="0"/>
              <a:t/>
            </a:r>
            <a:br>
              <a:rPr lang="en-US" dirty="0"/>
            </a:br>
            <a:endParaRPr lang="en-US" dirty="0"/>
          </a:p>
        </p:txBody>
      </p:sp>
      <p:sp>
        <p:nvSpPr>
          <p:cNvPr id="3" name="Subtitle 2"/>
          <p:cNvSpPr>
            <a:spLocks noGrp="1"/>
          </p:cNvSpPr>
          <p:nvPr>
            <p:ph type="subTitle" idx="1"/>
          </p:nvPr>
        </p:nvSpPr>
        <p:spPr>
          <a:xfrm>
            <a:off x="1371600" y="2743200"/>
            <a:ext cx="6781800" cy="1752600"/>
          </a:xfrm>
        </p:spPr>
        <p:txBody>
          <a:bodyPr>
            <a:normAutofit fontScale="85000" lnSpcReduction="20000"/>
          </a:bodyPr>
          <a:lstStyle/>
          <a:p>
            <a:r>
              <a:rPr lang="en-US" dirty="0" smtClean="0"/>
              <a:t>Keri Dutkiewicz</a:t>
            </a:r>
          </a:p>
          <a:p>
            <a:r>
              <a:rPr lang="en-US" dirty="0" err="1" smtClean="0"/>
              <a:t>LuAnne</a:t>
            </a:r>
            <a:r>
              <a:rPr lang="en-US" dirty="0" smtClean="0"/>
              <a:t> Holder</a:t>
            </a:r>
          </a:p>
          <a:p>
            <a:endParaRPr lang="en-US" dirty="0" smtClean="0"/>
          </a:p>
          <a:p>
            <a:r>
              <a:rPr lang="en-US" dirty="0" smtClean="0"/>
              <a:t>March 17, 2010</a:t>
            </a:r>
            <a:endParaRPr lang="en-US" dirty="0"/>
          </a:p>
        </p:txBody>
      </p:sp>
      <p:sp>
        <p:nvSpPr>
          <p:cNvPr id="31745" name="Rectangle 1"/>
          <p:cNvSpPr>
            <a:spLocks noChangeArrowheads="1"/>
          </p:cNvSpPr>
          <p:nvPr/>
        </p:nvSpPr>
        <p:spPr bwMode="auto">
          <a:xfrm>
            <a:off x="2819400" y="5127739"/>
            <a:ext cx="60198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Copyright Keri Dutkiewicz</a:t>
            </a:r>
            <a:r>
              <a:rPr kumimoji="0" lang="en-US" sz="1400" b="0" i="0" u="none" strike="noStrike" cap="none" normalizeH="0" dirty="0" smtClean="0">
                <a:ln>
                  <a:noFill/>
                </a:ln>
                <a:solidFill>
                  <a:schemeClr val="tx1"/>
                </a:solidFill>
                <a:effectLst/>
                <a:latin typeface="Arial" pitchFamily="34" charset="0"/>
                <a:ea typeface="Calibri" pitchFamily="34" charset="0"/>
                <a:cs typeface="Arial" pitchFamily="34" charset="0"/>
              </a:rPr>
              <a:t> and LuAnne Holder, 2010</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This work is the intellectual property of the authors. Permission is granted for this material to be shared for non-commercial, educational purposes, provided that this copyright statement appears on the reproduced materials and notice is given that the copying is by permission of the authors. To disseminate otherwise or to republish requires written permission from the author.</a:t>
            </a:r>
            <a:endParaRPr kumimoji="0" lang="en-US" sz="1400" b="0" i="0" u="none" strike="noStrike" cap="none" normalizeH="0" baseline="0" dirty="0" smtClean="0">
              <a:ln>
                <a:noFill/>
              </a:ln>
              <a:solidFill>
                <a:schemeClr val="tx1"/>
              </a:solidFill>
              <a:effectLst/>
              <a:latin typeface="Arial" pitchFamily="34" charset="0"/>
            </a:endParaRPr>
          </a:p>
        </p:txBody>
      </p:sp>
      <p:pic>
        <p:nvPicPr>
          <p:cNvPr id="5" name="Picture 4" descr="Red+Grey+Stacked[1].JPG"/>
          <p:cNvPicPr>
            <a:picLocks noChangeAspect="1"/>
          </p:cNvPicPr>
          <p:nvPr/>
        </p:nvPicPr>
        <p:blipFill>
          <a:blip r:embed="rId3" cstate="print"/>
          <a:stretch>
            <a:fillRect/>
          </a:stretch>
        </p:blipFill>
        <p:spPr>
          <a:xfrm>
            <a:off x="304800" y="5105400"/>
            <a:ext cx="2328672" cy="135026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2">
                    <a:lumMod val="75000"/>
                  </a:schemeClr>
                </a:solidFill>
              </a:rPr>
              <a:t>DU English 311 PDC Research Project</a:t>
            </a:r>
            <a:endParaRPr lang="en-US" dirty="0">
              <a:solidFill>
                <a:schemeClr val="accent2">
                  <a:lumMod val="75000"/>
                </a:schemeClr>
              </a:solidFill>
            </a:endParaRPr>
          </a:p>
        </p:txBody>
      </p:sp>
      <p:sp>
        <p:nvSpPr>
          <p:cNvPr id="3" name="Content Placeholder 2"/>
          <p:cNvSpPr>
            <a:spLocks noGrp="1"/>
          </p:cNvSpPr>
          <p:nvPr>
            <p:ph idx="1"/>
          </p:nvPr>
        </p:nvSpPr>
        <p:spPr/>
        <p:txBody>
          <a:bodyPr/>
          <a:lstStyle/>
          <a:p>
            <a:r>
              <a:rPr lang="en-US" dirty="0" smtClean="0"/>
              <a:t>What strategies of </a:t>
            </a:r>
            <a:r>
              <a:rPr lang="en-US" dirty="0" smtClean="0">
                <a:solidFill>
                  <a:srgbClr val="C00000"/>
                </a:solidFill>
              </a:rPr>
              <a:t>faculty</a:t>
            </a:r>
            <a:r>
              <a:rPr lang="en-US" dirty="0" smtClean="0"/>
              <a:t> communication, structure, and professional development support maximum consistency as well as creativity and autonomy in online course development?</a:t>
            </a:r>
          </a:p>
          <a:p>
            <a:endParaRPr lang="en-US" dirty="0" smtClean="0"/>
          </a:p>
          <a:p>
            <a:r>
              <a:rPr lang="en-US" dirty="0" smtClean="0"/>
              <a:t>Do PDCs result in increased student perceptions of </a:t>
            </a:r>
            <a:r>
              <a:rPr lang="en-US" dirty="0" smtClean="0">
                <a:solidFill>
                  <a:srgbClr val="C00000"/>
                </a:solidFill>
              </a:rPr>
              <a:t>learning</a:t>
            </a:r>
            <a:r>
              <a:rPr lang="en-US" dirty="0" smtClean="0"/>
              <a:t>?</a:t>
            </a:r>
            <a:endParaRPr lang="en-US" dirty="0"/>
          </a:p>
        </p:txBody>
      </p:sp>
      <p:pic>
        <p:nvPicPr>
          <p:cNvPr id="4" name="Picture 3" descr="Red+Grey+Stacked[1].JPG"/>
          <p:cNvPicPr>
            <a:picLocks noChangeAspect="1"/>
          </p:cNvPicPr>
          <p:nvPr/>
        </p:nvPicPr>
        <p:blipFill>
          <a:blip r:embed="rId2" cstate="print"/>
          <a:stretch>
            <a:fillRect/>
          </a:stretch>
        </p:blipFill>
        <p:spPr>
          <a:xfrm>
            <a:off x="7078860" y="5562600"/>
            <a:ext cx="1803012" cy="1045464"/>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rPr>
              <a:t>Research Methodology</a:t>
            </a:r>
            <a:endParaRPr lang="en-US" dirty="0">
              <a:solidFill>
                <a:schemeClr val="accent2">
                  <a:lumMod val="75000"/>
                </a:schemeClr>
              </a:solidFill>
            </a:endParaRPr>
          </a:p>
        </p:txBody>
      </p:sp>
      <p:sp>
        <p:nvSpPr>
          <p:cNvPr id="3" name="Content Placeholder 2"/>
          <p:cNvSpPr>
            <a:spLocks noGrp="1"/>
          </p:cNvSpPr>
          <p:nvPr>
            <p:ph idx="1"/>
          </p:nvPr>
        </p:nvSpPr>
        <p:spPr/>
        <p:txBody>
          <a:bodyPr/>
          <a:lstStyle/>
          <a:p>
            <a:r>
              <a:rPr lang="en-US" dirty="0" smtClean="0"/>
              <a:t>Online surveys </a:t>
            </a:r>
          </a:p>
          <a:p>
            <a:pPr lvl="1"/>
            <a:r>
              <a:rPr lang="en-US" dirty="0" smtClean="0"/>
              <a:t>26 instructors (out of 49)</a:t>
            </a:r>
          </a:p>
          <a:p>
            <a:pPr lvl="1"/>
            <a:r>
              <a:rPr lang="en-US" dirty="0" smtClean="0"/>
              <a:t>46 students (out of approx 200)</a:t>
            </a:r>
          </a:p>
          <a:p>
            <a:endParaRPr lang="en-US" dirty="0" smtClean="0"/>
          </a:p>
          <a:p>
            <a:r>
              <a:rPr lang="en-US" dirty="0" err="1" smtClean="0"/>
              <a:t>LiveClassroom</a:t>
            </a:r>
            <a:r>
              <a:rPr lang="en-US" dirty="0" smtClean="0"/>
              <a:t> web meetings with faculty</a:t>
            </a:r>
          </a:p>
          <a:p>
            <a:endParaRPr lang="en-US" dirty="0" smtClean="0"/>
          </a:p>
          <a:p>
            <a:r>
              <a:rPr lang="en-US" dirty="0" smtClean="0"/>
              <a:t>Review of online courses</a:t>
            </a:r>
          </a:p>
        </p:txBody>
      </p:sp>
      <p:pic>
        <p:nvPicPr>
          <p:cNvPr id="4" name="Picture 3" descr="Red+Grey+Stacked[1].JPG"/>
          <p:cNvPicPr>
            <a:picLocks noChangeAspect="1"/>
          </p:cNvPicPr>
          <p:nvPr/>
        </p:nvPicPr>
        <p:blipFill>
          <a:blip r:embed="rId3" cstate="print"/>
          <a:stretch>
            <a:fillRect/>
          </a:stretch>
        </p:blipFill>
        <p:spPr>
          <a:xfrm>
            <a:off x="7078860" y="5562600"/>
            <a:ext cx="1803012" cy="1045464"/>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Red+Grey+Stacked[1].JPG"/>
          <p:cNvPicPr>
            <a:picLocks noChangeAspect="1"/>
          </p:cNvPicPr>
          <p:nvPr/>
        </p:nvPicPr>
        <p:blipFill>
          <a:blip r:embed="rId3" cstate="print"/>
          <a:stretch>
            <a:fillRect/>
          </a:stretch>
        </p:blipFill>
        <p:spPr>
          <a:xfrm>
            <a:off x="7078860" y="5562600"/>
            <a:ext cx="1803012" cy="1045464"/>
          </a:xfrm>
          <a:prstGeom prst="rect">
            <a:avLst/>
          </a:prstGeom>
        </p:spPr>
      </p:pic>
      <p:sp>
        <p:nvSpPr>
          <p:cNvPr id="2" name="Title 1"/>
          <p:cNvSpPr>
            <a:spLocks noGrp="1"/>
          </p:cNvSpPr>
          <p:nvPr>
            <p:ph type="title"/>
          </p:nvPr>
        </p:nvSpPr>
        <p:spPr>
          <a:xfrm>
            <a:off x="457200" y="274638"/>
            <a:ext cx="8686800" cy="1143000"/>
          </a:xfrm>
        </p:spPr>
        <p:txBody>
          <a:bodyPr>
            <a:normAutofit fontScale="90000"/>
          </a:bodyPr>
          <a:lstStyle/>
          <a:p>
            <a:r>
              <a:rPr lang="en-US" dirty="0" smtClean="0">
                <a:solidFill>
                  <a:schemeClr val="accent2">
                    <a:lumMod val="75000"/>
                  </a:schemeClr>
                </a:solidFill>
              </a:rPr>
              <a:t>Key Results:  </a:t>
            </a:r>
            <a:br>
              <a:rPr lang="en-US" dirty="0" smtClean="0">
                <a:solidFill>
                  <a:schemeClr val="accent2">
                    <a:lumMod val="75000"/>
                  </a:schemeClr>
                </a:solidFill>
              </a:rPr>
            </a:br>
            <a:r>
              <a:rPr lang="en-US" dirty="0" smtClean="0">
                <a:solidFill>
                  <a:schemeClr val="accent2">
                    <a:lumMod val="75000"/>
                  </a:schemeClr>
                </a:solidFill>
              </a:rPr>
              <a:t>Faculty Preferences Time/ Customization</a:t>
            </a:r>
            <a:endParaRPr lang="en-US" dirty="0">
              <a:solidFill>
                <a:schemeClr val="accent2">
                  <a:lumMod val="75000"/>
                </a:schemeClr>
              </a:solidFill>
            </a:endParaRPr>
          </a:p>
        </p:txBody>
      </p:sp>
      <p:sp>
        <p:nvSpPr>
          <p:cNvPr id="4" name="Title 1"/>
          <p:cNvSpPr txBox="1">
            <a:spLocks/>
          </p:cNvSpPr>
          <p:nvPr/>
        </p:nvSpPr>
        <p:spPr>
          <a:xfrm>
            <a:off x="685800" y="914400"/>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endParaRPr kumimoji="0" lang="en-US" sz="3200" b="0" i="0" u="none" strike="noStrike" kern="1200" cap="none" spc="0" normalizeH="0" baseline="0" noProof="0" dirty="0" smtClean="0">
              <a:ln>
                <a:noFill/>
              </a:ln>
              <a:solidFill>
                <a:schemeClr val="tx1"/>
              </a:solidFill>
              <a:effectLst/>
              <a:uLnTx/>
              <a:uFillTx/>
              <a:latin typeface="+mj-lt"/>
              <a:ea typeface="+mj-ea"/>
              <a:cs typeface="+mj-cs"/>
            </a:endParaRPr>
          </a:p>
        </p:txBody>
      </p:sp>
      <p:graphicFrame>
        <p:nvGraphicFramePr>
          <p:cNvPr id="5" name="Chart 4"/>
          <p:cNvGraphicFramePr/>
          <p:nvPr/>
        </p:nvGraphicFramePr>
        <p:xfrm>
          <a:off x="472440" y="1676400"/>
          <a:ext cx="8153400" cy="44958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rPr>
              <a:t>Key Results:  Faculty</a:t>
            </a:r>
            <a:endParaRPr lang="en-US" dirty="0">
              <a:solidFill>
                <a:schemeClr val="accent2">
                  <a:lumMod val="75000"/>
                </a:schemeClr>
              </a:solidFill>
            </a:endParaRPr>
          </a:p>
        </p:txBody>
      </p:sp>
      <p:pic>
        <p:nvPicPr>
          <p:cNvPr id="5" name="Picture 4" descr="Red+Grey+Stacked[1].JPG"/>
          <p:cNvPicPr>
            <a:picLocks noChangeAspect="1"/>
          </p:cNvPicPr>
          <p:nvPr/>
        </p:nvPicPr>
        <p:blipFill>
          <a:blip r:embed="rId3" cstate="print"/>
          <a:stretch>
            <a:fillRect/>
          </a:stretch>
        </p:blipFill>
        <p:spPr>
          <a:xfrm>
            <a:off x="7078860" y="5562600"/>
            <a:ext cx="1803012" cy="1045464"/>
          </a:xfrm>
          <a:prstGeom prst="rect">
            <a:avLst/>
          </a:prstGeom>
        </p:spPr>
      </p:pic>
      <p:graphicFrame>
        <p:nvGraphicFramePr>
          <p:cNvPr id="7" name="Diagram 6"/>
          <p:cNvGraphicFramePr/>
          <p:nvPr/>
        </p:nvGraphicFramePr>
        <p:xfrm>
          <a:off x="304800" y="914400"/>
          <a:ext cx="8305800" cy="4800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dirty="0" smtClean="0">
                <a:solidFill>
                  <a:schemeClr val="accent2">
                    <a:lumMod val="75000"/>
                  </a:schemeClr>
                </a:solidFill>
              </a:rPr>
              <a:t>Key Results:  </a:t>
            </a:r>
            <a:br>
              <a:rPr lang="en-US" dirty="0" smtClean="0">
                <a:solidFill>
                  <a:schemeClr val="accent2">
                    <a:lumMod val="75000"/>
                  </a:schemeClr>
                </a:solidFill>
              </a:rPr>
            </a:br>
            <a:r>
              <a:rPr lang="en-US" dirty="0" smtClean="0">
                <a:solidFill>
                  <a:schemeClr val="accent2">
                    <a:lumMod val="75000"/>
                  </a:schemeClr>
                </a:solidFill>
              </a:rPr>
              <a:t>Faculty Perception vs. Behavior</a:t>
            </a:r>
            <a:br>
              <a:rPr lang="en-US" dirty="0" smtClean="0">
                <a:solidFill>
                  <a:schemeClr val="accent2">
                    <a:lumMod val="75000"/>
                  </a:schemeClr>
                </a:solidFill>
              </a:rPr>
            </a:br>
            <a:endParaRPr lang="en-US" dirty="0">
              <a:solidFill>
                <a:schemeClr val="accent2">
                  <a:lumMod val="75000"/>
                </a:schemeClr>
              </a:solidFill>
            </a:endParaRPr>
          </a:p>
        </p:txBody>
      </p:sp>
      <p:sp>
        <p:nvSpPr>
          <p:cNvPr id="4" name="TextBox 3"/>
          <p:cNvSpPr txBox="1"/>
          <p:nvPr/>
        </p:nvSpPr>
        <p:spPr>
          <a:xfrm>
            <a:off x="0" y="1600200"/>
            <a:ext cx="9144000" cy="523220"/>
          </a:xfrm>
          <a:prstGeom prst="rect">
            <a:avLst/>
          </a:prstGeom>
          <a:noFill/>
        </p:spPr>
        <p:txBody>
          <a:bodyPr wrap="square" rtlCol="0">
            <a:spAutoFit/>
          </a:bodyPr>
          <a:lstStyle/>
          <a:p>
            <a:pPr algn="ctr"/>
            <a:r>
              <a:rPr lang="en-US" sz="2800" dirty="0" smtClean="0"/>
              <a:t>Faculty correctly identified what they can and cannot change:</a:t>
            </a:r>
          </a:p>
        </p:txBody>
      </p:sp>
      <p:pic>
        <p:nvPicPr>
          <p:cNvPr id="46082" name="Picture 2" descr="C:\Documents and Settings\Owner\Local Settings\Temporary Internet Files\Content.IE5\SIE39VOV\MCj04325300000[1].png"/>
          <p:cNvPicPr>
            <a:picLocks noChangeAspect="1" noChangeArrowheads="1"/>
          </p:cNvPicPr>
          <p:nvPr/>
        </p:nvPicPr>
        <p:blipFill>
          <a:blip r:embed="rId3" cstate="print"/>
          <a:srcRect/>
          <a:stretch>
            <a:fillRect/>
          </a:stretch>
        </p:blipFill>
        <p:spPr bwMode="auto">
          <a:xfrm rot="20696413">
            <a:off x="283393" y="2528265"/>
            <a:ext cx="760780" cy="522327"/>
          </a:xfrm>
          <a:prstGeom prst="rect">
            <a:avLst/>
          </a:prstGeom>
          <a:noFill/>
        </p:spPr>
      </p:pic>
      <p:sp>
        <p:nvSpPr>
          <p:cNvPr id="7" name="TextBox 6"/>
          <p:cNvSpPr txBox="1"/>
          <p:nvPr/>
        </p:nvSpPr>
        <p:spPr>
          <a:xfrm>
            <a:off x="1066800" y="2590800"/>
            <a:ext cx="2971800" cy="461665"/>
          </a:xfrm>
          <a:prstGeom prst="rect">
            <a:avLst/>
          </a:prstGeom>
          <a:noFill/>
        </p:spPr>
        <p:txBody>
          <a:bodyPr wrap="square" rtlCol="0">
            <a:spAutoFit/>
          </a:bodyPr>
          <a:lstStyle/>
          <a:p>
            <a:r>
              <a:rPr lang="en-US" sz="2400" b="1" dirty="0" smtClean="0">
                <a:solidFill>
                  <a:schemeClr val="accent1">
                    <a:lumMod val="75000"/>
                  </a:schemeClr>
                </a:solidFill>
              </a:rPr>
              <a:t>Announcements 96%</a:t>
            </a:r>
            <a:endParaRPr lang="en-US" sz="2400" b="1" dirty="0">
              <a:solidFill>
                <a:schemeClr val="accent1">
                  <a:lumMod val="75000"/>
                </a:schemeClr>
              </a:solidFill>
            </a:endParaRPr>
          </a:p>
        </p:txBody>
      </p:sp>
      <p:pic>
        <p:nvPicPr>
          <p:cNvPr id="8" name="Picture 2" descr="C:\Documents and Settings\Owner\Local Settings\Temporary Internet Files\Content.IE5\SIE39VOV\MCj04325300000[1].png"/>
          <p:cNvPicPr>
            <a:picLocks noChangeAspect="1" noChangeArrowheads="1"/>
          </p:cNvPicPr>
          <p:nvPr/>
        </p:nvPicPr>
        <p:blipFill>
          <a:blip r:embed="rId3" cstate="print"/>
          <a:srcRect/>
          <a:stretch>
            <a:fillRect/>
          </a:stretch>
        </p:blipFill>
        <p:spPr bwMode="auto">
          <a:xfrm rot="20696413">
            <a:off x="359592" y="3518866"/>
            <a:ext cx="760780" cy="522327"/>
          </a:xfrm>
          <a:prstGeom prst="rect">
            <a:avLst/>
          </a:prstGeom>
          <a:noFill/>
        </p:spPr>
      </p:pic>
      <p:pic>
        <p:nvPicPr>
          <p:cNvPr id="9" name="Picture 2" descr="C:\Documents and Settings\Owner\Local Settings\Temporary Internet Files\Content.IE5\SIE39VOV\MCj04325300000[1].png"/>
          <p:cNvPicPr>
            <a:picLocks noChangeAspect="1" noChangeArrowheads="1"/>
          </p:cNvPicPr>
          <p:nvPr/>
        </p:nvPicPr>
        <p:blipFill>
          <a:blip r:embed="rId3" cstate="print"/>
          <a:srcRect/>
          <a:stretch>
            <a:fillRect/>
          </a:stretch>
        </p:blipFill>
        <p:spPr bwMode="auto">
          <a:xfrm rot="20696413">
            <a:off x="359593" y="4509466"/>
            <a:ext cx="760780" cy="522327"/>
          </a:xfrm>
          <a:prstGeom prst="rect">
            <a:avLst/>
          </a:prstGeom>
          <a:noFill/>
        </p:spPr>
      </p:pic>
      <p:pic>
        <p:nvPicPr>
          <p:cNvPr id="10" name="Picture 2" descr="C:\Documents and Settings\Owner\Local Settings\Temporary Internet Files\Content.IE5\SIE39VOV\MCj04325300000[1].png"/>
          <p:cNvPicPr>
            <a:picLocks noChangeAspect="1" noChangeArrowheads="1"/>
          </p:cNvPicPr>
          <p:nvPr/>
        </p:nvPicPr>
        <p:blipFill>
          <a:blip r:embed="rId3" cstate="print"/>
          <a:srcRect/>
          <a:stretch>
            <a:fillRect/>
          </a:stretch>
        </p:blipFill>
        <p:spPr bwMode="auto">
          <a:xfrm rot="20696413">
            <a:off x="359594" y="5576265"/>
            <a:ext cx="760780" cy="522327"/>
          </a:xfrm>
          <a:prstGeom prst="rect">
            <a:avLst/>
          </a:prstGeom>
          <a:noFill/>
        </p:spPr>
      </p:pic>
      <p:sp>
        <p:nvSpPr>
          <p:cNvPr id="11" name="TextBox 10"/>
          <p:cNvSpPr txBox="1"/>
          <p:nvPr/>
        </p:nvSpPr>
        <p:spPr>
          <a:xfrm>
            <a:off x="1066800" y="3505200"/>
            <a:ext cx="3200400" cy="461665"/>
          </a:xfrm>
          <a:prstGeom prst="rect">
            <a:avLst/>
          </a:prstGeom>
          <a:noFill/>
        </p:spPr>
        <p:txBody>
          <a:bodyPr wrap="square" rtlCol="0">
            <a:spAutoFit/>
          </a:bodyPr>
          <a:lstStyle/>
          <a:p>
            <a:r>
              <a:rPr lang="en-US" sz="2400" b="1" dirty="0" smtClean="0">
                <a:solidFill>
                  <a:schemeClr val="accent1">
                    <a:lumMod val="75000"/>
                  </a:schemeClr>
                </a:solidFill>
              </a:rPr>
              <a:t>Adding resources 70%</a:t>
            </a:r>
            <a:endParaRPr lang="en-US" sz="2400" b="1" dirty="0">
              <a:solidFill>
                <a:schemeClr val="accent1">
                  <a:lumMod val="75000"/>
                </a:schemeClr>
              </a:solidFill>
            </a:endParaRPr>
          </a:p>
        </p:txBody>
      </p:sp>
      <p:sp>
        <p:nvSpPr>
          <p:cNvPr id="12" name="TextBox 11"/>
          <p:cNvSpPr txBox="1"/>
          <p:nvPr/>
        </p:nvSpPr>
        <p:spPr>
          <a:xfrm>
            <a:off x="1066800" y="4495800"/>
            <a:ext cx="4114800" cy="461665"/>
          </a:xfrm>
          <a:prstGeom prst="rect">
            <a:avLst/>
          </a:prstGeom>
          <a:noFill/>
        </p:spPr>
        <p:txBody>
          <a:bodyPr wrap="square" rtlCol="0">
            <a:spAutoFit/>
          </a:bodyPr>
          <a:lstStyle/>
          <a:p>
            <a:r>
              <a:rPr lang="en-US" sz="2400" b="1" dirty="0" smtClean="0">
                <a:solidFill>
                  <a:schemeClr val="accent1">
                    <a:lumMod val="75000"/>
                  </a:schemeClr>
                </a:solidFill>
              </a:rPr>
              <a:t>Synchronous sessions 91.7%</a:t>
            </a:r>
            <a:endParaRPr lang="en-US" sz="2400" b="1" dirty="0">
              <a:solidFill>
                <a:schemeClr val="accent1">
                  <a:lumMod val="75000"/>
                </a:schemeClr>
              </a:solidFill>
            </a:endParaRPr>
          </a:p>
        </p:txBody>
      </p:sp>
      <p:sp>
        <p:nvSpPr>
          <p:cNvPr id="13" name="TextBox 12"/>
          <p:cNvSpPr txBox="1"/>
          <p:nvPr/>
        </p:nvSpPr>
        <p:spPr>
          <a:xfrm>
            <a:off x="1066800" y="5410200"/>
            <a:ext cx="3276600" cy="830997"/>
          </a:xfrm>
          <a:prstGeom prst="rect">
            <a:avLst/>
          </a:prstGeom>
          <a:noFill/>
        </p:spPr>
        <p:txBody>
          <a:bodyPr wrap="square" rtlCol="0">
            <a:spAutoFit/>
          </a:bodyPr>
          <a:lstStyle/>
          <a:p>
            <a:r>
              <a:rPr lang="en-US" sz="2400" b="1" dirty="0" smtClean="0">
                <a:solidFill>
                  <a:schemeClr val="accent1">
                    <a:lumMod val="75000"/>
                  </a:schemeClr>
                </a:solidFill>
              </a:rPr>
              <a:t>Discussion board interaction 96%</a:t>
            </a:r>
            <a:endParaRPr lang="en-US" sz="2400" b="1" dirty="0">
              <a:solidFill>
                <a:schemeClr val="accent1">
                  <a:lumMod val="75000"/>
                </a:schemeClr>
              </a:solidFill>
            </a:endParaRPr>
          </a:p>
        </p:txBody>
      </p:sp>
      <p:pic>
        <p:nvPicPr>
          <p:cNvPr id="46084" name="Picture 4" descr="C:\Documents and Settings\Owner\Local Settings\Temporary Internet Files\Content.IE5\N03N0W3R\MCj04325370000[1].png"/>
          <p:cNvPicPr>
            <a:picLocks noChangeAspect="1" noChangeArrowheads="1"/>
          </p:cNvPicPr>
          <p:nvPr/>
        </p:nvPicPr>
        <p:blipFill>
          <a:blip r:embed="rId4" cstate="print"/>
          <a:srcRect/>
          <a:stretch>
            <a:fillRect/>
          </a:stretch>
        </p:blipFill>
        <p:spPr bwMode="auto">
          <a:xfrm>
            <a:off x="5181600" y="2514600"/>
            <a:ext cx="603146" cy="603146"/>
          </a:xfrm>
          <a:prstGeom prst="rect">
            <a:avLst/>
          </a:prstGeom>
          <a:noFill/>
        </p:spPr>
      </p:pic>
      <p:sp>
        <p:nvSpPr>
          <p:cNvPr id="16" name="TextBox 15"/>
          <p:cNvSpPr txBox="1"/>
          <p:nvPr/>
        </p:nvSpPr>
        <p:spPr>
          <a:xfrm>
            <a:off x="5943600" y="2514600"/>
            <a:ext cx="2971800" cy="461665"/>
          </a:xfrm>
          <a:prstGeom prst="rect">
            <a:avLst/>
          </a:prstGeom>
          <a:noFill/>
        </p:spPr>
        <p:txBody>
          <a:bodyPr wrap="square" rtlCol="0">
            <a:spAutoFit/>
          </a:bodyPr>
          <a:lstStyle/>
          <a:p>
            <a:r>
              <a:rPr lang="en-US" sz="2400" b="1" dirty="0" smtClean="0">
                <a:solidFill>
                  <a:schemeClr val="accent2">
                    <a:lumMod val="75000"/>
                  </a:schemeClr>
                </a:solidFill>
              </a:rPr>
              <a:t>Agendas</a:t>
            </a:r>
            <a:endParaRPr lang="en-US" sz="2400" b="1" dirty="0">
              <a:solidFill>
                <a:schemeClr val="accent2">
                  <a:lumMod val="75000"/>
                </a:schemeClr>
              </a:solidFill>
            </a:endParaRPr>
          </a:p>
        </p:txBody>
      </p:sp>
      <p:pic>
        <p:nvPicPr>
          <p:cNvPr id="17" name="Picture 4" descr="C:\Documents and Settings\Owner\Local Settings\Temporary Internet Files\Content.IE5\N03N0W3R\MCj04325370000[1].png"/>
          <p:cNvPicPr>
            <a:picLocks noChangeAspect="1" noChangeArrowheads="1"/>
          </p:cNvPicPr>
          <p:nvPr/>
        </p:nvPicPr>
        <p:blipFill>
          <a:blip r:embed="rId4" cstate="print"/>
          <a:srcRect/>
          <a:stretch>
            <a:fillRect/>
          </a:stretch>
        </p:blipFill>
        <p:spPr bwMode="auto">
          <a:xfrm>
            <a:off x="5181600" y="3429000"/>
            <a:ext cx="603146" cy="603146"/>
          </a:xfrm>
          <a:prstGeom prst="rect">
            <a:avLst/>
          </a:prstGeom>
          <a:noFill/>
        </p:spPr>
      </p:pic>
      <p:sp>
        <p:nvSpPr>
          <p:cNvPr id="18" name="TextBox 17"/>
          <p:cNvSpPr txBox="1"/>
          <p:nvPr/>
        </p:nvSpPr>
        <p:spPr>
          <a:xfrm>
            <a:off x="5943600" y="3429000"/>
            <a:ext cx="2971800" cy="461665"/>
          </a:xfrm>
          <a:prstGeom prst="rect">
            <a:avLst/>
          </a:prstGeom>
          <a:noFill/>
        </p:spPr>
        <p:txBody>
          <a:bodyPr wrap="square" rtlCol="0">
            <a:spAutoFit/>
          </a:bodyPr>
          <a:lstStyle/>
          <a:p>
            <a:r>
              <a:rPr lang="en-US" sz="2400" b="1" dirty="0" smtClean="0">
                <a:solidFill>
                  <a:schemeClr val="accent2">
                    <a:lumMod val="75000"/>
                  </a:schemeClr>
                </a:solidFill>
              </a:rPr>
              <a:t>Assignment details</a:t>
            </a:r>
            <a:endParaRPr lang="en-US" sz="2400" b="1" dirty="0">
              <a:solidFill>
                <a:schemeClr val="accent2">
                  <a:lumMod val="75000"/>
                </a:schemeClr>
              </a:solidFill>
            </a:endParaRPr>
          </a:p>
        </p:txBody>
      </p:sp>
      <p:pic>
        <p:nvPicPr>
          <p:cNvPr id="19" name="Picture 18" descr="Red+Grey+Stacked[1].JPG"/>
          <p:cNvPicPr>
            <a:picLocks noChangeAspect="1"/>
          </p:cNvPicPr>
          <p:nvPr/>
        </p:nvPicPr>
        <p:blipFill>
          <a:blip r:embed="rId5" cstate="print"/>
          <a:stretch>
            <a:fillRect/>
          </a:stretch>
        </p:blipFill>
        <p:spPr>
          <a:xfrm>
            <a:off x="7078860" y="5562600"/>
            <a:ext cx="1803012" cy="1045464"/>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rPr>
              <a:t>Key Results:  Students</a:t>
            </a:r>
            <a:endParaRPr lang="en-US" dirty="0">
              <a:solidFill>
                <a:schemeClr val="accent2">
                  <a:lumMod val="75000"/>
                </a:schemeClr>
              </a:solidFill>
            </a:endParaRPr>
          </a:p>
        </p:txBody>
      </p:sp>
      <p:grpSp>
        <p:nvGrpSpPr>
          <p:cNvPr id="19" name="Group 18"/>
          <p:cNvGrpSpPr/>
          <p:nvPr/>
        </p:nvGrpSpPr>
        <p:grpSpPr>
          <a:xfrm>
            <a:off x="1600200" y="1676400"/>
            <a:ext cx="1828800" cy="3810000"/>
            <a:chOff x="1600200" y="1828800"/>
            <a:chExt cx="1828800" cy="3810000"/>
          </a:xfrm>
        </p:grpSpPr>
        <p:sp>
          <p:nvSpPr>
            <p:cNvPr id="15" name="Can 14"/>
            <p:cNvSpPr/>
            <p:nvPr/>
          </p:nvSpPr>
          <p:spPr>
            <a:xfrm>
              <a:off x="1600200" y="2590800"/>
              <a:ext cx="1828800" cy="3048000"/>
            </a:xfrm>
            <a:prstGeom prst="can">
              <a:avLst>
                <a:gd name="adj" fmla="val 6429"/>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smtClean="0"/>
                <a:t>No Customization</a:t>
              </a:r>
            </a:p>
            <a:p>
              <a:pPr algn="ctr"/>
              <a:r>
                <a:rPr lang="en-US" sz="2200" dirty="0" smtClean="0"/>
                <a:t>Noted</a:t>
              </a:r>
            </a:p>
            <a:p>
              <a:pPr algn="ctr"/>
              <a:endParaRPr lang="en-US" sz="2200" dirty="0" smtClean="0"/>
            </a:p>
            <a:p>
              <a:pPr algn="ctr"/>
              <a:endParaRPr lang="en-US" sz="2200" dirty="0" smtClean="0"/>
            </a:p>
            <a:p>
              <a:pPr algn="ctr"/>
              <a:r>
                <a:rPr lang="en-US" sz="2200" dirty="0" smtClean="0"/>
                <a:t>88%</a:t>
              </a:r>
              <a:endParaRPr lang="en-US" sz="2200" dirty="0"/>
            </a:p>
          </p:txBody>
        </p:sp>
        <p:sp>
          <p:nvSpPr>
            <p:cNvPr id="17" name="Can 16"/>
            <p:cNvSpPr/>
            <p:nvPr/>
          </p:nvSpPr>
          <p:spPr>
            <a:xfrm>
              <a:off x="1600200" y="1828800"/>
              <a:ext cx="1828800" cy="914400"/>
            </a:xfrm>
            <a:prstGeom prst="can">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p:cNvGrpSpPr/>
          <p:nvPr/>
        </p:nvGrpSpPr>
        <p:grpSpPr>
          <a:xfrm>
            <a:off x="5486400" y="1676400"/>
            <a:ext cx="1828800" cy="3810000"/>
            <a:chOff x="5334000" y="1905000"/>
            <a:chExt cx="1828800" cy="3810000"/>
          </a:xfrm>
        </p:grpSpPr>
        <p:sp>
          <p:nvSpPr>
            <p:cNvPr id="16" name="Can 15"/>
            <p:cNvSpPr/>
            <p:nvPr/>
          </p:nvSpPr>
          <p:spPr>
            <a:xfrm>
              <a:off x="5334000" y="2819400"/>
              <a:ext cx="1828800" cy="2895600"/>
            </a:xfrm>
            <a:prstGeom prst="can">
              <a:avLst>
                <a:gd name="adj" fmla="val 6429"/>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smtClean="0"/>
                <a:t>Instructor Personality Evident</a:t>
              </a:r>
            </a:p>
            <a:p>
              <a:pPr algn="ctr"/>
              <a:endParaRPr lang="en-US" sz="2200" dirty="0" smtClean="0"/>
            </a:p>
            <a:p>
              <a:pPr algn="ctr"/>
              <a:endParaRPr lang="en-US" sz="2200" dirty="0" smtClean="0"/>
            </a:p>
            <a:p>
              <a:pPr algn="ctr"/>
              <a:r>
                <a:rPr lang="en-US" sz="2200" dirty="0" smtClean="0"/>
                <a:t>84%</a:t>
              </a:r>
              <a:endParaRPr lang="en-US" sz="2200" dirty="0"/>
            </a:p>
          </p:txBody>
        </p:sp>
        <p:sp>
          <p:nvSpPr>
            <p:cNvPr id="18" name="Can 17"/>
            <p:cNvSpPr/>
            <p:nvPr/>
          </p:nvSpPr>
          <p:spPr>
            <a:xfrm>
              <a:off x="5334000" y="1905000"/>
              <a:ext cx="1828800" cy="1066800"/>
            </a:xfrm>
            <a:prstGeom prst="can">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Left-Right Arrow 20"/>
          <p:cNvSpPr/>
          <p:nvPr/>
        </p:nvSpPr>
        <p:spPr>
          <a:xfrm>
            <a:off x="3581400" y="3124200"/>
            <a:ext cx="1828800" cy="838200"/>
          </a:xfrm>
          <a:prstGeom prst="lef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2">
                    <a:lumMod val="75000"/>
                  </a:schemeClr>
                </a:solidFill>
              </a:rPr>
              <a:t>YET</a:t>
            </a:r>
            <a:endParaRPr lang="en-US" b="1" dirty="0">
              <a:solidFill>
                <a:schemeClr val="tx2">
                  <a:lumMod val="75000"/>
                </a:schemeClr>
              </a:solidFill>
            </a:endParaRPr>
          </a:p>
        </p:txBody>
      </p:sp>
      <p:pic>
        <p:nvPicPr>
          <p:cNvPr id="10" name="Picture 9" descr="Red+Grey+Stacked[1].JPG"/>
          <p:cNvPicPr>
            <a:picLocks noChangeAspect="1"/>
          </p:cNvPicPr>
          <p:nvPr/>
        </p:nvPicPr>
        <p:blipFill>
          <a:blip r:embed="rId3" cstate="print"/>
          <a:stretch>
            <a:fillRect/>
          </a:stretch>
        </p:blipFill>
        <p:spPr>
          <a:xfrm>
            <a:off x="7078860" y="5562600"/>
            <a:ext cx="1803012" cy="1045464"/>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rPr>
              <a:t>Key Results:  Students</a:t>
            </a:r>
            <a:endParaRPr lang="en-US" dirty="0">
              <a:solidFill>
                <a:schemeClr val="accent2">
                  <a:lumMod val="75000"/>
                </a:schemeClr>
              </a:solidFill>
            </a:endParaRPr>
          </a:p>
        </p:txBody>
      </p:sp>
      <p:sp>
        <p:nvSpPr>
          <p:cNvPr id="3" name="Content Placeholder 2"/>
          <p:cNvSpPr>
            <a:spLocks noGrp="1"/>
          </p:cNvSpPr>
          <p:nvPr>
            <p:ph idx="1"/>
          </p:nvPr>
        </p:nvSpPr>
        <p:spPr>
          <a:xfrm>
            <a:off x="304800" y="1143000"/>
            <a:ext cx="8458200" cy="685799"/>
          </a:xfrm>
        </p:spPr>
        <p:txBody>
          <a:bodyPr>
            <a:normAutofit/>
          </a:bodyPr>
          <a:lstStyle/>
          <a:p>
            <a:pPr algn="ctr">
              <a:buNone/>
            </a:pPr>
            <a:r>
              <a:rPr lang="en-US" sz="2800" dirty="0" smtClean="0"/>
              <a:t>Elements perceived </a:t>
            </a:r>
            <a:r>
              <a:rPr lang="en-US" sz="2800" dirty="0" smtClean="0"/>
              <a:t>to improve learning:</a:t>
            </a:r>
          </a:p>
        </p:txBody>
      </p:sp>
      <p:sp>
        <p:nvSpPr>
          <p:cNvPr id="4" name="Pentagon 3"/>
          <p:cNvSpPr/>
          <p:nvPr/>
        </p:nvSpPr>
        <p:spPr>
          <a:xfrm>
            <a:off x="762000" y="1905000"/>
            <a:ext cx="7772400" cy="777240"/>
          </a:xfrm>
          <a:prstGeom prst="homePlate">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smtClean="0">
                <a:solidFill>
                  <a:schemeClr val="accent2">
                    <a:lumMod val="75000"/>
                  </a:schemeClr>
                </a:solidFill>
              </a:rPr>
              <a:t>Detailed Assignment Sheets: 76.2%</a:t>
            </a:r>
            <a:endParaRPr lang="en-US" sz="2200" b="1" dirty="0">
              <a:solidFill>
                <a:schemeClr val="accent2">
                  <a:lumMod val="75000"/>
                </a:schemeClr>
              </a:solidFill>
            </a:endParaRPr>
          </a:p>
        </p:txBody>
      </p:sp>
      <p:sp>
        <p:nvSpPr>
          <p:cNvPr id="5" name="Pentagon 4"/>
          <p:cNvSpPr/>
          <p:nvPr/>
        </p:nvSpPr>
        <p:spPr>
          <a:xfrm>
            <a:off x="762000" y="2876550"/>
            <a:ext cx="6629400" cy="777240"/>
          </a:xfrm>
          <a:prstGeom prst="homePlate">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smtClean="0">
                <a:solidFill>
                  <a:schemeClr val="accent2">
                    <a:lumMod val="75000"/>
                  </a:schemeClr>
                </a:solidFill>
              </a:rPr>
              <a:t>Text Lectures: 62.5%</a:t>
            </a:r>
            <a:endParaRPr lang="en-US" sz="2200" b="1" dirty="0">
              <a:solidFill>
                <a:schemeClr val="accent2">
                  <a:lumMod val="75000"/>
                </a:schemeClr>
              </a:solidFill>
            </a:endParaRPr>
          </a:p>
        </p:txBody>
      </p:sp>
      <p:sp>
        <p:nvSpPr>
          <p:cNvPr id="6" name="Pentagon 5"/>
          <p:cNvSpPr/>
          <p:nvPr/>
        </p:nvSpPr>
        <p:spPr>
          <a:xfrm>
            <a:off x="762000" y="3848100"/>
            <a:ext cx="5943600" cy="777240"/>
          </a:xfrm>
          <a:prstGeom prst="homePlate">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smtClean="0">
                <a:solidFill>
                  <a:schemeClr val="accent2">
                    <a:lumMod val="75000"/>
                  </a:schemeClr>
                </a:solidFill>
              </a:rPr>
              <a:t>Small Group Collaboration: 61%</a:t>
            </a:r>
            <a:endParaRPr lang="en-US" sz="2200" b="1" dirty="0">
              <a:solidFill>
                <a:schemeClr val="accent2">
                  <a:lumMod val="75000"/>
                </a:schemeClr>
              </a:solidFill>
            </a:endParaRPr>
          </a:p>
        </p:txBody>
      </p:sp>
      <p:sp>
        <p:nvSpPr>
          <p:cNvPr id="7" name="Pentagon 6"/>
          <p:cNvSpPr/>
          <p:nvPr/>
        </p:nvSpPr>
        <p:spPr>
          <a:xfrm>
            <a:off x="762000" y="4819650"/>
            <a:ext cx="5334000" cy="777240"/>
          </a:xfrm>
          <a:prstGeom prst="homePlate">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smtClean="0">
                <a:solidFill>
                  <a:schemeClr val="accent2">
                    <a:lumMod val="75000"/>
                  </a:schemeClr>
                </a:solidFill>
              </a:rPr>
              <a:t>Individual Guidance &amp; Help from Instructor: 55.8%</a:t>
            </a:r>
            <a:endParaRPr lang="en-US" sz="2200" b="1" dirty="0">
              <a:solidFill>
                <a:schemeClr val="accent2">
                  <a:lumMod val="75000"/>
                </a:schemeClr>
              </a:solidFill>
            </a:endParaRPr>
          </a:p>
        </p:txBody>
      </p:sp>
      <p:sp>
        <p:nvSpPr>
          <p:cNvPr id="8" name="Pentagon 7"/>
          <p:cNvSpPr/>
          <p:nvPr/>
        </p:nvSpPr>
        <p:spPr>
          <a:xfrm>
            <a:off x="762000" y="5791200"/>
            <a:ext cx="4800600" cy="777240"/>
          </a:xfrm>
          <a:prstGeom prst="homePlate">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smtClean="0">
                <a:solidFill>
                  <a:schemeClr val="accent2">
                    <a:lumMod val="75000"/>
                  </a:schemeClr>
                </a:solidFill>
              </a:rPr>
              <a:t>Links to Outside Sites: 54.7%</a:t>
            </a:r>
            <a:endParaRPr lang="en-US" sz="2200" b="1" dirty="0">
              <a:solidFill>
                <a:schemeClr val="accent2">
                  <a:lumMod val="75000"/>
                </a:schemeClr>
              </a:solidFill>
            </a:endParaRPr>
          </a:p>
        </p:txBody>
      </p:sp>
      <p:pic>
        <p:nvPicPr>
          <p:cNvPr id="9" name="Picture 8" descr="Red+Grey+Stacked[1].JPG"/>
          <p:cNvPicPr>
            <a:picLocks noChangeAspect="1"/>
          </p:cNvPicPr>
          <p:nvPr/>
        </p:nvPicPr>
        <p:blipFill>
          <a:blip r:embed="rId3" cstate="print"/>
          <a:stretch>
            <a:fillRect/>
          </a:stretch>
        </p:blipFill>
        <p:spPr>
          <a:xfrm>
            <a:off x="7078860" y="5562600"/>
            <a:ext cx="1803012" cy="1045464"/>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rPr>
              <a:t>Key Results:  Students</a:t>
            </a:r>
            <a:endParaRPr lang="en-US" dirty="0">
              <a:solidFill>
                <a:schemeClr val="accent2">
                  <a:lumMod val="75000"/>
                </a:schemeClr>
              </a:solidFill>
            </a:endParaRPr>
          </a:p>
        </p:txBody>
      </p:sp>
      <p:pic>
        <p:nvPicPr>
          <p:cNvPr id="9" name="Picture 8" descr="Red+Grey+Stacked[1].JPG"/>
          <p:cNvPicPr>
            <a:picLocks noChangeAspect="1"/>
          </p:cNvPicPr>
          <p:nvPr/>
        </p:nvPicPr>
        <p:blipFill>
          <a:blip r:embed="rId2" cstate="print"/>
          <a:stretch>
            <a:fillRect/>
          </a:stretch>
        </p:blipFill>
        <p:spPr>
          <a:xfrm>
            <a:off x="7078860" y="5562600"/>
            <a:ext cx="1803012" cy="1045464"/>
          </a:xfrm>
          <a:prstGeom prst="rect">
            <a:avLst/>
          </a:prstGeom>
        </p:spPr>
      </p:pic>
      <p:sp>
        <p:nvSpPr>
          <p:cNvPr id="10" name="TextBox 9"/>
          <p:cNvSpPr txBox="1"/>
          <p:nvPr/>
        </p:nvSpPr>
        <p:spPr>
          <a:xfrm>
            <a:off x="457200" y="1752600"/>
            <a:ext cx="8305800" cy="3016210"/>
          </a:xfrm>
          <a:prstGeom prst="rect">
            <a:avLst/>
          </a:prstGeom>
          <a:noFill/>
        </p:spPr>
        <p:txBody>
          <a:bodyPr wrap="square" rtlCol="0">
            <a:spAutoFit/>
          </a:bodyPr>
          <a:lstStyle/>
          <a:p>
            <a:r>
              <a:rPr lang="en-US" sz="3200" dirty="0" smtClean="0"/>
              <a:t>Customization and personalization within pre-designed elements:</a:t>
            </a:r>
          </a:p>
          <a:p>
            <a:pPr>
              <a:lnSpc>
                <a:spcPct val="150000"/>
              </a:lnSpc>
              <a:buFont typeface="Arial" pitchFamily="34" charset="0"/>
              <a:buChar char="•"/>
            </a:pPr>
            <a:r>
              <a:rPr lang="en-US" sz="2800" dirty="0" smtClean="0"/>
              <a:t>  Feedback on student assignments</a:t>
            </a:r>
          </a:p>
          <a:p>
            <a:pPr>
              <a:lnSpc>
                <a:spcPct val="150000"/>
              </a:lnSpc>
              <a:buFont typeface="Arial" pitchFamily="34" charset="0"/>
              <a:buChar char="•"/>
            </a:pPr>
            <a:r>
              <a:rPr lang="en-US" sz="2800" dirty="0" smtClean="0"/>
              <a:t>  Announcements</a:t>
            </a:r>
          </a:p>
          <a:p>
            <a:pPr>
              <a:lnSpc>
                <a:spcPct val="150000"/>
              </a:lnSpc>
              <a:buFont typeface="Arial" pitchFamily="34" charset="0"/>
              <a:buChar char="•"/>
            </a:pPr>
            <a:r>
              <a:rPr lang="en-US" sz="2800" dirty="0" smtClean="0"/>
              <a:t>  Discussion board postings</a:t>
            </a:r>
            <a:endParaRPr 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Red+Grey+Stacked[1].JPG"/>
          <p:cNvPicPr>
            <a:picLocks noChangeAspect="1"/>
          </p:cNvPicPr>
          <p:nvPr/>
        </p:nvPicPr>
        <p:blipFill>
          <a:blip r:embed="rId2" cstate="print"/>
          <a:stretch>
            <a:fillRect/>
          </a:stretch>
        </p:blipFill>
        <p:spPr>
          <a:xfrm>
            <a:off x="7078860" y="5562600"/>
            <a:ext cx="1803012" cy="1045464"/>
          </a:xfrm>
          <a:prstGeom prst="rect">
            <a:avLst/>
          </a:prstGeom>
        </p:spPr>
      </p:pic>
      <p:sp>
        <p:nvSpPr>
          <p:cNvPr id="2" name="Title 1"/>
          <p:cNvSpPr>
            <a:spLocks noGrp="1"/>
          </p:cNvSpPr>
          <p:nvPr>
            <p:ph type="title"/>
          </p:nvPr>
        </p:nvSpPr>
        <p:spPr/>
        <p:txBody>
          <a:bodyPr/>
          <a:lstStyle/>
          <a:p>
            <a:r>
              <a:rPr lang="en-US" dirty="0" smtClean="0">
                <a:solidFill>
                  <a:schemeClr val="accent2">
                    <a:lumMod val="75000"/>
                  </a:schemeClr>
                </a:solidFill>
              </a:rPr>
              <a:t>Discussion Boards</a:t>
            </a:r>
            <a:endParaRPr lang="en-US" dirty="0">
              <a:solidFill>
                <a:schemeClr val="accent2">
                  <a:lumMod val="75000"/>
                </a:schemeClr>
              </a:solidFill>
            </a:endParaRPr>
          </a:p>
        </p:txBody>
      </p:sp>
      <p:sp>
        <p:nvSpPr>
          <p:cNvPr id="16" name="Flowchart: Alternate Process 15"/>
          <p:cNvSpPr/>
          <p:nvPr/>
        </p:nvSpPr>
        <p:spPr>
          <a:xfrm>
            <a:off x="2133600" y="1447800"/>
            <a:ext cx="5410200" cy="533400"/>
          </a:xfrm>
          <a:prstGeom prst="flowChartAlternateProcess">
            <a:avLst/>
          </a:prstGeom>
          <a:solidFill>
            <a:schemeClr val="accent2">
              <a:lumMod val="60000"/>
              <a:lumOff val="40000"/>
            </a:schemeClr>
          </a:solidFill>
          <a:ln>
            <a:noFill/>
          </a:ln>
          <a:effectLst/>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Questions pre-populated in course</a:t>
            </a:r>
            <a:endParaRPr lang="en-US" sz="2000" b="1" dirty="0">
              <a:solidFill>
                <a:schemeClr val="tx1"/>
              </a:solidFill>
            </a:endParaRPr>
          </a:p>
        </p:txBody>
      </p:sp>
      <p:sp>
        <p:nvSpPr>
          <p:cNvPr id="17" name="Flowchart: Alternate Process 16"/>
          <p:cNvSpPr/>
          <p:nvPr/>
        </p:nvSpPr>
        <p:spPr>
          <a:xfrm>
            <a:off x="2133600" y="2552700"/>
            <a:ext cx="5410200" cy="533400"/>
          </a:xfrm>
          <a:prstGeom prst="flowChartAlternateProcess">
            <a:avLst/>
          </a:prstGeom>
          <a:solidFill>
            <a:schemeClr val="accent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Encourage participation &amp; interaction</a:t>
            </a:r>
            <a:endParaRPr lang="en-US" sz="2000" b="1" dirty="0">
              <a:solidFill>
                <a:schemeClr val="tx1"/>
              </a:solidFill>
            </a:endParaRPr>
          </a:p>
        </p:txBody>
      </p:sp>
      <p:sp>
        <p:nvSpPr>
          <p:cNvPr id="18" name="Flowchart: Alternate Process 17"/>
          <p:cNvSpPr/>
          <p:nvPr/>
        </p:nvSpPr>
        <p:spPr>
          <a:xfrm>
            <a:off x="2133600" y="4000500"/>
            <a:ext cx="5410200" cy="533400"/>
          </a:xfrm>
          <a:prstGeom prst="flowChartAlternateProcess">
            <a:avLst/>
          </a:prstGeom>
          <a:solidFill>
            <a:schemeClr val="accent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Post mini-lessons when needed</a:t>
            </a:r>
            <a:endParaRPr lang="en-US" sz="2000" b="1" dirty="0">
              <a:solidFill>
                <a:schemeClr val="tx1"/>
              </a:solidFill>
            </a:endParaRPr>
          </a:p>
        </p:txBody>
      </p:sp>
      <p:sp>
        <p:nvSpPr>
          <p:cNvPr id="19" name="Flowchart: Alternate Process 18"/>
          <p:cNvSpPr/>
          <p:nvPr/>
        </p:nvSpPr>
        <p:spPr>
          <a:xfrm>
            <a:off x="2133600" y="3276600"/>
            <a:ext cx="5410200" cy="533400"/>
          </a:xfrm>
          <a:prstGeom prst="flowChartAlternateProcess">
            <a:avLst/>
          </a:prstGeom>
          <a:solidFill>
            <a:schemeClr val="accent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Reflect personality &amp; pedagogy</a:t>
            </a:r>
            <a:endParaRPr lang="en-US" sz="2000" b="1" dirty="0">
              <a:solidFill>
                <a:schemeClr val="tx1"/>
              </a:solidFill>
            </a:endParaRPr>
          </a:p>
        </p:txBody>
      </p:sp>
      <p:sp>
        <p:nvSpPr>
          <p:cNvPr id="22" name="Flowchart: Alternate Process 21"/>
          <p:cNvSpPr/>
          <p:nvPr/>
        </p:nvSpPr>
        <p:spPr>
          <a:xfrm>
            <a:off x="2133600" y="4724400"/>
            <a:ext cx="5410200" cy="533400"/>
          </a:xfrm>
          <a:prstGeom prst="flowChartAlternateProcess">
            <a:avLst/>
          </a:prstGeom>
          <a:solidFill>
            <a:schemeClr val="accent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Share personal stories</a:t>
            </a:r>
            <a:endParaRPr lang="en-US" sz="2000" b="1" dirty="0">
              <a:solidFill>
                <a:schemeClr val="tx1"/>
              </a:solidFill>
            </a:endParaRPr>
          </a:p>
        </p:txBody>
      </p:sp>
      <p:sp>
        <p:nvSpPr>
          <p:cNvPr id="23" name="Flowchart: Alternate Process 22"/>
          <p:cNvSpPr/>
          <p:nvPr/>
        </p:nvSpPr>
        <p:spPr>
          <a:xfrm>
            <a:off x="2133600" y="5448300"/>
            <a:ext cx="5410200" cy="533400"/>
          </a:xfrm>
          <a:prstGeom prst="flowChartAlternateProcess">
            <a:avLst/>
          </a:prstGeom>
          <a:solidFill>
            <a:schemeClr val="accent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Offer real-life application of content</a:t>
            </a:r>
            <a:endParaRPr lang="en-US" sz="2000" b="1" dirty="0">
              <a:solidFill>
                <a:schemeClr val="tx1"/>
              </a:solidFill>
            </a:endParaRPr>
          </a:p>
        </p:txBody>
      </p:sp>
      <p:sp>
        <p:nvSpPr>
          <p:cNvPr id="14" name="TextBox 13"/>
          <p:cNvSpPr txBox="1"/>
          <p:nvPr/>
        </p:nvSpPr>
        <p:spPr>
          <a:xfrm>
            <a:off x="228600" y="1295400"/>
            <a:ext cx="1905000" cy="830997"/>
          </a:xfrm>
          <a:prstGeom prst="rect">
            <a:avLst/>
          </a:prstGeom>
          <a:noFill/>
        </p:spPr>
        <p:txBody>
          <a:bodyPr wrap="square" rtlCol="0">
            <a:spAutoFit/>
          </a:bodyPr>
          <a:lstStyle/>
          <a:p>
            <a:r>
              <a:rPr lang="en-US" sz="2400" b="1" dirty="0" smtClean="0"/>
              <a:t>Pre-Designed </a:t>
            </a:r>
            <a:r>
              <a:rPr lang="en-US" sz="2400" b="1" dirty="0" smtClean="0"/>
              <a:t>Element</a:t>
            </a:r>
          </a:p>
        </p:txBody>
      </p:sp>
      <p:sp>
        <p:nvSpPr>
          <p:cNvPr id="20" name="TextBox 19"/>
          <p:cNvSpPr txBox="1"/>
          <p:nvPr/>
        </p:nvSpPr>
        <p:spPr>
          <a:xfrm>
            <a:off x="228600" y="2362200"/>
            <a:ext cx="1905000" cy="1938992"/>
          </a:xfrm>
          <a:prstGeom prst="rect">
            <a:avLst/>
          </a:prstGeom>
          <a:noFill/>
        </p:spPr>
        <p:txBody>
          <a:bodyPr wrap="square" rtlCol="0">
            <a:spAutoFit/>
          </a:bodyPr>
          <a:lstStyle/>
          <a:p>
            <a:r>
              <a:rPr lang="en-US" sz="2400" b="1" dirty="0" smtClean="0"/>
              <a:t>but also</a:t>
            </a:r>
          </a:p>
          <a:p>
            <a:endParaRPr lang="en-US" sz="2400" b="1" dirty="0" smtClean="0"/>
          </a:p>
          <a:p>
            <a:r>
              <a:rPr lang="en-US" sz="2400" b="1" dirty="0" smtClean="0"/>
              <a:t>Customized Element</a:t>
            </a:r>
          </a:p>
          <a:p>
            <a:endParaRPr lang="en-US" sz="2400" b="1"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2">
                    <a:lumMod val="75000"/>
                  </a:schemeClr>
                </a:solidFill>
              </a:rPr>
              <a:t>Faculty Web Meetings:  Goals</a:t>
            </a:r>
            <a:endParaRPr lang="en-US" dirty="0">
              <a:solidFill>
                <a:schemeClr val="accent2">
                  <a:lumMod val="75000"/>
                </a:schemeClr>
              </a:solidFill>
            </a:endParaRPr>
          </a:p>
        </p:txBody>
      </p:sp>
      <p:sp>
        <p:nvSpPr>
          <p:cNvPr id="3" name="Content Placeholder 2"/>
          <p:cNvSpPr>
            <a:spLocks noGrp="1"/>
          </p:cNvSpPr>
          <p:nvPr>
            <p:ph idx="1"/>
          </p:nvPr>
        </p:nvSpPr>
        <p:spPr>
          <a:xfrm>
            <a:off x="457200" y="1600200"/>
            <a:ext cx="8458200" cy="4525963"/>
          </a:xfrm>
        </p:spPr>
        <p:txBody>
          <a:bodyPr>
            <a:normAutofit/>
          </a:bodyPr>
          <a:lstStyle/>
          <a:p>
            <a:pPr lvl="0"/>
            <a:r>
              <a:rPr lang="en-US" dirty="0" smtClean="0"/>
              <a:t>Report on survey data</a:t>
            </a:r>
          </a:p>
          <a:p>
            <a:pPr lvl="0"/>
            <a:r>
              <a:rPr lang="en-US" dirty="0" smtClean="0"/>
              <a:t>Recognize benefits PDC approach </a:t>
            </a:r>
            <a:r>
              <a:rPr lang="en-US" dirty="0"/>
              <a:t>has delivered</a:t>
            </a:r>
          </a:p>
          <a:p>
            <a:pPr lvl="0"/>
            <a:r>
              <a:rPr lang="en-US" dirty="0" smtClean="0"/>
              <a:t>Reinforce English/ Communications online community </a:t>
            </a:r>
            <a:r>
              <a:rPr lang="en-US" dirty="0"/>
              <a:t>of </a:t>
            </a:r>
            <a:r>
              <a:rPr lang="en-US" dirty="0" smtClean="0"/>
              <a:t>practice</a:t>
            </a:r>
            <a:endParaRPr lang="en-US" dirty="0"/>
          </a:p>
          <a:p>
            <a:pPr lvl="0"/>
            <a:r>
              <a:rPr lang="en-US" dirty="0"/>
              <a:t>Motivate faculty to re-engage in conversations about PDC design and </a:t>
            </a:r>
            <a:r>
              <a:rPr lang="en-US" dirty="0" smtClean="0"/>
              <a:t>development</a:t>
            </a:r>
          </a:p>
          <a:p>
            <a:endParaRPr lang="en-US" dirty="0"/>
          </a:p>
        </p:txBody>
      </p:sp>
      <p:pic>
        <p:nvPicPr>
          <p:cNvPr id="4" name="Picture 3" descr="Red+Grey+Stacked[1].JPG"/>
          <p:cNvPicPr>
            <a:picLocks noChangeAspect="1"/>
          </p:cNvPicPr>
          <p:nvPr/>
        </p:nvPicPr>
        <p:blipFill>
          <a:blip r:embed="rId3" cstate="print"/>
          <a:stretch>
            <a:fillRect/>
          </a:stretch>
        </p:blipFill>
        <p:spPr>
          <a:xfrm>
            <a:off x="7078860" y="5562600"/>
            <a:ext cx="1803012" cy="104546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rPr>
              <a:t>Overview</a:t>
            </a:r>
            <a:endParaRPr lang="en-US" dirty="0">
              <a:solidFill>
                <a:schemeClr val="accent2">
                  <a:lumMod val="75000"/>
                </a:schemeClr>
              </a:solidFill>
            </a:endParaRPr>
          </a:p>
        </p:txBody>
      </p:sp>
      <p:sp>
        <p:nvSpPr>
          <p:cNvPr id="3" name="Content Placeholder 2"/>
          <p:cNvSpPr>
            <a:spLocks noGrp="1"/>
          </p:cNvSpPr>
          <p:nvPr>
            <p:ph idx="1"/>
          </p:nvPr>
        </p:nvSpPr>
        <p:spPr/>
        <p:txBody>
          <a:bodyPr>
            <a:normAutofit fontScale="92500" lnSpcReduction="20000"/>
          </a:bodyPr>
          <a:lstStyle/>
          <a:p>
            <a:pPr>
              <a:buNone/>
            </a:pPr>
            <a:r>
              <a:rPr lang="en-US" dirty="0" smtClean="0"/>
              <a:t>Davenport U Research Project on English 311 PDC</a:t>
            </a:r>
          </a:p>
          <a:p>
            <a:r>
              <a:rPr lang="en-US" dirty="0" smtClean="0"/>
              <a:t>Why pre-designed courses?</a:t>
            </a:r>
          </a:p>
          <a:p>
            <a:r>
              <a:rPr lang="en-US" dirty="0" smtClean="0"/>
              <a:t>Research methodology and results</a:t>
            </a:r>
          </a:p>
          <a:p>
            <a:r>
              <a:rPr lang="en-US" dirty="0" smtClean="0"/>
              <a:t>Implications</a:t>
            </a:r>
          </a:p>
          <a:p>
            <a:pPr>
              <a:buNone/>
            </a:pPr>
            <a:endParaRPr lang="en-US" dirty="0" smtClean="0"/>
          </a:p>
          <a:p>
            <a:pPr>
              <a:buNone/>
            </a:pPr>
            <a:r>
              <a:rPr lang="en-US" dirty="0" smtClean="0"/>
              <a:t>Connecting to your institution</a:t>
            </a:r>
          </a:p>
          <a:p>
            <a:r>
              <a:rPr lang="en-US" dirty="0" smtClean="0"/>
              <a:t>Course criteria</a:t>
            </a:r>
          </a:p>
          <a:p>
            <a:r>
              <a:rPr lang="en-US" dirty="0" smtClean="0"/>
              <a:t>Staffing/ key roles</a:t>
            </a:r>
          </a:p>
          <a:p>
            <a:r>
              <a:rPr lang="en-US" dirty="0" smtClean="0"/>
              <a:t>Processes and communications</a:t>
            </a:r>
          </a:p>
          <a:p>
            <a:pPr>
              <a:buNone/>
            </a:pPr>
            <a:endParaRPr lang="en-US" dirty="0"/>
          </a:p>
        </p:txBody>
      </p:sp>
      <p:pic>
        <p:nvPicPr>
          <p:cNvPr id="4" name="Picture 3" descr="Red+Grey+Stacked[1].JPG"/>
          <p:cNvPicPr>
            <a:picLocks noChangeAspect="1"/>
          </p:cNvPicPr>
          <p:nvPr/>
        </p:nvPicPr>
        <p:blipFill>
          <a:blip r:embed="rId2" cstate="print"/>
          <a:stretch>
            <a:fillRect/>
          </a:stretch>
        </p:blipFill>
        <p:spPr>
          <a:xfrm>
            <a:off x="7078860" y="5562600"/>
            <a:ext cx="1803012" cy="1045464"/>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rPr>
              <a:t>Session Impact on Faculty</a:t>
            </a:r>
            <a:endParaRPr lang="en-US" dirty="0">
              <a:solidFill>
                <a:schemeClr val="accent2">
                  <a:lumMod val="75000"/>
                </a:schemeClr>
              </a:solidFill>
            </a:endParaRPr>
          </a:p>
        </p:txBody>
      </p:sp>
      <p:sp>
        <p:nvSpPr>
          <p:cNvPr id="3" name="Content Placeholder 2"/>
          <p:cNvSpPr>
            <a:spLocks noGrp="1"/>
          </p:cNvSpPr>
          <p:nvPr>
            <p:ph idx="1"/>
          </p:nvPr>
        </p:nvSpPr>
        <p:spPr/>
        <p:txBody>
          <a:bodyPr>
            <a:normAutofit/>
          </a:bodyPr>
          <a:lstStyle/>
          <a:p>
            <a:pPr>
              <a:buNone/>
            </a:pPr>
            <a:r>
              <a:rPr lang="en-US" dirty="0"/>
              <a:t>At the conclusion of the </a:t>
            </a:r>
            <a:r>
              <a:rPr lang="en-US" dirty="0" smtClean="0"/>
              <a:t>session: </a:t>
            </a:r>
          </a:p>
          <a:p>
            <a:r>
              <a:rPr lang="en-US" dirty="0" smtClean="0">
                <a:solidFill>
                  <a:schemeClr val="accent2">
                    <a:lumMod val="75000"/>
                  </a:schemeClr>
                </a:solidFill>
              </a:rPr>
              <a:t>71</a:t>
            </a:r>
            <a:r>
              <a:rPr lang="en-US" dirty="0">
                <a:solidFill>
                  <a:schemeClr val="accent2">
                    <a:lumMod val="75000"/>
                  </a:schemeClr>
                </a:solidFill>
              </a:rPr>
              <a:t>% </a:t>
            </a:r>
            <a:r>
              <a:rPr lang="en-US" dirty="0" smtClean="0"/>
              <a:t>indicated a </a:t>
            </a:r>
            <a:r>
              <a:rPr lang="en-US" dirty="0"/>
              <a:t>better understanding of the PDC goals, processes, and </a:t>
            </a:r>
            <a:r>
              <a:rPr lang="en-US" dirty="0" smtClean="0"/>
              <a:t>approach</a:t>
            </a:r>
          </a:p>
          <a:p>
            <a:endParaRPr lang="en-US" dirty="0" smtClean="0"/>
          </a:p>
          <a:p>
            <a:r>
              <a:rPr lang="en-US" dirty="0">
                <a:solidFill>
                  <a:schemeClr val="accent2">
                    <a:lumMod val="75000"/>
                  </a:schemeClr>
                </a:solidFill>
              </a:rPr>
              <a:t>57% </a:t>
            </a:r>
            <a:r>
              <a:rPr lang="en-US" dirty="0" smtClean="0"/>
              <a:t>indicated they </a:t>
            </a:r>
            <a:r>
              <a:rPr lang="en-US" dirty="0"/>
              <a:t>would </a:t>
            </a:r>
            <a:r>
              <a:rPr lang="en-US" dirty="0" smtClean="0"/>
              <a:t>increase communication &amp; collaboration </a:t>
            </a:r>
            <a:r>
              <a:rPr lang="en-US" dirty="0"/>
              <a:t>with </a:t>
            </a:r>
            <a:r>
              <a:rPr lang="en-US" dirty="0" smtClean="0"/>
              <a:t>course </a:t>
            </a:r>
            <a:r>
              <a:rPr lang="en-US" dirty="0"/>
              <a:t>teaching team </a:t>
            </a:r>
            <a:r>
              <a:rPr lang="en-US" dirty="0" smtClean="0"/>
              <a:t>&amp; course coordinator</a:t>
            </a:r>
            <a:endParaRPr lang="en-US" dirty="0"/>
          </a:p>
        </p:txBody>
      </p:sp>
      <p:pic>
        <p:nvPicPr>
          <p:cNvPr id="4" name="Picture 3" descr="Red+Grey+Stacked[1].JPG"/>
          <p:cNvPicPr>
            <a:picLocks noChangeAspect="1"/>
          </p:cNvPicPr>
          <p:nvPr/>
        </p:nvPicPr>
        <p:blipFill>
          <a:blip r:embed="rId3" cstate="print"/>
          <a:stretch>
            <a:fillRect/>
          </a:stretch>
        </p:blipFill>
        <p:spPr>
          <a:xfrm>
            <a:off x="7078860" y="5562600"/>
            <a:ext cx="1803012" cy="1045464"/>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rPr>
              <a:t>Name Placard </a:t>
            </a:r>
            <a:r>
              <a:rPr lang="en-US" dirty="0" smtClean="0">
                <a:solidFill>
                  <a:schemeClr val="accent2">
                    <a:lumMod val="75000"/>
                  </a:schemeClr>
                </a:solidFill>
              </a:rPr>
              <a:t>Activity?</a:t>
            </a:r>
            <a:r>
              <a:rPr lang="en-US" dirty="0" smtClean="0">
                <a:solidFill>
                  <a:schemeClr val="accent2">
                    <a:lumMod val="75000"/>
                  </a:schemeClr>
                </a:solidFill>
              </a:rPr>
              <a:t>	</a:t>
            </a:r>
            <a:endParaRPr lang="en-US" dirty="0">
              <a:solidFill>
                <a:schemeClr val="accent2">
                  <a:lumMod val="75000"/>
                </a:schemeClr>
              </a:solidFill>
            </a:endParaRPr>
          </a:p>
        </p:txBody>
      </p:sp>
      <p:sp>
        <p:nvSpPr>
          <p:cNvPr id="3" name="Content Placeholder 2"/>
          <p:cNvSpPr>
            <a:spLocks noGrp="1"/>
          </p:cNvSpPr>
          <p:nvPr>
            <p:ph idx="1"/>
          </p:nvPr>
        </p:nvSpPr>
        <p:spPr>
          <a:xfrm>
            <a:off x="1295400" y="1524000"/>
            <a:ext cx="6629400" cy="3962400"/>
          </a:xfrm>
        </p:spPr>
        <p:txBody>
          <a:bodyPr>
            <a:normAutofit/>
          </a:bodyPr>
          <a:lstStyle/>
          <a:p>
            <a:pPr marL="288925" indent="-288925"/>
            <a:r>
              <a:rPr lang="en-US" sz="2800" dirty="0" smtClean="0"/>
              <a:t>Clearly defined template….. Or not?</a:t>
            </a:r>
          </a:p>
          <a:p>
            <a:pPr marL="288925" indent="-288925"/>
            <a:r>
              <a:rPr lang="en-US" sz="2800" dirty="0" smtClean="0"/>
              <a:t>Resources/ time…. Enough?</a:t>
            </a:r>
          </a:p>
          <a:p>
            <a:pPr marL="288925" indent="-288925"/>
            <a:r>
              <a:rPr lang="en-US" sz="2800" dirty="0" smtClean="0"/>
              <a:t>Purpose of template?</a:t>
            </a:r>
          </a:p>
          <a:p>
            <a:pPr marL="288925" indent="-288925">
              <a:buNone/>
            </a:pPr>
            <a:endParaRPr lang="en-US" sz="2800" dirty="0" smtClean="0"/>
          </a:p>
          <a:p>
            <a:pPr marL="288925" indent="-288925">
              <a:buNone/>
            </a:pPr>
            <a:endParaRPr lang="en-US" sz="2800" dirty="0" smtClean="0"/>
          </a:p>
          <a:p>
            <a:endParaRPr lang="en-US" dirty="0" smtClean="0"/>
          </a:p>
          <a:p>
            <a:pPr>
              <a:buNone/>
            </a:pPr>
            <a:endParaRPr lang="en-US" dirty="0"/>
          </a:p>
        </p:txBody>
      </p:sp>
      <p:pic>
        <p:nvPicPr>
          <p:cNvPr id="4" name="Picture 3" descr="Red+Grey+Stacked[1].JPG"/>
          <p:cNvPicPr>
            <a:picLocks noChangeAspect="1"/>
          </p:cNvPicPr>
          <p:nvPr/>
        </p:nvPicPr>
        <p:blipFill>
          <a:blip r:embed="rId3" cstate="print"/>
          <a:stretch>
            <a:fillRect/>
          </a:stretch>
        </p:blipFill>
        <p:spPr>
          <a:xfrm>
            <a:off x="7078860" y="5562600"/>
            <a:ext cx="1803012" cy="1045464"/>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2">
                    <a:lumMod val="75000"/>
                  </a:schemeClr>
                </a:solidFill>
              </a:rPr>
              <a:t>Maintaining Effectiveness with PDCS</a:t>
            </a:r>
            <a:endParaRPr lang="en-US" dirty="0">
              <a:solidFill>
                <a:schemeClr val="accent2">
                  <a:lumMod val="75000"/>
                </a:schemeClr>
              </a:solidFill>
            </a:endParaRPr>
          </a:p>
        </p:txBody>
      </p:sp>
      <p:graphicFrame>
        <p:nvGraphicFramePr>
          <p:cNvPr id="4" name="Content Placeholder 3"/>
          <p:cNvGraphicFramePr>
            <a:graphicFrameLocks noGrp="1"/>
          </p:cNvGraphicFramePr>
          <p:nvPr>
            <p:ph idx="1"/>
          </p:nvPr>
        </p:nvGraphicFramePr>
        <p:xfrm>
          <a:off x="685800" y="1295400"/>
          <a:ext cx="66294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ircular Arrow 4"/>
          <p:cNvSpPr/>
          <p:nvPr/>
        </p:nvSpPr>
        <p:spPr>
          <a:xfrm rot="5049707">
            <a:off x="3012565" y="1031366"/>
            <a:ext cx="2899676" cy="2899676"/>
          </a:xfrm>
          <a:prstGeom prst="circularArrow">
            <a:avLst>
              <a:gd name="adj1" fmla="val 5984"/>
              <a:gd name="adj2" fmla="val 394124"/>
              <a:gd name="adj3" fmla="val 13313824"/>
              <a:gd name="adj4" fmla="val 10508221"/>
              <a:gd name="adj5" fmla="val 6981"/>
            </a:avLst>
          </a:prstGeom>
          <a:solidFill>
            <a:schemeClr val="tx1"/>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6" name="TextBox 5"/>
          <p:cNvSpPr txBox="1"/>
          <p:nvPr/>
        </p:nvSpPr>
        <p:spPr>
          <a:xfrm>
            <a:off x="5486400" y="1447800"/>
            <a:ext cx="3200400" cy="1200329"/>
          </a:xfrm>
          <a:prstGeom prst="rect">
            <a:avLst/>
          </a:prstGeom>
          <a:noFill/>
        </p:spPr>
        <p:txBody>
          <a:bodyPr wrap="square" rtlCol="0">
            <a:spAutoFit/>
          </a:bodyPr>
          <a:lstStyle/>
          <a:p>
            <a:r>
              <a:rPr lang="en-US" sz="2400" b="1" dirty="0" smtClean="0"/>
              <a:t>Continual Evolution and Quality Enhancement</a:t>
            </a:r>
            <a:endParaRPr lang="en-US" sz="2400" b="1" dirty="0"/>
          </a:p>
        </p:txBody>
      </p:sp>
      <p:pic>
        <p:nvPicPr>
          <p:cNvPr id="7" name="Picture 6" descr="Red+Grey+Stacked[1].JPG"/>
          <p:cNvPicPr>
            <a:picLocks noChangeAspect="1"/>
          </p:cNvPicPr>
          <p:nvPr/>
        </p:nvPicPr>
        <p:blipFill>
          <a:blip r:embed="rId8" cstate="print"/>
          <a:stretch>
            <a:fillRect/>
          </a:stretch>
        </p:blipFill>
        <p:spPr>
          <a:xfrm>
            <a:off x="7078860" y="5562600"/>
            <a:ext cx="1803012" cy="1045464"/>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2">
                    <a:lumMod val="75000"/>
                  </a:schemeClr>
                </a:solidFill>
              </a:rPr>
              <a:t>Lessons Learned:  Implementing PDCs</a:t>
            </a:r>
            <a:endParaRPr lang="en-US" dirty="0">
              <a:solidFill>
                <a:schemeClr val="accent2">
                  <a:lumMod val="75000"/>
                </a:schemeClr>
              </a:solidFill>
            </a:endParaRPr>
          </a:p>
        </p:txBody>
      </p:sp>
      <p:sp>
        <p:nvSpPr>
          <p:cNvPr id="3" name="Content Placeholder 2"/>
          <p:cNvSpPr>
            <a:spLocks noGrp="1"/>
          </p:cNvSpPr>
          <p:nvPr>
            <p:ph idx="1"/>
          </p:nvPr>
        </p:nvSpPr>
        <p:spPr/>
        <p:txBody>
          <a:bodyPr>
            <a:normAutofit/>
          </a:bodyPr>
          <a:lstStyle/>
          <a:p>
            <a:pPr>
              <a:lnSpc>
                <a:spcPct val="150000"/>
              </a:lnSpc>
            </a:pPr>
            <a:r>
              <a:rPr lang="en-US" dirty="0" smtClean="0"/>
              <a:t>Determine your PDC </a:t>
            </a:r>
            <a:r>
              <a:rPr lang="en-US" dirty="0" smtClean="0"/>
              <a:t>approach</a:t>
            </a:r>
            <a:endParaRPr lang="en-US" dirty="0" smtClean="0"/>
          </a:p>
          <a:p>
            <a:pPr>
              <a:lnSpc>
                <a:spcPct val="150000"/>
              </a:lnSpc>
            </a:pPr>
            <a:r>
              <a:rPr lang="en-US" dirty="0" smtClean="0"/>
              <a:t>Provide instructor preparation and training</a:t>
            </a:r>
          </a:p>
          <a:p>
            <a:pPr>
              <a:lnSpc>
                <a:spcPct val="150000"/>
              </a:lnSpc>
            </a:pPr>
            <a:r>
              <a:rPr lang="en-US" dirty="0" smtClean="0"/>
              <a:t>Administer </a:t>
            </a:r>
            <a:r>
              <a:rPr lang="en-US" dirty="0" smtClean="0"/>
              <a:t>PDCS via </a:t>
            </a:r>
            <a:r>
              <a:rPr lang="en-US" smtClean="0"/>
              <a:t>assigned staff role</a:t>
            </a:r>
            <a:endParaRPr lang="en-US" dirty="0" smtClean="0"/>
          </a:p>
          <a:p>
            <a:pPr>
              <a:lnSpc>
                <a:spcPct val="150000"/>
              </a:lnSpc>
            </a:pPr>
            <a:r>
              <a:rPr lang="en-US" dirty="0" smtClean="0"/>
              <a:t>Plan for continual </a:t>
            </a:r>
            <a:r>
              <a:rPr lang="en-US" dirty="0" smtClean="0"/>
              <a:t>evolution</a:t>
            </a:r>
          </a:p>
          <a:p>
            <a:pPr>
              <a:lnSpc>
                <a:spcPct val="150000"/>
              </a:lnSpc>
            </a:pPr>
            <a:r>
              <a:rPr lang="en-US" dirty="0" smtClean="0"/>
              <a:t>Communicate, communicate, communicate</a:t>
            </a:r>
            <a:endParaRPr lang="en-US" dirty="0" smtClean="0"/>
          </a:p>
          <a:p>
            <a:endParaRPr lang="en-US" dirty="0"/>
          </a:p>
        </p:txBody>
      </p:sp>
      <p:pic>
        <p:nvPicPr>
          <p:cNvPr id="4" name="Picture 3" descr="Red+Grey+Stacked[1].JPG"/>
          <p:cNvPicPr>
            <a:picLocks noChangeAspect="1"/>
          </p:cNvPicPr>
          <p:nvPr/>
        </p:nvPicPr>
        <p:blipFill>
          <a:blip r:embed="rId3" cstate="print"/>
          <a:stretch>
            <a:fillRect/>
          </a:stretch>
        </p:blipFill>
        <p:spPr>
          <a:xfrm>
            <a:off x="7078860" y="5562600"/>
            <a:ext cx="1803012" cy="1045464"/>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rPr>
              <a:t>PDC Approach Suggestions</a:t>
            </a:r>
            <a:endParaRPr lang="en-US" dirty="0">
              <a:solidFill>
                <a:schemeClr val="accent2">
                  <a:lumMod val="75000"/>
                </a:schemeClr>
              </a:solidFill>
            </a:endParaRPr>
          </a:p>
        </p:txBody>
      </p:sp>
      <p:sp>
        <p:nvSpPr>
          <p:cNvPr id="3" name="Content Placeholder 2"/>
          <p:cNvSpPr>
            <a:spLocks noGrp="1"/>
          </p:cNvSpPr>
          <p:nvPr>
            <p:ph idx="1"/>
          </p:nvPr>
        </p:nvSpPr>
        <p:spPr>
          <a:xfrm>
            <a:off x="381000" y="1219200"/>
            <a:ext cx="8534400" cy="5105400"/>
          </a:xfrm>
        </p:spPr>
        <p:txBody>
          <a:bodyPr>
            <a:normAutofit fontScale="92500" lnSpcReduction="10000"/>
          </a:bodyPr>
          <a:lstStyle/>
          <a:p>
            <a:r>
              <a:rPr lang="en-US" dirty="0" smtClean="0"/>
              <a:t>Read literature, talk to colleagues to identify options</a:t>
            </a:r>
          </a:p>
          <a:p>
            <a:r>
              <a:rPr lang="en-US" dirty="0" smtClean="0"/>
              <a:t>Identify elements to remain consistent and why</a:t>
            </a:r>
          </a:p>
          <a:p>
            <a:r>
              <a:rPr lang="en-US" dirty="0" smtClean="0"/>
              <a:t>Identify elements allowed for customization and why</a:t>
            </a:r>
          </a:p>
          <a:p>
            <a:r>
              <a:rPr lang="en-US" dirty="0" smtClean="0"/>
              <a:t>Align with required assessment</a:t>
            </a:r>
          </a:p>
          <a:p>
            <a:r>
              <a:rPr lang="en-US" dirty="0" smtClean="0"/>
              <a:t>Assign development team</a:t>
            </a:r>
          </a:p>
          <a:p>
            <a:pPr lvl="1"/>
            <a:r>
              <a:rPr lang="en-US" dirty="0" smtClean="0"/>
              <a:t>ID </a:t>
            </a:r>
          </a:p>
          <a:p>
            <a:pPr lvl="1"/>
            <a:r>
              <a:rPr lang="en-US" dirty="0" smtClean="0"/>
              <a:t>IT </a:t>
            </a:r>
          </a:p>
          <a:p>
            <a:pPr lvl="1"/>
            <a:r>
              <a:rPr lang="en-US" dirty="0" smtClean="0"/>
              <a:t>SME </a:t>
            </a:r>
          </a:p>
          <a:p>
            <a:pPr lvl="1"/>
            <a:r>
              <a:rPr lang="en-US" dirty="0" smtClean="0"/>
              <a:t>Students(?)</a:t>
            </a:r>
            <a:endParaRPr lang="en-US" dirty="0"/>
          </a:p>
        </p:txBody>
      </p:sp>
      <p:pic>
        <p:nvPicPr>
          <p:cNvPr id="4" name="Picture 3" descr="Red+Grey+Stacked[1].JPG"/>
          <p:cNvPicPr>
            <a:picLocks noChangeAspect="1"/>
          </p:cNvPicPr>
          <p:nvPr/>
        </p:nvPicPr>
        <p:blipFill>
          <a:blip r:embed="rId3" cstate="print"/>
          <a:stretch>
            <a:fillRect/>
          </a:stretch>
        </p:blipFill>
        <p:spPr>
          <a:xfrm>
            <a:off x="7078860" y="5562600"/>
            <a:ext cx="1803012" cy="1045464"/>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rPr>
              <a:t>Instructor Preparation and Training</a:t>
            </a:r>
            <a:endParaRPr lang="en-US" dirty="0">
              <a:solidFill>
                <a:schemeClr val="accent2">
                  <a:lumMod val="75000"/>
                </a:schemeClr>
              </a:solidFill>
            </a:endParaRPr>
          </a:p>
        </p:txBody>
      </p:sp>
      <p:sp>
        <p:nvSpPr>
          <p:cNvPr id="3" name="Content Placeholder 2"/>
          <p:cNvSpPr>
            <a:spLocks noGrp="1"/>
          </p:cNvSpPr>
          <p:nvPr>
            <p:ph idx="1"/>
          </p:nvPr>
        </p:nvSpPr>
        <p:spPr/>
        <p:txBody>
          <a:bodyPr/>
          <a:lstStyle/>
          <a:p>
            <a:r>
              <a:rPr lang="en-US" dirty="0" smtClean="0"/>
              <a:t>Require online training for all faculty teaching online including:</a:t>
            </a:r>
          </a:p>
          <a:p>
            <a:pPr lvl="1"/>
            <a:r>
              <a:rPr lang="en-US" dirty="0" smtClean="0"/>
              <a:t>Technical </a:t>
            </a:r>
          </a:p>
          <a:p>
            <a:pPr lvl="1"/>
            <a:r>
              <a:rPr lang="en-US" dirty="0" smtClean="0"/>
              <a:t>Pedagogical </a:t>
            </a:r>
          </a:p>
          <a:p>
            <a:pPr lvl="1"/>
            <a:r>
              <a:rPr lang="en-US" dirty="0" smtClean="0"/>
              <a:t>Collaborative </a:t>
            </a:r>
          </a:p>
          <a:p>
            <a:r>
              <a:rPr lang="en-US" dirty="0" smtClean="0"/>
              <a:t>Formal mentoring program</a:t>
            </a:r>
          </a:p>
          <a:p>
            <a:r>
              <a:rPr lang="en-US" dirty="0" smtClean="0"/>
              <a:t>Ongoing sessions to enhance skill level</a:t>
            </a:r>
          </a:p>
          <a:p>
            <a:endParaRPr lang="en-US" dirty="0"/>
          </a:p>
        </p:txBody>
      </p:sp>
      <p:pic>
        <p:nvPicPr>
          <p:cNvPr id="4" name="Picture 3" descr="Red+Grey+Stacked[1].JPG"/>
          <p:cNvPicPr>
            <a:picLocks noChangeAspect="1"/>
          </p:cNvPicPr>
          <p:nvPr/>
        </p:nvPicPr>
        <p:blipFill>
          <a:blip r:embed="rId2" cstate="print"/>
          <a:stretch>
            <a:fillRect/>
          </a:stretch>
        </p:blipFill>
        <p:spPr>
          <a:xfrm>
            <a:off x="7078860" y="5562600"/>
            <a:ext cx="1803012" cy="1045464"/>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rPr>
              <a:t>Staffing</a:t>
            </a:r>
            <a:endParaRPr lang="en-US" dirty="0">
              <a:solidFill>
                <a:schemeClr val="accent2">
                  <a:lumMod val="75000"/>
                </a:schemeClr>
              </a:solidFill>
            </a:endParaRPr>
          </a:p>
        </p:txBody>
      </p:sp>
      <p:sp>
        <p:nvSpPr>
          <p:cNvPr id="3" name="Content Placeholder 2"/>
          <p:cNvSpPr>
            <a:spLocks noGrp="1"/>
          </p:cNvSpPr>
          <p:nvPr>
            <p:ph idx="1"/>
          </p:nvPr>
        </p:nvSpPr>
        <p:spPr>
          <a:xfrm>
            <a:off x="457200" y="1371600"/>
            <a:ext cx="8229600" cy="4525963"/>
          </a:xfrm>
        </p:spPr>
        <p:txBody>
          <a:bodyPr/>
          <a:lstStyle/>
          <a:p>
            <a:pPr>
              <a:lnSpc>
                <a:spcPct val="150000"/>
              </a:lnSpc>
            </a:pPr>
            <a:r>
              <a:rPr lang="en-US" dirty="0" smtClean="0"/>
              <a:t>Course Coordinator role essential</a:t>
            </a:r>
          </a:p>
          <a:p>
            <a:pPr>
              <a:lnSpc>
                <a:spcPct val="150000"/>
              </a:lnSpc>
            </a:pPr>
            <a:r>
              <a:rPr lang="en-US" dirty="0" smtClean="0"/>
              <a:t>PDCs will not be valuable if not maintained</a:t>
            </a:r>
          </a:p>
          <a:p>
            <a:pPr>
              <a:lnSpc>
                <a:spcPct val="150000"/>
              </a:lnSpc>
            </a:pPr>
            <a:r>
              <a:rPr lang="en-US" dirty="0" smtClean="0"/>
              <a:t>Leadership of community of practice</a:t>
            </a:r>
          </a:p>
          <a:p>
            <a:pPr>
              <a:lnSpc>
                <a:spcPct val="150000"/>
              </a:lnSpc>
            </a:pPr>
            <a:r>
              <a:rPr lang="en-US" dirty="0" smtClean="0"/>
              <a:t>Instructional design and IT resource person</a:t>
            </a:r>
          </a:p>
          <a:p>
            <a:pPr>
              <a:lnSpc>
                <a:spcPct val="150000"/>
              </a:lnSpc>
            </a:pPr>
            <a:r>
              <a:rPr lang="en-US" dirty="0" smtClean="0"/>
              <a:t>Single point of contact for all faculty</a:t>
            </a:r>
          </a:p>
          <a:p>
            <a:endParaRPr lang="en-US" dirty="0" smtClean="0"/>
          </a:p>
          <a:p>
            <a:pPr>
              <a:buNone/>
            </a:pPr>
            <a:endParaRPr lang="en-US" dirty="0"/>
          </a:p>
        </p:txBody>
      </p:sp>
      <p:pic>
        <p:nvPicPr>
          <p:cNvPr id="4" name="Picture 3" descr="Red+Grey+Stacked[1].JPG"/>
          <p:cNvPicPr>
            <a:picLocks noChangeAspect="1"/>
          </p:cNvPicPr>
          <p:nvPr/>
        </p:nvPicPr>
        <p:blipFill>
          <a:blip r:embed="rId2" cstate="print"/>
          <a:stretch>
            <a:fillRect/>
          </a:stretch>
        </p:blipFill>
        <p:spPr>
          <a:xfrm>
            <a:off x="7078860" y="5562600"/>
            <a:ext cx="1803012" cy="1045464"/>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rPr>
              <a:t>Plan for Change</a:t>
            </a:r>
            <a:endParaRPr lang="en-US" dirty="0">
              <a:solidFill>
                <a:schemeClr val="accent2">
                  <a:lumMod val="75000"/>
                </a:schemeClr>
              </a:solidFill>
            </a:endParaRPr>
          </a:p>
        </p:txBody>
      </p:sp>
      <p:sp>
        <p:nvSpPr>
          <p:cNvPr id="3" name="Content Placeholder 2"/>
          <p:cNvSpPr>
            <a:spLocks noGrp="1"/>
          </p:cNvSpPr>
          <p:nvPr>
            <p:ph idx="1"/>
          </p:nvPr>
        </p:nvSpPr>
        <p:spPr/>
        <p:txBody>
          <a:bodyPr/>
          <a:lstStyle/>
          <a:p>
            <a:r>
              <a:rPr lang="en-US" dirty="0" smtClean="0"/>
              <a:t>PDCs should evolve based on new ideas and faculty input:</a:t>
            </a:r>
          </a:p>
          <a:p>
            <a:pPr lvl="1"/>
            <a:r>
              <a:rPr lang="en-US" dirty="0" smtClean="0"/>
              <a:t>How will you solicit ideas for needed changes?</a:t>
            </a:r>
          </a:p>
          <a:p>
            <a:pPr lvl="1"/>
            <a:r>
              <a:rPr lang="en-US" dirty="0" smtClean="0"/>
              <a:t>Who will make the changes?</a:t>
            </a:r>
          </a:p>
          <a:p>
            <a:pPr lvl="1"/>
            <a:r>
              <a:rPr lang="en-US" dirty="0" smtClean="0"/>
              <a:t>Review/ sign off process?</a:t>
            </a:r>
          </a:p>
          <a:p>
            <a:pPr lvl="1"/>
            <a:endParaRPr lang="en-US" dirty="0" smtClean="0"/>
          </a:p>
          <a:p>
            <a:r>
              <a:rPr lang="en-US" dirty="0" smtClean="0"/>
              <a:t>Cross-functional team involvement</a:t>
            </a:r>
          </a:p>
        </p:txBody>
      </p:sp>
      <p:pic>
        <p:nvPicPr>
          <p:cNvPr id="4" name="Picture 3" descr="Red+Grey+Stacked[1].JPG"/>
          <p:cNvPicPr>
            <a:picLocks noChangeAspect="1"/>
          </p:cNvPicPr>
          <p:nvPr/>
        </p:nvPicPr>
        <p:blipFill>
          <a:blip r:embed="rId2" cstate="print"/>
          <a:stretch>
            <a:fillRect/>
          </a:stretch>
        </p:blipFill>
        <p:spPr>
          <a:xfrm>
            <a:off x="7078860" y="5562600"/>
            <a:ext cx="1803012" cy="1045464"/>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rPr>
              <a:t>Communicate</a:t>
            </a:r>
            <a:endParaRPr lang="en-US" dirty="0">
              <a:solidFill>
                <a:schemeClr val="accent2">
                  <a:lumMod val="75000"/>
                </a:schemeClr>
              </a:solidFill>
            </a:endParaRPr>
          </a:p>
        </p:txBody>
      </p:sp>
      <p:sp>
        <p:nvSpPr>
          <p:cNvPr id="3" name="Content Placeholder 2"/>
          <p:cNvSpPr>
            <a:spLocks noGrp="1"/>
          </p:cNvSpPr>
          <p:nvPr>
            <p:ph idx="1"/>
          </p:nvPr>
        </p:nvSpPr>
        <p:spPr/>
        <p:txBody>
          <a:bodyPr>
            <a:normAutofit/>
          </a:bodyPr>
          <a:lstStyle/>
          <a:p>
            <a:r>
              <a:rPr lang="en-US" dirty="0" smtClean="0"/>
              <a:t>Information alone not enough</a:t>
            </a:r>
          </a:p>
          <a:p>
            <a:r>
              <a:rPr lang="en-US" dirty="0" smtClean="0"/>
              <a:t>Affective domain is important to change</a:t>
            </a:r>
          </a:p>
          <a:p>
            <a:r>
              <a:rPr lang="en-US" dirty="0" smtClean="0"/>
              <a:t>Collaborative communications processes</a:t>
            </a:r>
          </a:p>
          <a:p>
            <a:r>
              <a:rPr lang="en-US" dirty="0" smtClean="0"/>
              <a:t>Include all stakeholders</a:t>
            </a:r>
          </a:p>
          <a:p>
            <a:pPr lvl="1"/>
            <a:r>
              <a:rPr lang="en-US" dirty="0" smtClean="0"/>
              <a:t>Faculty</a:t>
            </a:r>
          </a:p>
          <a:p>
            <a:pPr lvl="1"/>
            <a:r>
              <a:rPr lang="en-US" dirty="0" smtClean="0"/>
              <a:t>IT </a:t>
            </a:r>
          </a:p>
          <a:p>
            <a:pPr lvl="1"/>
            <a:r>
              <a:rPr lang="en-US" dirty="0" smtClean="0"/>
              <a:t>Advisors</a:t>
            </a:r>
          </a:p>
          <a:p>
            <a:pPr lvl="1"/>
            <a:r>
              <a:rPr lang="en-US" dirty="0" smtClean="0"/>
              <a:t>Library</a:t>
            </a:r>
            <a:endParaRPr lang="en-US" dirty="0" smtClean="0"/>
          </a:p>
          <a:p>
            <a:pPr lvl="1"/>
            <a:endParaRPr lang="en-US" dirty="0" smtClean="0"/>
          </a:p>
        </p:txBody>
      </p:sp>
      <p:pic>
        <p:nvPicPr>
          <p:cNvPr id="4" name="Picture 3" descr="Red+Grey+Stacked[1].JPG"/>
          <p:cNvPicPr>
            <a:picLocks noChangeAspect="1"/>
          </p:cNvPicPr>
          <p:nvPr/>
        </p:nvPicPr>
        <p:blipFill>
          <a:blip r:embed="rId2" cstate="print"/>
          <a:stretch>
            <a:fillRect/>
          </a:stretch>
        </p:blipFill>
        <p:spPr>
          <a:xfrm>
            <a:off x="7078860" y="5562600"/>
            <a:ext cx="1803012" cy="1045464"/>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ed+Grey+Stacked[1].JPG"/>
          <p:cNvPicPr>
            <a:picLocks noChangeAspect="1"/>
          </p:cNvPicPr>
          <p:nvPr/>
        </p:nvPicPr>
        <p:blipFill>
          <a:blip r:embed="rId2" cstate="print"/>
          <a:stretch>
            <a:fillRect/>
          </a:stretch>
        </p:blipFill>
        <p:spPr>
          <a:xfrm>
            <a:off x="7078860" y="5562600"/>
            <a:ext cx="1803012" cy="1045464"/>
          </a:xfrm>
          <a:prstGeom prst="rect">
            <a:avLst/>
          </a:prstGeom>
        </p:spPr>
      </p:pic>
      <p:sp>
        <p:nvSpPr>
          <p:cNvPr id="2" name="Title 1"/>
          <p:cNvSpPr>
            <a:spLocks noGrp="1"/>
          </p:cNvSpPr>
          <p:nvPr>
            <p:ph type="title"/>
          </p:nvPr>
        </p:nvSpPr>
        <p:spPr/>
        <p:txBody>
          <a:bodyPr/>
          <a:lstStyle/>
          <a:p>
            <a:r>
              <a:rPr lang="en-US" dirty="0" smtClean="0">
                <a:solidFill>
                  <a:schemeClr val="accent2">
                    <a:lumMod val="75000"/>
                  </a:schemeClr>
                </a:solidFill>
              </a:rPr>
              <a:t>Wrap Up</a:t>
            </a:r>
            <a:endParaRPr lang="en-US" dirty="0">
              <a:solidFill>
                <a:schemeClr val="accent2">
                  <a:lumMod val="75000"/>
                </a:schemeClr>
              </a:solidFill>
            </a:endParaRPr>
          </a:p>
        </p:txBody>
      </p:sp>
      <p:sp>
        <p:nvSpPr>
          <p:cNvPr id="3" name="Content Placeholder 2"/>
          <p:cNvSpPr>
            <a:spLocks noGrp="1"/>
          </p:cNvSpPr>
          <p:nvPr>
            <p:ph idx="1"/>
          </p:nvPr>
        </p:nvSpPr>
        <p:spPr/>
        <p:txBody>
          <a:bodyPr>
            <a:normAutofit/>
          </a:bodyPr>
          <a:lstStyle/>
          <a:p>
            <a:r>
              <a:rPr lang="en-US" dirty="0" smtClean="0"/>
              <a:t>PDCs valuable tool to effective online teaching</a:t>
            </a:r>
          </a:p>
          <a:p>
            <a:r>
              <a:rPr lang="en-US" dirty="0" smtClean="0"/>
              <a:t>Must be implemented consciously, with attention to:</a:t>
            </a:r>
          </a:p>
          <a:p>
            <a:pPr lvl="1"/>
            <a:r>
              <a:rPr lang="en-US" dirty="0" smtClean="0"/>
              <a:t>Technical aspects</a:t>
            </a:r>
          </a:p>
          <a:p>
            <a:pPr lvl="1"/>
            <a:r>
              <a:rPr lang="en-US" dirty="0" smtClean="0"/>
              <a:t>Instructional design</a:t>
            </a:r>
          </a:p>
          <a:p>
            <a:pPr lvl="1"/>
            <a:r>
              <a:rPr lang="en-US" dirty="0" smtClean="0"/>
              <a:t>Mentoring/ Training</a:t>
            </a:r>
          </a:p>
          <a:p>
            <a:pPr lvl="1"/>
            <a:r>
              <a:rPr lang="en-US" dirty="0" smtClean="0"/>
              <a:t>Communications</a:t>
            </a:r>
          </a:p>
          <a:p>
            <a:pPr lvl="1"/>
            <a:r>
              <a:rPr lang="en-US" dirty="0" smtClean="0"/>
              <a:t>Ongoing administration and maintenance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ed+Grey+Stacked[1].JPG"/>
          <p:cNvPicPr>
            <a:picLocks noChangeAspect="1"/>
          </p:cNvPicPr>
          <p:nvPr/>
        </p:nvPicPr>
        <p:blipFill>
          <a:blip r:embed="rId2" cstate="print"/>
          <a:stretch>
            <a:fillRect/>
          </a:stretch>
        </p:blipFill>
        <p:spPr>
          <a:xfrm>
            <a:off x="7078860" y="5562600"/>
            <a:ext cx="1803012" cy="1045464"/>
          </a:xfrm>
          <a:prstGeom prst="rect">
            <a:avLst/>
          </a:prstGeom>
        </p:spPr>
      </p:pic>
      <p:sp>
        <p:nvSpPr>
          <p:cNvPr id="2" name="Title 1"/>
          <p:cNvSpPr>
            <a:spLocks noGrp="1"/>
          </p:cNvSpPr>
          <p:nvPr>
            <p:ph type="title"/>
          </p:nvPr>
        </p:nvSpPr>
        <p:spPr/>
        <p:txBody>
          <a:bodyPr/>
          <a:lstStyle/>
          <a:p>
            <a:r>
              <a:rPr lang="en-US" dirty="0" smtClean="0">
                <a:solidFill>
                  <a:schemeClr val="accent2">
                    <a:lumMod val="75000"/>
                  </a:schemeClr>
                </a:solidFill>
              </a:rPr>
              <a:t>Placard </a:t>
            </a:r>
            <a:r>
              <a:rPr lang="en-US" dirty="0" smtClean="0">
                <a:solidFill>
                  <a:schemeClr val="accent2">
                    <a:lumMod val="75000"/>
                  </a:schemeClr>
                </a:solidFill>
              </a:rPr>
              <a:t>Template Specifications</a:t>
            </a:r>
            <a:endParaRPr lang="en-US" dirty="0">
              <a:solidFill>
                <a:schemeClr val="accent2">
                  <a:lumMod val="75000"/>
                </a:schemeClr>
              </a:solidFill>
            </a:endParaRPr>
          </a:p>
        </p:txBody>
      </p:sp>
      <p:sp>
        <p:nvSpPr>
          <p:cNvPr id="3" name="Content Placeholder 2"/>
          <p:cNvSpPr>
            <a:spLocks noGrp="1"/>
          </p:cNvSpPr>
          <p:nvPr>
            <p:ph idx="1"/>
          </p:nvPr>
        </p:nvSpPr>
        <p:spPr/>
        <p:txBody>
          <a:bodyPr>
            <a:normAutofit/>
          </a:bodyPr>
          <a:lstStyle/>
          <a:p>
            <a:r>
              <a:rPr lang="en-US" dirty="0" smtClean="0"/>
              <a:t>Fold the card</a:t>
            </a:r>
          </a:p>
          <a:p>
            <a:r>
              <a:rPr lang="en-US" dirty="0" smtClean="0"/>
              <a:t>Identify </a:t>
            </a:r>
            <a:r>
              <a:rPr lang="en-US" dirty="0" smtClean="0"/>
              <a:t>your </a:t>
            </a:r>
            <a:r>
              <a:rPr lang="en-US" dirty="0" smtClean="0"/>
              <a:t>name </a:t>
            </a:r>
            <a:r>
              <a:rPr lang="en-US" dirty="0" smtClean="0"/>
              <a:t>and </a:t>
            </a:r>
            <a:r>
              <a:rPr lang="en-US" dirty="0" smtClean="0"/>
              <a:t>city</a:t>
            </a:r>
            <a:endParaRPr lang="en-US" dirty="0" smtClean="0"/>
          </a:p>
          <a:p>
            <a:r>
              <a:rPr lang="en-US" dirty="0" smtClean="0"/>
              <a:t>Use color appropriately</a:t>
            </a:r>
            <a:endParaRPr lang="en-US" dirty="0" smtClean="0"/>
          </a:p>
          <a:p>
            <a:r>
              <a:rPr lang="en-US" dirty="0" smtClean="0"/>
              <a:t>Block lettering is preferred</a:t>
            </a:r>
          </a:p>
          <a:p>
            <a:r>
              <a:rPr lang="en-US" dirty="0" smtClean="0"/>
              <a:t>The </a:t>
            </a:r>
            <a:r>
              <a:rPr lang="en-US" dirty="0" smtClean="0"/>
              <a:t>card should be placed in front of you facing the center of the </a:t>
            </a:r>
            <a:r>
              <a:rPr lang="en-US" dirty="0" smtClean="0"/>
              <a:t>table</a:t>
            </a: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305800" cy="3352800"/>
          </a:xfrm>
        </p:spPr>
        <p:txBody>
          <a:bodyPr>
            <a:normAutofit fontScale="90000"/>
          </a:bodyPr>
          <a:lstStyle/>
          <a:p>
            <a:r>
              <a:rPr lang="en-US" dirty="0" smtClean="0">
                <a:solidFill>
                  <a:schemeClr val="accent2">
                    <a:lumMod val="75000"/>
                  </a:schemeClr>
                </a:solidFill>
              </a:rPr>
              <a:t>Pre-designed Course Model</a:t>
            </a:r>
            <a:br>
              <a:rPr lang="en-US" dirty="0" smtClean="0">
                <a:solidFill>
                  <a:schemeClr val="accent2">
                    <a:lumMod val="75000"/>
                  </a:schemeClr>
                </a:solidFill>
              </a:rPr>
            </a:br>
            <a:r>
              <a:rPr lang="en-US" dirty="0" smtClean="0">
                <a:solidFill>
                  <a:schemeClr val="accent2">
                    <a:lumMod val="75000"/>
                  </a:schemeClr>
                </a:solidFill>
              </a:rPr>
              <a:t>at</a:t>
            </a:r>
            <a:br>
              <a:rPr lang="en-US" dirty="0" smtClean="0">
                <a:solidFill>
                  <a:schemeClr val="accent2">
                    <a:lumMod val="75000"/>
                  </a:schemeClr>
                </a:solidFill>
              </a:rPr>
            </a:br>
            <a:r>
              <a:rPr lang="en-US" dirty="0" smtClean="0">
                <a:solidFill>
                  <a:schemeClr val="accent2">
                    <a:lumMod val="75000"/>
                  </a:schemeClr>
                </a:solidFill>
              </a:rPr>
              <a:t>Davenport University</a:t>
            </a:r>
            <a:r>
              <a:rPr lang="en-US" dirty="0" smtClean="0"/>
              <a:t/>
            </a:r>
            <a:br>
              <a:rPr lang="en-US" dirty="0" smtClean="0"/>
            </a:br>
            <a:r>
              <a:rPr lang="en-US" dirty="0" smtClean="0"/>
              <a:t/>
            </a:r>
            <a:br>
              <a:rPr lang="en-US" dirty="0" smtClean="0"/>
            </a:br>
            <a:endParaRPr lang="en-US" dirty="0"/>
          </a:p>
        </p:txBody>
      </p:sp>
      <p:pic>
        <p:nvPicPr>
          <p:cNvPr id="4" name="Picture 3" descr="Red+Grey+Stacked[1].JPG"/>
          <p:cNvPicPr>
            <a:picLocks noChangeAspect="1"/>
          </p:cNvPicPr>
          <p:nvPr/>
        </p:nvPicPr>
        <p:blipFill>
          <a:blip r:embed="rId2" cstate="print"/>
          <a:stretch>
            <a:fillRect/>
          </a:stretch>
        </p:blipFill>
        <p:spPr>
          <a:xfrm>
            <a:off x="7078860" y="5562600"/>
            <a:ext cx="1803012" cy="1045464"/>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solidFill>
                  <a:schemeClr val="accent2">
                    <a:lumMod val="75000"/>
                  </a:schemeClr>
                </a:solidFill>
              </a:rPr>
              <a:t>What is a PDC?</a:t>
            </a:r>
            <a:endParaRPr lang="en-US" dirty="0">
              <a:solidFill>
                <a:schemeClr val="accent2">
                  <a:lumMod val="75000"/>
                </a:schemeClr>
              </a:solidFill>
            </a:endParaRPr>
          </a:p>
        </p:txBody>
      </p:sp>
      <p:pic>
        <p:nvPicPr>
          <p:cNvPr id="4" name="Content Placeholder 3" descr="Courseroom.jpg"/>
          <p:cNvPicPr>
            <a:picLocks noGrp="1" noChangeAspect="1"/>
          </p:cNvPicPr>
          <p:nvPr>
            <p:ph idx="1"/>
          </p:nvPr>
        </p:nvPicPr>
        <p:blipFill>
          <a:blip r:embed="rId3" cstate="print"/>
          <a:stretch>
            <a:fillRect/>
          </a:stretch>
        </p:blipFill>
        <p:spPr>
          <a:xfrm>
            <a:off x="685800" y="2057400"/>
            <a:ext cx="8229600" cy="4511102"/>
          </a:xfrm>
        </p:spPr>
      </p:pic>
      <p:sp>
        <p:nvSpPr>
          <p:cNvPr id="5" name="Rectangle 4"/>
          <p:cNvSpPr/>
          <p:nvPr/>
        </p:nvSpPr>
        <p:spPr>
          <a:xfrm>
            <a:off x="457200" y="1295400"/>
            <a:ext cx="8153400" cy="523220"/>
          </a:xfrm>
          <a:prstGeom prst="rect">
            <a:avLst/>
          </a:prstGeom>
        </p:spPr>
        <p:txBody>
          <a:bodyPr wrap="square">
            <a:spAutoFit/>
          </a:bodyPr>
          <a:lstStyle/>
          <a:p>
            <a:r>
              <a:rPr lang="en-US" sz="2800" dirty="0" smtClean="0"/>
              <a:t>Pre designed course = master course = course template</a:t>
            </a:r>
          </a:p>
        </p:txBody>
      </p:sp>
      <p:sp>
        <p:nvSpPr>
          <p:cNvPr id="6" name="Right Arrow 5"/>
          <p:cNvSpPr/>
          <p:nvPr/>
        </p:nvSpPr>
        <p:spPr>
          <a:xfrm>
            <a:off x="0" y="3124200"/>
            <a:ext cx="6858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0" y="3581400"/>
            <a:ext cx="6858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0" y="3352800"/>
            <a:ext cx="6858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ed+Grey+Stacked[1].JPG"/>
          <p:cNvPicPr>
            <a:picLocks noChangeAspect="1"/>
          </p:cNvPicPr>
          <p:nvPr/>
        </p:nvPicPr>
        <p:blipFill>
          <a:blip r:embed="rId2" cstate="print"/>
          <a:stretch>
            <a:fillRect/>
          </a:stretch>
        </p:blipFill>
        <p:spPr>
          <a:xfrm>
            <a:off x="7078860" y="5562600"/>
            <a:ext cx="1803012" cy="1045464"/>
          </a:xfrm>
          <a:prstGeom prst="rect">
            <a:avLst/>
          </a:prstGeom>
        </p:spPr>
      </p:pic>
      <p:sp>
        <p:nvSpPr>
          <p:cNvPr id="2" name="Title 1"/>
          <p:cNvSpPr>
            <a:spLocks noGrp="1"/>
          </p:cNvSpPr>
          <p:nvPr>
            <p:ph type="title"/>
          </p:nvPr>
        </p:nvSpPr>
        <p:spPr/>
        <p:txBody>
          <a:bodyPr/>
          <a:lstStyle/>
          <a:p>
            <a:r>
              <a:rPr lang="en-US" dirty="0" smtClean="0">
                <a:solidFill>
                  <a:schemeClr val="accent2">
                    <a:lumMod val="75000"/>
                  </a:schemeClr>
                </a:solidFill>
              </a:rPr>
              <a:t>Why DU Uses PDCs</a:t>
            </a:r>
            <a:endParaRPr lang="en-US" dirty="0">
              <a:solidFill>
                <a:schemeClr val="accent2">
                  <a:lumMod val="75000"/>
                </a:schemeClr>
              </a:solidFill>
            </a:endParaRPr>
          </a:p>
        </p:txBody>
      </p:sp>
      <p:sp>
        <p:nvSpPr>
          <p:cNvPr id="3" name="Content Placeholder 2"/>
          <p:cNvSpPr>
            <a:spLocks noGrp="1"/>
          </p:cNvSpPr>
          <p:nvPr>
            <p:ph idx="1"/>
          </p:nvPr>
        </p:nvSpPr>
        <p:spPr>
          <a:xfrm>
            <a:off x="228600" y="1219200"/>
            <a:ext cx="8686800" cy="4525963"/>
          </a:xfrm>
        </p:spPr>
        <p:txBody>
          <a:bodyPr>
            <a:normAutofit/>
          </a:bodyPr>
          <a:lstStyle/>
          <a:p>
            <a:r>
              <a:rPr lang="en-US" dirty="0" smtClean="0"/>
              <a:t>Consistent navigational template</a:t>
            </a:r>
          </a:p>
          <a:p>
            <a:r>
              <a:rPr lang="en-US" dirty="0" smtClean="0"/>
              <a:t>Instructional quality</a:t>
            </a:r>
          </a:p>
          <a:p>
            <a:pPr lvl="1"/>
            <a:r>
              <a:rPr lang="en-US" dirty="0" smtClean="0"/>
              <a:t>Appropriate workload</a:t>
            </a:r>
          </a:p>
          <a:p>
            <a:pPr lvl="1"/>
            <a:r>
              <a:rPr lang="en-US" dirty="0" smtClean="0"/>
              <a:t>Appropriate timing</a:t>
            </a:r>
          </a:p>
          <a:p>
            <a:pPr lvl="1"/>
            <a:r>
              <a:rPr lang="en-US" dirty="0" smtClean="0"/>
              <a:t>Allows more time for engaging directly with students </a:t>
            </a:r>
          </a:p>
          <a:p>
            <a:r>
              <a:rPr lang="en-US" dirty="0" smtClean="0"/>
              <a:t>On-boarding new faculty</a:t>
            </a:r>
          </a:p>
          <a:p>
            <a:r>
              <a:rPr lang="en-US" dirty="0" smtClean="0"/>
              <a:t>Administrative streamlining</a:t>
            </a:r>
          </a:p>
          <a:p>
            <a:r>
              <a:rPr lang="en-US" dirty="0" smtClean="0"/>
              <a:t>Cross-functional course development teams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rmAutofit fontScale="90000"/>
          </a:bodyPr>
          <a:lstStyle/>
          <a:p>
            <a:r>
              <a:rPr lang="en-US" dirty="0" smtClean="0">
                <a:solidFill>
                  <a:schemeClr val="accent2">
                    <a:lumMod val="75000"/>
                  </a:schemeClr>
                </a:solidFill>
              </a:rPr>
              <a:t>Staffing PDCs with Course Coordinators</a:t>
            </a:r>
            <a:endParaRPr lang="en-US" dirty="0">
              <a:solidFill>
                <a:schemeClr val="accent2">
                  <a:lumMod val="75000"/>
                </a:schemeClr>
              </a:solidFill>
            </a:endParaRPr>
          </a:p>
        </p:txBody>
      </p:sp>
      <p:sp>
        <p:nvSpPr>
          <p:cNvPr id="3" name="Content Placeholder 2"/>
          <p:cNvSpPr>
            <a:spLocks noGrp="1"/>
          </p:cNvSpPr>
          <p:nvPr>
            <p:ph idx="1"/>
          </p:nvPr>
        </p:nvSpPr>
        <p:spPr/>
        <p:txBody>
          <a:bodyPr>
            <a:normAutofit fontScale="92500" lnSpcReduction="10000"/>
          </a:bodyPr>
          <a:lstStyle/>
          <a:p>
            <a:r>
              <a:rPr lang="en-US" dirty="0" smtClean="0"/>
              <a:t>Course Coordinator (CC) role</a:t>
            </a:r>
          </a:p>
          <a:p>
            <a:pPr lvl="1"/>
            <a:r>
              <a:rPr lang="en-US" dirty="0" smtClean="0"/>
              <a:t>Implemented with PDCs</a:t>
            </a:r>
          </a:p>
          <a:p>
            <a:pPr lvl="1"/>
            <a:r>
              <a:rPr lang="en-US" dirty="0" smtClean="0"/>
              <a:t>CCs mentor 7 sections/ faculty per term</a:t>
            </a:r>
          </a:p>
          <a:p>
            <a:pPr lvl="2"/>
            <a:r>
              <a:rPr lang="en-US" dirty="0" smtClean="0"/>
              <a:t>New faculty paid mentoring</a:t>
            </a:r>
          </a:p>
          <a:p>
            <a:pPr lvl="2"/>
            <a:r>
              <a:rPr lang="en-US" dirty="0" smtClean="0"/>
              <a:t>Formal course check-ins weeks 3 and 5 of 7-week term</a:t>
            </a:r>
          </a:p>
          <a:p>
            <a:pPr lvl="2"/>
            <a:r>
              <a:rPr lang="en-US" dirty="0" smtClean="0"/>
              <a:t>Web meetings several times per year</a:t>
            </a:r>
          </a:p>
          <a:p>
            <a:pPr lvl="2"/>
            <a:r>
              <a:rPr lang="en-US" dirty="0" smtClean="0"/>
              <a:t>Email and phone availability</a:t>
            </a:r>
          </a:p>
          <a:p>
            <a:pPr lvl="1"/>
            <a:r>
              <a:rPr lang="en-US" dirty="0" smtClean="0"/>
              <a:t>CCs design, update, and maintain PDCs</a:t>
            </a:r>
          </a:p>
          <a:p>
            <a:pPr lvl="2"/>
            <a:r>
              <a:rPr lang="en-US" dirty="0" smtClean="0"/>
              <a:t>New course calendar for each term</a:t>
            </a:r>
          </a:p>
          <a:p>
            <a:pPr lvl="2"/>
            <a:r>
              <a:rPr lang="en-US" dirty="0" smtClean="0"/>
              <a:t>Technical fixes</a:t>
            </a:r>
          </a:p>
          <a:p>
            <a:pPr lvl="2"/>
            <a:r>
              <a:rPr lang="en-US" dirty="0" smtClean="0"/>
              <a:t>Pedagogical enhancements</a:t>
            </a:r>
            <a:endParaRPr lang="en-US" dirty="0"/>
          </a:p>
        </p:txBody>
      </p:sp>
      <p:pic>
        <p:nvPicPr>
          <p:cNvPr id="4" name="Picture 3" descr="Red+Grey+Stacked[1].JPG"/>
          <p:cNvPicPr>
            <a:picLocks noChangeAspect="1"/>
          </p:cNvPicPr>
          <p:nvPr/>
        </p:nvPicPr>
        <p:blipFill>
          <a:blip r:embed="rId3" cstate="print"/>
          <a:stretch>
            <a:fillRect/>
          </a:stretch>
        </p:blipFill>
        <p:spPr>
          <a:xfrm>
            <a:off x="7078860" y="5562600"/>
            <a:ext cx="1803012" cy="104546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2">
                    <a:lumMod val="75000"/>
                  </a:schemeClr>
                </a:solidFill>
              </a:rPr>
              <a:t>Creativity and Consistency– Balanced Approach to PDCs</a:t>
            </a:r>
            <a:endParaRPr lang="en-US" dirty="0">
              <a:solidFill>
                <a:schemeClr val="accent2">
                  <a:lumMod val="75000"/>
                </a:schemeClr>
              </a:solidFill>
            </a:endParaRPr>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descr="Red+Grey+Stacked[1].JPG"/>
          <p:cNvPicPr>
            <a:picLocks noChangeAspect="1"/>
          </p:cNvPicPr>
          <p:nvPr/>
        </p:nvPicPr>
        <p:blipFill>
          <a:blip r:embed="rId8" cstate="print"/>
          <a:stretch>
            <a:fillRect/>
          </a:stretch>
        </p:blipFill>
        <p:spPr>
          <a:xfrm>
            <a:off x="7078860" y="5562600"/>
            <a:ext cx="1803012" cy="1045464"/>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solidFill>
                  <a:schemeClr val="accent2">
                    <a:lumMod val="75000"/>
                  </a:schemeClr>
                </a:solidFill>
              </a:rPr>
              <a:t>DU English 311 PDC Research Project</a:t>
            </a:r>
            <a:endParaRPr lang="en-US" dirty="0">
              <a:solidFill>
                <a:schemeClr val="accent2">
                  <a:lumMod val="75000"/>
                </a:schemeClr>
              </a:solidFill>
            </a:endParaRPr>
          </a:p>
        </p:txBody>
      </p:sp>
      <p:sp>
        <p:nvSpPr>
          <p:cNvPr id="3" name="Content Placeholder 2"/>
          <p:cNvSpPr>
            <a:spLocks noGrp="1"/>
          </p:cNvSpPr>
          <p:nvPr>
            <p:ph idx="1"/>
          </p:nvPr>
        </p:nvSpPr>
        <p:spPr>
          <a:xfrm>
            <a:off x="685800" y="1981200"/>
            <a:ext cx="7315200" cy="4525963"/>
          </a:xfrm>
        </p:spPr>
        <p:txBody>
          <a:bodyPr>
            <a:normAutofit/>
          </a:bodyPr>
          <a:lstStyle/>
          <a:p>
            <a:pPr marL="60325" lvl="0" indent="-60325">
              <a:lnSpc>
                <a:spcPct val="150000"/>
              </a:lnSpc>
              <a:buNone/>
            </a:pPr>
            <a:r>
              <a:rPr lang="en-US" dirty="0" smtClean="0"/>
              <a:t>How can PDCs maintain core areas of </a:t>
            </a:r>
            <a:r>
              <a:rPr lang="en-US" dirty="0" smtClean="0">
                <a:solidFill>
                  <a:srgbClr val="C00000"/>
                </a:solidFill>
              </a:rPr>
              <a:t>consistency </a:t>
            </a:r>
            <a:r>
              <a:rPr lang="en-US" dirty="0" smtClean="0"/>
              <a:t>while enabling instructional </a:t>
            </a:r>
            <a:r>
              <a:rPr lang="en-US" dirty="0" smtClean="0">
                <a:solidFill>
                  <a:srgbClr val="C00000"/>
                </a:solidFill>
              </a:rPr>
              <a:t>flexibility and autonomy </a:t>
            </a:r>
            <a:r>
              <a:rPr lang="en-US" dirty="0" smtClean="0"/>
              <a:t>through the inclusion of appropriate instructional elements? </a:t>
            </a:r>
          </a:p>
          <a:p>
            <a:pPr>
              <a:buNone/>
            </a:pPr>
            <a:endParaRPr lang="en-US" dirty="0"/>
          </a:p>
        </p:txBody>
      </p:sp>
      <p:pic>
        <p:nvPicPr>
          <p:cNvPr id="4" name="Picture 3" descr="Red+Grey+Stacked[1].JPG"/>
          <p:cNvPicPr>
            <a:picLocks noChangeAspect="1"/>
          </p:cNvPicPr>
          <p:nvPr/>
        </p:nvPicPr>
        <p:blipFill>
          <a:blip r:embed="rId3" cstate="print"/>
          <a:stretch>
            <a:fillRect/>
          </a:stretch>
        </p:blipFill>
        <p:spPr>
          <a:xfrm>
            <a:off x="7078860" y="5562600"/>
            <a:ext cx="1803012" cy="1045464"/>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2269</TotalTime>
  <Words>1318</Words>
  <Application>Microsoft Office PowerPoint</Application>
  <PresentationFormat>On-screen Show (4:3)</PresentationFormat>
  <Paragraphs>230</Paragraphs>
  <Slides>29</Slides>
  <Notes>17</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Creativity and Consistency in Online Courses:  Finding the Appropriate Balance </vt:lpstr>
      <vt:lpstr>Overview</vt:lpstr>
      <vt:lpstr>Placard Template Specifications</vt:lpstr>
      <vt:lpstr>Pre-designed Course Model at Davenport University  </vt:lpstr>
      <vt:lpstr>What is a PDC?</vt:lpstr>
      <vt:lpstr>Why DU Uses PDCs</vt:lpstr>
      <vt:lpstr>Staffing PDCs with Course Coordinators</vt:lpstr>
      <vt:lpstr>Creativity and Consistency– Balanced Approach to PDCs</vt:lpstr>
      <vt:lpstr>DU English 311 PDC Research Project</vt:lpstr>
      <vt:lpstr>DU English 311 PDC Research Project</vt:lpstr>
      <vt:lpstr>Research Methodology</vt:lpstr>
      <vt:lpstr>Key Results:   Faculty Preferences Time/ Customization</vt:lpstr>
      <vt:lpstr>Key Results:  Faculty</vt:lpstr>
      <vt:lpstr>Key Results:   Faculty Perception vs. Behavior </vt:lpstr>
      <vt:lpstr>Key Results:  Students</vt:lpstr>
      <vt:lpstr>Key Results:  Students</vt:lpstr>
      <vt:lpstr>Key Results:  Students</vt:lpstr>
      <vt:lpstr>Discussion Boards</vt:lpstr>
      <vt:lpstr>Faculty Web Meetings:  Goals</vt:lpstr>
      <vt:lpstr>Session Impact on Faculty</vt:lpstr>
      <vt:lpstr>Name Placard Activity? </vt:lpstr>
      <vt:lpstr>Maintaining Effectiveness with PDCS</vt:lpstr>
      <vt:lpstr>Lessons Learned:  Implementing PDCs</vt:lpstr>
      <vt:lpstr>PDC Approach Suggestions</vt:lpstr>
      <vt:lpstr>Instructor Preparation and Training</vt:lpstr>
      <vt:lpstr>Staffing</vt:lpstr>
      <vt:lpstr>Plan for Change</vt:lpstr>
      <vt:lpstr>Communicate</vt:lpstr>
      <vt:lpstr>Wrap Up</vt:lpstr>
    </vt:vector>
  </TitlesOfParts>
  <Company>Davenport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Creativity and Consistency in Online Courses:  Finding the Appropriate Balance </dc:title>
  <dc:creator>Davenport University</dc:creator>
  <cp:lastModifiedBy>Davenport University</cp:lastModifiedBy>
  <cp:revision>160</cp:revision>
  <dcterms:created xsi:type="dcterms:W3CDTF">2010-02-17T16:42:28Z</dcterms:created>
  <dcterms:modified xsi:type="dcterms:W3CDTF">2010-03-16T18:42:42Z</dcterms:modified>
</cp:coreProperties>
</file>