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256" r:id="rId2"/>
    <p:sldId id="257" r:id="rId3"/>
    <p:sldId id="262" r:id="rId4"/>
    <p:sldId id="263" r:id="rId5"/>
    <p:sldId id="264" r:id="rId6"/>
    <p:sldId id="265" r:id="rId7"/>
    <p:sldId id="266" r:id="rId8"/>
    <p:sldId id="267" r:id="rId9"/>
    <p:sldId id="268" r:id="rId10"/>
    <p:sldId id="269" r:id="rId11"/>
    <p:sldId id="270" r:id="rId12"/>
    <p:sldId id="271" r:id="rId13"/>
    <p:sldId id="272" r:id="rId14"/>
    <p:sldId id="276" r:id="rId15"/>
    <p:sldId id="277" r:id="rId16"/>
    <p:sldId id="278" r:id="rId17"/>
    <p:sldId id="273" r:id="rId18"/>
    <p:sldId id="274" r:id="rId19"/>
    <p:sldId id="275" r:id="rId20"/>
    <p:sldId id="261" r:id="rId2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9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9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9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9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96" charset="-128"/>
        <a:cs typeface="+mn-cs"/>
      </a:defRPr>
    </a:lvl5pPr>
    <a:lvl6pPr marL="2286000" algn="l" defTabSz="914400" rtl="0" eaLnBrk="1" latinLnBrk="0" hangingPunct="1">
      <a:defRPr kern="1200">
        <a:solidFill>
          <a:schemeClr val="tx1"/>
        </a:solidFill>
        <a:latin typeface="Arial" charset="0"/>
        <a:ea typeface="ＭＳ Ｐゴシック" pitchFamily="96" charset="-128"/>
        <a:cs typeface="+mn-cs"/>
      </a:defRPr>
    </a:lvl6pPr>
    <a:lvl7pPr marL="2743200" algn="l" defTabSz="914400" rtl="0" eaLnBrk="1" latinLnBrk="0" hangingPunct="1">
      <a:defRPr kern="1200">
        <a:solidFill>
          <a:schemeClr val="tx1"/>
        </a:solidFill>
        <a:latin typeface="Arial" charset="0"/>
        <a:ea typeface="ＭＳ Ｐゴシック" pitchFamily="96" charset="-128"/>
        <a:cs typeface="+mn-cs"/>
      </a:defRPr>
    </a:lvl7pPr>
    <a:lvl8pPr marL="3200400" algn="l" defTabSz="914400" rtl="0" eaLnBrk="1" latinLnBrk="0" hangingPunct="1">
      <a:defRPr kern="1200">
        <a:solidFill>
          <a:schemeClr val="tx1"/>
        </a:solidFill>
        <a:latin typeface="Arial" charset="0"/>
        <a:ea typeface="ＭＳ Ｐゴシック" pitchFamily="96" charset="-128"/>
        <a:cs typeface="+mn-cs"/>
      </a:defRPr>
    </a:lvl8pPr>
    <a:lvl9pPr marL="3657600" algn="l" defTabSz="914400" rtl="0" eaLnBrk="1" latinLnBrk="0" hangingPunct="1">
      <a:defRPr kern="1200">
        <a:solidFill>
          <a:schemeClr val="tx1"/>
        </a:solidFill>
        <a:latin typeface="Arial" charset="0"/>
        <a:ea typeface="ＭＳ Ｐゴシック" pitchFamily="9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4A9"/>
    <a:srgbClr val="F58025"/>
    <a:srgbClr val="B30838"/>
    <a:srgbClr val="EC922E"/>
    <a:srgbClr val="FCD866"/>
    <a:srgbClr val="F3E570"/>
    <a:srgbClr val="DA5919"/>
    <a:srgbClr val="5D717E"/>
    <a:srgbClr val="3D6117"/>
    <a:srgbClr val="004A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3" d="100"/>
          <a:sy n="93" d="100"/>
        </p:scale>
        <p:origin x="-119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45ADED9B-6D03-47BF-AFAE-5ECB447ECAAB}" type="datetime1">
              <a:rPr lang="en-US"/>
              <a:pPr/>
              <a:t>3/14/11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AABB746-9A00-4CD7-8078-9815D0DE0F59}" type="slidenum">
              <a:rPr lang="en-US"/>
              <a:pPr/>
              <a:t>‹#›</a:t>
            </a:fld>
            <a:endParaRPr lang="en-US"/>
          </a:p>
        </p:txBody>
      </p:sp>
    </p:spTree>
    <p:extLst>
      <p:ext uri="{BB962C8B-B14F-4D97-AF65-F5344CB8AC3E}">
        <p14:creationId xmlns:p14="http://schemas.microsoft.com/office/powerpoint/2010/main" val="14673924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05CA550B-4A0B-4E63-BAD4-F7B1E362DA3D}" type="datetime1">
              <a:rPr lang="en-US"/>
              <a:pPr/>
              <a:t>3/14/11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8954E0C0-7263-45AD-BDE4-6C593E369808}" type="slidenum">
              <a:rPr lang="en-US"/>
              <a:pPr/>
              <a:t>‹#›</a:t>
            </a:fld>
            <a:endParaRPr lang="en-US"/>
          </a:p>
        </p:txBody>
      </p:sp>
    </p:spTree>
    <p:extLst>
      <p:ext uri="{BB962C8B-B14F-4D97-AF65-F5344CB8AC3E}">
        <p14:creationId xmlns:p14="http://schemas.microsoft.com/office/powerpoint/2010/main" val="546757025"/>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ＭＳ Ｐゴシック" pitchFamily="48"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21" descr="cyber.jpg"/>
          <p:cNvPicPr>
            <a:picLocks noChangeAspect="1"/>
          </p:cNvPicPr>
          <p:nvPr userDrawn="1"/>
        </p:nvPicPr>
        <p:blipFill>
          <a:blip r:embed="rId2"/>
          <a:srcRect r="57039"/>
          <a:stretch>
            <a:fillRect/>
          </a:stretch>
        </p:blipFill>
        <p:spPr bwMode="auto">
          <a:xfrm>
            <a:off x="2614613" y="955675"/>
            <a:ext cx="3932237" cy="539750"/>
          </a:xfrm>
          <a:prstGeom prst="rect">
            <a:avLst/>
          </a:prstGeom>
          <a:noFill/>
          <a:ln w="9525">
            <a:noFill/>
            <a:miter lim="800000"/>
            <a:headEnd/>
            <a:tailEnd/>
          </a:ln>
        </p:spPr>
      </p:pic>
      <p:sp>
        <p:nvSpPr>
          <p:cNvPr id="2" name="Title 1"/>
          <p:cNvSpPr>
            <a:spLocks noGrp="1"/>
          </p:cNvSpPr>
          <p:nvPr>
            <p:ph type="ctrTitle"/>
          </p:nvPr>
        </p:nvSpPr>
        <p:spPr>
          <a:xfrm>
            <a:off x="762000" y="2228295"/>
            <a:ext cx="7772400" cy="1470025"/>
          </a:xfrm>
        </p:spPr>
        <p:txBody>
          <a:bodyPr/>
          <a:lstStyle>
            <a:lvl1pPr algn="ctr">
              <a:defRPr sz="3000">
                <a:solidFill>
                  <a:srgbClr val="00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447800" y="3491945"/>
            <a:ext cx="6400800" cy="1219200"/>
          </a:xfrm>
        </p:spPr>
        <p:txBody>
          <a:bodyPr>
            <a:normAutofit/>
          </a:bodyPr>
          <a:lstStyle>
            <a:lvl1pPr marL="0" indent="0" algn="ctr">
              <a:buNone/>
              <a:defRPr sz="2000">
                <a:solidFill>
                  <a:srgbClr val="38434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Date Placeholder 3"/>
          <p:cNvSpPr>
            <a:spLocks noGrp="1"/>
          </p:cNvSpPr>
          <p:nvPr userDrawn="1">
            <p:ph type="dt" sz="half" idx="10"/>
          </p:nvPr>
        </p:nvSpPr>
        <p:spPr/>
        <p:txBody>
          <a:bodyPr/>
          <a:lstStyle>
            <a:lvl1pPr>
              <a:defRPr/>
            </a:lvl1pPr>
          </a:lstStyle>
          <a:p>
            <a:fld id="{5D66243B-66F9-4E4B-AC5B-7350CD8F700B}" type="datetime1">
              <a:rPr lang="en-US"/>
              <a:pPr/>
              <a:t>3/14/11</a:t>
            </a:fld>
            <a:endParaRPr lang="en-US"/>
          </a:p>
        </p:txBody>
      </p:sp>
      <p:sp>
        <p:nvSpPr>
          <p:cNvPr id="7" name="Footer Placeholder 4"/>
          <p:cNvSpPr>
            <a:spLocks noGrp="1"/>
          </p:cNvSpPr>
          <p:nvPr userDrawn="1">
            <p:ph type="ftr" sz="quarter" idx="11"/>
          </p:nvPr>
        </p:nvSpPr>
        <p:spPr/>
        <p:txBody>
          <a:bodyPr/>
          <a:lstStyle>
            <a:lvl1pPr>
              <a:defRPr/>
            </a:lvl1pPr>
          </a:lstStyle>
          <a:p>
            <a:r>
              <a:rPr lang="en-US"/>
              <a:t>Presentation 1</a:t>
            </a:r>
          </a:p>
        </p:txBody>
      </p:sp>
      <p:sp>
        <p:nvSpPr>
          <p:cNvPr id="8" name="Slide Number Placeholder 5"/>
          <p:cNvSpPr>
            <a:spLocks noGrp="1"/>
          </p:cNvSpPr>
          <p:nvPr userDrawn="1">
            <p:ph type="sldNum" sz="quarter" idx="12"/>
          </p:nvPr>
        </p:nvSpPr>
        <p:spPr/>
        <p:txBody>
          <a:bodyPr/>
          <a:lstStyle>
            <a:lvl1pPr>
              <a:defRPr/>
            </a:lvl1pPr>
          </a:lstStyle>
          <a:p>
            <a:fld id="{6F004417-4D29-481F-BA71-CE255D0BB3A6}" type="slidenum">
              <a:rPr lang="en-US"/>
              <a:pPr/>
              <a:t>‹#›</a:t>
            </a:fld>
            <a:endParaRPr lang="en-US"/>
          </a:p>
        </p:txBody>
      </p:sp>
    </p:spTree>
  </p:cSld>
  <p:clrMapOvr>
    <a:masterClrMapping/>
  </p:clrMapOvr>
  <p:transition xmlns:p14="http://schemas.microsoft.com/office/powerpoint/2010/mai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7B7E46D-61C3-45BF-A4EE-F9F431134C7D}" type="datetime1">
              <a:rPr lang="en-US"/>
              <a:pPr/>
              <a:t>3/14/11</a:t>
            </a:fld>
            <a:endParaRPr lang="en-US"/>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0A9D9E75-A596-481B-9CC1-322F7111E17E}" type="slidenum">
              <a:rPr lang="en-US"/>
              <a:pPr/>
              <a:t>‹#›</a:t>
            </a:fld>
            <a:endParaRPr lang="en-US"/>
          </a:p>
        </p:txBody>
      </p:sp>
    </p:spTree>
  </p:cSld>
  <p:clrMapOvr>
    <a:masterClrMapping/>
  </p:clrMapOvr>
  <p:transition xmlns:p14="http://schemas.microsoft.com/office/powerpoint/2010/mai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0"/>
            <a:ext cx="9144000" cy="5697538"/>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3" name="Date Placeholder 1"/>
          <p:cNvSpPr>
            <a:spLocks noGrp="1"/>
          </p:cNvSpPr>
          <p:nvPr>
            <p:ph type="dt" sz="half" idx="10"/>
          </p:nvPr>
        </p:nvSpPr>
        <p:spPr/>
        <p:txBody>
          <a:bodyPr/>
          <a:lstStyle>
            <a:lvl1pPr>
              <a:defRPr/>
            </a:lvl1pPr>
          </a:lstStyle>
          <a:p>
            <a:fld id="{F9C1056D-E189-44C2-8AF7-6990464A4B59}" type="datetime1">
              <a:rPr lang="en-US"/>
              <a:pPr/>
              <a:t>3/14/11</a:t>
            </a:fld>
            <a:endParaRPr lang="en-US"/>
          </a:p>
        </p:txBody>
      </p:sp>
      <p:sp>
        <p:nvSpPr>
          <p:cNvPr id="4" name="Footer Placeholder 2"/>
          <p:cNvSpPr>
            <a:spLocks noGrp="1"/>
          </p:cNvSpPr>
          <p:nvPr>
            <p:ph type="ftr" sz="quarter" idx="11"/>
          </p:nvPr>
        </p:nvSpPr>
        <p:spPr/>
        <p:txBody>
          <a:bodyPr/>
          <a:lstStyle>
            <a:lvl1pPr>
              <a:defRPr/>
            </a:lvl1pPr>
          </a:lstStyle>
          <a:p>
            <a:r>
              <a:rPr lang="en-US"/>
              <a:t>Presentation 1</a:t>
            </a:r>
          </a:p>
        </p:txBody>
      </p:sp>
      <p:sp>
        <p:nvSpPr>
          <p:cNvPr id="5" name="Slide Number Placeholder 3"/>
          <p:cNvSpPr>
            <a:spLocks noGrp="1"/>
          </p:cNvSpPr>
          <p:nvPr>
            <p:ph type="sldNum" sz="quarter" idx="12"/>
          </p:nvPr>
        </p:nvSpPr>
        <p:spPr/>
        <p:txBody>
          <a:bodyPr/>
          <a:lstStyle>
            <a:lvl1pPr>
              <a:defRPr/>
            </a:lvl1pPr>
          </a:lstStyle>
          <a:p>
            <a:fld id="{CF86267F-2ABF-4CAB-863A-D923FD4D4988}" type="slidenum">
              <a:rPr lang="en-US"/>
              <a:pPr/>
              <a:t>‹#›</a:t>
            </a:fld>
            <a:endParaRPr lang="en-US"/>
          </a:p>
        </p:txBody>
      </p:sp>
    </p:spTree>
  </p:cSld>
  <p:clrMapOvr>
    <a:masterClrMapping/>
  </p:clrMapOvr>
  <p:transition xmlns:p14="http://schemas.microsoft.com/office/powerpoint/2010/mai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B2A4E108-A864-4C15-82CB-65A2B039B6CB}" type="datetime1">
              <a:rPr lang="en-US"/>
              <a:pPr/>
              <a:t>3/14/11</a:t>
            </a:fld>
            <a:endParaRPr lang="en-US"/>
          </a:p>
        </p:txBody>
      </p:sp>
      <p:sp>
        <p:nvSpPr>
          <p:cNvPr id="6" name="Footer Placeholder 4"/>
          <p:cNvSpPr>
            <a:spLocks noGrp="1"/>
          </p:cNvSpPr>
          <p:nvPr>
            <p:ph type="ftr" sz="quarter" idx="11"/>
          </p:nvPr>
        </p:nvSpPr>
        <p:spPr/>
        <p:txBody>
          <a:bodyPr/>
          <a:lstStyle>
            <a:lvl1pPr>
              <a:defRPr/>
            </a:lvl1pPr>
          </a:lstStyle>
          <a:p>
            <a:r>
              <a:rPr lang="en-US"/>
              <a:t>Presentation 1</a:t>
            </a:r>
          </a:p>
        </p:txBody>
      </p:sp>
      <p:sp>
        <p:nvSpPr>
          <p:cNvPr id="7" name="Slide Number Placeholder 5"/>
          <p:cNvSpPr>
            <a:spLocks noGrp="1"/>
          </p:cNvSpPr>
          <p:nvPr>
            <p:ph type="sldNum" sz="quarter" idx="12"/>
          </p:nvPr>
        </p:nvSpPr>
        <p:spPr/>
        <p:txBody>
          <a:bodyPr/>
          <a:lstStyle>
            <a:lvl1pPr>
              <a:defRPr/>
            </a:lvl1pPr>
          </a:lstStyle>
          <a:p>
            <a:fld id="{3E0F6464-6A89-48A5-A7F9-9D43FA41D5CA}" type="slidenum">
              <a:rPr lang="en-US"/>
              <a:pPr/>
              <a:t>‹#›</a:t>
            </a:fld>
            <a:endParaRPr lang="en-US"/>
          </a:p>
        </p:txBody>
      </p:sp>
    </p:spTree>
  </p:cSld>
  <p:clrMapOvr>
    <a:masterClrMapping/>
  </p:clrMapOvr>
  <p:transition xmlns:p14="http://schemas.microsoft.com/office/powerpoint/2010/mai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19CA15C1-00CB-4218-9B0B-5AE6A96C6867}" type="datetime1">
              <a:rPr lang="en-US"/>
              <a:pPr/>
              <a:t>3/14/11</a:t>
            </a:fld>
            <a:endParaRPr lang="en-US"/>
          </a:p>
        </p:txBody>
      </p:sp>
      <p:sp>
        <p:nvSpPr>
          <p:cNvPr id="8" name="Footer Placeholder 4"/>
          <p:cNvSpPr>
            <a:spLocks noGrp="1"/>
          </p:cNvSpPr>
          <p:nvPr>
            <p:ph type="ftr" sz="quarter" idx="11"/>
          </p:nvPr>
        </p:nvSpPr>
        <p:spPr/>
        <p:txBody>
          <a:bodyPr/>
          <a:lstStyle>
            <a:lvl1pPr>
              <a:defRPr/>
            </a:lvl1pPr>
          </a:lstStyle>
          <a:p>
            <a:r>
              <a:rPr lang="en-US"/>
              <a:t>Presentation 1</a:t>
            </a:r>
          </a:p>
        </p:txBody>
      </p:sp>
      <p:sp>
        <p:nvSpPr>
          <p:cNvPr id="9" name="Slide Number Placeholder 5"/>
          <p:cNvSpPr>
            <a:spLocks noGrp="1"/>
          </p:cNvSpPr>
          <p:nvPr>
            <p:ph type="sldNum" sz="quarter" idx="12"/>
          </p:nvPr>
        </p:nvSpPr>
        <p:spPr/>
        <p:txBody>
          <a:bodyPr/>
          <a:lstStyle>
            <a:lvl1pPr>
              <a:defRPr/>
            </a:lvl1pPr>
          </a:lstStyle>
          <a:p>
            <a:fld id="{9CEBA5DA-B4AB-42A9-A3DE-97E2C7812ED5}" type="slidenum">
              <a:rPr lang="en-US"/>
              <a:pPr/>
              <a:t>‹#›</a:t>
            </a:fld>
            <a:endParaRPr lang="en-US"/>
          </a:p>
        </p:txBody>
      </p:sp>
    </p:spTree>
  </p:cSld>
  <p:clrMapOvr>
    <a:masterClrMapping/>
  </p:clrMapOvr>
  <p:transition xmlns:p14="http://schemas.microsoft.com/office/powerpoint/2010/mai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B9D79FB9-3E8E-4D34-8466-9949FD87EDAE}" type="datetime1">
              <a:rPr lang="en-US"/>
              <a:pPr/>
              <a:t>3/14/11</a:t>
            </a:fld>
            <a:endParaRPr lang="en-US"/>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3C631B8C-9282-4BBE-B005-5B7B683B7974}" type="slidenum">
              <a:rPr lang="en-US"/>
              <a:pPr/>
              <a:t>‹#›</a:t>
            </a:fld>
            <a:endParaRPr lang="en-US"/>
          </a:p>
        </p:txBody>
      </p:sp>
    </p:spTree>
  </p:cSld>
  <p:clrMapOvr>
    <a:masterClrMapping/>
  </p:clrMapOvr>
  <p:transition xmlns:p14="http://schemas.microsoft.com/office/powerpoint/2010/mai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fld id="{5E7FDAB4-07BE-444D-B3B6-277A260B7CA1}" type="datetime1">
              <a:rPr lang="en-US"/>
              <a:pPr/>
              <a:t>3/14/11</a:t>
            </a:fld>
            <a:endParaRPr lang="en-US"/>
          </a:p>
        </p:txBody>
      </p:sp>
      <p:sp>
        <p:nvSpPr>
          <p:cNvPr id="4" name="Footer Placeholder 4"/>
          <p:cNvSpPr>
            <a:spLocks noGrp="1"/>
          </p:cNvSpPr>
          <p:nvPr>
            <p:ph type="ftr" sz="quarter" idx="11"/>
          </p:nvPr>
        </p:nvSpPr>
        <p:spPr/>
        <p:txBody>
          <a:bodyPr/>
          <a:lstStyle>
            <a:lvl1pPr>
              <a:defRPr/>
            </a:lvl1pPr>
          </a:lstStyle>
          <a:p>
            <a:r>
              <a:rPr lang="en-US"/>
              <a:t>Presentation 1</a:t>
            </a:r>
          </a:p>
        </p:txBody>
      </p:sp>
      <p:sp>
        <p:nvSpPr>
          <p:cNvPr id="5" name="Slide Number Placeholder 5"/>
          <p:cNvSpPr>
            <a:spLocks noGrp="1"/>
          </p:cNvSpPr>
          <p:nvPr>
            <p:ph type="sldNum" sz="quarter" idx="12"/>
          </p:nvPr>
        </p:nvSpPr>
        <p:spPr/>
        <p:txBody>
          <a:bodyPr/>
          <a:lstStyle>
            <a:lvl1pPr>
              <a:defRPr/>
            </a:lvl1pPr>
          </a:lstStyle>
          <a:p>
            <a:fld id="{8FB973DB-D0DA-4DEF-8270-AD720F80014D}" type="slidenum">
              <a:rPr lang="en-US"/>
              <a:pPr/>
              <a:t>‹#›</a:t>
            </a:fld>
            <a:endParaRPr lang="en-US"/>
          </a:p>
        </p:txBody>
      </p:sp>
    </p:spTree>
  </p:cSld>
  <p:clrMapOvr>
    <a:masterClrMapping/>
  </p:clrMapOvr>
  <p:transition xmlns:p14="http://schemas.microsoft.com/office/powerpoint/2010/mai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buClr>
                <a:srgbClr val="558B34"/>
              </a:buClr>
              <a:defRPr sz="3200"/>
            </a:lvl1pPr>
            <a:lvl2pPr>
              <a:buClrTx/>
              <a:defRPr sz="2800"/>
            </a:lvl2pPr>
            <a:lvl3pPr>
              <a:buClr>
                <a:srgbClr val="558B34"/>
              </a:buClr>
              <a:defRPr sz="2400"/>
            </a:lvl3pPr>
            <a:lvl4pPr>
              <a:buClrTx/>
              <a:defRPr sz="2000"/>
            </a:lvl4pPr>
            <a:lvl5pPr>
              <a:buClr>
                <a:srgbClr val="558B34"/>
              </a:buCl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C69F5B4-D945-49C9-BEA0-3A9609CA2B70}" type="datetime1">
              <a:rPr lang="en-US"/>
              <a:pPr/>
              <a:t>3/14/11</a:t>
            </a:fld>
            <a:endParaRPr lang="en-US"/>
          </a:p>
        </p:txBody>
      </p:sp>
      <p:sp>
        <p:nvSpPr>
          <p:cNvPr id="6" name="Footer Placeholder 4"/>
          <p:cNvSpPr>
            <a:spLocks noGrp="1"/>
          </p:cNvSpPr>
          <p:nvPr>
            <p:ph type="ftr" sz="quarter" idx="11"/>
          </p:nvPr>
        </p:nvSpPr>
        <p:spPr/>
        <p:txBody>
          <a:bodyPr/>
          <a:lstStyle>
            <a:lvl1pPr>
              <a:defRPr/>
            </a:lvl1pPr>
          </a:lstStyle>
          <a:p>
            <a:r>
              <a:rPr lang="en-US"/>
              <a:t>Presentation 1</a:t>
            </a:r>
          </a:p>
        </p:txBody>
      </p:sp>
      <p:sp>
        <p:nvSpPr>
          <p:cNvPr id="7" name="Slide Number Placeholder 5"/>
          <p:cNvSpPr>
            <a:spLocks noGrp="1"/>
          </p:cNvSpPr>
          <p:nvPr>
            <p:ph type="sldNum" sz="quarter" idx="12"/>
          </p:nvPr>
        </p:nvSpPr>
        <p:spPr/>
        <p:txBody>
          <a:bodyPr/>
          <a:lstStyle>
            <a:lvl1pPr>
              <a:defRPr/>
            </a:lvl1pPr>
          </a:lstStyle>
          <a:p>
            <a:fld id="{A48F9A39-EA43-41F0-82D4-E795A7B372B2}" type="slidenum">
              <a:rPr lang="en-US"/>
              <a:pPr/>
              <a:t>‹#›</a:t>
            </a:fld>
            <a:endParaRPr lang="en-US"/>
          </a:p>
        </p:txBody>
      </p:sp>
    </p:spTree>
  </p:cSld>
  <p:clrMapOvr>
    <a:masterClrMapping/>
  </p:clrMapOvr>
  <p:transition xmlns:p14="http://schemas.microsoft.com/office/powerpoint/2010/mai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71F29641-4493-4C36-AB8E-614F816A8236}" type="datetime1">
              <a:rPr lang="en-US"/>
              <a:pPr/>
              <a:t>3/14/11</a:t>
            </a:fld>
            <a:endParaRPr lang="en-US"/>
          </a:p>
        </p:txBody>
      </p:sp>
      <p:sp>
        <p:nvSpPr>
          <p:cNvPr id="6" name="Footer Placeholder 4"/>
          <p:cNvSpPr>
            <a:spLocks noGrp="1"/>
          </p:cNvSpPr>
          <p:nvPr>
            <p:ph type="ftr" sz="quarter" idx="11"/>
          </p:nvPr>
        </p:nvSpPr>
        <p:spPr/>
        <p:txBody>
          <a:bodyPr/>
          <a:lstStyle>
            <a:lvl1pPr>
              <a:defRPr/>
            </a:lvl1pPr>
          </a:lstStyle>
          <a:p>
            <a:r>
              <a:rPr lang="en-US"/>
              <a:t>Presentation 1</a:t>
            </a:r>
          </a:p>
        </p:txBody>
      </p:sp>
      <p:sp>
        <p:nvSpPr>
          <p:cNvPr id="7" name="Slide Number Placeholder 5"/>
          <p:cNvSpPr>
            <a:spLocks noGrp="1"/>
          </p:cNvSpPr>
          <p:nvPr>
            <p:ph type="sldNum" sz="quarter" idx="12"/>
          </p:nvPr>
        </p:nvSpPr>
        <p:spPr/>
        <p:txBody>
          <a:bodyPr/>
          <a:lstStyle>
            <a:lvl1pPr>
              <a:defRPr/>
            </a:lvl1pPr>
          </a:lstStyle>
          <a:p>
            <a:fld id="{6B0AEC60-31EA-459D-9997-E57A41FD0E72}" type="slidenum">
              <a:rPr lang="en-US"/>
              <a:pPr/>
              <a:t>‹#›</a:t>
            </a:fld>
            <a:endParaRPr lang="en-US"/>
          </a:p>
        </p:txBody>
      </p:sp>
    </p:spTree>
  </p:cSld>
  <p:clrMapOvr>
    <a:masterClrMapping/>
  </p:clrMapOvr>
  <p:transition xmlns:p14="http://schemas.microsoft.com/office/powerpoint/2010/main" spd="med">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1"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8788"/>
            <a:ext cx="83820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rgbClr val="A6A6A6"/>
                </a:solidFill>
                <a:cs typeface="Arial" charset="0"/>
              </a:defRPr>
            </a:lvl1pPr>
          </a:lstStyle>
          <a:p>
            <a:fld id="{85439748-91FE-4A4B-AF2D-FB64EE129116}" type="datetime1">
              <a:rPr lang="en-US"/>
              <a:pPr/>
              <a:t>3/14/11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000">
                <a:solidFill>
                  <a:srgbClr val="A6A6A6"/>
                </a:solidFill>
                <a:cs typeface="Arial" charset="0"/>
              </a:defRPr>
            </a:lvl1pPr>
          </a:lstStyle>
          <a:p>
            <a:r>
              <a:rPr lang="en-US"/>
              <a:t>Presentation 1</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A6A6A6"/>
                </a:solidFill>
                <a:cs typeface="Arial" charset="0"/>
              </a:defRPr>
            </a:lvl1pPr>
          </a:lstStyle>
          <a:p>
            <a:fld id="{271DCC74-33F1-497A-AA2E-7BE49694F730}" type="slidenum">
              <a:rPr lang="en-US"/>
              <a:pPr/>
              <a:t>‹#›</a:t>
            </a:fld>
            <a:endParaRPr lang="en-US"/>
          </a:p>
        </p:txBody>
      </p:sp>
      <p:sp>
        <p:nvSpPr>
          <p:cNvPr id="25" name="Rectangle 24"/>
          <p:cNvSpPr/>
          <p:nvPr userDrawn="1"/>
        </p:nvSpPr>
        <p:spPr bwMode="auto">
          <a:xfrm>
            <a:off x="4941888" y="6046788"/>
            <a:ext cx="90487" cy="90487"/>
          </a:xfrm>
          <a:prstGeom prst="rect">
            <a:avLst/>
          </a:prstGeom>
          <a:solidFill>
            <a:srgbClr val="F5802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26" name="Rectangle 25"/>
          <p:cNvSpPr/>
          <p:nvPr userDrawn="1"/>
        </p:nvSpPr>
        <p:spPr bwMode="auto">
          <a:xfrm>
            <a:off x="4133850" y="6046788"/>
            <a:ext cx="88900" cy="90487"/>
          </a:xfrm>
          <a:prstGeom prst="rect">
            <a:avLst/>
          </a:prstGeom>
          <a:solidFill>
            <a:srgbClr val="B3083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dirty="0">
              <a:solidFill>
                <a:srgbClr val="C00000"/>
              </a:solidFill>
              <a:ea typeface="ＭＳ Ｐゴシック" pitchFamily="96" charset="-128"/>
            </a:endParaRPr>
          </a:p>
        </p:txBody>
      </p:sp>
      <p:sp>
        <p:nvSpPr>
          <p:cNvPr id="27" name="Rectangle 26"/>
          <p:cNvSpPr/>
          <p:nvPr userDrawn="1"/>
        </p:nvSpPr>
        <p:spPr bwMode="auto">
          <a:xfrm>
            <a:off x="4400550" y="6046788"/>
            <a:ext cx="90488" cy="90487"/>
          </a:xfrm>
          <a:prstGeom prst="rect">
            <a:avLst/>
          </a:prstGeom>
          <a:solidFill>
            <a:srgbClr val="0084A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28" name="Rectangle 27"/>
          <p:cNvSpPr/>
          <p:nvPr userDrawn="1"/>
        </p:nvSpPr>
        <p:spPr bwMode="auto">
          <a:xfrm>
            <a:off x="4672013" y="6046788"/>
            <a:ext cx="88900" cy="90487"/>
          </a:xfrm>
          <a:prstGeom prst="rect">
            <a:avLst/>
          </a:prstGeom>
          <a:solidFill>
            <a:schemeClr val="tx1">
              <a:lumMod val="95000"/>
              <a:lumOff val="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pic>
        <p:nvPicPr>
          <p:cNvPr id="14" name="Picture 13" descr="PDbannerTEST.png"/>
          <p:cNvPicPr>
            <a:picLocks noChangeAspect="1"/>
          </p:cNvPicPr>
          <p:nvPr userDrawn="1"/>
        </p:nvPicPr>
        <p:blipFill>
          <a:blip r:embed="rId11"/>
          <a:stretch>
            <a:fillRect/>
          </a:stretch>
        </p:blipFill>
        <p:spPr>
          <a:xfrm>
            <a:off x="0" y="6331100"/>
            <a:ext cx="9144000" cy="539091"/>
          </a:xfrm>
          <a:prstGeom prst="rect">
            <a:avLst/>
          </a:prstGeom>
        </p:spPr>
      </p:pic>
    </p:spTree>
  </p:cSld>
  <p:clrMap bg1="lt1" tx1="dk1" bg2="lt2" tx2="dk2" accent1="accent1" accent2="accent2" accent3="accent3" accent4="accent4" accent5="accent5" accent6="accent6" hlink="hlink" folHlink="folHlink"/>
  <p:sldLayoutIdLst>
    <p:sldLayoutId id="2147483827" r:id="rId1"/>
    <p:sldLayoutId id="2147483818" r:id="rId2"/>
    <p:sldLayoutId id="2147483828" r:id="rId3"/>
    <p:sldLayoutId id="2147483819" r:id="rId4"/>
    <p:sldLayoutId id="2147483820" r:id="rId5"/>
    <p:sldLayoutId id="2147483821" r:id="rId6"/>
    <p:sldLayoutId id="2147483822" r:id="rId7"/>
    <p:sldLayoutId id="2147483823" r:id="rId8"/>
    <p:sldLayoutId id="2147483824" r:id="rId9"/>
  </p:sldLayoutIdLst>
  <p:transition xmlns:p14="http://schemas.microsoft.com/office/powerpoint/2010/main" spd="med">
    <p:fade/>
  </p:transition>
  <p:timing>
    <p:tnLst>
      <p:par>
        <p:cTn xmlns:p14="http://schemas.microsoft.com/office/powerpoint/2010/main" id="1" dur="indefinite" restart="never" nodeType="tmRoot"/>
      </p:par>
    </p:tnLst>
  </p:timing>
  <p:hf sldNum="0" hdr="0" ftr="0" dt="0"/>
  <p:txStyles>
    <p:titleStyle>
      <a:lvl1pPr algn="l" defTabSz="457200" rtl="0" eaLnBrk="0" fontAlgn="base" hangingPunct="0">
        <a:spcBef>
          <a:spcPct val="0"/>
        </a:spcBef>
        <a:spcAft>
          <a:spcPct val="0"/>
        </a:spcAft>
        <a:defRPr sz="3000" b="1" kern="1200" cap="all">
          <a:solidFill>
            <a:schemeClr val="tx1"/>
          </a:solidFill>
          <a:latin typeface="Arial"/>
          <a:ea typeface="ＭＳ Ｐゴシック" pitchFamily="48" charset="-128"/>
          <a:cs typeface="Arial"/>
        </a:defRPr>
      </a:lvl1pPr>
      <a:lvl2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2pPr>
      <a:lvl3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3pPr>
      <a:lvl4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4pPr>
      <a:lvl5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5pPr>
      <a:lvl6pPr marL="457200" algn="l" defTabSz="457200" rtl="0" fontAlgn="base">
        <a:spcBef>
          <a:spcPct val="0"/>
        </a:spcBef>
        <a:spcAft>
          <a:spcPct val="0"/>
        </a:spcAft>
        <a:defRPr sz="3000" b="1">
          <a:solidFill>
            <a:srgbClr val="FC7F1D"/>
          </a:solidFill>
          <a:latin typeface="Arial" pitchFamily="48" charset="0"/>
          <a:ea typeface="ＭＳ Ｐゴシック" pitchFamily="48" charset="-128"/>
        </a:defRPr>
      </a:lvl6pPr>
      <a:lvl7pPr marL="914400" algn="l" defTabSz="457200" rtl="0" fontAlgn="base">
        <a:spcBef>
          <a:spcPct val="0"/>
        </a:spcBef>
        <a:spcAft>
          <a:spcPct val="0"/>
        </a:spcAft>
        <a:defRPr sz="3000" b="1">
          <a:solidFill>
            <a:srgbClr val="FC7F1D"/>
          </a:solidFill>
          <a:latin typeface="Arial" pitchFamily="48" charset="0"/>
          <a:ea typeface="ＭＳ Ｐゴシック" pitchFamily="48" charset="-128"/>
        </a:defRPr>
      </a:lvl7pPr>
      <a:lvl8pPr marL="1371600" algn="l" defTabSz="457200" rtl="0" fontAlgn="base">
        <a:spcBef>
          <a:spcPct val="0"/>
        </a:spcBef>
        <a:spcAft>
          <a:spcPct val="0"/>
        </a:spcAft>
        <a:defRPr sz="3000" b="1">
          <a:solidFill>
            <a:srgbClr val="FC7F1D"/>
          </a:solidFill>
          <a:latin typeface="Arial" pitchFamily="48" charset="0"/>
          <a:ea typeface="ＭＳ Ｐゴシック" pitchFamily="48" charset="-128"/>
        </a:defRPr>
      </a:lvl8pPr>
      <a:lvl9pPr marL="1828800" algn="l" defTabSz="457200" rtl="0" fontAlgn="base">
        <a:spcBef>
          <a:spcPct val="0"/>
        </a:spcBef>
        <a:spcAft>
          <a:spcPct val="0"/>
        </a:spcAft>
        <a:defRPr sz="3000" b="1">
          <a:solidFill>
            <a:srgbClr val="FC7F1D"/>
          </a:solidFill>
          <a:latin typeface="Arial" pitchFamily="48" charset="0"/>
          <a:ea typeface="ＭＳ Ｐゴシック" pitchFamily="48" charset="-128"/>
        </a:defRPr>
      </a:lvl9pPr>
    </p:titleStyle>
    <p:body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bwMode="auto">
          <a:xfrm>
            <a:off x="762000" y="2597150"/>
            <a:ext cx="7772400" cy="1470025"/>
          </a:xfrm>
        </p:spPr>
        <p:txBody>
          <a:bodyPr/>
          <a:lstStyle/>
          <a:p>
            <a:r>
              <a:rPr lang="en-US" dirty="0"/>
              <a:t>E-Text and Accessibility: What We Need to Know</a:t>
            </a:r>
          </a:p>
        </p:txBody>
      </p:sp>
      <p:sp>
        <p:nvSpPr>
          <p:cNvPr id="15363" name="Subtitle 2"/>
          <p:cNvSpPr>
            <a:spLocks noGrp="1"/>
          </p:cNvSpPr>
          <p:nvPr>
            <p:ph type="subTitle" idx="1"/>
          </p:nvPr>
        </p:nvSpPr>
        <p:spPr>
          <a:xfrm>
            <a:off x="1447800" y="3860800"/>
            <a:ext cx="6400800" cy="1642848"/>
          </a:xfrm>
        </p:spPr>
        <p:txBody>
          <a:bodyPr>
            <a:normAutofit fontScale="92500" lnSpcReduction="10000"/>
          </a:bodyPr>
          <a:lstStyle/>
          <a:p>
            <a:pPr eaLnBrk="1" hangingPunct="1"/>
            <a:r>
              <a:rPr lang="en-US" dirty="0" smtClean="0">
                <a:latin typeface="Arial" charset="0"/>
                <a:ea typeface="ＭＳ Ｐゴシック" pitchFamily="96" charset="-128"/>
              </a:rPr>
              <a:t>Bruce Maas, UW-Milwaukee</a:t>
            </a:r>
          </a:p>
          <a:p>
            <a:pPr eaLnBrk="1" hangingPunct="1"/>
            <a:r>
              <a:rPr lang="en-US" dirty="0" smtClean="0">
                <a:latin typeface="Arial" charset="0"/>
                <a:ea typeface="ＭＳ Ｐゴシック" pitchFamily="96" charset="-128"/>
              </a:rPr>
              <a:t>Alice Anderson, UW-Madison</a:t>
            </a:r>
          </a:p>
          <a:p>
            <a:pPr eaLnBrk="1" hangingPunct="1"/>
            <a:r>
              <a:rPr lang="en-US" dirty="0" smtClean="0">
                <a:latin typeface="Arial" charset="0"/>
                <a:ea typeface="ＭＳ Ｐゴシック" pitchFamily="96" charset="-128"/>
              </a:rPr>
              <a:t>Emily Baker, University of Chicago</a:t>
            </a:r>
          </a:p>
          <a:p>
            <a:pPr eaLnBrk="1" hangingPunct="1"/>
            <a:r>
              <a:rPr lang="en-US" dirty="0" smtClean="0">
                <a:latin typeface="Arial" charset="0"/>
                <a:ea typeface="ＭＳ Ｐゴシック" pitchFamily="96" charset="-128"/>
              </a:rPr>
              <a:t>Jeffry Archer, University of Chicago</a:t>
            </a:r>
          </a:p>
          <a:p>
            <a:pPr eaLnBrk="1" hangingPunct="1"/>
            <a:r>
              <a:rPr lang="en-US" dirty="0" smtClean="0">
                <a:latin typeface="Arial" charset="0"/>
                <a:ea typeface="ＭＳ Ｐゴシック" pitchFamily="96" charset="-128"/>
              </a:rPr>
              <a:t>Beth Schaefer, UW-Milwaukee</a:t>
            </a:r>
          </a:p>
          <a:p>
            <a:pPr eaLnBrk="1" hangingPunct="1"/>
            <a:endParaRPr lang="en-US" dirty="0" smtClean="0">
              <a:latin typeface="Arial" charset="0"/>
              <a:ea typeface="ＭＳ Ｐゴシック" pitchFamily="96" charset="-128"/>
            </a:endParaRP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p:txBody>
          <a:bodyPr>
            <a:normAutofit/>
          </a:bodyPr>
          <a:lstStyle/>
          <a:p>
            <a:pPr algn="ctr" eaLnBrk="1" hangingPunct="1"/>
            <a:r>
              <a:rPr lang="en-US" sz="4000" cap="none" dirty="0" smtClean="0"/>
              <a:t>Considering accessibility</a:t>
            </a:r>
            <a:endParaRPr lang="en-US" sz="4000" cap="none" dirty="0" smtClean="0">
              <a:latin typeface="Arial" charset="0"/>
              <a:ea typeface="ＭＳ Ｐゴシック" pitchFamily="96" charset="-128"/>
            </a:endParaRPr>
          </a:p>
        </p:txBody>
      </p:sp>
      <p:sp>
        <p:nvSpPr>
          <p:cNvPr id="16387" name="Content Placeholder 2"/>
          <p:cNvSpPr>
            <a:spLocks noGrp="1"/>
          </p:cNvSpPr>
          <p:nvPr>
            <p:ph idx="4294967295"/>
          </p:nvPr>
        </p:nvSpPr>
        <p:spPr>
          <a:xfrm>
            <a:off x="533400" y="1600200"/>
            <a:ext cx="8229600" cy="4525963"/>
          </a:xfrm>
        </p:spPr>
        <p:txBody>
          <a:bodyPr/>
          <a:lstStyle/>
          <a:p>
            <a:r>
              <a:rPr lang="en-US" sz="3200" dirty="0">
                <a:solidFill>
                  <a:srgbClr val="000000"/>
                </a:solidFill>
              </a:rPr>
              <a:t>An electronic or digital version of a </a:t>
            </a:r>
            <a:r>
              <a:rPr lang="en-US" sz="3200" dirty="0" smtClean="0">
                <a:solidFill>
                  <a:srgbClr val="000000"/>
                </a:solidFill>
              </a:rPr>
              <a:t>text</a:t>
            </a:r>
          </a:p>
          <a:p>
            <a:pPr lvl="2"/>
            <a:r>
              <a:rPr lang="fi-FI" sz="2400" dirty="0" err="1" smtClean="0">
                <a:solidFill>
                  <a:srgbClr val="000000"/>
                </a:solidFill>
              </a:rPr>
              <a:t>Plain</a:t>
            </a:r>
            <a:r>
              <a:rPr lang="fi-FI" sz="2400" dirty="0" smtClean="0">
                <a:solidFill>
                  <a:srgbClr val="000000"/>
                </a:solidFill>
              </a:rPr>
              <a:t> </a:t>
            </a:r>
            <a:r>
              <a:rPr lang="fi-FI" sz="2400" dirty="0" err="1" smtClean="0">
                <a:solidFill>
                  <a:srgbClr val="000000"/>
                </a:solidFill>
              </a:rPr>
              <a:t>text</a:t>
            </a:r>
            <a:endParaRPr lang="fi-FI" sz="2400" dirty="0" smtClean="0">
              <a:solidFill>
                <a:srgbClr val="000000"/>
              </a:solidFill>
            </a:endParaRPr>
          </a:p>
          <a:p>
            <a:pPr lvl="2"/>
            <a:r>
              <a:rPr lang="en-US" sz="2400" dirty="0" smtClean="0">
                <a:solidFill>
                  <a:srgbClr val="000000"/>
                </a:solidFill>
              </a:rPr>
              <a:t>HTML</a:t>
            </a:r>
          </a:p>
          <a:p>
            <a:pPr lvl="2"/>
            <a:r>
              <a:rPr lang="fr-FR" sz="2400" dirty="0" smtClean="0">
                <a:solidFill>
                  <a:srgbClr val="000000"/>
                </a:solidFill>
              </a:rPr>
              <a:t>Portable document Format (PDF)</a:t>
            </a:r>
          </a:p>
          <a:p>
            <a:pPr lvl="2"/>
            <a:r>
              <a:rPr lang="en-US" sz="2400" dirty="0" smtClean="0">
                <a:solidFill>
                  <a:srgbClr val="000000"/>
                </a:solidFill>
              </a:rPr>
              <a:t>DIGITAL LIBRARIES: Electronic Journal and Text Archives</a:t>
            </a:r>
          </a:p>
          <a:p>
            <a:pPr lvl="2"/>
            <a:r>
              <a:rPr lang="en-US" sz="2400" dirty="0" smtClean="0">
                <a:solidFill>
                  <a:srgbClr val="000000"/>
                </a:solidFill>
              </a:rPr>
              <a:t>E-mails and Other Personal Communications</a:t>
            </a:r>
          </a:p>
          <a:p>
            <a:pPr lvl="2"/>
            <a:r>
              <a:rPr lang="en-US" sz="2400" dirty="0" smtClean="0">
                <a:solidFill>
                  <a:srgbClr val="000000"/>
                </a:solidFill>
              </a:rPr>
              <a:t>Other proprietary or software-specific</a:t>
            </a:r>
            <a:endParaRPr lang="en-US" sz="2400" dirty="0" smtClean="0">
              <a:solidFill>
                <a:srgbClr val="000000"/>
              </a:solidFill>
              <a:ea typeface="ＭＳ Ｐゴシック" pitchFamily="96" charset="-128"/>
            </a:endParaRPr>
          </a:p>
        </p:txBody>
      </p:sp>
    </p:spTree>
    <p:extLst>
      <p:ext uri="{BB962C8B-B14F-4D97-AF65-F5344CB8AC3E}">
        <p14:creationId xmlns:p14="http://schemas.microsoft.com/office/powerpoint/2010/main" val="3700590806"/>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p:txBody>
          <a:bodyPr>
            <a:normAutofit/>
          </a:bodyPr>
          <a:lstStyle/>
          <a:p>
            <a:pPr algn="ctr" eaLnBrk="1" hangingPunct="1"/>
            <a:r>
              <a:rPr lang="en-US" sz="4000" cap="none" dirty="0" smtClean="0"/>
              <a:t>Considering accessibility</a:t>
            </a:r>
            <a:endParaRPr lang="en-US" sz="4000" cap="none" dirty="0" smtClean="0">
              <a:latin typeface="Arial" charset="0"/>
              <a:ea typeface="ＭＳ Ｐゴシック" pitchFamily="96" charset="-128"/>
            </a:endParaRPr>
          </a:p>
        </p:txBody>
      </p:sp>
      <p:sp>
        <p:nvSpPr>
          <p:cNvPr id="16387" name="Content Placeholder 2"/>
          <p:cNvSpPr>
            <a:spLocks noGrp="1"/>
          </p:cNvSpPr>
          <p:nvPr>
            <p:ph idx="4294967295"/>
          </p:nvPr>
        </p:nvSpPr>
        <p:spPr>
          <a:xfrm>
            <a:off x="533400" y="1600200"/>
            <a:ext cx="8229600" cy="4525963"/>
          </a:xfrm>
        </p:spPr>
        <p:txBody>
          <a:bodyPr/>
          <a:lstStyle/>
          <a:p>
            <a:r>
              <a:rPr lang="en-US" sz="2000" b="1" dirty="0">
                <a:solidFill>
                  <a:srgbClr val="000000"/>
                </a:solidFill>
              </a:rPr>
              <a:t>STANDARDS -</a:t>
            </a:r>
            <a:r>
              <a:rPr lang="en-US" sz="2000" dirty="0">
                <a:solidFill>
                  <a:srgbClr val="000000"/>
                </a:solidFill>
              </a:rPr>
              <a:t> </a:t>
            </a:r>
            <a:r>
              <a:rPr lang="en-US" sz="2000" dirty="0" err="1">
                <a:solidFill>
                  <a:srgbClr val="000000"/>
                </a:solidFill>
              </a:rPr>
              <a:t>Ebook</a:t>
            </a:r>
            <a:r>
              <a:rPr lang="en-US" sz="2000" dirty="0">
                <a:solidFill>
                  <a:srgbClr val="000000"/>
                </a:solidFill>
              </a:rPr>
              <a:t> formats and file types continue to develop and change through time through advances and developments in technology or the introduction of new proprietary formats. While printed books remain readable for many years, e-books may need to be copied or converted to a new carrier or file type over time. PDF and </a:t>
            </a:r>
            <a:r>
              <a:rPr lang="en-US" sz="2000" dirty="0" err="1">
                <a:solidFill>
                  <a:srgbClr val="000000"/>
                </a:solidFill>
              </a:rPr>
              <a:t>epub</a:t>
            </a:r>
            <a:r>
              <a:rPr lang="en-US" sz="2000" dirty="0">
                <a:solidFill>
                  <a:srgbClr val="000000"/>
                </a:solidFill>
              </a:rPr>
              <a:t> are growing standards, but are not universal. The lack of a single universal standard could significantly affect the longevity of some works and their availability or readability in the future as a result of the format(s) used at the time of production</a:t>
            </a:r>
          </a:p>
          <a:p>
            <a:r>
              <a:rPr lang="en-US" sz="1800" dirty="0"/>
              <a:t>http://</a:t>
            </a:r>
            <a:r>
              <a:rPr lang="en-US" sz="1800" dirty="0" err="1"/>
              <a:t>www.freewritingadvice.com</a:t>
            </a:r>
            <a:r>
              <a:rPr lang="en-US" sz="1800" dirty="0"/>
              <a:t>/</a:t>
            </a:r>
            <a:r>
              <a:rPr lang="en-US" sz="1800" dirty="0" err="1"/>
              <a:t>index_files</a:t>
            </a:r>
            <a:r>
              <a:rPr lang="en-US" sz="1800" dirty="0"/>
              <a:t>/</a:t>
            </a:r>
            <a:r>
              <a:rPr lang="en-US" sz="1800" dirty="0" err="1"/>
              <a:t>ebookprocon.htm</a:t>
            </a:r>
            <a:endParaRPr lang="en-US" sz="1800" dirty="0" smtClean="0">
              <a:ea typeface="ＭＳ Ｐゴシック" pitchFamily="96" charset="-128"/>
            </a:endParaRPr>
          </a:p>
        </p:txBody>
      </p:sp>
    </p:spTree>
    <p:extLst>
      <p:ext uri="{BB962C8B-B14F-4D97-AF65-F5344CB8AC3E}">
        <p14:creationId xmlns:p14="http://schemas.microsoft.com/office/powerpoint/2010/main" val="409932422"/>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p:txBody>
          <a:bodyPr>
            <a:normAutofit/>
          </a:bodyPr>
          <a:lstStyle/>
          <a:p>
            <a:pPr algn="ctr" eaLnBrk="1" hangingPunct="1"/>
            <a:r>
              <a:rPr lang="en-US" sz="4000" cap="none" dirty="0" smtClean="0"/>
              <a:t>Considering accessibility</a:t>
            </a:r>
            <a:endParaRPr lang="en-US" sz="4000" cap="none" dirty="0" smtClean="0">
              <a:latin typeface="Arial" charset="0"/>
              <a:ea typeface="ＭＳ Ｐゴシック" pitchFamily="96" charset="-128"/>
            </a:endParaRPr>
          </a:p>
        </p:txBody>
      </p:sp>
      <p:sp>
        <p:nvSpPr>
          <p:cNvPr id="16387" name="Content Placeholder 2"/>
          <p:cNvSpPr>
            <a:spLocks noGrp="1"/>
          </p:cNvSpPr>
          <p:nvPr>
            <p:ph idx="4294967295"/>
          </p:nvPr>
        </p:nvSpPr>
        <p:spPr>
          <a:xfrm>
            <a:off x="533400" y="1600200"/>
            <a:ext cx="8229600" cy="4525963"/>
          </a:xfrm>
        </p:spPr>
        <p:txBody>
          <a:bodyPr/>
          <a:lstStyle/>
          <a:p>
            <a:r>
              <a:rPr lang="en-US" sz="2000" b="1" dirty="0">
                <a:solidFill>
                  <a:srgbClr val="000000"/>
                </a:solidFill>
              </a:rPr>
              <a:t>What's an </a:t>
            </a:r>
            <a:r>
              <a:rPr lang="en-US" sz="2000" b="1" dirty="0" err="1">
                <a:solidFill>
                  <a:srgbClr val="000000"/>
                </a:solidFill>
              </a:rPr>
              <a:t>ebook</a:t>
            </a:r>
            <a:r>
              <a:rPr lang="en-US" sz="2000" b="1" dirty="0">
                <a:solidFill>
                  <a:srgbClr val="000000"/>
                </a:solidFill>
              </a:rPr>
              <a:t> (or e-book)? </a:t>
            </a:r>
          </a:p>
          <a:p>
            <a:r>
              <a:rPr lang="en-US" sz="2000" dirty="0">
                <a:solidFill>
                  <a:srgbClr val="000000"/>
                </a:solidFill>
              </a:rPr>
              <a:t>An </a:t>
            </a:r>
            <a:r>
              <a:rPr lang="en-US" sz="2000" dirty="0" err="1">
                <a:solidFill>
                  <a:srgbClr val="000000"/>
                </a:solidFill>
              </a:rPr>
              <a:t>ebook</a:t>
            </a:r>
            <a:r>
              <a:rPr lang="en-US" sz="2000" dirty="0">
                <a:solidFill>
                  <a:srgbClr val="000000"/>
                </a:solidFill>
              </a:rPr>
              <a:t> is an electronic (or digital) version of a book. The term is also used to refer to either an individual work in a digital format, or a hardware device used to read books in digital format. Some prefer a more precise term to define “</a:t>
            </a:r>
            <a:r>
              <a:rPr lang="en-US" sz="2000" dirty="0" err="1">
                <a:solidFill>
                  <a:srgbClr val="000000"/>
                </a:solidFill>
              </a:rPr>
              <a:t>ebook</a:t>
            </a:r>
            <a:r>
              <a:rPr lang="en-US" sz="2000" dirty="0">
                <a:solidFill>
                  <a:srgbClr val="000000"/>
                </a:solidFill>
              </a:rPr>
              <a:t> device.” </a:t>
            </a:r>
          </a:p>
          <a:p>
            <a:endParaRPr lang="en-US" sz="2000" dirty="0">
              <a:solidFill>
                <a:srgbClr val="000000"/>
              </a:solidFill>
            </a:endParaRPr>
          </a:p>
          <a:p>
            <a:r>
              <a:rPr lang="en-US" sz="2000" dirty="0">
                <a:solidFill>
                  <a:srgbClr val="000000"/>
                </a:solidFill>
              </a:rPr>
              <a:t>The 'multimedia </a:t>
            </a:r>
            <a:r>
              <a:rPr lang="en-US" sz="2000" dirty="0" err="1">
                <a:solidFill>
                  <a:srgbClr val="000000"/>
                </a:solidFill>
              </a:rPr>
              <a:t>ebook</a:t>
            </a:r>
            <a:r>
              <a:rPr lang="en-US" sz="2000" dirty="0">
                <a:solidFill>
                  <a:srgbClr val="000000"/>
                </a:solidFill>
              </a:rPr>
              <a:t>' term is used in contrast to media which only utilize traditional forms of printed or text books. </a:t>
            </a:r>
            <a:endParaRPr lang="en-US" sz="2000" dirty="0" smtClean="0">
              <a:solidFill>
                <a:srgbClr val="000000"/>
              </a:solidFill>
              <a:ea typeface="ＭＳ Ｐゴシック" pitchFamily="96" charset="-128"/>
            </a:endParaRPr>
          </a:p>
        </p:txBody>
      </p:sp>
    </p:spTree>
    <p:extLst>
      <p:ext uri="{BB962C8B-B14F-4D97-AF65-F5344CB8AC3E}">
        <p14:creationId xmlns:p14="http://schemas.microsoft.com/office/powerpoint/2010/main" val="1072018399"/>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p:txBody>
          <a:bodyPr>
            <a:normAutofit/>
          </a:bodyPr>
          <a:lstStyle/>
          <a:p>
            <a:pPr algn="ctr" eaLnBrk="1" hangingPunct="1"/>
            <a:r>
              <a:rPr lang="en-US" sz="4000" cap="none" dirty="0" smtClean="0"/>
              <a:t>Considering accessibility</a:t>
            </a:r>
            <a:endParaRPr lang="en-US" sz="4000" cap="none" dirty="0" smtClean="0">
              <a:latin typeface="Arial" charset="0"/>
              <a:ea typeface="ＭＳ Ｐゴシック" pitchFamily="96" charset="-128"/>
            </a:endParaRPr>
          </a:p>
        </p:txBody>
      </p:sp>
      <p:sp>
        <p:nvSpPr>
          <p:cNvPr id="16387" name="Content Placeholder 2"/>
          <p:cNvSpPr>
            <a:spLocks noGrp="1"/>
          </p:cNvSpPr>
          <p:nvPr>
            <p:ph idx="4294967295"/>
          </p:nvPr>
        </p:nvSpPr>
        <p:spPr>
          <a:xfrm>
            <a:off x="533400" y="1600200"/>
            <a:ext cx="8229600" cy="4525963"/>
          </a:xfrm>
        </p:spPr>
        <p:txBody>
          <a:bodyPr/>
          <a:lstStyle/>
          <a:p>
            <a:r>
              <a:rPr lang="en-US" sz="2000" b="1" dirty="0" smtClean="0">
                <a:solidFill>
                  <a:srgbClr val="000000"/>
                </a:solidFill>
              </a:rPr>
              <a:t>AWARENESS</a:t>
            </a:r>
            <a:endParaRPr lang="en-US" sz="2000" dirty="0" smtClean="0">
              <a:solidFill>
                <a:srgbClr val="000000"/>
              </a:solidFill>
            </a:endParaRPr>
          </a:p>
          <a:p>
            <a:pPr marL="0" indent="0">
              <a:buNone/>
            </a:pPr>
            <a:endParaRPr lang="en-US" sz="2000" dirty="0">
              <a:solidFill>
                <a:srgbClr val="000000"/>
              </a:solidFill>
            </a:endParaRPr>
          </a:p>
          <a:p>
            <a:pPr marL="0" indent="0">
              <a:buNone/>
            </a:pPr>
            <a:r>
              <a:rPr lang="en-US" sz="2000" dirty="0" smtClean="0">
                <a:solidFill>
                  <a:srgbClr val="000000"/>
                </a:solidFill>
              </a:rPr>
              <a:t> </a:t>
            </a:r>
            <a:r>
              <a:rPr lang="en-US" sz="2000" dirty="0">
                <a:solidFill>
                  <a:srgbClr val="000000"/>
                </a:solidFill>
              </a:rPr>
              <a:t>Do we know what accessibility and usability is – do we have a relationship with the student disability services to better understand access to the e-world</a:t>
            </a:r>
            <a:endParaRPr lang="en-US" sz="2000" dirty="0" smtClean="0">
              <a:solidFill>
                <a:srgbClr val="000000"/>
              </a:solidFill>
              <a:ea typeface="ＭＳ Ｐゴシック" pitchFamily="96" charset="-128"/>
            </a:endParaRPr>
          </a:p>
        </p:txBody>
      </p:sp>
    </p:spTree>
    <p:extLst>
      <p:ext uri="{BB962C8B-B14F-4D97-AF65-F5344CB8AC3E}">
        <p14:creationId xmlns:p14="http://schemas.microsoft.com/office/powerpoint/2010/main" val="1940616489"/>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p:txBody>
          <a:bodyPr>
            <a:normAutofit/>
          </a:bodyPr>
          <a:lstStyle/>
          <a:p>
            <a:pPr algn="ctr" eaLnBrk="1" hangingPunct="1"/>
            <a:r>
              <a:rPr lang="en-US" sz="4000" cap="none" dirty="0" smtClean="0"/>
              <a:t>Considering accessibility</a:t>
            </a:r>
            <a:endParaRPr lang="en-US" sz="4000" cap="none" dirty="0" smtClean="0">
              <a:latin typeface="Arial" charset="0"/>
              <a:ea typeface="ＭＳ Ｐゴシック" pitchFamily="96" charset="-128"/>
            </a:endParaRPr>
          </a:p>
        </p:txBody>
      </p:sp>
      <p:sp>
        <p:nvSpPr>
          <p:cNvPr id="16387" name="Content Placeholder 2"/>
          <p:cNvSpPr>
            <a:spLocks noGrp="1"/>
          </p:cNvSpPr>
          <p:nvPr>
            <p:ph idx="4294967295"/>
          </p:nvPr>
        </p:nvSpPr>
        <p:spPr>
          <a:xfrm>
            <a:off x="533400" y="1600200"/>
            <a:ext cx="8229600" cy="4525963"/>
          </a:xfrm>
        </p:spPr>
        <p:txBody>
          <a:bodyPr/>
          <a:lstStyle/>
          <a:p>
            <a:r>
              <a:rPr lang="en-US" sz="2000" b="1" dirty="0">
                <a:solidFill>
                  <a:srgbClr val="000000"/>
                </a:solidFill>
              </a:rPr>
              <a:t>VENDOR</a:t>
            </a:r>
            <a:r>
              <a:rPr lang="en-US" sz="2000" dirty="0">
                <a:solidFill>
                  <a:srgbClr val="000000"/>
                </a:solidFill>
              </a:rPr>
              <a:t>- raise awareness among vendors-those who are developing the products-that are using education, or in society, need to be aware of accessibility, how to build accessibility into products at all levels of product development and design, from planning, to development, to Q&amp;A. </a:t>
            </a:r>
          </a:p>
          <a:p>
            <a:r>
              <a:rPr lang="en-US" sz="2000" dirty="0" smtClean="0">
                <a:solidFill>
                  <a:srgbClr val="000000"/>
                </a:solidFill>
              </a:rPr>
              <a:t>Ask vendors </a:t>
            </a:r>
            <a:r>
              <a:rPr lang="en-US" sz="2000" dirty="0">
                <a:solidFill>
                  <a:srgbClr val="000000"/>
                </a:solidFill>
              </a:rPr>
              <a:t>about their product and engage them in terms of how a person who is blind can access this product or service. Have they given some consideration to that? Is there something built in to their development process that addresses that? If somebody can't use a mouse, are they still going to be able to use this software application? </a:t>
            </a:r>
          </a:p>
          <a:p>
            <a:r>
              <a:rPr lang="en-US" sz="2000" dirty="0">
                <a:solidFill>
                  <a:srgbClr val="000000"/>
                </a:solidFill>
              </a:rPr>
              <a:t>R</a:t>
            </a:r>
            <a:r>
              <a:rPr lang="en-US" sz="2000" dirty="0" smtClean="0">
                <a:solidFill>
                  <a:srgbClr val="000000"/>
                </a:solidFill>
              </a:rPr>
              <a:t>aising </a:t>
            </a:r>
            <a:r>
              <a:rPr lang="en-US" sz="2000" dirty="0">
                <a:solidFill>
                  <a:srgbClr val="000000"/>
                </a:solidFill>
              </a:rPr>
              <a:t>vendor awareness and helping to push the development of accessible products are we going to have accessible products to choose from</a:t>
            </a:r>
            <a:r>
              <a:rPr lang="en-US" sz="2000" dirty="0" smtClean="0">
                <a:solidFill>
                  <a:srgbClr val="000000"/>
                </a:solidFill>
              </a:rPr>
              <a:t>.</a:t>
            </a:r>
            <a:endParaRPr lang="en-US" sz="2000" dirty="0">
              <a:solidFill>
                <a:srgbClr val="000000"/>
              </a:solidFill>
            </a:endParaRPr>
          </a:p>
        </p:txBody>
      </p:sp>
    </p:spTree>
    <p:extLst>
      <p:ext uri="{BB962C8B-B14F-4D97-AF65-F5344CB8AC3E}">
        <p14:creationId xmlns:p14="http://schemas.microsoft.com/office/powerpoint/2010/main" val="315621405"/>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p:txBody>
          <a:bodyPr>
            <a:normAutofit/>
          </a:bodyPr>
          <a:lstStyle/>
          <a:p>
            <a:pPr algn="ctr" eaLnBrk="1" hangingPunct="1"/>
            <a:r>
              <a:rPr lang="en-US" sz="4000" cap="none" dirty="0" smtClean="0"/>
              <a:t>Considering accessibility</a:t>
            </a:r>
            <a:endParaRPr lang="en-US" sz="4000" cap="none" dirty="0" smtClean="0">
              <a:latin typeface="Arial" charset="0"/>
              <a:ea typeface="ＭＳ Ｐゴシック" pitchFamily="96" charset="-128"/>
            </a:endParaRPr>
          </a:p>
        </p:txBody>
      </p:sp>
      <p:sp>
        <p:nvSpPr>
          <p:cNvPr id="16387" name="Content Placeholder 2"/>
          <p:cNvSpPr>
            <a:spLocks noGrp="1"/>
          </p:cNvSpPr>
          <p:nvPr>
            <p:ph idx="4294967295"/>
          </p:nvPr>
        </p:nvSpPr>
        <p:spPr>
          <a:xfrm>
            <a:off x="533400" y="1600200"/>
            <a:ext cx="8229600" cy="4525963"/>
          </a:xfrm>
        </p:spPr>
        <p:txBody>
          <a:bodyPr/>
          <a:lstStyle/>
          <a:p>
            <a:r>
              <a:rPr lang="en-US" sz="2000" b="1" dirty="0">
                <a:solidFill>
                  <a:srgbClr val="000000"/>
                </a:solidFill>
              </a:rPr>
              <a:t>A</a:t>
            </a:r>
            <a:r>
              <a:rPr lang="en-US" sz="2000" b="1" dirty="0" smtClean="0">
                <a:solidFill>
                  <a:srgbClr val="000000"/>
                </a:solidFill>
              </a:rPr>
              <a:t>t </a:t>
            </a:r>
            <a:r>
              <a:rPr lang="en-US" sz="2000" b="1" dirty="0">
                <a:solidFill>
                  <a:srgbClr val="000000"/>
                </a:solidFill>
              </a:rPr>
              <a:t>our institutions</a:t>
            </a:r>
            <a:r>
              <a:rPr lang="en-US" sz="2000" dirty="0">
                <a:solidFill>
                  <a:srgbClr val="000000"/>
                </a:solidFill>
              </a:rPr>
              <a:t> - influence vendors. It's not enough to let the vendors know that they need to do this because it's </a:t>
            </a:r>
            <a:r>
              <a:rPr lang="en-US" sz="2000" dirty="0" smtClean="0">
                <a:solidFill>
                  <a:srgbClr val="000000"/>
                </a:solidFill>
              </a:rPr>
              <a:t>nice. There </a:t>
            </a:r>
            <a:r>
              <a:rPr lang="en-US" sz="2000" dirty="0">
                <a:solidFill>
                  <a:srgbClr val="000000"/>
                </a:solidFill>
              </a:rPr>
              <a:t>has either a legal stimulus, or probably even more realistically, a market-based </a:t>
            </a:r>
            <a:r>
              <a:rPr lang="en-US" sz="2000" dirty="0" smtClean="0">
                <a:solidFill>
                  <a:srgbClr val="000000"/>
                </a:solidFill>
              </a:rPr>
              <a:t>incentive. We </a:t>
            </a:r>
            <a:r>
              <a:rPr lang="en-US" sz="2000" dirty="0">
                <a:solidFill>
                  <a:srgbClr val="000000"/>
                </a:solidFill>
              </a:rPr>
              <a:t>have seen this in California and with the federal government - that model is working, that market driven model. </a:t>
            </a:r>
            <a:endParaRPr lang="en-US" sz="2000" dirty="0" smtClean="0">
              <a:solidFill>
                <a:srgbClr val="000000"/>
              </a:solidFill>
              <a:ea typeface="ＭＳ Ｐゴシック" pitchFamily="96" charset="-128"/>
            </a:endParaRPr>
          </a:p>
        </p:txBody>
      </p:sp>
    </p:spTree>
    <p:extLst>
      <p:ext uri="{BB962C8B-B14F-4D97-AF65-F5344CB8AC3E}">
        <p14:creationId xmlns:p14="http://schemas.microsoft.com/office/powerpoint/2010/main" val="2808960298"/>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p:txBody>
          <a:bodyPr>
            <a:normAutofit/>
          </a:bodyPr>
          <a:lstStyle/>
          <a:p>
            <a:pPr algn="ctr" eaLnBrk="1" hangingPunct="1"/>
            <a:r>
              <a:rPr lang="en-US" sz="4000" cap="none" dirty="0" smtClean="0"/>
              <a:t>Considering accessibility</a:t>
            </a:r>
            <a:endParaRPr lang="en-US" sz="4000" cap="none" dirty="0" smtClean="0">
              <a:latin typeface="Arial" charset="0"/>
              <a:ea typeface="ＭＳ Ｐゴシック" pitchFamily="96" charset="-128"/>
            </a:endParaRPr>
          </a:p>
        </p:txBody>
      </p:sp>
      <p:sp>
        <p:nvSpPr>
          <p:cNvPr id="16387" name="Content Placeholder 2"/>
          <p:cNvSpPr>
            <a:spLocks noGrp="1"/>
          </p:cNvSpPr>
          <p:nvPr>
            <p:ph idx="4294967295"/>
          </p:nvPr>
        </p:nvSpPr>
        <p:spPr>
          <a:xfrm>
            <a:off x="533400" y="1600200"/>
            <a:ext cx="8229600" cy="4525963"/>
          </a:xfrm>
        </p:spPr>
        <p:txBody>
          <a:bodyPr/>
          <a:lstStyle/>
          <a:p>
            <a:r>
              <a:rPr lang="en-US" sz="2000" b="1" dirty="0">
                <a:solidFill>
                  <a:srgbClr val="000000"/>
                </a:solidFill>
              </a:rPr>
              <a:t>E</a:t>
            </a:r>
            <a:r>
              <a:rPr lang="en-US" sz="2000" b="1" dirty="0" smtClean="0">
                <a:solidFill>
                  <a:srgbClr val="000000"/>
                </a:solidFill>
              </a:rPr>
              <a:t>lectronic </a:t>
            </a:r>
            <a:r>
              <a:rPr lang="en-US" sz="2000" b="1" dirty="0">
                <a:solidFill>
                  <a:srgbClr val="000000"/>
                </a:solidFill>
              </a:rPr>
              <a:t>textbooks</a:t>
            </a:r>
            <a:r>
              <a:rPr lang="en-US" sz="2000" dirty="0">
                <a:solidFill>
                  <a:srgbClr val="000000"/>
                </a:solidFill>
              </a:rPr>
              <a:t>. The representative from McGraw-Hill said that we're at the first at-bat in the first inning of the game in terms of producing electronic texts. In terms of accessibility, It has been a lot longer than that.  It's been a very long process; probably since the Rehab Act of 1973 -trying to get accessible textbooks for individuals with disabilities. And kind of the de-facto approach at the moment is for disability services offices, primarily, are charged with making materials accessible, to rip the book apart and scan it, and do OCR on it, and to try to convert it in a timely </a:t>
            </a:r>
            <a:r>
              <a:rPr lang="en-US" sz="2000" dirty="0" smtClean="0">
                <a:solidFill>
                  <a:srgbClr val="000000"/>
                </a:solidFill>
              </a:rPr>
              <a:t>fashion </a:t>
            </a:r>
            <a:r>
              <a:rPr lang="en-US" sz="2000" dirty="0">
                <a:solidFill>
                  <a:srgbClr val="000000"/>
                </a:solidFill>
              </a:rPr>
              <a:t>into an accessible document. It's very difficult to get materials out of the publisher.</a:t>
            </a:r>
            <a:endParaRPr lang="en-US" sz="2000" dirty="0" smtClean="0">
              <a:solidFill>
                <a:srgbClr val="000000"/>
              </a:solidFill>
              <a:ea typeface="ＭＳ Ｐゴシック" pitchFamily="96" charset="-128"/>
            </a:endParaRPr>
          </a:p>
        </p:txBody>
      </p:sp>
    </p:spTree>
    <p:extLst>
      <p:ext uri="{BB962C8B-B14F-4D97-AF65-F5344CB8AC3E}">
        <p14:creationId xmlns:p14="http://schemas.microsoft.com/office/powerpoint/2010/main" val="724872522"/>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p:txBody>
          <a:bodyPr>
            <a:normAutofit fontScale="90000"/>
          </a:bodyPr>
          <a:lstStyle/>
          <a:p>
            <a:pPr algn="ctr" eaLnBrk="1" hangingPunct="1"/>
            <a:r>
              <a:rPr lang="en-US" sz="4000" cap="none" dirty="0" smtClean="0">
                <a:solidFill>
                  <a:srgbClr val="000000"/>
                </a:solidFill>
              </a:rPr>
              <a:t> Technology and support considerations </a:t>
            </a:r>
            <a:endParaRPr lang="en-US" sz="4000" cap="none" dirty="0" smtClean="0">
              <a:solidFill>
                <a:srgbClr val="000000"/>
              </a:solidFill>
              <a:latin typeface="Arial" charset="0"/>
              <a:ea typeface="ＭＳ Ｐゴシック" pitchFamily="96" charset="-128"/>
            </a:endParaRPr>
          </a:p>
        </p:txBody>
      </p:sp>
      <p:sp>
        <p:nvSpPr>
          <p:cNvPr id="16387" name="Content Placeholder 2"/>
          <p:cNvSpPr>
            <a:spLocks noGrp="1"/>
          </p:cNvSpPr>
          <p:nvPr>
            <p:ph idx="4294967295"/>
          </p:nvPr>
        </p:nvSpPr>
        <p:spPr>
          <a:xfrm>
            <a:off x="533400" y="1600200"/>
            <a:ext cx="8229600" cy="4525963"/>
          </a:xfrm>
        </p:spPr>
        <p:txBody>
          <a:bodyPr/>
          <a:lstStyle/>
          <a:p>
            <a:r>
              <a:rPr lang="en-US" b="1" dirty="0">
                <a:solidFill>
                  <a:srgbClr val="000000"/>
                </a:solidFill>
              </a:rPr>
              <a:t>Devices / Readers</a:t>
            </a:r>
            <a:r>
              <a:rPr lang="en-US" dirty="0">
                <a:solidFill>
                  <a:srgbClr val="000000"/>
                </a:solidFill>
              </a:rPr>
              <a:t> (not all formats readable on all readers) – </a:t>
            </a:r>
          </a:p>
          <a:p>
            <a:pPr lvl="1"/>
            <a:r>
              <a:rPr lang="hu-HU" sz="2000" dirty="0">
                <a:solidFill>
                  <a:srgbClr val="000000"/>
                </a:solidFill>
              </a:rPr>
              <a:t>Tablet like computers, smartphones (iPhone, Blackberry, etc)</a:t>
            </a:r>
          </a:p>
          <a:p>
            <a:pPr lvl="1"/>
            <a:r>
              <a:rPr lang="hu-HU" sz="2000" dirty="0">
                <a:solidFill>
                  <a:srgbClr val="000000"/>
                </a:solidFill>
              </a:rPr>
              <a:t>Amazon Kindle</a:t>
            </a:r>
          </a:p>
          <a:p>
            <a:pPr lvl="1"/>
            <a:r>
              <a:rPr lang="fr-FR" sz="2000" dirty="0" err="1">
                <a:solidFill>
                  <a:srgbClr val="000000"/>
                </a:solidFill>
              </a:rPr>
              <a:t>Android</a:t>
            </a:r>
            <a:r>
              <a:rPr lang="fr-FR" sz="2000" dirty="0">
                <a:solidFill>
                  <a:srgbClr val="000000"/>
                </a:solidFill>
              </a:rPr>
              <a:t> </a:t>
            </a:r>
            <a:r>
              <a:rPr lang="fr-FR" sz="2000" dirty="0" err="1">
                <a:solidFill>
                  <a:srgbClr val="000000"/>
                </a:solidFill>
              </a:rPr>
              <a:t>Devices</a:t>
            </a:r>
            <a:endParaRPr lang="fr-FR" sz="2000" dirty="0">
              <a:solidFill>
                <a:srgbClr val="000000"/>
              </a:solidFill>
            </a:endParaRPr>
          </a:p>
          <a:p>
            <a:pPr lvl="1"/>
            <a:r>
              <a:rPr lang="tr-TR" sz="2000" dirty="0">
                <a:solidFill>
                  <a:srgbClr val="000000"/>
                </a:solidFill>
              </a:rPr>
              <a:t>Apple </a:t>
            </a:r>
            <a:r>
              <a:rPr lang="tr-TR" sz="2000" dirty="0" err="1">
                <a:solidFill>
                  <a:srgbClr val="000000"/>
                </a:solidFill>
              </a:rPr>
              <a:t>iOS</a:t>
            </a:r>
            <a:r>
              <a:rPr lang="tr-TR" sz="2000" dirty="0">
                <a:solidFill>
                  <a:srgbClr val="000000"/>
                </a:solidFill>
              </a:rPr>
              <a:t> </a:t>
            </a:r>
            <a:r>
              <a:rPr lang="tr-TR" sz="2000" dirty="0" err="1">
                <a:solidFill>
                  <a:srgbClr val="000000"/>
                </a:solidFill>
              </a:rPr>
              <a:t>Devices</a:t>
            </a:r>
            <a:endParaRPr lang="tr-TR" sz="2000" dirty="0">
              <a:solidFill>
                <a:srgbClr val="000000"/>
              </a:solidFill>
            </a:endParaRPr>
          </a:p>
          <a:p>
            <a:pPr lvl="1"/>
            <a:r>
              <a:rPr lang="nl-NL" sz="2000" dirty="0">
                <a:solidFill>
                  <a:srgbClr val="000000"/>
                </a:solidFill>
              </a:rPr>
              <a:t>Barnes </a:t>
            </a:r>
            <a:r>
              <a:rPr lang="nl-NL" sz="2000" dirty="0" err="1">
                <a:solidFill>
                  <a:srgbClr val="000000"/>
                </a:solidFill>
              </a:rPr>
              <a:t>and</a:t>
            </a:r>
            <a:r>
              <a:rPr lang="nl-NL" sz="2000" dirty="0">
                <a:solidFill>
                  <a:srgbClr val="000000"/>
                </a:solidFill>
              </a:rPr>
              <a:t> </a:t>
            </a:r>
            <a:r>
              <a:rPr lang="nl-NL" sz="2000" dirty="0" err="1">
                <a:solidFill>
                  <a:srgbClr val="000000"/>
                </a:solidFill>
              </a:rPr>
              <a:t>Noble</a:t>
            </a:r>
            <a:r>
              <a:rPr lang="nl-NL" sz="2000" dirty="0">
                <a:solidFill>
                  <a:srgbClr val="000000"/>
                </a:solidFill>
              </a:rPr>
              <a:t> </a:t>
            </a:r>
            <a:r>
              <a:rPr lang="nl-NL" sz="2000" dirty="0" err="1">
                <a:solidFill>
                  <a:srgbClr val="000000"/>
                </a:solidFill>
              </a:rPr>
              <a:t>Nook</a:t>
            </a:r>
            <a:endParaRPr lang="nl-NL" sz="2000" dirty="0">
              <a:solidFill>
                <a:srgbClr val="000000"/>
              </a:solidFill>
            </a:endParaRPr>
          </a:p>
          <a:p>
            <a:pPr lvl="1"/>
            <a:r>
              <a:rPr lang="it-IT" sz="2000" dirty="0">
                <a:solidFill>
                  <a:srgbClr val="000000"/>
                </a:solidFill>
              </a:rPr>
              <a:t>COOL-ER Classic</a:t>
            </a:r>
          </a:p>
          <a:p>
            <a:pPr lvl="1"/>
            <a:r>
              <a:rPr lang="cs-CZ" sz="2000" dirty="0" err="1">
                <a:solidFill>
                  <a:srgbClr val="000000"/>
                </a:solidFill>
              </a:rPr>
              <a:t>Foxit</a:t>
            </a:r>
            <a:r>
              <a:rPr lang="cs-CZ" sz="2000" dirty="0">
                <a:solidFill>
                  <a:srgbClr val="000000"/>
                </a:solidFill>
              </a:rPr>
              <a:t> </a:t>
            </a:r>
            <a:r>
              <a:rPr lang="cs-CZ" sz="2000" dirty="0" err="1">
                <a:solidFill>
                  <a:srgbClr val="000000"/>
                </a:solidFill>
              </a:rPr>
              <a:t>eSlick</a:t>
            </a:r>
            <a:endParaRPr lang="cs-CZ" sz="2000" dirty="0">
              <a:solidFill>
                <a:srgbClr val="000000"/>
              </a:solidFill>
            </a:endParaRPr>
          </a:p>
          <a:p>
            <a:pPr lvl="1"/>
            <a:r>
              <a:rPr lang="en-US" sz="2000" dirty="0">
                <a:solidFill>
                  <a:srgbClr val="000000"/>
                </a:solidFill>
              </a:rPr>
              <a:t>Kobo </a:t>
            </a:r>
            <a:r>
              <a:rPr lang="en-US" sz="2000" dirty="0" err="1">
                <a:solidFill>
                  <a:srgbClr val="000000"/>
                </a:solidFill>
              </a:rPr>
              <a:t>eReader</a:t>
            </a:r>
            <a:endParaRPr lang="en-US" sz="2000" dirty="0">
              <a:solidFill>
                <a:srgbClr val="000000"/>
              </a:solidFill>
            </a:endParaRPr>
          </a:p>
          <a:p>
            <a:pPr lvl="1"/>
            <a:r>
              <a:rPr lang="en-US" sz="2000" dirty="0">
                <a:solidFill>
                  <a:srgbClr val="000000"/>
                </a:solidFill>
              </a:rPr>
              <a:t>Microsoft Reader</a:t>
            </a:r>
            <a:endParaRPr lang="en-US" sz="2000" dirty="0">
              <a:solidFill>
                <a:srgbClr val="000000"/>
              </a:solidFill>
              <a:ea typeface="ＭＳ Ｐゴシック" pitchFamily="96" charset="-128"/>
            </a:endParaRPr>
          </a:p>
          <a:p>
            <a:endParaRPr lang="en-US" sz="2000" dirty="0" smtClean="0">
              <a:ea typeface="ＭＳ Ｐゴシック" pitchFamily="96" charset="-128"/>
            </a:endParaRPr>
          </a:p>
        </p:txBody>
      </p:sp>
    </p:spTree>
    <p:extLst>
      <p:ext uri="{BB962C8B-B14F-4D97-AF65-F5344CB8AC3E}">
        <p14:creationId xmlns:p14="http://schemas.microsoft.com/office/powerpoint/2010/main" val="49486032"/>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p:txBody>
          <a:bodyPr>
            <a:normAutofit fontScale="90000"/>
          </a:bodyPr>
          <a:lstStyle/>
          <a:p>
            <a:pPr algn="ctr" eaLnBrk="1" hangingPunct="1"/>
            <a:r>
              <a:rPr lang="en-US" sz="4000" cap="none" dirty="0" smtClean="0">
                <a:solidFill>
                  <a:srgbClr val="000000"/>
                </a:solidFill>
              </a:rPr>
              <a:t> Technology and support considerations </a:t>
            </a:r>
            <a:endParaRPr lang="en-US" sz="4000" cap="none" dirty="0" smtClean="0">
              <a:solidFill>
                <a:srgbClr val="000000"/>
              </a:solidFill>
              <a:latin typeface="Arial" charset="0"/>
              <a:ea typeface="ＭＳ Ｐゴシック" pitchFamily="96" charset="-128"/>
            </a:endParaRPr>
          </a:p>
        </p:txBody>
      </p:sp>
      <p:sp>
        <p:nvSpPr>
          <p:cNvPr id="16387" name="Content Placeholder 2"/>
          <p:cNvSpPr>
            <a:spLocks noGrp="1"/>
          </p:cNvSpPr>
          <p:nvPr>
            <p:ph idx="4294967295"/>
          </p:nvPr>
        </p:nvSpPr>
        <p:spPr>
          <a:xfrm>
            <a:off x="533400" y="1600200"/>
            <a:ext cx="8229600" cy="4525963"/>
          </a:xfrm>
        </p:spPr>
        <p:txBody>
          <a:bodyPr/>
          <a:lstStyle/>
          <a:p>
            <a:r>
              <a:rPr lang="en-US" sz="3200" dirty="0" smtClean="0">
                <a:solidFill>
                  <a:srgbClr val="000000"/>
                </a:solidFill>
              </a:rPr>
              <a:t>On</a:t>
            </a:r>
            <a:r>
              <a:rPr lang="en-US" sz="3200" dirty="0">
                <a:solidFill>
                  <a:srgbClr val="000000"/>
                </a:solidFill>
              </a:rPr>
              <a:t>-the-ground perspective on service to patrons</a:t>
            </a:r>
            <a:endParaRPr lang="en-US" sz="3200" dirty="0" smtClean="0">
              <a:solidFill>
                <a:srgbClr val="000000"/>
              </a:solidFill>
            </a:endParaRPr>
          </a:p>
          <a:p>
            <a:r>
              <a:rPr lang="en-US" sz="3200" dirty="0" smtClean="0">
                <a:solidFill>
                  <a:srgbClr val="000000"/>
                </a:solidFill>
              </a:rPr>
              <a:t>Fulfilling </a:t>
            </a:r>
            <a:r>
              <a:rPr lang="en-US" sz="3200" dirty="0">
                <a:solidFill>
                  <a:srgbClr val="000000"/>
                </a:solidFill>
              </a:rPr>
              <a:t>requests for research </a:t>
            </a:r>
            <a:r>
              <a:rPr lang="en-US" sz="3200" dirty="0" smtClean="0">
                <a:solidFill>
                  <a:srgbClr val="000000"/>
                </a:solidFill>
              </a:rPr>
              <a:t>materials</a:t>
            </a:r>
            <a:endParaRPr lang="en-US" sz="3200" dirty="0">
              <a:solidFill>
                <a:srgbClr val="000000"/>
              </a:solidFill>
            </a:endParaRPr>
          </a:p>
          <a:p>
            <a:r>
              <a:rPr lang="en-US" sz="3200" dirty="0">
                <a:solidFill>
                  <a:srgbClr val="000000"/>
                </a:solidFill>
              </a:rPr>
              <a:t>C</a:t>
            </a:r>
            <a:r>
              <a:rPr lang="en-US" sz="3200" dirty="0" smtClean="0">
                <a:solidFill>
                  <a:srgbClr val="000000"/>
                </a:solidFill>
              </a:rPr>
              <a:t>onverting </a:t>
            </a:r>
            <a:r>
              <a:rPr lang="en-US" sz="3200" dirty="0">
                <a:solidFill>
                  <a:srgbClr val="000000"/>
                </a:solidFill>
              </a:rPr>
              <a:t>"regular" e-reserve documents that are assigned course readings</a:t>
            </a:r>
            <a:endParaRPr lang="en-US" sz="3200" dirty="0" smtClean="0">
              <a:solidFill>
                <a:srgbClr val="000000"/>
              </a:solidFill>
              <a:ea typeface="ＭＳ Ｐゴシック" pitchFamily="96" charset="-128"/>
            </a:endParaRPr>
          </a:p>
        </p:txBody>
      </p:sp>
    </p:spTree>
    <p:extLst>
      <p:ext uri="{BB962C8B-B14F-4D97-AF65-F5344CB8AC3E}">
        <p14:creationId xmlns:p14="http://schemas.microsoft.com/office/powerpoint/2010/main" val="301510177"/>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p:txBody>
          <a:bodyPr>
            <a:normAutofit fontScale="90000"/>
          </a:bodyPr>
          <a:lstStyle/>
          <a:p>
            <a:pPr algn="ctr" eaLnBrk="1" hangingPunct="1"/>
            <a:r>
              <a:rPr lang="en-US" sz="4000" cap="none" dirty="0" smtClean="0">
                <a:solidFill>
                  <a:srgbClr val="000000"/>
                </a:solidFill>
              </a:rPr>
              <a:t> Technology and support considerations </a:t>
            </a:r>
            <a:endParaRPr lang="en-US" sz="4000" cap="none" dirty="0" smtClean="0">
              <a:solidFill>
                <a:srgbClr val="000000"/>
              </a:solidFill>
              <a:latin typeface="Arial" charset="0"/>
              <a:ea typeface="ＭＳ Ｐゴシック" pitchFamily="96" charset="-128"/>
            </a:endParaRPr>
          </a:p>
        </p:txBody>
      </p:sp>
      <p:sp>
        <p:nvSpPr>
          <p:cNvPr id="16387" name="Content Placeholder 2"/>
          <p:cNvSpPr>
            <a:spLocks noGrp="1"/>
          </p:cNvSpPr>
          <p:nvPr>
            <p:ph idx="4294967295"/>
          </p:nvPr>
        </p:nvSpPr>
        <p:spPr>
          <a:xfrm>
            <a:off x="533400" y="1600200"/>
            <a:ext cx="8229600" cy="4525963"/>
          </a:xfrm>
        </p:spPr>
        <p:txBody>
          <a:bodyPr/>
          <a:lstStyle/>
          <a:p>
            <a:r>
              <a:rPr lang="en-US" sz="2000" dirty="0" smtClean="0">
                <a:ea typeface="ＭＳ Ｐゴシック" pitchFamily="96" charset="-128"/>
              </a:rPr>
              <a:t>Scenario: </a:t>
            </a:r>
          </a:p>
          <a:p>
            <a:r>
              <a:rPr lang="en-US" sz="1600" dirty="0" smtClean="0">
                <a:ea typeface="ＭＳ Ｐゴシック" pitchFamily="96" charset="-128"/>
              </a:rPr>
              <a:t>Your institution has decided to </a:t>
            </a:r>
            <a:r>
              <a:rPr lang="en-US" sz="1600" dirty="0" smtClean="0">
                <a:ea typeface="ＭＳ Ｐゴシック" pitchFamily="96" charset="-128"/>
              </a:rPr>
              <a:t>propose </a:t>
            </a:r>
            <a:r>
              <a:rPr lang="en-US" sz="1600" dirty="0" smtClean="0">
                <a:ea typeface="ＭＳ Ｐゴシック" pitchFamily="96" charset="-128"/>
              </a:rPr>
              <a:t>a pilot of an </a:t>
            </a:r>
            <a:r>
              <a:rPr lang="en-US" sz="1600" dirty="0" err="1" smtClean="0">
                <a:ea typeface="ＭＳ Ｐゴシック" pitchFamily="96" charset="-128"/>
              </a:rPr>
              <a:t>ebook</a:t>
            </a:r>
            <a:r>
              <a:rPr lang="en-US" sz="1600" dirty="0" smtClean="0">
                <a:ea typeface="ＭＳ Ｐゴシック" pitchFamily="96" charset="-128"/>
              </a:rPr>
              <a:t> reader. What considerations would your group need to consider to implement the pilot? </a:t>
            </a:r>
          </a:p>
          <a:p>
            <a:pPr lvl="2"/>
            <a:r>
              <a:rPr lang="en-US" sz="1200" dirty="0" smtClean="0">
                <a:ea typeface="ＭＳ Ｐゴシック" pitchFamily="96" charset="-128"/>
              </a:rPr>
              <a:t>Legal Office</a:t>
            </a:r>
          </a:p>
          <a:p>
            <a:pPr lvl="2"/>
            <a:r>
              <a:rPr lang="en-US" sz="1200" dirty="0" smtClean="0">
                <a:ea typeface="ＭＳ Ｐゴシック" pitchFamily="96" charset="-128"/>
              </a:rPr>
              <a:t>Disability Services Office</a:t>
            </a:r>
          </a:p>
          <a:p>
            <a:pPr lvl="2"/>
            <a:r>
              <a:rPr lang="en-US" sz="1200" dirty="0" smtClean="0">
                <a:ea typeface="ＭＳ Ｐゴシック" pitchFamily="96" charset="-128"/>
              </a:rPr>
              <a:t>Student</a:t>
            </a:r>
          </a:p>
          <a:p>
            <a:pPr lvl="2"/>
            <a:r>
              <a:rPr lang="en-US" sz="1200" dirty="0" smtClean="0">
                <a:ea typeface="ＭＳ Ｐゴシック" pitchFamily="96" charset="-128"/>
              </a:rPr>
              <a:t>Faculty</a:t>
            </a:r>
          </a:p>
          <a:p>
            <a:pPr lvl="2"/>
            <a:r>
              <a:rPr lang="en-US" sz="1200" dirty="0" smtClean="0">
                <a:ea typeface="ＭＳ Ｐゴシック" pitchFamily="96" charset="-128"/>
              </a:rPr>
              <a:t>Library</a:t>
            </a:r>
          </a:p>
          <a:p>
            <a:pPr lvl="2"/>
            <a:r>
              <a:rPr lang="en-US" sz="1200" dirty="0" smtClean="0">
                <a:ea typeface="ＭＳ Ｐゴシック" pitchFamily="96" charset="-128"/>
              </a:rPr>
              <a:t>Technology</a:t>
            </a:r>
          </a:p>
          <a:p>
            <a:pPr lvl="2"/>
            <a:r>
              <a:rPr lang="en-US" sz="1200" dirty="0" smtClean="0">
                <a:ea typeface="ＭＳ Ｐゴシック" pitchFamily="96" charset="-128"/>
              </a:rPr>
              <a:t>Others?</a:t>
            </a:r>
            <a:endParaRPr lang="en-US" sz="1200" dirty="0" smtClean="0">
              <a:ea typeface="ＭＳ Ｐゴシック" pitchFamily="96" charset="-128"/>
            </a:endParaRPr>
          </a:p>
          <a:p>
            <a:pPr lvl="2"/>
            <a:endParaRPr lang="en-US" sz="1200" dirty="0" smtClean="0">
              <a:ea typeface="ＭＳ Ｐゴシック" pitchFamily="96" charset="-128"/>
            </a:endParaRPr>
          </a:p>
          <a:p>
            <a:r>
              <a:rPr lang="en-US" sz="1800" dirty="0">
                <a:ea typeface="ＭＳ Ｐゴシック" pitchFamily="96" charset="-128"/>
              </a:rPr>
              <a:t>Where do the power and authority sit on your campus?</a:t>
            </a:r>
          </a:p>
          <a:p>
            <a:r>
              <a:rPr lang="en-US" sz="1800" dirty="0">
                <a:ea typeface="ＭＳ Ｐゴシック" pitchFamily="96" charset="-128"/>
              </a:rPr>
              <a:t>What are the real life examples of where you see this on your campus?</a:t>
            </a:r>
          </a:p>
          <a:p>
            <a:pPr lvl="2"/>
            <a:endParaRPr lang="en-US" sz="1200" dirty="0" smtClean="0">
              <a:ea typeface="ＭＳ Ｐゴシック" pitchFamily="96" charset="-128"/>
            </a:endParaRPr>
          </a:p>
        </p:txBody>
      </p:sp>
    </p:spTree>
    <p:extLst>
      <p:ext uri="{BB962C8B-B14F-4D97-AF65-F5344CB8AC3E}">
        <p14:creationId xmlns:p14="http://schemas.microsoft.com/office/powerpoint/2010/main" val="3429051009"/>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p:txBody>
          <a:bodyPr>
            <a:normAutofit/>
          </a:bodyPr>
          <a:lstStyle/>
          <a:p>
            <a:pPr algn="ctr" eaLnBrk="1" hangingPunct="1"/>
            <a:r>
              <a:rPr lang="en-US" sz="4000" cap="none" dirty="0" smtClean="0">
                <a:latin typeface="Arial" charset="0"/>
                <a:ea typeface="ＭＳ Ｐゴシック" pitchFamily="96" charset="-128"/>
              </a:rPr>
              <a:t>Introduction</a:t>
            </a:r>
          </a:p>
        </p:txBody>
      </p:sp>
      <p:sp>
        <p:nvSpPr>
          <p:cNvPr id="16387" name="Content Placeholder 2"/>
          <p:cNvSpPr>
            <a:spLocks noGrp="1"/>
          </p:cNvSpPr>
          <p:nvPr>
            <p:ph idx="4294967295"/>
          </p:nvPr>
        </p:nvSpPr>
        <p:spPr>
          <a:xfrm>
            <a:off x="533400" y="1600200"/>
            <a:ext cx="8229600" cy="4525963"/>
          </a:xfrm>
        </p:spPr>
        <p:txBody>
          <a:bodyPr/>
          <a:lstStyle/>
          <a:p>
            <a:pPr eaLnBrk="1" hangingPunct="1"/>
            <a:r>
              <a:rPr lang="en-US" sz="3600" dirty="0" smtClean="0">
                <a:solidFill>
                  <a:srgbClr val="000000"/>
                </a:solidFill>
                <a:ea typeface="ＭＳ Ｐゴシック" pitchFamily="96" charset="-128"/>
              </a:rPr>
              <a:t>Welcome</a:t>
            </a:r>
          </a:p>
          <a:p>
            <a:pPr eaLnBrk="1" hangingPunct="1"/>
            <a:endParaRPr lang="en-US" sz="3600" dirty="0" smtClean="0">
              <a:solidFill>
                <a:srgbClr val="000000"/>
              </a:solidFill>
              <a:ea typeface="ＭＳ Ｐゴシック" pitchFamily="96" charset="-128"/>
            </a:endParaRPr>
          </a:p>
          <a:p>
            <a:pPr eaLnBrk="1" hangingPunct="1"/>
            <a:r>
              <a:rPr lang="en-US" sz="3600" dirty="0" smtClean="0">
                <a:solidFill>
                  <a:srgbClr val="000000"/>
                </a:solidFill>
                <a:ea typeface="ＭＳ Ｐゴシック" pitchFamily="96" charset="-128"/>
              </a:rPr>
              <a:t>Introductions</a:t>
            </a:r>
          </a:p>
          <a:p>
            <a:pPr eaLnBrk="1" hangingPunct="1"/>
            <a:endParaRPr lang="en-US" sz="3600" dirty="0" smtClean="0">
              <a:solidFill>
                <a:srgbClr val="000000"/>
              </a:solidFill>
              <a:ea typeface="ＭＳ Ｐゴシック" pitchFamily="96" charset="-128"/>
            </a:endParaRPr>
          </a:p>
          <a:p>
            <a:pPr eaLnBrk="1" hangingPunct="1"/>
            <a:r>
              <a:rPr lang="en-US" sz="3600" dirty="0" smtClean="0">
                <a:solidFill>
                  <a:srgbClr val="000000"/>
                </a:solidFill>
                <a:ea typeface="ＭＳ Ｐゴシック" pitchFamily="96" charset="-128"/>
              </a:rPr>
              <a:t>Overview</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bwMode="auto">
          <a:xfrm>
            <a:off x="762000" y="2597150"/>
            <a:ext cx="7772400" cy="1470025"/>
          </a:xfrm>
        </p:spPr>
        <p:txBody>
          <a:bodyPr/>
          <a:lstStyle/>
          <a:p>
            <a:pPr eaLnBrk="1" hangingPunct="1"/>
            <a:r>
              <a:rPr lang="en-US" cap="none" smtClean="0">
                <a:latin typeface="Arial" charset="0"/>
                <a:ea typeface="ＭＳ Ｐゴシック" pitchFamily="96" charset="-128"/>
              </a:rPr>
              <a:t>THANK YOU</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p:txBody>
          <a:bodyPr>
            <a:normAutofit/>
          </a:bodyPr>
          <a:lstStyle/>
          <a:p>
            <a:pPr algn="ctr" eaLnBrk="1" hangingPunct="1"/>
            <a:r>
              <a:rPr lang="en-US" sz="4000" cap="none" dirty="0" smtClean="0">
                <a:latin typeface="Arial" charset="0"/>
                <a:ea typeface="ＭＳ Ｐゴシック" pitchFamily="96" charset="-128"/>
              </a:rPr>
              <a:t>Institutional challenges</a:t>
            </a:r>
          </a:p>
        </p:txBody>
      </p:sp>
      <p:sp>
        <p:nvSpPr>
          <p:cNvPr id="16387" name="Content Placeholder 2"/>
          <p:cNvSpPr>
            <a:spLocks noGrp="1"/>
          </p:cNvSpPr>
          <p:nvPr>
            <p:ph idx="4294967295"/>
          </p:nvPr>
        </p:nvSpPr>
        <p:spPr>
          <a:xfrm>
            <a:off x="533400" y="1600200"/>
            <a:ext cx="8229600" cy="4525963"/>
          </a:xfrm>
        </p:spPr>
        <p:txBody>
          <a:bodyPr/>
          <a:lstStyle/>
          <a:p>
            <a:pPr eaLnBrk="1" hangingPunct="1"/>
            <a:r>
              <a:rPr lang="en-US" sz="3600" dirty="0">
                <a:solidFill>
                  <a:srgbClr val="000000"/>
                </a:solidFill>
              </a:rPr>
              <a:t>Primary </a:t>
            </a:r>
            <a:r>
              <a:rPr lang="en-US" sz="3600" dirty="0" smtClean="0">
                <a:solidFill>
                  <a:srgbClr val="000000"/>
                </a:solidFill>
              </a:rPr>
              <a:t>Stakeholders</a:t>
            </a:r>
            <a:endParaRPr lang="en-US" sz="3600" dirty="0">
              <a:solidFill>
                <a:srgbClr val="000000"/>
              </a:solidFill>
            </a:endParaRPr>
          </a:p>
          <a:p>
            <a:pPr eaLnBrk="1" hangingPunct="1"/>
            <a:endParaRPr lang="en-US" sz="3600" dirty="0" smtClean="0">
              <a:solidFill>
                <a:srgbClr val="000000"/>
              </a:solidFill>
            </a:endParaRPr>
          </a:p>
          <a:p>
            <a:pPr eaLnBrk="1" hangingPunct="1"/>
            <a:r>
              <a:rPr lang="en-US" sz="3600" dirty="0" smtClean="0">
                <a:solidFill>
                  <a:srgbClr val="000000"/>
                </a:solidFill>
              </a:rPr>
              <a:t>Early Adopters</a:t>
            </a:r>
          </a:p>
          <a:p>
            <a:pPr eaLnBrk="1" hangingPunct="1"/>
            <a:endParaRPr lang="en-US" sz="3600" dirty="0">
              <a:solidFill>
                <a:srgbClr val="000000"/>
              </a:solidFill>
            </a:endParaRPr>
          </a:p>
          <a:p>
            <a:pPr eaLnBrk="1" hangingPunct="1"/>
            <a:r>
              <a:rPr lang="en-US" sz="3600" dirty="0" smtClean="0">
                <a:solidFill>
                  <a:srgbClr val="000000"/>
                </a:solidFill>
              </a:rPr>
              <a:t>The </a:t>
            </a:r>
            <a:r>
              <a:rPr lang="en-US" sz="3600" dirty="0">
                <a:solidFill>
                  <a:srgbClr val="000000"/>
                </a:solidFill>
              </a:rPr>
              <a:t>Enterprise Perspective </a:t>
            </a:r>
          </a:p>
          <a:p>
            <a:pPr eaLnBrk="1" hangingPunct="1"/>
            <a:endParaRPr lang="en-US" sz="3600" dirty="0">
              <a:solidFill>
                <a:srgbClr val="000000"/>
              </a:solidFill>
              <a:ea typeface="ＭＳ Ｐゴシック" pitchFamily="96" charset="-128"/>
            </a:endParaRPr>
          </a:p>
        </p:txBody>
      </p:sp>
    </p:spTree>
    <p:extLst>
      <p:ext uri="{BB962C8B-B14F-4D97-AF65-F5344CB8AC3E}">
        <p14:creationId xmlns:p14="http://schemas.microsoft.com/office/powerpoint/2010/main" val="4059653939"/>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p:txBody>
          <a:bodyPr>
            <a:normAutofit/>
          </a:bodyPr>
          <a:lstStyle/>
          <a:p>
            <a:pPr algn="ctr" eaLnBrk="1" hangingPunct="1"/>
            <a:r>
              <a:rPr lang="en-US" sz="4000" cap="none" dirty="0" smtClean="0">
                <a:latin typeface="Arial" charset="0"/>
                <a:ea typeface="ＭＳ Ｐゴシック" pitchFamily="96" charset="-128"/>
              </a:rPr>
              <a:t>Institutional challenges</a:t>
            </a:r>
          </a:p>
        </p:txBody>
      </p:sp>
      <p:sp>
        <p:nvSpPr>
          <p:cNvPr id="16387" name="Content Placeholder 2"/>
          <p:cNvSpPr>
            <a:spLocks noGrp="1"/>
          </p:cNvSpPr>
          <p:nvPr>
            <p:ph idx="4294967295"/>
          </p:nvPr>
        </p:nvSpPr>
        <p:spPr>
          <a:xfrm>
            <a:off x="533400" y="1600200"/>
            <a:ext cx="8229600" cy="4525963"/>
          </a:xfrm>
        </p:spPr>
        <p:txBody>
          <a:bodyPr/>
          <a:lstStyle/>
          <a:p>
            <a:pPr eaLnBrk="1" hangingPunct="1"/>
            <a:r>
              <a:rPr lang="en-US" sz="3600" dirty="0" smtClean="0">
                <a:solidFill>
                  <a:srgbClr val="000000"/>
                </a:solidFill>
              </a:rPr>
              <a:t>Strategic Direction</a:t>
            </a:r>
          </a:p>
          <a:p>
            <a:pPr eaLnBrk="1" hangingPunct="1"/>
            <a:endParaRPr lang="en-US" sz="3600" dirty="0">
              <a:solidFill>
                <a:srgbClr val="000000"/>
              </a:solidFill>
            </a:endParaRPr>
          </a:p>
          <a:p>
            <a:pPr eaLnBrk="1" hangingPunct="1"/>
            <a:r>
              <a:rPr lang="en-US" sz="3600" dirty="0" smtClean="0">
                <a:solidFill>
                  <a:srgbClr val="000000"/>
                </a:solidFill>
              </a:rPr>
              <a:t>Consider </a:t>
            </a:r>
            <a:r>
              <a:rPr lang="en-US" sz="3600" dirty="0">
                <a:solidFill>
                  <a:srgbClr val="000000"/>
                </a:solidFill>
              </a:rPr>
              <a:t>the </a:t>
            </a:r>
            <a:r>
              <a:rPr lang="en-US" sz="3600" dirty="0" smtClean="0">
                <a:solidFill>
                  <a:srgbClr val="000000"/>
                </a:solidFill>
              </a:rPr>
              <a:t>TCO</a:t>
            </a:r>
          </a:p>
          <a:p>
            <a:pPr eaLnBrk="1" hangingPunct="1"/>
            <a:endParaRPr lang="en-US" sz="3600" dirty="0">
              <a:solidFill>
                <a:srgbClr val="000000"/>
              </a:solidFill>
            </a:endParaRPr>
          </a:p>
          <a:p>
            <a:pPr eaLnBrk="1" hangingPunct="1"/>
            <a:r>
              <a:rPr lang="en-US" sz="3600" dirty="0" smtClean="0">
                <a:solidFill>
                  <a:srgbClr val="000000"/>
                </a:solidFill>
              </a:rPr>
              <a:t>Planning </a:t>
            </a:r>
            <a:r>
              <a:rPr lang="en-US" sz="3600" dirty="0">
                <a:solidFill>
                  <a:srgbClr val="000000"/>
                </a:solidFill>
              </a:rPr>
              <a:t>to offer a quality service to your institution </a:t>
            </a:r>
            <a:endParaRPr lang="en-US" sz="3600" dirty="0" smtClean="0">
              <a:solidFill>
                <a:srgbClr val="000000"/>
              </a:solidFill>
              <a:ea typeface="ＭＳ Ｐゴシック" pitchFamily="96" charset="-128"/>
            </a:endParaRPr>
          </a:p>
        </p:txBody>
      </p:sp>
    </p:spTree>
    <p:extLst>
      <p:ext uri="{BB962C8B-B14F-4D97-AF65-F5344CB8AC3E}">
        <p14:creationId xmlns:p14="http://schemas.microsoft.com/office/powerpoint/2010/main" val="3832558967"/>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p:txBody>
          <a:bodyPr>
            <a:normAutofit/>
          </a:bodyPr>
          <a:lstStyle/>
          <a:p>
            <a:pPr algn="ctr" eaLnBrk="1" hangingPunct="1"/>
            <a:r>
              <a:rPr lang="en-US" sz="4000" cap="none" dirty="0" smtClean="0">
                <a:latin typeface="Arial" charset="0"/>
                <a:ea typeface="ＭＳ Ｐゴシック" pitchFamily="96" charset="-128"/>
              </a:rPr>
              <a:t>Institutional challenges</a:t>
            </a:r>
          </a:p>
        </p:txBody>
      </p:sp>
      <p:sp>
        <p:nvSpPr>
          <p:cNvPr id="16387" name="Content Placeholder 2"/>
          <p:cNvSpPr>
            <a:spLocks noGrp="1"/>
          </p:cNvSpPr>
          <p:nvPr>
            <p:ph idx="4294967295"/>
          </p:nvPr>
        </p:nvSpPr>
        <p:spPr>
          <a:xfrm>
            <a:off x="533400" y="1600200"/>
            <a:ext cx="8229600" cy="4525963"/>
          </a:xfrm>
        </p:spPr>
        <p:txBody>
          <a:bodyPr/>
          <a:lstStyle/>
          <a:p>
            <a:pPr eaLnBrk="1" hangingPunct="1"/>
            <a:r>
              <a:rPr lang="en-US" sz="3600" dirty="0" smtClean="0">
                <a:solidFill>
                  <a:srgbClr val="000000"/>
                </a:solidFill>
              </a:rPr>
              <a:t>Understanding </a:t>
            </a:r>
            <a:r>
              <a:rPr lang="en-US" sz="3600" dirty="0">
                <a:solidFill>
                  <a:srgbClr val="000000"/>
                </a:solidFill>
              </a:rPr>
              <a:t>W</a:t>
            </a:r>
            <a:r>
              <a:rPr lang="en-US" sz="3600" dirty="0" smtClean="0">
                <a:solidFill>
                  <a:srgbClr val="000000"/>
                </a:solidFill>
              </a:rPr>
              <a:t>hat </a:t>
            </a:r>
            <a:r>
              <a:rPr lang="en-US" sz="3600" dirty="0">
                <a:solidFill>
                  <a:srgbClr val="000000"/>
                </a:solidFill>
              </a:rPr>
              <a:t>the </a:t>
            </a:r>
            <a:r>
              <a:rPr lang="en-US" sz="3600" dirty="0" smtClean="0">
                <a:solidFill>
                  <a:srgbClr val="000000"/>
                </a:solidFill>
              </a:rPr>
              <a:t>Law </a:t>
            </a:r>
            <a:r>
              <a:rPr lang="en-US" sz="3600" dirty="0">
                <a:solidFill>
                  <a:srgbClr val="000000"/>
                </a:solidFill>
              </a:rPr>
              <a:t>R</a:t>
            </a:r>
            <a:r>
              <a:rPr lang="en-US" sz="3600" dirty="0" smtClean="0">
                <a:solidFill>
                  <a:srgbClr val="000000"/>
                </a:solidFill>
              </a:rPr>
              <a:t>equires </a:t>
            </a:r>
            <a:endParaRPr lang="en-US" sz="3600" dirty="0">
              <a:solidFill>
                <a:srgbClr val="000000"/>
              </a:solidFill>
              <a:ea typeface="ＭＳ Ｐゴシック" pitchFamily="96" charset="-128"/>
            </a:endParaRPr>
          </a:p>
          <a:p>
            <a:pPr eaLnBrk="1" hangingPunct="1"/>
            <a:endParaRPr lang="en-US" sz="3600" dirty="0" smtClean="0">
              <a:solidFill>
                <a:srgbClr val="000000"/>
              </a:solidFill>
              <a:ea typeface="ＭＳ Ｐゴシック" pitchFamily="96" charset="-128"/>
            </a:endParaRPr>
          </a:p>
          <a:p>
            <a:pPr eaLnBrk="1" hangingPunct="1"/>
            <a:r>
              <a:rPr lang="en-US" sz="3600" dirty="0" smtClean="0">
                <a:solidFill>
                  <a:srgbClr val="000000"/>
                </a:solidFill>
                <a:ea typeface="ＭＳ Ｐゴシック" pitchFamily="96" charset="-128"/>
              </a:rPr>
              <a:t>Institutional Alignment</a:t>
            </a:r>
          </a:p>
          <a:p>
            <a:pPr eaLnBrk="1" hangingPunct="1"/>
            <a:endParaRPr lang="en-US" sz="3600" dirty="0">
              <a:solidFill>
                <a:srgbClr val="000000"/>
              </a:solidFill>
              <a:ea typeface="ＭＳ Ｐゴシック" pitchFamily="96" charset="-128"/>
            </a:endParaRPr>
          </a:p>
          <a:p>
            <a:pPr eaLnBrk="1" hangingPunct="1"/>
            <a:r>
              <a:rPr lang="en-US" sz="3600" dirty="0" smtClean="0">
                <a:solidFill>
                  <a:srgbClr val="000000"/>
                </a:solidFill>
                <a:ea typeface="ＭＳ Ｐゴシック" pitchFamily="96" charset="-128"/>
              </a:rPr>
              <a:t>Institutional Resources</a:t>
            </a:r>
          </a:p>
          <a:p>
            <a:pPr marL="0" indent="0" eaLnBrk="1" hangingPunct="1">
              <a:buNone/>
            </a:pPr>
            <a:endParaRPr lang="en-US" sz="3600" dirty="0">
              <a:ea typeface="ＭＳ Ｐゴシック" pitchFamily="96" charset="-128"/>
            </a:endParaRPr>
          </a:p>
          <a:p>
            <a:pPr marL="0" indent="0" eaLnBrk="1" hangingPunct="1">
              <a:buNone/>
            </a:pPr>
            <a:endParaRPr lang="en-US" sz="3600" dirty="0" smtClean="0"/>
          </a:p>
        </p:txBody>
      </p:sp>
    </p:spTree>
    <p:extLst>
      <p:ext uri="{BB962C8B-B14F-4D97-AF65-F5344CB8AC3E}">
        <p14:creationId xmlns:p14="http://schemas.microsoft.com/office/powerpoint/2010/main" val="2483865336"/>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p:txBody>
          <a:bodyPr>
            <a:normAutofit/>
          </a:bodyPr>
          <a:lstStyle/>
          <a:p>
            <a:pPr algn="ctr" eaLnBrk="1" hangingPunct="1"/>
            <a:r>
              <a:rPr lang="en-US" sz="4000" cap="none" dirty="0" smtClean="0"/>
              <a:t>Considering accessibility</a:t>
            </a:r>
            <a:endParaRPr lang="en-US" sz="4000" cap="none" dirty="0" smtClean="0">
              <a:latin typeface="Arial" charset="0"/>
              <a:ea typeface="ＭＳ Ｐゴシック" pitchFamily="96" charset="-128"/>
            </a:endParaRPr>
          </a:p>
        </p:txBody>
      </p:sp>
      <p:sp>
        <p:nvSpPr>
          <p:cNvPr id="16387" name="Content Placeholder 2"/>
          <p:cNvSpPr>
            <a:spLocks noGrp="1"/>
          </p:cNvSpPr>
          <p:nvPr>
            <p:ph idx="4294967295"/>
          </p:nvPr>
        </p:nvSpPr>
        <p:spPr>
          <a:xfrm>
            <a:off x="533400" y="1600200"/>
            <a:ext cx="8229600" cy="4525963"/>
          </a:xfrm>
        </p:spPr>
        <p:txBody>
          <a:bodyPr/>
          <a:lstStyle/>
          <a:p>
            <a:pPr eaLnBrk="1" hangingPunct="1"/>
            <a:r>
              <a:rPr lang="en-US" dirty="0" smtClean="0">
                <a:solidFill>
                  <a:srgbClr val="000000"/>
                </a:solidFill>
              </a:rPr>
              <a:t>Top 10 Things CIOs Need to Know About Accessibility</a:t>
            </a:r>
          </a:p>
          <a:p>
            <a:r>
              <a:rPr lang="en-US" sz="1800" b="1" dirty="0" smtClean="0"/>
              <a:t>Accessibility </a:t>
            </a:r>
            <a:r>
              <a:rPr lang="en-US" sz="1800" b="1" dirty="0"/>
              <a:t>is like Security</a:t>
            </a:r>
            <a:r>
              <a:rPr lang="en-US" sz="1800" dirty="0"/>
              <a:t>: Just like security, no one wants to allocate resources to support accessibility, but it needs to be done from a usability, legal and moral perspective.</a:t>
            </a:r>
          </a:p>
          <a:p>
            <a:r>
              <a:rPr lang="en-US" sz="1800" b="1" dirty="0"/>
              <a:t>Design and Planning:</a:t>
            </a:r>
            <a:r>
              <a:rPr lang="en-US" sz="1800" dirty="0"/>
              <a:t> Designing in accessibility is much more cost effective than trying to “fix” deployed resources, so accessibility must be a part of the planning process for new and updating existing IT resources and services.</a:t>
            </a:r>
          </a:p>
          <a:p>
            <a:r>
              <a:rPr lang="en-US" sz="1800" b="1" dirty="0"/>
              <a:t>Procurement:</a:t>
            </a:r>
            <a:r>
              <a:rPr lang="en-US" sz="1800" dirty="0"/>
              <a:t> Accessibility must be a included in purchasing requirements and RFPs. Accessibility testing must be integrated into the evaluation of products for purchase. Products will only become more accessible when vendors are held accountable to accessibility standards</a:t>
            </a:r>
            <a:r>
              <a:rPr lang="en-US" sz="1800" dirty="0" smtClean="0"/>
              <a:t>.</a:t>
            </a:r>
            <a:endParaRPr lang="en-US" sz="1800" dirty="0"/>
          </a:p>
        </p:txBody>
      </p:sp>
    </p:spTree>
    <p:extLst>
      <p:ext uri="{BB962C8B-B14F-4D97-AF65-F5344CB8AC3E}">
        <p14:creationId xmlns:p14="http://schemas.microsoft.com/office/powerpoint/2010/main" val="4034272996"/>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p:txBody>
          <a:bodyPr>
            <a:normAutofit/>
          </a:bodyPr>
          <a:lstStyle/>
          <a:p>
            <a:pPr algn="ctr" eaLnBrk="1" hangingPunct="1"/>
            <a:r>
              <a:rPr lang="en-US" sz="4000" cap="none" dirty="0" smtClean="0"/>
              <a:t>Considering accessibility</a:t>
            </a:r>
            <a:endParaRPr lang="en-US" sz="4000" cap="none" dirty="0" smtClean="0">
              <a:latin typeface="Arial" charset="0"/>
              <a:ea typeface="ＭＳ Ｐゴシック" pitchFamily="96" charset="-128"/>
            </a:endParaRPr>
          </a:p>
        </p:txBody>
      </p:sp>
      <p:sp>
        <p:nvSpPr>
          <p:cNvPr id="16387" name="Content Placeholder 2"/>
          <p:cNvSpPr>
            <a:spLocks noGrp="1"/>
          </p:cNvSpPr>
          <p:nvPr>
            <p:ph idx="4294967295"/>
          </p:nvPr>
        </p:nvSpPr>
        <p:spPr>
          <a:xfrm>
            <a:off x="533400" y="1600200"/>
            <a:ext cx="8229600" cy="4525963"/>
          </a:xfrm>
        </p:spPr>
        <p:txBody>
          <a:bodyPr/>
          <a:lstStyle/>
          <a:p>
            <a:r>
              <a:rPr lang="en-US" dirty="0">
                <a:solidFill>
                  <a:srgbClr val="000000"/>
                </a:solidFill>
              </a:rPr>
              <a:t>Top 10 Things CIOs Need to Know About Accessibility</a:t>
            </a:r>
          </a:p>
          <a:p>
            <a:r>
              <a:rPr lang="en-US" sz="1800" b="1" dirty="0" smtClean="0"/>
              <a:t>Managing </a:t>
            </a:r>
            <a:r>
              <a:rPr lang="en-US" sz="1800" b="1" dirty="0"/>
              <a:t>Accessibility:</a:t>
            </a:r>
            <a:r>
              <a:rPr lang="en-US" sz="1800" dirty="0"/>
              <a:t> IT staff and units must have specific goals and responsibilities to support the improvement in the accessibility of IT resources they create and manage. If accessibility is to be more than just a wish it must be managed.</a:t>
            </a:r>
          </a:p>
          <a:p>
            <a:r>
              <a:rPr lang="en-US" sz="1800" b="1" dirty="0"/>
              <a:t>Evaluating Accessibility:</a:t>
            </a:r>
            <a:r>
              <a:rPr lang="en-US" sz="1800" dirty="0"/>
              <a:t> A common set of protocols and procedures should be used to evaluate the accessibility of IT resources developed and purchased.</a:t>
            </a:r>
            <a:endParaRPr lang="en-US" sz="1800" dirty="0">
              <a:ea typeface="ＭＳ Ｐゴシック" pitchFamily="96" charset="-128"/>
            </a:endParaRPr>
          </a:p>
          <a:p>
            <a:pPr eaLnBrk="1" hangingPunct="1"/>
            <a:r>
              <a:rPr lang="en-US" sz="1800" b="1" dirty="0"/>
              <a:t>Accessibility Standards:</a:t>
            </a:r>
            <a:r>
              <a:rPr lang="en-US" sz="1800" dirty="0"/>
              <a:t> Campus standards must be defined and publicized to all campus units and administrators (i.e. Section 508 and/or WCAG 2.0).</a:t>
            </a:r>
            <a:endParaRPr lang="en-US" sz="1800" dirty="0" smtClean="0">
              <a:ea typeface="ＭＳ Ｐゴシック" pitchFamily="96" charset="-128"/>
            </a:endParaRPr>
          </a:p>
        </p:txBody>
      </p:sp>
    </p:spTree>
    <p:extLst>
      <p:ext uri="{BB962C8B-B14F-4D97-AF65-F5344CB8AC3E}">
        <p14:creationId xmlns:p14="http://schemas.microsoft.com/office/powerpoint/2010/main" val="1222555731"/>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p:txBody>
          <a:bodyPr>
            <a:normAutofit/>
          </a:bodyPr>
          <a:lstStyle/>
          <a:p>
            <a:pPr algn="ctr" eaLnBrk="1" hangingPunct="1"/>
            <a:r>
              <a:rPr lang="en-US" sz="4000" cap="none" dirty="0" smtClean="0"/>
              <a:t>Considering accessibility</a:t>
            </a:r>
            <a:endParaRPr lang="en-US" sz="4000" cap="none" dirty="0" smtClean="0">
              <a:latin typeface="Arial" charset="0"/>
              <a:ea typeface="ＭＳ Ｐゴシック" pitchFamily="96" charset="-128"/>
            </a:endParaRPr>
          </a:p>
        </p:txBody>
      </p:sp>
      <p:sp>
        <p:nvSpPr>
          <p:cNvPr id="16387" name="Content Placeholder 2"/>
          <p:cNvSpPr>
            <a:spLocks noGrp="1"/>
          </p:cNvSpPr>
          <p:nvPr>
            <p:ph idx="4294967295"/>
          </p:nvPr>
        </p:nvSpPr>
        <p:spPr>
          <a:xfrm>
            <a:off x="533400" y="1600200"/>
            <a:ext cx="8229600" cy="4525963"/>
          </a:xfrm>
        </p:spPr>
        <p:txBody>
          <a:bodyPr/>
          <a:lstStyle/>
          <a:p>
            <a:pPr eaLnBrk="1" hangingPunct="1"/>
            <a:r>
              <a:rPr lang="en-US" sz="3200" dirty="0">
                <a:solidFill>
                  <a:srgbClr val="000000"/>
                </a:solidFill>
              </a:rPr>
              <a:t>Top 10 Things CIOs Need to Know About Accessibility</a:t>
            </a:r>
          </a:p>
          <a:p>
            <a:r>
              <a:rPr lang="en-US" sz="1800" b="1" dirty="0"/>
              <a:t>Best Practices:</a:t>
            </a:r>
            <a:r>
              <a:rPr lang="en-US" sz="1800" dirty="0"/>
              <a:t> Develop and use best practices to support the accessible design of IT resources developed or purchased for use on campus.</a:t>
            </a:r>
          </a:p>
          <a:p>
            <a:r>
              <a:rPr lang="en-US" sz="1800" b="1" dirty="0"/>
              <a:t>Training:</a:t>
            </a:r>
            <a:r>
              <a:rPr lang="en-US" sz="1800" dirty="0"/>
              <a:t> IT staff must be trained in accessibility policies, procedures and use of best practices.</a:t>
            </a:r>
          </a:p>
          <a:p>
            <a:r>
              <a:rPr lang="en-US" sz="1800" b="1" dirty="0"/>
              <a:t>Use Accessible Technologies:</a:t>
            </a:r>
            <a:r>
              <a:rPr lang="en-US" sz="1800" dirty="0"/>
              <a:t> Select technologies that support accessibility for campus projects and evaluate new technologies for accessibility features before using them.</a:t>
            </a:r>
          </a:p>
          <a:p>
            <a:r>
              <a:rPr lang="en-US" sz="1800" b="1" dirty="0"/>
              <a:t>Participation:</a:t>
            </a:r>
            <a:r>
              <a:rPr lang="en-US" sz="1800" dirty="0"/>
              <a:t> Include students, faculty and staff with disabilities in setting priorities for making IT resources more accessible on your campus.</a:t>
            </a:r>
            <a:endParaRPr lang="en-US" sz="1800" dirty="0" smtClean="0">
              <a:ea typeface="ＭＳ Ｐゴシック" pitchFamily="96" charset="-128"/>
            </a:endParaRPr>
          </a:p>
        </p:txBody>
      </p:sp>
    </p:spTree>
    <p:extLst>
      <p:ext uri="{BB962C8B-B14F-4D97-AF65-F5344CB8AC3E}">
        <p14:creationId xmlns:p14="http://schemas.microsoft.com/office/powerpoint/2010/main" val="2613014813"/>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p:txBody>
          <a:bodyPr>
            <a:normAutofit/>
          </a:bodyPr>
          <a:lstStyle/>
          <a:p>
            <a:pPr algn="ctr" eaLnBrk="1" hangingPunct="1"/>
            <a:r>
              <a:rPr lang="en-US" sz="4000" cap="none" dirty="0" smtClean="0"/>
              <a:t>Considering accessibility</a:t>
            </a:r>
            <a:endParaRPr lang="en-US" sz="4000" cap="none" dirty="0" smtClean="0">
              <a:latin typeface="Arial" charset="0"/>
              <a:ea typeface="ＭＳ Ｐゴシック" pitchFamily="96" charset="-128"/>
            </a:endParaRPr>
          </a:p>
        </p:txBody>
      </p:sp>
      <p:sp>
        <p:nvSpPr>
          <p:cNvPr id="16387" name="Content Placeholder 2"/>
          <p:cNvSpPr>
            <a:spLocks noGrp="1"/>
          </p:cNvSpPr>
          <p:nvPr>
            <p:ph idx="4294967295"/>
          </p:nvPr>
        </p:nvSpPr>
        <p:spPr>
          <a:xfrm>
            <a:off x="533400" y="1600200"/>
            <a:ext cx="8229600" cy="4525963"/>
          </a:xfrm>
        </p:spPr>
        <p:txBody>
          <a:bodyPr/>
          <a:lstStyle/>
          <a:p>
            <a:r>
              <a:rPr lang="en-US" sz="3600" b="1" dirty="0">
                <a:solidFill>
                  <a:srgbClr val="000000"/>
                </a:solidFill>
              </a:rPr>
              <a:t>Define e (</a:t>
            </a:r>
            <a:r>
              <a:rPr lang="en-US" sz="3600" b="1" dirty="0" err="1">
                <a:solidFill>
                  <a:srgbClr val="000000"/>
                </a:solidFill>
              </a:rPr>
              <a:t>eText</a:t>
            </a:r>
            <a:r>
              <a:rPr lang="en-US" sz="3600" b="1" dirty="0">
                <a:solidFill>
                  <a:srgbClr val="000000"/>
                </a:solidFill>
              </a:rPr>
              <a:t> and e-Reader/Book</a:t>
            </a:r>
            <a:r>
              <a:rPr lang="en-US" sz="3600" b="1" dirty="0" smtClean="0">
                <a:solidFill>
                  <a:srgbClr val="000000"/>
                </a:solidFill>
              </a:rPr>
              <a:t>)</a:t>
            </a:r>
            <a:endParaRPr lang="en-US" sz="3600" dirty="0">
              <a:solidFill>
                <a:srgbClr val="000000"/>
              </a:solidFill>
            </a:endParaRPr>
          </a:p>
          <a:p>
            <a:pPr lvl="1"/>
            <a:r>
              <a:rPr lang="en-US" sz="3200" dirty="0">
                <a:solidFill>
                  <a:srgbClr val="000000"/>
                </a:solidFill>
              </a:rPr>
              <a:t>e-text (from "electronic text"; sometimes written as </a:t>
            </a:r>
            <a:r>
              <a:rPr lang="en-US" sz="3200" dirty="0" err="1">
                <a:solidFill>
                  <a:srgbClr val="000000"/>
                </a:solidFill>
              </a:rPr>
              <a:t>etext</a:t>
            </a:r>
            <a:r>
              <a:rPr lang="en-US" sz="3200" dirty="0">
                <a:solidFill>
                  <a:srgbClr val="000000"/>
                </a:solidFill>
              </a:rPr>
              <a:t>) is, generally, any text-based information that is available in a digitally encoded human-readable format and read by electronic means</a:t>
            </a:r>
          </a:p>
          <a:p>
            <a:pPr marL="0" indent="0" eaLnBrk="1" hangingPunct="1">
              <a:buNone/>
            </a:pPr>
            <a:endParaRPr lang="en-US" sz="3600" dirty="0" smtClean="0">
              <a:ea typeface="ＭＳ Ｐゴシック" pitchFamily="96" charset="-128"/>
            </a:endParaRPr>
          </a:p>
        </p:txBody>
      </p:sp>
    </p:spTree>
    <p:extLst>
      <p:ext uri="{BB962C8B-B14F-4D97-AF65-F5344CB8AC3E}">
        <p14:creationId xmlns:p14="http://schemas.microsoft.com/office/powerpoint/2010/main" val="2301257867"/>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3081</TotalTime>
  <Words>1165</Words>
  <Application>Microsoft Macintosh PowerPoint</Application>
  <PresentationFormat>On-screen Show (4:3)</PresentationFormat>
  <Paragraphs>106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E-Text and Accessibility: What We Need to Know</vt:lpstr>
      <vt:lpstr>Introduction</vt:lpstr>
      <vt:lpstr>Institutional challenges</vt:lpstr>
      <vt:lpstr>Institutional challenges</vt:lpstr>
      <vt:lpstr>Institutional challenges</vt:lpstr>
      <vt:lpstr>Considering accessibility</vt:lpstr>
      <vt:lpstr>Considering accessibility</vt:lpstr>
      <vt:lpstr>Considering accessibility</vt:lpstr>
      <vt:lpstr>Considering accessibility</vt:lpstr>
      <vt:lpstr>Considering accessibility</vt:lpstr>
      <vt:lpstr>Considering accessibility</vt:lpstr>
      <vt:lpstr>Considering accessibility</vt:lpstr>
      <vt:lpstr>Considering accessibility</vt:lpstr>
      <vt:lpstr>Considering accessibility</vt:lpstr>
      <vt:lpstr>Considering accessibility</vt:lpstr>
      <vt:lpstr>Considering accessibility</vt:lpstr>
      <vt:lpstr> Technology and support considerations </vt:lpstr>
      <vt:lpstr> Technology and support considerations </vt:lpstr>
      <vt:lpstr> Technology and support considerations </vt:lpstr>
      <vt:lpstr>THANK YOU</vt:lpstr>
    </vt:vector>
  </TitlesOfParts>
  <Company>brain bolts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eric boelts</dc:creator>
  <cp:lastModifiedBy>Beth Schaefer</cp:lastModifiedBy>
  <cp:revision>74</cp:revision>
  <dcterms:created xsi:type="dcterms:W3CDTF">2009-07-28T17:41:50Z</dcterms:created>
  <dcterms:modified xsi:type="dcterms:W3CDTF">2011-03-15T16:23:33Z</dcterms:modified>
</cp:coreProperties>
</file>