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6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2" r:id="rId14"/>
    <p:sldId id="271" r:id="rId15"/>
    <p:sldId id="277" r:id="rId16"/>
    <p:sldId id="276" r:id="rId17"/>
    <p:sldId id="273" r:id="rId18"/>
    <p:sldId id="274" r:id="rId19"/>
    <p:sldId id="27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apshot1_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csiggoldblckbg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20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1887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csiggoldblckbgd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4320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napshot1_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8720"/>
          </a:xfrm>
          <a:prstGeom prst="rect">
            <a:avLst/>
          </a:prstGeom>
        </p:spPr>
      </p:pic>
      <p:pic>
        <p:nvPicPr>
          <p:cNvPr id="8" name="Picture 7" descr="pcsiggoldblckbgd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4320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11887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csiggoldblckbgd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4320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2C9-A045-A548-B109-498CDD203A9E}" type="datetimeFigureOut">
              <a:rPr lang="en-US" smtClean="0"/>
              <a:pPr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4187-012B-9447-BF10-6920680FE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trekles@purdue.edu" TargetMode="External"/><Relationship Id="rId3" Type="http://schemas.openxmlformats.org/officeDocument/2006/relationships/hyperlink" Target="http://slideshare.net/andell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url.com/secondlife/Purdue%20University%20Calumet/128/128/42" TargetMode="External"/><Relationship Id="rId4" Type="http://schemas.openxmlformats.org/officeDocument/2006/relationships/hyperlink" Target="http://slideshare.net/andell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purduecal.edu/Faculty/Trekles/SLassignmen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novateonline.info/index.php?view=article&amp;id=485" TargetMode="External"/><Relationship Id="rId3" Type="http://schemas.openxmlformats.org/officeDocument/2006/relationships/hyperlink" Target="http://www.jmir.org/2009/2/e17/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mespaulgee.com/node/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use.edu/learningspaces" TargetMode="External"/><Relationship Id="rId3" Type="http://schemas.openxmlformats.org/officeDocument/2006/relationships/hyperlink" Target="http://www.doaj.org/doaj?func=fulltext&amp;passMe=http://www.ics.heacademy.ac.uk/italics/vol5iss3/hobbsbrowngordon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roll.com/2007/06/17/top-10-virtual-medical-sites-in-second-lif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Managing a Collaborative Building Project with Graduate Students in a Virtual Learning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043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Anastasia Trekles</a:t>
            </a:r>
          </a:p>
          <a:p>
            <a:r>
              <a:rPr lang="en-US" dirty="0" smtClean="0"/>
              <a:t>Clinical Asst. Professor</a:t>
            </a:r>
          </a:p>
          <a:p>
            <a:r>
              <a:rPr lang="en-US" dirty="0" smtClean="0"/>
              <a:t>Purdue University Calumet</a:t>
            </a:r>
          </a:p>
          <a:p>
            <a:r>
              <a:rPr lang="en-US" dirty="0" smtClean="0"/>
              <a:t>Hammond, IN, USA</a:t>
            </a:r>
          </a:p>
          <a:p>
            <a:r>
              <a:rPr lang="en-US" dirty="0" smtClean="0">
                <a:hlinkClick r:id="rId2"/>
              </a:rPr>
              <a:t>atrekles@purdue.edu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2691" y="6423398"/>
            <a:ext cx="7156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Download these slides: </a:t>
            </a:r>
            <a:r>
              <a:rPr lang="en-US" sz="2000" b="1" dirty="0">
                <a:hlinkClick r:id="rId3"/>
              </a:rPr>
              <a:t>http://slideshare.net/andella</a:t>
            </a:r>
            <a:r>
              <a:rPr lang="en-US" sz="2000" b="1" dirty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288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Second Life Build assignment description and rubric: </a:t>
            </a:r>
            <a:r>
              <a:rPr lang="en-US" dirty="0">
                <a:hlinkClick r:id="rId2"/>
              </a:rPr>
              <a:t>http://education.purduecal.edu/Faculty/Trekles/SLassignment.html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Purdue University Calumet Second Life </a:t>
            </a:r>
            <a:r>
              <a:rPr lang="en-US" dirty="0" smtClean="0"/>
              <a:t>island: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://slurl.com/secondlife/Purdue%20University%20Calumet/128/128/</a:t>
            </a:r>
            <a:r>
              <a:rPr lang="en-US" u="sng" dirty="0" smtClean="0">
                <a:hlinkClick r:id="rId3"/>
              </a:rPr>
              <a:t>42</a:t>
            </a:r>
            <a:endParaRPr lang="en-US" u="sng" dirty="0" smtClean="0"/>
          </a:p>
          <a:p>
            <a:r>
              <a:rPr lang="en-US" dirty="0" smtClean="0"/>
              <a:t>Download these slides: </a:t>
            </a:r>
            <a:r>
              <a:rPr lang="en-US" dirty="0" smtClean="0">
                <a:hlinkClick r:id="rId4"/>
              </a:rPr>
              <a:t>http://slideshare.net/andella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3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Entryway</a:t>
            </a:r>
            <a:endParaRPr lang="en-US" dirty="0"/>
          </a:p>
        </p:txBody>
      </p:sp>
      <p:pic>
        <p:nvPicPr>
          <p:cNvPr id="7" name="Picture Placeholder 6" descr="Screen shot 2011-02-23 at 1.00.42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“founding builders” added a group photo and a name plaque to commemorate their accomplishments.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area</a:t>
            </a:r>
            <a:endParaRPr lang="en-US" dirty="0"/>
          </a:p>
        </p:txBody>
      </p:sp>
      <p:pic>
        <p:nvPicPr>
          <p:cNvPr id="7" name="Picture Placeholder 6" descr="founders_006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Visitors may click the kiosks and computers to learn more about our program and to view samples of student work, including websites, multimedia, and 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Area</a:t>
            </a:r>
            <a:endParaRPr lang="en-US" dirty="0"/>
          </a:p>
        </p:txBody>
      </p:sp>
      <p:pic>
        <p:nvPicPr>
          <p:cNvPr id="5" name="Picture Placeholder 4" descr="founders_005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occasionally hold virtual classes here, where students may sit and discuss, as well as use textures converted from their PowerPoint slides in the </a:t>
            </a:r>
            <a:r>
              <a:rPr lang="en-US" dirty="0" err="1" smtClean="0"/>
              <a:t>metaPresenter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Screen</a:t>
            </a:r>
            <a:endParaRPr lang="en-US" dirty="0"/>
          </a:p>
        </p:txBody>
      </p:sp>
      <p:pic>
        <p:nvPicPr>
          <p:cNvPr id="5" name="Picture Placeholder 4" descr="founders_004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video screen is capable of searching YouTube and displaying videos directly on the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3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“Founder’s Favorites”</a:t>
            </a:r>
            <a:endParaRPr lang="en-US" dirty="0"/>
          </a:p>
        </p:txBody>
      </p:sp>
      <p:pic>
        <p:nvPicPr>
          <p:cNvPr id="7" name="Picture Placeholder 6" descr="founders_00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used landmark-giving scripts to share their own favorite educational places in Second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9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“Workstations”</a:t>
            </a:r>
            <a:endParaRPr lang="en-US" dirty="0"/>
          </a:p>
        </p:txBody>
      </p:sp>
      <p:pic>
        <p:nvPicPr>
          <p:cNvPr id="7" name="Picture Placeholder 6" descr="founders_00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One student devised a script to allow one to write an email and send it through these “laptops”.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“Sharing Shelf”</a:t>
            </a:r>
            <a:endParaRPr lang="en-US" dirty="0"/>
          </a:p>
        </p:txBody>
      </p:sp>
      <p:pic>
        <p:nvPicPr>
          <p:cNvPr id="5" name="Picture Placeholder 4" descr="founders_00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7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Students share their favorite items, such as virtual teaching tools and presentation boards, with visitors (at no cost)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1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Aldrich, C. (2009). </a:t>
            </a:r>
            <a:r>
              <a:rPr lang="en-US" i="1" dirty="0" smtClean="0"/>
              <a:t>Learning online with games, simulations, and virtual worlds: Strategies for online instruction. </a:t>
            </a:r>
            <a:r>
              <a:rPr lang="en-US" dirty="0" smtClean="0"/>
              <a:t>San Francisco: </a:t>
            </a:r>
            <a:r>
              <a:rPr lang="en-US" dirty="0" err="1" smtClean="0"/>
              <a:t>Jossey</a:t>
            </a:r>
            <a:r>
              <a:rPr lang="en-US" dirty="0" smtClean="0"/>
              <a:t>-Bass.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Annetta</a:t>
            </a:r>
            <a:r>
              <a:rPr lang="en-US" dirty="0"/>
              <a:t>, L., M. </a:t>
            </a:r>
            <a:r>
              <a:rPr lang="en-US" dirty="0" err="1"/>
              <a:t>Klesath</a:t>
            </a:r>
            <a:r>
              <a:rPr lang="en-US" dirty="0"/>
              <a:t>, and S. Holmes. </a:t>
            </a:r>
            <a:r>
              <a:rPr lang="en-US" dirty="0" smtClean="0"/>
              <a:t>(2008). </a:t>
            </a:r>
            <a:r>
              <a:rPr lang="en-US" dirty="0"/>
              <a:t>V-learning: How gaming and avatars are engaging online students. </a:t>
            </a:r>
            <a:r>
              <a:rPr lang="en-US" i="1" dirty="0"/>
              <a:t>Innovate </a:t>
            </a:r>
            <a:r>
              <a:rPr lang="en-US" dirty="0"/>
              <a:t>4 (3). Retrieved </a:t>
            </a:r>
            <a:r>
              <a:rPr lang="en-US" dirty="0" smtClean="0"/>
              <a:t>from </a:t>
            </a:r>
            <a:r>
              <a:rPr lang="en-US" u="sng" dirty="0">
                <a:hlinkClick r:id="rId2"/>
              </a:rPr>
              <a:t>http://www.innovateonline.info/index.php?view=article&amp;id=485</a:t>
            </a:r>
            <a:r>
              <a:rPr lang="en-US" dirty="0"/>
              <a:t>. </a:t>
            </a:r>
          </a:p>
          <a:p>
            <a:pPr>
              <a:spcAft>
                <a:spcPts val="1200"/>
              </a:spcAft>
            </a:pPr>
            <a:r>
              <a:rPr lang="en-US" dirty="0"/>
              <a:t>Beard, L., Wilson, K., </a:t>
            </a:r>
            <a:r>
              <a:rPr lang="en-US" dirty="0" err="1"/>
              <a:t>Morra</a:t>
            </a:r>
            <a:r>
              <a:rPr lang="en-US" dirty="0"/>
              <a:t>, D., &amp; </a:t>
            </a:r>
            <a:r>
              <a:rPr lang="en-US" dirty="0" err="1"/>
              <a:t>Keelan</a:t>
            </a:r>
            <a:r>
              <a:rPr lang="en-US" dirty="0"/>
              <a:t>, J. (2009). A survey of health-related activities on Second Life. </a:t>
            </a:r>
            <a:r>
              <a:rPr lang="en-US" i="1" dirty="0"/>
              <a:t>Journal of Medial Internet Research, 11</a:t>
            </a:r>
            <a:r>
              <a:rPr lang="en-US" dirty="0"/>
              <a:t>(2). Retrieved </a:t>
            </a:r>
            <a:r>
              <a:rPr lang="en-US" dirty="0" smtClean="0"/>
              <a:t>from </a:t>
            </a:r>
            <a:r>
              <a:rPr lang="en-US" u="sng" dirty="0">
                <a:hlinkClick r:id="rId3"/>
              </a:rPr>
              <a:t>http://www.jmir.org/2009/2/e17/HTML</a:t>
            </a:r>
            <a:r>
              <a:rPr lang="en-US" dirty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Bronack</a:t>
            </a:r>
            <a:r>
              <a:rPr lang="en-US" dirty="0"/>
              <a:t>, S., Sanders, R., Cheney, A., </a:t>
            </a:r>
            <a:r>
              <a:rPr lang="en-US" dirty="0" err="1"/>
              <a:t>Riedl</a:t>
            </a:r>
            <a:r>
              <a:rPr lang="en-US" dirty="0"/>
              <a:t>, R., </a:t>
            </a:r>
            <a:r>
              <a:rPr lang="en-US" dirty="0" err="1"/>
              <a:t>Tashner</a:t>
            </a:r>
            <a:r>
              <a:rPr lang="en-US" dirty="0"/>
              <a:t>, J., </a:t>
            </a:r>
            <a:r>
              <a:rPr lang="en-US" dirty="0" err="1"/>
              <a:t>Matzen</a:t>
            </a:r>
            <a:r>
              <a:rPr lang="en-US" dirty="0"/>
              <a:t>, N. (2008). Presence pedagogy: Teaching and learning in a 3D virtual immersive world. </a:t>
            </a:r>
            <a:r>
              <a:rPr lang="en-US" i="1" dirty="0"/>
              <a:t>International Journal of Teaching and Learning in Higher Education, 20</a:t>
            </a:r>
            <a:r>
              <a:rPr lang="en-US" dirty="0"/>
              <a:t>(1). 59-69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5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Cheong</a:t>
            </a:r>
            <a:r>
              <a:rPr lang="en-US" dirty="0"/>
              <a:t>, D.U., Yun, S. &amp; </a:t>
            </a:r>
            <a:r>
              <a:rPr lang="en-US" dirty="0" err="1"/>
              <a:t>Chollins</a:t>
            </a:r>
            <a:r>
              <a:rPr lang="en-US" dirty="0"/>
              <a:t>, C. (2009). Is Second Life effective for pre-service teachers’ teaching practice?. In I. Gibson et al. (Eds.), </a:t>
            </a:r>
            <a:r>
              <a:rPr lang="en-US" i="1" dirty="0"/>
              <a:t>Proceedings of Society for Information Technology &amp; Teacher Education International Conference 2009</a:t>
            </a:r>
            <a:r>
              <a:rPr lang="en-US" dirty="0"/>
              <a:t> (pp. 1418-1421). Chesapeake, VA: AACE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Collins, F. (2008). Digital selves: Preparing graduates for the virtual workplace. In </a:t>
            </a:r>
            <a:r>
              <a:rPr lang="en-US" i="1" dirty="0"/>
              <a:t>Proceedings of World Conference on Educational Multimedia, Hypermedia and Telecommunications 2008</a:t>
            </a:r>
            <a:r>
              <a:rPr lang="en-US" dirty="0"/>
              <a:t> (pp. 5853-5858). Chesapeake, VA: AACE.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Diener</a:t>
            </a:r>
            <a:r>
              <a:rPr lang="en-US" dirty="0"/>
              <a:t>, S., Windsor, J., Bodily, D. (2009, May 9). Design and Development of Medical Simulations in Second Life and </a:t>
            </a:r>
            <a:r>
              <a:rPr lang="en-US" dirty="0" err="1"/>
              <a:t>OpenSim</a:t>
            </a:r>
            <a:r>
              <a:rPr lang="en-US" dirty="0"/>
              <a:t>. Paper Presented at the EDUCAUSE Australasia Conference, Perth, Australia. 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Gee, J. P. (2005). Learning by design: Good video games as learning machines. E-Learning, 2(1). 5-16.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u="sng" dirty="0">
                <a:hlinkClick r:id="rId2"/>
              </a:rPr>
              <a:t>http://www.jamespaulgee.com/node/</a:t>
            </a:r>
            <a:r>
              <a:rPr lang="en-US" u="sng" dirty="0" smtClean="0">
                <a:hlinkClick r:id="rId2"/>
              </a:rPr>
              <a:t>17</a:t>
            </a:r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7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Graduate-level instructional design course in advanced Web applications for instruction</a:t>
            </a:r>
          </a:p>
          <a:p>
            <a:r>
              <a:rPr lang="en-US" dirty="0" smtClean="0"/>
              <a:t>Summer term, 4-week unit on virtual worlds in education</a:t>
            </a:r>
          </a:p>
          <a:p>
            <a:r>
              <a:rPr lang="en-US" dirty="0"/>
              <a:t>Seven students at Purdue University Calumet (Hammond, IN, USA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Students come from K-12, higher </a:t>
            </a:r>
            <a:r>
              <a:rPr lang="en-US" dirty="0" err="1" smtClean="0"/>
              <a:t>ed</a:t>
            </a:r>
            <a:r>
              <a:rPr lang="en-US" dirty="0" smtClean="0"/>
              <a:t>, and business backgrounds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3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err="1"/>
              <a:t>Graetz</a:t>
            </a:r>
            <a:r>
              <a:rPr lang="en-US" dirty="0"/>
              <a:t>, K. A. (2006). The psychology of learning environments. In D. </a:t>
            </a:r>
            <a:r>
              <a:rPr lang="en-US" dirty="0" err="1"/>
              <a:t>Oblinger</a:t>
            </a:r>
            <a:r>
              <a:rPr lang="en-US" dirty="0"/>
              <a:t> (Ed.), </a:t>
            </a:r>
            <a:r>
              <a:rPr lang="en-US" i="1" dirty="0"/>
              <a:t>Learning Spaces</a:t>
            </a:r>
            <a:r>
              <a:rPr lang="en-US" dirty="0"/>
              <a:t> (pp. 6.1-6.14). Boulder, CO: EDUCAUSE. Retrieved July 16, 2007, from </a:t>
            </a:r>
            <a:r>
              <a:rPr lang="en-US" u="sng" dirty="0">
                <a:hlinkClick r:id="rId2"/>
              </a:rPr>
              <a:t>http://www.educause.edu/learningspaces</a:t>
            </a:r>
            <a:r>
              <a:rPr lang="en-US" dirty="0"/>
              <a:t>.  </a:t>
            </a:r>
          </a:p>
          <a:p>
            <a:pPr>
              <a:spcAft>
                <a:spcPts val="1200"/>
              </a:spcAft>
            </a:pPr>
            <a:r>
              <a:rPr lang="en-US" dirty="0"/>
              <a:t>Hobbs, M., Brown, E., &amp; Gordon, M. (2006). Using a virtual world for transferable skills in gaming education. </a:t>
            </a:r>
            <a:r>
              <a:rPr lang="en-US" i="1" dirty="0"/>
              <a:t>ITALICS, 5</a:t>
            </a:r>
            <a:r>
              <a:rPr lang="en-US" dirty="0"/>
              <a:t>(3). Retrieved </a:t>
            </a:r>
            <a:r>
              <a:rPr lang="en-US" dirty="0" smtClean="0"/>
              <a:t>from </a:t>
            </a:r>
            <a:r>
              <a:rPr lang="en-US" u="sng" dirty="0">
                <a:hlinkClick r:id="rId3"/>
              </a:rPr>
              <a:t>http://www.doaj.org/doaj?func=fulltext&amp;passMe=http://www.ics.heacademy.ac.uk/italics/vol5iss3/hobbsbrowngordon.pdf</a:t>
            </a:r>
            <a:r>
              <a:rPr lang="en-US" dirty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Jarmon</a:t>
            </a:r>
            <a:r>
              <a:rPr lang="en-US" dirty="0"/>
              <a:t>, L., </a:t>
            </a:r>
            <a:r>
              <a:rPr lang="en-US" dirty="0" err="1"/>
              <a:t>Traphagan</a:t>
            </a:r>
            <a:r>
              <a:rPr lang="en-US" dirty="0"/>
              <a:t>, T., and </a:t>
            </a:r>
            <a:r>
              <a:rPr lang="en-US" dirty="0" err="1"/>
              <a:t>Mayrath</a:t>
            </a:r>
            <a:r>
              <a:rPr lang="en-US" dirty="0"/>
              <a:t>, M. (2008). Understanding project-based learning in Second Life with a pedagogy, training, and assessment trio. </a:t>
            </a:r>
            <a:r>
              <a:rPr lang="en-US" i="1" dirty="0"/>
              <a:t>Educational Media International, 45</a:t>
            </a:r>
            <a:r>
              <a:rPr lang="en-US" dirty="0"/>
              <a:t>(3).157 - 176.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Ke</a:t>
            </a:r>
            <a:r>
              <a:rPr lang="en-US" dirty="0"/>
              <a:t>, F. (2008). Computer games application within alternative classroom goal structures: Cognitive, metacognitive, and affective evaluation. </a:t>
            </a:r>
            <a:r>
              <a:rPr lang="en-US" i="1" dirty="0"/>
              <a:t>Education Technology Research Development, 56</a:t>
            </a:r>
            <a:r>
              <a:rPr lang="en-US" dirty="0"/>
              <a:t>. 539-556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5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err="1"/>
              <a:t>Mesko</a:t>
            </a:r>
            <a:r>
              <a:rPr lang="en-US" dirty="0"/>
              <a:t>, B. (2007, June 17). Top 10: Virtual medical sites in Second Life. </a:t>
            </a:r>
            <a:r>
              <a:rPr lang="en-US" i="1" dirty="0" err="1"/>
              <a:t>ScienceRoll</a:t>
            </a:r>
            <a:r>
              <a:rPr lang="en-US" i="1" dirty="0"/>
              <a:t>.</a:t>
            </a:r>
            <a:r>
              <a:rPr lang="en-US" dirty="0"/>
              <a:t> Retrieved </a:t>
            </a:r>
            <a:r>
              <a:rPr lang="en-US" dirty="0" smtClean="0"/>
              <a:t>from </a:t>
            </a:r>
            <a:r>
              <a:rPr lang="en-US" u="sng" dirty="0">
                <a:hlinkClick r:id="rId2"/>
              </a:rPr>
              <a:t>http://scienceroll.com/2007/06/17/top-10-virtual-medical-sites-in-second-life/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Moreno, R., &amp; Mayer, R. (2007). Interactive multimodal learning environments. </a:t>
            </a:r>
            <a:r>
              <a:rPr lang="en-US" i="1" dirty="0"/>
              <a:t>Educational Psychology Review, 19.</a:t>
            </a:r>
            <a:r>
              <a:rPr lang="en-US" dirty="0"/>
              <a:t> 309-326.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Moschini</a:t>
            </a:r>
            <a:r>
              <a:rPr lang="en-US" dirty="0"/>
              <a:t>, E. (2006). Designing for the smart player: Usability design and user-centered design in game-based learning. </a:t>
            </a:r>
            <a:r>
              <a:rPr lang="en-US" i="1" dirty="0"/>
              <a:t>Digital Creativity, 17</a:t>
            </a:r>
            <a:r>
              <a:rPr lang="en-US" dirty="0"/>
              <a:t>(3). 140-147.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Pisha</a:t>
            </a:r>
            <a:r>
              <a:rPr lang="en-US" dirty="0"/>
              <a:t>, B., &amp; Stahl, S. (2005). The promise of new learning environments for students with disabilities. </a:t>
            </a:r>
            <a:r>
              <a:rPr lang="en-US" i="1" dirty="0"/>
              <a:t>Intervention in School and Clinic, 41</a:t>
            </a:r>
            <a:r>
              <a:rPr lang="en-US" dirty="0"/>
              <a:t>(2). 67-75. </a:t>
            </a:r>
          </a:p>
          <a:p>
            <a:pPr>
              <a:spcAft>
                <a:spcPts val="1200"/>
              </a:spcAft>
            </a:pPr>
            <a:r>
              <a:rPr lang="en-US" dirty="0"/>
              <a:t>Rice, J. W. (2007). New media resistance: Barriers to implementation of computer video games in the classroom. </a:t>
            </a:r>
            <a:r>
              <a:rPr lang="en-US" i="1" dirty="0"/>
              <a:t>Journal of Educational Multimedia and Hypermedia, 16</a:t>
            </a:r>
            <a:r>
              <a:rPr lang="en-US" dirty="0"/>
              <a:t>(3). 249-261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were asked to build a virtual learning space for the Department of Graduate Studies in Education at Purdue Calumet</a:t>
            </a:r>
          </a:p>
          <a:p>
            <a:r>
              <a:rPr lang="en-US" dirty="0" smtClean="0"/>
              <a:t>Objectives for the assignment stipulated that students would be able to:</a:t>
            </a:r>
            <a:endParaRPr lang="en-US" dirty="0"/>
          </a:p>
          <a:p>
            <a:pPr lvl="1"/>
            <a:r>
              <a:rPr lang="en-US" dirty="0"/>
              <a:t>Create and design 3D items and environments using Second Life;</a:t>
            </a:r>
          </a:p>
          <a:p>
            <a:pPr lvl="1"/>
            <a:r>
              <a:rPr lang="en-US" dirty="0"/>
              <a:t>Work with a team in coordinating the design and layout of a virtual learning space;</a:t>
            </a:r>
          </a:p>
          <a:p>
            <a:pPr lvl="1"/>
            <a:r>
              <a:rPr lang="en-US" dirty="0"/>
              <a:t>Enhance presentation visual aides and skills in a 3D virtual </a:t>
            </a:r>
            <a:r>
              <a:rPr lang="en-US" dirty="0" smtClean="0"/>
              <a:t>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members of the class had to work together as a team</a:t>
            </a:r>
          </a:p>
          <a:p>
            <a:r>
              <a:rPr lang="en-US" dirty="0" smtClean="0"/>
              <a:t>They used a </a:t>
            </a:r>
            <a:r>
              <a:rPr lang="en-US" dirty="0" err="1" smtClean="0"/>
              <a:t>BlackBoard</a:t>
            </a:r>
            <a:r>
              <a:rPr lang="en-US" dirty="0" smtClean="0"/>
              <a:t> discussion forum to devise an action plan, including what the goals for the space would be, who would take on what role, and how workflow would be handled</a:t>
            </a:r>
          </a:p>
          <a:p>
            <a:r>
              <a:rPr lang="en-US" dirty="0" smtClean="0"/>
              <a:t>Students met synchronously during class and virtually in-world to plan and coordinate work, and help one another</a:t>
            </a:r>
          </a:p>
          <a:p>
            <a:r>
              <a:rPr lang="en-US" dirty="0" smtClean="0"/>
              <a:t>Students also worked independently when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5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as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person quickly emerged as the “project manager,” and others became researchers, builders, and technical experts</a:t>
            </a:r>
          </a:p>
          <a:p>
            <a:r>
              <a:rPr lang="en-US" dirty="0" smtClean="0"/>
              <a:t>Each individual contributed unique ideas and executed them in different sections of the space, so that each student had his/her own “corner”</a:t>
            </a:r>
          </a:p>
          <a:p>
            <a:r>
              <a:rPr lang="en-US" dirty="0" smtClean="0"/>
              <a:t>Students helped each other learn how to use the Linden scripting language, build objects, and find existing objects for free in-world to use and modify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4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with all teamwork, not everyone agreed on every aspect of the learning space</a:t>
            </a:r>
          </a:p>
          <a:p>
            <a:r>
              <a:rPr lang="en-US" dirty="0" smtClean="0"/>
              <a:t>Even though each had his/her own section of the space to build, some students wanted to help others</a:t>
            </a:r>
          </a:p>
          <a:p>
            <a:r>
              <a:rPr lang="en-US" dirty="0"/>
              <a:t>T</a:t>
            </a:r>
            <a:r>
              <a:rPr lang="en-US" dirty="0" smtClean="0"/>
              <a:t>his occasionally led to disagreements and a feeling that others were “meddling” too much</a:t>
            </a:r>
          </a:p>
          <a:p>
            <a:r>
              <a:rPr lang="en-US" dirty="0" smtClean="0"/>
              <a:t>Also, some students continually forgot to change permissions on items they did or did not want to be modified, causing difficulty and confusion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3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Multimedia: </a:t>
            </a:r>
          </a:p>
          <a:p>
            <a:pPr lvl="1"/>
            <a:r>
              <a:rPr lang="en-US" dirty="0" smtClean="0"/>
              <a:t>Students wanted a multimedia board to show YouTube videos, but only the owner of the space can make streaming URLs function </a:t>
            </a:r>
          </a:p>
          <a:p>
            <a:pPr lvl="1"/>
            <a:r>
              <a:rPr lang="en-US" dirty="0" smtClean="0"/>
              <a:t>I had to intervene on many occasions to help get the video working</a:t>
            </a:r>
          </a:p>
          <a:p>
            <a:r>
              <a:rPr lang="en-US" dirty="0" smtClean="0"/>
              <a:t>Textures and other purchases:</a:t>
            </a:r>
          </a:p>
          <a:p>
            <a:pPr lvl="1"/>
            <a:r>
              <a:rPr lang="en-US" dirty="0" smtClean="0"/>
              <a:t>I stipulated that students should not use their own money to purchase things (free marketplace items were acceptable)</a:t>
            </a:r>
          </a:p>
          <a:p>
            <a:pPr lvl="1"/>
            <a:r>
              <a:rPr lang="en-US" dirty="0" smtClean="0"/>
              <a:t>However, uploading textures costs L$10</a:t>
            </a:r>
          </a:p>
          <a:p>
            <a:pPr lvl="1"/>
            <a:r>
              <a:rPr lang="en-US" dirty="0" smtClean="0"/>
              <a:t>I used my own funds to upload textures for students at their request</a:t>
            </a:r>
          </a:p>
        </p:txBody>
      </p:sp>
    </p:spTree>
    <p:extLst>
      <p:ext uri="{BB962C8B-B14F-4D97-AF65-F5344CB8AC3E}">
        <p14:creationId xmlns:p14="http://schemas.microsoft.com/office/powerpoint/2010/main" val="288700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Ownership</a:t>
            </a:r>
          </a:p>
          <a:p>
            <a:pPr lvl="1"/>
            <a:r>
              <a:rPr lang="en-US" dirty="0" smtClean="0"/>
              <a:t>When working collaboratively, students must be aware of ownership properties of objects</a:t>
            </a:r>
          </a:p>
          <a:p>
            <a:pPr lvl="1"/>
            <a:r>
              <a:rPr lang="en-US" dirty="0" smtClean="0"/>
              <a:t>Sometimes, students modified others’ open-access items without asking, seeing them as “fair game”</a:t>
            </a:r>
          </a:p>
          <a:p>
            <a:pPr lvl="1"/>
            <a:r>
              <a:rPr lang="en-US" dirty="0" smtClean="0"/>
              <a:t>Other times, students wanted someone’s help with making a script work, getting a built prim “just right,” and so forth, but would forget to update the permissions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was a fun project and all students were proud of their achievements at the end</a:t>
            </a:r>
          </a:p>
          <a:p>
            <a:r>
              <a:rPr lang="en-US" dirty="0" smtClean="0"/>
              <a:t>Collaboration generally went well, although firm ground rules for all team members </a:t>
            </a:r>
            <a:r>
              <a:rPr lang="en-US" i="1" dirty="0" smtClean="0"/>
              <a:t>must</a:t>
            </a:r>
            <a:r>
              <a:rPr lang="en-US" dirty="0" smtClean="0"/>
              <a:t> be established early on</a:t>
            </a:r>
          </a:p>
          <a:p>
            <a:r>
              <a:rPr lang="en-US" dirty="0" smtClean="0"/>
              <a:t>The instructor must be prepared to be an active participant to help multimedia and scripts work properly</a:t>
            </a:r>
          </a:p>
          <a:p>
            <a:r>
              <a:rPr lang="en-US" dirty="0" smtClean="0"/>
              <a:t>Instructors must decide on the issue of money, including texture uploads (L$10 each)</a:t>
            </a:r>
          </a:p>
          <a:p>
            <a:r>
              <a:rPr lang="en-US" dirty="0" smtClean="0"/>
              <a:t>Students must be fully aware of item ownership privileges and how to set them</a:t>
            </a:r>
          </a:p>
        </p:txBody>
      </p:sp>
    </p:spTree>
    <p:extLst>
      <p:ext uri="{BB962C8B-B14F-4D97-AF65-F5344CB8AC3E}">
        <p14:creationId xmlns:p14="http://schemas.microsoft.com/office/powerpoint/2010/main" val="2847499580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">
  <a:themeElements>
    <a:clrScheme name="Custom 18">
      <a:dk1>
        <a:srgbClr val="000000"/>
      </a:dk1>
      <a:lt1>
        <a:srgbClr val="191919"/>
      </a:lt1>
      <a:dk2>
        <a:srgbClr val="1F497D"/>
      </a:dk2>
      <a:lt2>
        <a:srgbClr val="33333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1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purdue.thmx</Template>
  <TotalTime>9953</TotalTime>
  <Words>1701</Words>
  <Application>Microsoft Macintosh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purdue</vt:lpstr>
      <vt:lpstr>2_Office Theme</vt:lpstr>
      <vt:lpstr>1_Office Theme</vt:lpstr>
      <vt:lpstr>Managing a Collaborative Building Project with Graduate Students in a Virtual Learning Environment</vt:lpstr>
      <vt:lpstr>The Setting</vt:lpstr>
      <vt:lpstr>The Project</vt:lpstr>
      <vt:lpstr>The Team Approach</vt:lpstr>
      <vt:lpstr>Working as a Team</vt:lpstr>
      <vt:lpstr>Teamwork Challenges</vt:lpstr>
      <vt:lpstr>Technical Challenges</vt:lpstr>
      <vt:lpstr>Technical Challenges</vt:lpstr>
      <vt:lpstr>Lessons Learned</vt:lpstr>
      <vt:lpstr>Learn More</vt:lpstr>
      <vt:lpstr>Entryway</vt:lpstr>
      <vt:lpstr>Showcase area</vt:lpstr>
      <vt:lpstr>Presentation Area</vt:lpstr>
      <vt:lpstr>Video Screen</vt:lpstr>
      <vt:lpstr>“Founder’s Favorites”</vt:lpstr>
      <vt:lpstr>“Workstations”</vt:lpstr>
      <vt:lpstr>“Sharing Shelf”</vt:lpstr>
      <vt:lpstr>References</vt:lpstr>
      <vt:lpstr>References</vt:lpstr>
      <vt:lpstr>References</vt:lpstr>
      <vt:lpstr>References</vt:lpstr>
    </vt:vector>
  </TitlesOfParts>
  <Company>Purdue University Calumet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 Trekles</dc:creator>
  <cp:lastModifiedBy>Staci Trekles</cp:lastModifiedBy>
  <cp:revision>14</cp:revision>
  <dcterms:created xsi:type="dcterms:W3CDTF">2011-02-16T21:23:57Z</dcterms:created>
  <dcterms:modified xsi:type="dcterms:W3CDTF">2011-02-23T19:17:20Z</dcterms:modified>
</cp:coreProperties>
</file>