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90" r:id="rId2"/>
    <p:sldId id="258" r:id="rId3"/>
    <p:sldId id="260" r:id="rId4"/>
    <p:sldId id="305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  <p:sldId id="298" r:id="rId19"/>
    <p:sldId id="299" r:id="rId20"/>
    <p:sldId id="303" r:id="rId21"/>
    <p:sldId id="304" r:id="rId22"/>
    <p:sldId id="280" r:id="rId23"/>
    <p:sldId id="281" r:id="rId24"/>
    <p:sldId id="282" r:id="rId25"/>
    <p:sldId id="279" r:id="rId26"/>
    <p:sldId id="278" r:id="rId27"/>
    <p:sldId id="300" r:id="rId28"/>
    <p:sldId id="276" r:id="rId29"/>
    <p:sldId id="275" r:id="rId30"/>
    <p:sldId id="291" r:id="rId31"/>
    <p:sldId id="292" r:id="rId32"/>
    <p:sldId id="293" r:id="rId33"/>
    <p:sldId id="294" r:id="rId34"/>
    <p:sldId id="295" r:id="rId35"/>
    <p:sldId id="306" r:id="rId36"/>
    <p:sldId id="301" r:id="rId37"/>
    <p:sldId id="296" r:id="rId38"/>
    <p:sldId id="302" r:id="rId39"/>
    <p:sldId id="277" r:id="rId40"/>
    <p:sldId id="27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126"/>
    <a:srgbClr val="C10C21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9" autoAdjust="0"/>
    <p:restoredTop sz="89822" autoAdjust="0"/>
  </p:normalViewPr>
  <p:slideViewPr>
    <p:cSldViewPr>
      <p:cViewPr>
        <p:scale>
          <a:sx n="100" d="100"/>
          <a:sy n="100" d="100"/>
        </p:scale>
        <p:origin x="-12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iCampus Traffic</a:t>
            </a:r>
            <a:r>
              <a:rPr lang="en-US" baseline="0" dirty="0"/>
              <a:t> Percentage per Hour</a:t>
            </a:r>
          </a:p>
          <a:p>
            <a:pPr>
              <a:defRPr/>
            </a:pPr>
            <a:r>
              <a:rPr lang="en-US" sz="1000" baseline="0" dirty="0"/>
              <a:t>Aggregate </a:t>
            </a:r>
            <a:r>
              <a:rPr lang="en-US" sz="1000" baseline="0" dirty="0" smtClean="0"/>
              <a:t>Data </a:t>
            </a:r>
            <a:r>
              <a:rPr lang="en-US" sz="1000" baseline="0" dirty="0"/>
              <a:t>from May 18, 2010 through March 7, 2011</a:t>
            </a:r>
            <a:endParaRPr lang="en-US" sz="1000" dirty="0"/>
          </a:p>
        </c:rich>
      </c:tx>
      <c:layout/>
    </c:title>
    <c:view3D>
      <c:perspective val="30"/>
    </c:view3D>
    <c:plotArea>
      <c:layout/>
      <c:line3DChart>
        <c:grouping val="standard"/>
        <c:ser>
          <c:idx val="2"/>
          <c:order val="0"/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</c:spPr>
          <c:cat>
            <c:strRef>
              <c:f>Sheet1!$A$1:$A$24</c:f>
              <c:strCache>
                <c:ptCount val="24"/>
                <c:pt idx="0">
                  <c:v>3am</c:v>
                </c:pt>
                <c:pt idx="1">
                  <c:v>4am</c:v>
                </c:pt>
                <c:pt idx="2">
                  <c:v>5am</c:v>
                </c:pt>
                <c:pt idx="3">
                  <c:v>6am</c:v>
                </c:pt>
                <c:pt idx="4">
                  <c:v>7am</c:v>
                </c:pt>
                <c:pt idx="5">
                  <c:v>8am</c:v>
                </c:pt>
                <c:pt idx="6">
                  <c:v>9am</c:v>
                </c:pt>
                <c:pt idx="7">
                  <c:v>10am</c:v>
                </c:pt>
                <c:pt idx="8">
                  <c:v>11am</c:v>
                </c:pt>
                <c:pt idx="9">
                  <c:v>Noon</c:v>
                </c:pt>
                <c:pt idx="10">
                  <c:v>1pm</c:v>
                </c:pt>
                <c:pt idx="11">
                  <c:v>2pm</c:v>
                </c:pt>
                <c:pt idx="12">
                  <c:v>3pm</c:v>
                </c:pt>
                <c:pt idx="13">
                  <c:v>4pm</c:v>
                </c:pt>
                <c:pt idx="14">
                  <c:v>5pm</c:v>
                </c:pt>
                <c:pt idx="15">
                  <c:v>6pm</c:v>
                </c:pt>
                <c:pt idx="16">
                  <c:v>7pm</c:v>
                </c:pt>
                <c:pt idx="17">
                  <c:v>8pm</c:v>
                </c:pt>
                <c:pt idx="18">
                  <c:v>9pm</c:v>
                </c:pt>
                <c:pt idx="19">
                  <c:v>10pm</c:v>
                </c:pt>
                <c:pt idx="20">
                  <c:v>11pm</c:v>
                </c:pt>
                <c:pt idx="21">
                  <c:v>Midnight</c:v>
                </c:pt>
                <c:pt idx="22">
                  <c:v>1am</c:v>
                </c:pt>
                <c:pt idx="23">
                  <c:v>2am</c:v>
                </c:pt>
              </c:strCache>
            </c:strRef>
          </c:cat>
          <c:val>
            <c:numRef>
              <c:f>Sheet1!$C$1:$C$24</c:f>
              <c:numCache>
                <c:formatCode>General</c:formatCode>
                <c:ptCount val="24"/>
                <c:pt idx="0">
                  <c:v>0.29999999999999938</c:v>
                </c:pt>
                <c:pt idx="1">
                  <c:v>0.2</c:v>
                </c:pt>
                <c:pt idx="2">
                  <c:v>0.29999999999999938</c:v>
                </c:pt>
                <c:pt idx="3">
                  <c:v>0.9</c:v>
                </c:pt>
                <c:pt idx="4">
                  <c:v>2.2000000000000002</c:v>
                </c:pt>
                <c:pt idx="5">
                  <c:v>3.7</c:v>
                </c:pt>
                <c:pt idx="6">
                  <c:v>4.9000000000000004</c:v>
                </c:pt>
                <c:pt idx="7">
                  <c:v>5.7999999999999901</c:v>
                </c:pt>
                <c:pt idx="8">
                  <c:v>6.5999999999999899</c:v>
                </c:pt>
                <c:pt idx="9">
                  <c:v>7</c:v>
                </c:pt>
                <c:pt idx="10">
                  <c:v>6.5999999999999899</c:v>
                </c:pt>
                <c:pt idx="11">
                  <c:v>6.5999999999999899</c:v>
                </c:pt>
                <c:pt idx="12">
                  <c:v>6.7</c:v>
                </c:pt>
                <c:pt idx="13">
                  <c:v>6.2</c:v>
                </c:pt>
                <c:pt idx="14">
                  <c:v>5.7999999999999901</c:v>
                </c:pt>
                <c:pt idx="15">
                  <c:v>5.4</c:v>
                </c:pt>
                <c:pt idx="16">
                  <c:v>5.2999999999999901</c:v>
                </c:pt>
                <c:pt idx="17">
                  <c:v>5.5</c:v>
                </c:pt>
                <c:pt idx="18">
                  <c:v>5.4</c:v>
                </c:pt>
                <c:pt idx="19">
                  <c:v>5</c:v>
                </c:pt>
                <c:pt idx="20">
                  <c:v>3.7999999999999901</c:v>
                </c:pt>
                <c:pt idx="21">
                  <c:v>2.6</c:v>
                </c:pt>
                <c:pt idx="22">
                  <c:v>1.399999999999989</c:v>
                </c:pt>
                <c:pt idx="23">
                  <c:v>0.69999999999999973</c:v>
                </c:pt>
              </c:numCache>
            </c:numRef>
          </c:val>
        </c:ser>
        <c:dLbls/>
        <c:axId val="61752832"/>
        <c:axId val="61754752"/>
        <c:axId val="61678464"/>
      </c:line3DChart>
      <c:catAx>
        <c:axId val="61752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Hour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1754752"/>
        <c:crosses val="autoZero"/>
        <c:auto val="1"/>
        <c:lblAlgn val="ctr"/>
        <c:lblOffset val="100"/>
      </c:catAx>
      <c:valAx>
        <c:axId val="617547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Percent of Daily Traffic</a:t>
                </a:r>
              </a:p>
            </c:rich>
          </c:tx>
          <c:layout/>
        </c:title>
        <c:numFmt formatCode="General" sourceLinked="1"/>
        <c:majorTickMark val="none"/>
        <c:tickLblPos val="nextTo"/>
        <c:spPr>
          <a:ln w="9525">
            <a:noFill/>
          </a:ln>
        </c:spPr>
        <c:crossAx val="61752832"/>
        <c:crosses val="autoZero"/>
        <c:crossBetween val="between"/>
      </c:valAx>
      <c:serAx>
        <c:axId val="61678464"/>
        <c:scaling>
          <c:orientation val="minMax"/>
        </c:scaling>
        <c:delete val="1"/>
        <c:axPos val="b"/>
        <c:tickLblPos val="none"/>
        <c:crossAx val="61754752"/>
        <c:crosses val="autoZero"/>
      </c:serAx>
    </c:plotArea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D5D9A-1DB4-43DE-804B-B3AC3700A845}" type="datetimeFigureOut">
              <a:rPr lang="en-US" smtClean="0"/>
              <a:pPr/>
              <a:t>3/12/2011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3AEE-976C-4CBC-8082-74981525FB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864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000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73AEE-976C-4CBC-8082-74981525FB6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524000"/>
            <a:ext cx="6858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172200" y="3200400"/>
            <a:ext cx="2362200" cy="2362200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352800" y="151284"/>
            <a:ext cx="5562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462462"/>
            <a:ext cx="5029200" cy="5195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43200" y="609600"/>
            <a:ext cx="5029200" cy="3771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029200"/>
            <a:ext cx="5029200" cy="7377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581400" y="151284"/>
            <a:ext cx="5334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1524000"/>
            <a:ext cx="3200400" cy="41148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81600" y="2514600"/>
            <a:ext cx="3505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181600" y="1524000"/>
            <a:ext cx="35052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0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0" y="151284"/>
            <a:ext cx="5715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828800" y="1524000"/>
            <a:ext cx="6858000" cy="34290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828800" y="5029200"/>
            <a:ext cx="6858000" cy="6858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276600" y="151284"/>
            <a:ext cx="5638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477000" cy="4267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971800" y="151284"/>
            <a:ext cx="5943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200400" y="151284"/>
            <a:ext cx="5715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457200"/>
            <a:ext cx="13716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457200"/>
            <a:ext cx="53340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352800" y="151284"/>
            <a:ext cx="5562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133600"/>
            <a:ext cx="6172200" cy="1470025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657600"/>
            <a:ext cx="5638800" cy="1066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733800" y="151284"/>
            <a:ext cx="51816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38525"/>
            <a:ext cx="65532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1905000"/>
            <a:ext cx="655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19400" y="151284"/>
            <a:ext cx="6096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895600" y="151284"/>
            <a:ext cx="60198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67818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58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048000" y="151284"/>
            <a:ext cx="58674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00" y="1524000"/>
            <a:ext cx="3352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4000" y="2174875"/>
            <a:ext cx="335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2819400" y="151284"/>
            <a:ext cx="6096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962400" y="151284"/>
            <a:ext cx="49530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743200" y="151284"/>
            <a:ext cx="6172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2514599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1"/>
            <a:ext cx="4343400" cy="5410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1466851"/>
            <a:ext cx="2514600" cy="4324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743200" y="151284"/>
            <a:ext cx="6172200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Get Creative!  Enhance Your Campus Portal with Existing Collaborative IT Solutions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83179"/>
            <a:ext cx="39624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000" b="0" dirty="0" smtClean="0">
                <a:solidFill>
                  <a:schemeClr val="tx1"/>
                </a:solidFill>
                <a:latin typeface="Arial"/>
                <a:cs typeface="Arial"/>
              </a:rPr>
              <a:t>EDUCAUSE</a:t>
            </a:r>
            <a:r>
              <a:rPr lang="en-US" sz="1000" b="0" baseline="0" dirty="0" smtClean="0">
                <a:solidFill>
                  <a:schemeClr val="tx1"/>
                </a:solidFill>
                <a:latin typeface="Arial"/>
                <a:cs typeface="Arial"/>
              </a:rPr>
              <a:t> Midwest Regional Conference 2011</a:t>
            </a:r>
            <a:endParaRPr lang="en-US" sz="1000" b="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03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1"/>
            <a:ext cx="68580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2" r:id="rId10"/>
    <p:sldLayoutId id="2147483657" r:id="rId11"/>
    <p:sldLayoutId id="2147483663" r:id="rId12"/>
    <p:sldLayoutId id="2147483664" r:id="rId13"/>
    <p:sldLayoutId id="2147483661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rgbClr val="CE1126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Times New Roman"/>
          <a:ea typeface="+mn-ea"/>
          <a:cs typeface="Times New Roma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icampusdemo.illinoisstate.ed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campusdemo.illinoisstate.edu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lynx.isc.org/" TargetMode="External"/><Relationship Id="rId3" Type="http://schemas.openxmlformats.org/officeDocument/2006/relationships/hyperlink" Target="http://www.w3.org/TR/?WCAG/" TargetMode="External"/><Relationship Id="rId7" Type="http://schemas.openxmlformats.org/officeDocument/2006/relationships/hyperlink" Target="http://firefox.cita.uiuc.edu/" TargetMode="External"/><Relationship Id="rId2" Type="http://schemas.openxmlformats.org/officeDocument/2006/relationships/hyperlink" Target="http://www.access-board.gov/508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reedomscientific.com/" TargetMode="External"/><Relationship Id="rId5" Type="http://schemas.openxmlformats.org/officeDocument/2006/relationships/hyperlink" Target="http://www.dhs.state.il.ud/page.aspx?item=32765" TargetMode="External"/><Relationship Id="rId4" Type="http://schemas.openxmlformats.org/officeDocument/2006/relationships/hyperlink" Target="http://html.cita.illinois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Were - 1999</a:t>
            </a:r>
            <a:endParaRPr lang="en-US" dirty="0"/>
          </a:p>
        </p:txBody>
      </p:sp>
      <p:pic>
        <p:nvPicPr>
          <p:cNvPr id="6" name="Picture 3" descr="C:\Users\aramir\Pictures\iCampus\ISU_oldHomepage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5257800" cy="2834679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625050"/>
            <a:ext cx="5029200" cy="31967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Where We Were – Spring 2000</a:t>
            </a:r>
            <a:endParaRPr lang="en-US" sz="3600" dirty="0"/>
          </a:p>
        </p:txBody>
      </p:sp>
      <p:pic>
        <p:nvPicPr>
          <p:cNvPr id="4" name="Picture 7" descr="C:\Users\aramir\Pictures\iCampus\EducatingIllinois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5229225" cy="13716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57600" y="2667000"/>
            <a:ext cx="4191000" cy="2849563"/>
          </a:xfrm>
        </p:spPr>
        <p:txBody>
          <a:bodyPr>
            <a:normAutofit fontScale="92500"/>
          </a:bodyPr>
          <a:lstStyle/>
          <a:p>
            <a:r>
              <a:rPr lang="en-US" sz="1900" dirty="0" smtClean="0"/>
              <a:t>Building a technology friendly campus</a:t>
            </a:r>
          </a:p>
          <a:p>
            <a:r>
              <a:rPr lang="en-US" sz="1900" dirty="0" smtClean="0"/>
              <a:t>Extend student services to the web </a:t>
            </a:r>
          </a:p>
          <a:p>
            <a:r>
              <a:rPr lang="en-US" sz="1900" dirty="0" smtClean="0"/>
              <a:t>Provide support for:</a:t>
            </a:r>
          </a:p>
          <a:p>
            <a:pPr lvl="1"/>
            <a:r>
              <a:rPr lang="en-US" sz="1600" dirty="0" smtClean="0"/>
              <a:t>Admission</a:t>
            </a:r>
          </a:p>
          <a:p>
            <a:pPr lvl="1"/>
            <a:r>
              <a:rPr lang="en-US" sz="1600" dirty="0" smtClean="0"/>
              <a:t>Registration</a:t>
            </a:r>
          </a:p>
          <a:p>
            <a:pPr lvl="1"/>
            <a:r>
              <a:rPr lang="en-US" sz="1600" dirty="0" smtClean="0"/>
              <a:t>Academic planning</a:t>
            </a:r>
          </a:p>
          <a:p>
            <a:pPr lvl="1"/>
            <a:r>
              <a:rPr lang="en-US" sz="1600" dirty="0" smtClean="0"/>
              <a:t>Career advising</a:t>
            </a:r>
          </a:p>
          <a:p>
            <a:pPr lvl="1"/>
            <a:r>
              <a:rPr lang="en-US" sz="1600" dirty="0" smtClean="0"/>
              <a:t>Student placing</a:t>
            </a:r>
          </a:p>
          <a:p>
            <a:pPr lvl="1"/>
            <a:r>
              <a:rPr lang="en-US" sz="1600" dirty="0" smtClean="0"/>
              <a:t>News and events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Where We Were – 2001-2002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3276600" cy="4038599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Portal and Academic Web Services group (PAWS)</a:t>
            </a:r>
          </a:p>
          <a:p>
            <a:pPr lvl="1"/>
            <a:r>
              <a:rPr lang="en-US" sz="2000" dirty="0" smtClean="0"/>
              <a:t>Established in Spring 2001</a:t>
            </a:r>
          </a:p>
          <a:p>
            <a:pPr lvl="1"/>
            <a:r>
              <a:rPr lang="en-US" sz="2000" dirty="0" smtClean="0"/>
              <a:t>Determined priorities for web-enabling University services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PAWS group endorsed </a:t>
            </a:r>
            <a:r>
              <a:rPr lang="en-US" sz="2400" dirty="0" err="1" smtClean="0"/>
              <a:t>uPortal</a:t>
            </a:r>
            <a:r>
              <a:rPr lang="en-US" sz="2400" dirty="0" smtClean="0"/>
              <a:t> Project (2002)</a:t>
            </a:r>
          </a:p>
          <a:p>
            <a:pPr lvl="1"/>
            <a:r>
              <a:rPr lang="en-US" sz="2000" dirty="0" smtClean="0"/>
              <a:t>Services primarily for students </a:t>
            </a:r>
          </a:p>
          <a:p>
            <a:pPr lvl="1"/>
            <a:r>
              <a:rPr lang="en-US" sz="2000" dirty="0" smtClean="0"/>
              <a:t>IBS/UNICON partnership</a:t>
            </a:r>
          </a:p>
          <a:p>
            <a:pPr lvl="1"/>
            <a:r>
              <a:rPr lang="en-US" sz="2000" dirty="0" err="1" smtClean="0"/>
              <a:t>iCompass</a:t>
            </a:r>
            <a:r>
              <a:rPr lang="en-US" sz="2000" dirty="0" smtClean="0"/>
              <a:t> prototype</a:t>
            </a:r>
          </a:p>
          <a:p>
            <a:endParaRPr lang="en-US" dirty="0"/>
          </a:p>
        </p:txBody>
      </p:sp>
      <p:pic>
        <p:nvPicPr>
          <p:cNvPr id="4" name="Picture 2" descr="C:\Users\aramir\Pictures\iCampus\iCompass_Screenshot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3886200" cy="24778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434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An early mock-up of the University Portal, originally named </a:t>
            </a:r>
            <a:r>
              <a:rPr lang="en-US" sz="1400" dirty="0" err="1" smtClean="0"/>
              <a:t>iCOMPASS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iCampus Launch – Fall 2002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0"/>
            <a:ext cx="3352800" cy="4343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Originally launched with limited services:</a:t>
            </a:r>
          </a:p>
          <a:p>
            <a:pPr lvl="1"/>
            <a:r>
              <a:rPr lang="en-US" sz="1700" dirty="0" smtClean="0"/>
              <a:t>Email</a:t>
            </a:r>
          </a:p>
          <a:p>
            <a:pPr lvl="1"/>
            <a:r>
              <a:rPr lang="en-US" sz="1700" dirty="0" smtClean="0"/>
              <a:t>Class Schedule</a:t>
            </a:r>
          </a:p>
          <a:p>
            <a:pPr lvl="1"/>
            <a:r>
              <a:rPr lang="en-US" sz="1700" dirty="0" smtClean="0"/>
              <a:t>Grades</a:t>
            </a:r>
          </a:p>
          <a:p>
            <a:pPr lvl="1"/>
            <a:r>
              <a:rPr lang="en-US" sz="1700" dirty="0" smtClean="0"/>
              <a:t>Textbooks</a:t>
            </a:r>
          </a:p>
          <a:p>
            <a:pPr lvl="1"/>
            <a:r>
              <a:rPr lang="en-US" sz="1700" dirty="0" smtClean="0"/>
              <a:t>Address</a:t>
            </a:r>
          </a:p>
          <a:p>
            <a:pPr lvl="1"/>
            <a:r>
              <a:rPr lang="en-US" sz="1700" dirty="0" smtClean="0"/>
              <a:t>Financial Aid</a:t>
            </a:r>
          </a:p>
          <a:p>
            <a:pPr lvl="1"/>
            <a:r>
              <a:rPr lang="en-US" sz="1700" dirty="0" smtClean="0"/>
              <a:t>Academic Status</a:t>
            </a:r>
          </a:p>
          <a:p>
            <a:pPr lvl="1"/>
            <a:endParaRPr lang="en-US" sz="1700" dirty="0" smtClean="0"/>
          </a:p>
        </p:txBody>
      </p:sp>
      <p:pic>
        <p:nvPicPr>
          <p:cNvPr id="5" name="Picture 2" descr="C:\Users\aramir\Pictures\iCampus\StudentInfo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00200"/>
            <a:ext cx="3876147" cy="3757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990600"/>
          </a:xfrm>
        </p:spPr>
        <p:txBody>
          <a:bodyPr/>
          <a:lstStyle/>
          <a:p>
            <a:r>
              <a:rPr lang="en-US" sz="3200" dirty="0" smtClean="0"/>
              <a:t>Post-Launch Results – 2003-2008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3352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Be careful what you wish for </a:t>
            </a:r>
          </a:p>
          <a:p>
            <a:pPr lvl="1"/>
            <a:r>
              <a:rPr lang="en-US" sz="1800" dirty="0" smtClean="0"/>
              <a:t>Growth in number of services = cluttered screens</a:t>
            </a:r>
          </a:p>
          <a:p>
            <a:pPr lvl="1"/>
            <a:r>
              <a:rPr lang="en-US" sz="1800" dirty="0" smtClean="0"/>
              <a:t>Everyone wanted their data on prime real estate</a:t>
            </a:r>
          </a:p>
          <a:p>
            <a:pPr lvl="1"/>
            <a:r>
              <a:rPr lang="en-US" sz="1800" dirty="0" smtClean="0"/>
              <a:t>Portal blamed for anything and everything</a:t>
            </a:r>
          </a:p>
          <a:p>
            <a:pPr lvl="0"/>
            <a:r>
              <a:rPr lang="en-US" sz="2400" dirty="0" smtClean="0"/>
              <a:t>New services, new challenges</a:t>
            </a:r>
          </a:p>
          <a:p>
            <a:pPr lvl="1"/>
            <a:r>
              <a:rPr lang="en-US" sz="1800" dirty="0" smtClean="0"/>
              <a:t>Information overload</a:t>
            </a:r>
          </a:p>
          <a:p>
            <a:pPr lvl="1"/>
            <a:r>
              <a:rPr lang="en-US" sz="1800" dirty="0" smtClean="0"/>
              <a:t>Real time data with confusing messages </a:t>
            </a:r>
          </a:p>
          <a:p>
            <a:pPr lvl="1"/>
            <a:r>
              <a:rPr lang="en-US" sz="1800" dirty="0" smtClean="0"/>
              <a:t>Streamlining complex processes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143000"/>
            <a:ext cx="36861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Pitfalls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524000"/>
            <a:ext cx="6858000" cy="38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858000" cy="762000"/>
          </a:xfrm>
        </p:spPr>
        <p:txBody>
          <a:bodyPr/>
          <a:lstStyle/>
          <a:p>
            <a:r>
              <a:rPr lang="en-US" sz="2400" dirty="0" smtClean="0"/>
              <a:t>Where We Are Now – May 2010 Upgrade</a:t>
            </a:r>
            <a:endParaRPr lang="en-US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09800" y="838200"/>
            <a:ext cx="6314178" cy="490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iCampus Oversight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6858000" cy="411479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Examine features and services</a:t>
            </a:r>
          </a:p>
          <a:p>
            <a:r>
              <a:rPr lang="en-US" sz="2400" dirty="0" smtClean="0"/>
              <a:t>Manage the competing priorities </a:t>
            </a:r>
          </a:p>
          <a:p>
            <a:r>
              <a:rPr lang="en-US" sz="2400" dirty="0" smtClean="0"/>
              <a:t>Identifies areas for improvement</a:t>
            </a:r>
          </a:p>
          <a:p>
            <a:r>
              <a:rPr lang="en-US" sz="2400" dirty="0" smtClean="0"/>
              <a:t>Provides recommendations for new content</a:t>
            </a:r>
          </a:p>
          <a:p>
            <a:r>
              <a:rPr lang="en-US" sz="2400" dirty="0" smtClean="0"/>
              <a:t>A platform to discuss the future of the portal</a:t>
            </a:r>
          </a:p>
          <a:p>
            <a:r>
              <a:rPr lang="en-US" sz="2400" dirty="0" smtClean="0"/>
              <a:t>Members from diverse offices around campus:</a:t>
            </a:r>
          </a:p>
          <a:p>
            <a:pPr lvl="1"/>
            <a:r>
              <a:rPr lang="en-US" sz="2000" dirty="0" smtClean="0"/>
              <a:t>Registrar </a:t>
            </a:r>
          </a:p>
          <a:p>
            <a:pPr lvl="1"/>
            <a:r>
              <a:rPr lang="en-US" sz="2000" dirty="0" smtClean="0"/>
              <a:t>IT Staff</a:t>
            </a:r>
          </a:p>
          <a:p>
            <a:pPr lvl="1"/>
            <a:r>
              <a:rPr lang="en-US" sz="2000" dirty="0" smtClean="0"/>
              <a:t>Faculty</a:t>
            </a:r>
          </a:p>
          <a:p>
            <a:pPr lvl="1"/>
            <a:r>
              <a:rPr lang="en-US" sz="2000" dirty="0" smtClean="0"/>
              <a:t>Disability Concerns</a:t>
            </a:r>
          </a:p>
          <a:p>
            <a:pPr lvl="1"/>
            <a:r>
              <a:rPr lang="en-US" sz="2000" dirty="0" smtClean="0"/>
              <a:t>Student Accounts</a:t>
            </a:r>
          </a:p>
          <a:p>
            <a:pPr lvl="1"/>
            <a:r>
              <a:rPr lang="en-US" sz="2000" dirty="0" smtClean="0"/>
              <a:t>Student Advising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Decentralized Organization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447801"/>
            <a:ext cx="6858000" cy="4190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Illinois State University has numerous independent IT offices, ranging from desktop support to application development, to server maintenance.</a:t>
            </a:r>
          </a:p>
          <a:p>
            <a:r>
              <a:rPr lang="en-US" dirty="0" smtClean="0"/>
              <a:t>The campus portal is an extremely far-reaching project that receives information from, provides information to, or in some way impacts almost every one of these organizations.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Designate cross-unit project teams early on</a:t>
            </a:r>
          </a:p>
          <a:p>
            <a:pPr lvl="1"/>
            <a:r>
              <a:rPr lang="en-US" dirty="0" smtClean="0"/>
              <a:t>Should meet regularly</a:t>
            </a:r>
          </a:p>
          <a:p>
            <a:pPr lvl="1"/>
            <a:r>
              <a:rPr lang="en-US" dirty="0" smtClean="0"/>
              <a:t>Include all stakeholders</a:t>
            </a:r>
          </a:p>
          <a:p>
            <a:r>
              <a:rPr lang="en-US" dirty="0" smtClean="0"/>
              <a:t>Write and revise timelines with approval from each group that has a deliverable, no matter how small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Creative!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276600"/>
            <a:ext cx="5638800" cy="106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Enhance Your Campus Portal with Existing Collaborative IT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Utilizing Existing Resources</a:t>
            </a:r>
            <a:endParaRPr lang="en-US" sz="3600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00200"/>
            <a:ext cx="369488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38775" y="1704975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iCampus E-mail </a:t>
            </a:r>
            <a:r>
              <a:rPr lang="en-US" dirty="0" err="1" smtClean="0"/>
              <a:t>Portlet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28956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ISU </a:t>
            </a:r>
            <a:r>
              <a:rPr lang="en-US" dirty="0" err="1" smtClean="0"/>
              <a:t>WebMail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352800"/>
            <a:ext cx="6162675" cy="232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/>
          <p:nvPr/>
        </p:nvCxnSpPr>
        <p:spPr>
          <a:xfrm rot="10800000" flipV="1">
            <a:off x="5410200" y="2057400"/>
            <a:ext cx="1143000" cy="304800"/>
          </a:xfrm>
          <a:prstGeom prst="bentConnector3">
            <a:avLst>
              <a:gd name="adj1" fmla="val 0"/>
            </a:avLst>
          </a:prstGeom>
          <a:ln>
            <a:solidFill>
              <a:srgbClr val="CE11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81922" idx="0"/>
          </p:cNvCxnSpPr>
          <p:nvPr/>
        </p:nvCxnSpPr>
        <p:spPr>
          <a:xfrm rot="5400000" flipH="1" flipV="1">
            <a:off x="6541294" y="2359820"/>
            <a:ext cx="276224" cy="1709737"/>
          </a:xfrm>
          <a:prstGeom prst="bentConnector2">
            <a:avLst/>
          </a:prstGeom>
          <a:ln cap="flat">
            <a:solidFill>
              <a:srgbClr val="C10C2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685800"/>
          </a:xfrm>
        </p:spPr>
        <p:txBody>
          <a:bodyPr/>
          <a:lstStyle/>
          <a:p>
            <a:r>
              <a:rPr lang="en-US" sz="3600" dirty="0" smtClean="0"/>
              <a:t>Utilizing Existing Resources</a:t>
            </a:r>
            <a:endParaRPr lang="en-US" sz="3600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985" y="1143000"/>
            <a:ext cx="706530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4572000"/>
            <a:ext cx="4724400" cy="166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Increased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users become more comfortable using your systems, usage will increase.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057400"/>
            <a:ext cx="5410200" cy="33901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Increased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users become more comfortable using your systems, usage will increase.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6781800" cy="34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Increased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371600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 users become more comfortable using your systems, usage will increase.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6519862" cy="260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9070" y="3268717"/>
            <a:ext cx="490628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>
            <a:off x="6346936" y="2623644"/>
            <a:ext cx="1077310" cy="402023"/>
          </a:xfrm>
          <a:prstGeom prst="straightConnector1">
            <a:avLst/>
          </a:prstGeom>
          <a:ln w="38100">
            <a:solidFill>
              <a:srgbClr val="CE112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Critical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858000" cy="449580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Always plan for peak load times:</a:t>
            </a:r>
          </a:p>
          <a:p>
            <a:pPr lvl="1"/>
            <a:r>
              <a:rPr lang="en-US" dirty="0" smtClean="0"/>
              <a:t>First day of registration</a:t>
            </a:r>
          </a:p>
          <a:p>
            <a:pPr lvl="2"/>
            <a:r>
              <a:rPr lang="en-US" dirty="0" smtClean="0"/>
              <a:t>Highest daily volume (steady throughout)</a:t>
            </a:r>
          </a:p>
          <a:p>
            <a:pPr lvl="2"/>
            <a:r>
              <a:rPr lang="en-US" dirty="0" smtClean="0"/>
              <a:t>Increased calls to expensive mainframe services</a:t>
            </a:r>
          </a:p>
          <a:p>
            <a:pPr lvl="1"/>
            <a:r>
              <a:rPr lang="en-US" dirty="0" smtClean="0"/>
              <a:t>Grade Release</a:t>
            </a:r>
          </a:p>
          <a:p>
            <a:pPr lvl="2"/>
            <a:r>
              <a:rPr lang="en-US" dirty="0" smtClean="0"/>
              <a:t>Highest instantaneous volume (busy for roughly one hour)</a:t>
            </a:r>
          </a:p>
          <a:p>
            <a:pPr lvl="2"/>
            <a:r>
              <a:rPr lang="en-US" dirty="0" smtClean="0"/>
              <a:t>High numbers of simultaneous logins causes concerns with initial data load</a:t>
            </a:r>
          </a:p>
          <a:p>
            <a:pPr lvl="1"/>
            <a:r>
              <a:rPr lang="en-US" dirty="0" smtClean="0"/>
              <a:t>Opening of Housing / Dining contracts</a:t>
            </a:r>
          </a:p>
          <a:p>
            <a:pPr lvl="2"/>
            <a:r>
              <a:rPr lang="en-US" dirty="0" smtClean="0"/>
              <a:t>Close to grade release in instantaneous volume</a:t>
            </a:r>
          </a:p>
          <a:p>
            <a:pPr lvl="2"/>
            <a:r>
              <a:rPr lang="en-US" dirty="0" smtClean="0"/>
              <a:t>Most used system that impacts our payment gateway (</a:t>
            </a:r>
            <a:r>
              <a:rPr lang="en-US" dirty="0" err="1" smtClean="0"/>
              <a:t>TouchNet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Alleviating Stress - Portal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133600"/>
            <a:ext cx="3733800" cy="168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2133600"/>
            <a:ext cx="3733800" cy="18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038600"/>
            <a:ext cx="3733800" cy="138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3849" y="4038600"/>
            <a:ext cx="3710151" cy="127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752600" y="167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Traffic Day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1676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Grade Release Day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828800" y="1981200"/>
            <a:ext cx="7162800" cy="0"/>
          </a:xfrm>
          <a:prstGeom prst="line">
            <a:avLst/>
          </a:prstGeom>
          <a:ln>
            <a:solidFill>
              <a:srgbClr val="C10C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Alleviating Stress – Supporting Services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68580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all database queries and index tables properly</a:t>
            </a:r>
          </a:p>
          <a:p>
            <a:r>
              <a:rPr lang="en-US" dirty="0" smtClean="0"/>
              <a:t>Index fields on LDAP for any filters used regularly by portal applications</a:t>
            </a:r>
          </a:p>
          <a:p>
            <a:r>
              <a:rPr lang="en-US" dirty="0" smtClean="0"/>
              <a:t>Review and </a:t>
            </a:r>
            <a:r>
              <a:rPr lang="en-US" dirty="0" err="1" smtClean="0"/>
              <a:t>refactor</a:t>
            </a:r>
            <a:r>
              <a:rPr lang="en-US" dirty="0" smtClean="0"/>
              <a:t> any code that was repurposed for web application use</a:t>
            </a:r>
          </a:p>
          <a:p>
            <a:r>
              <a:rPr lang="en-US" dirty="0" smtClean="0"/>
              <a:t>Review scalability for all supporting applications with plans for future traffic expectations.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Alleviating Stress -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 Day: 20 instances</a:t>
            </a:r>
          </a:p>
          <a:p>
            <a:r>
              <a:rPr lang="en-US" dirty="0" smtClean="0"/>
              <a:t>Heavy Volume: 24 or more instances</a:t>
            </a:r>
          </a:p>
          <a:p>
            <a:r>
              <a:rPr lang="en-US" dirty="0" smtClean="0"/>
              <a:t>Proactive load testing against the main </a:t>
            </a:r>
            <a:r>
              <a:rPr lang="en-US" dirty="0" err="1" smtClean="0"/>
              <a:t>uPortal</a:t>
            </a:r>
            <a:r>
              <a:rPr lang="en-US" dirty="0" smtClean="0"/>
              <a:t> servers and every supporting service to identify bottlenecks</a:t>
            </a:r>
          </a:p>
          <a:p>
            <a:r>
              <a:rPr lang="en-US" dirty="0" smtClean="0"/>
              <a:t>Monitoring all aspects at all times</a:t>
            </a:r>
          </a:p>
          <a:p>
            <a:r>
              <a:rPr lang="en-US" dirty="0" smtClean="0"/>
              <a:t>Solaris Operating System Tuning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Initial (2002)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191000"/>
            <a:ext cx="1801647" cy="6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4953000"/>
            <a:ext cx="1784350" cy="3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33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5715000" y="762000"/>
            <a:ext cx="685800" cy="457200"/>
          </a:xfrm>
          <a:prstGeom prst="roundRect">
            <a:avLst/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28800" y="15240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Cisco Content Switches (CSS) were used for load balancing</a:t>
            </a:r>
          </a:p>
          <a:p>
            <a:endParaRPr lang="en-US" dirty="0" smtClean="0"/>
          </a:p>
          <a:p>
            <a:r>
              <a:rPr lang="en-US" dirty="0" smtClean="0"/>
              <a:t>1 load balancer in each datacenter  doing separate load balancing  </a:t>
            </a:r>
          </a:p>
          <a:p>
            <a:endParaRPr lang="en-US" dirty="0" smtClean="0"/>
          </a:p>
          <a:p>
            <a:r>
              <a:rPr lang="en-US" dirty="0" smtClean="0"/>
              <a:t>Complex networking was required to split traffic across both load balancers</a:t>
            </a:r>
          </a:p>
          <a:p>
            <a:endParaRPr lang="en-US" dirty="0" smtClean="0"/>
          </a:p>
          <a:p>
            <a:r>
              <a:rPr lang="en-US" dirty="0" smtClean="0"/>
              <a:t>Health probes were based on tomcat TCP port checks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781925" y="762000"/>
            <a:ext cx="685800" cy="457200"/>
          </a:xfrm>
          <a:prstGeom prst="roundRect">
            <a:avLst/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4343400" cy="4419600"/>
          </a:xfrm>
        </p:spPr>
        <p:txBody>
          <a:bodyPr/>
          <a:lstStyle/>
          <a:p>
            <a:r>
              <a:rPr lang="en-US" dirty="0" smtClean="0"/>
              <a:t>Total students: 20,856 </a:t>
            </a:r>
          </a:p>
          <a:p>
            <a:pPr lvl="1"/>
            <a:r>
              <a:rPr lang="en-US" dirty="0" smtClean="0"/>
              <a:t>Undergraduates: 18,344</a:t>
            </a:r>
          </a:p>
          <a:p>
            <a:pPr lvl="1"/>
            <a:r>
              <a:rPr lang="en-US" dirty="0" smtClean="0"/>
              <a:t>Graduates: 2,512</a:t>
            </a:r>
          </a:p>
          <a:p>
            <a:r>
              <a:rPr lang="en-US" dirty="0" smtClean="0"/>
              <a:t>1,100 faculty members</a:t>
            </a:r>
          </a:p>
          <a:p>
            <a:r>
              <a:rPr lang="en-US" dirty="0" smtClean="0"/>
              <a:t>1,300 staff members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670" y="1143000"/>
            <a:ext cx="243933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6550" y="2819400"/>
            <a:ext cx="24574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4495800"/>
            <a:ext cx="24574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Initial (2002)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191000"/>
            <a:ext cx="1801647" cy="6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784350" cy="3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33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5029200" y="1295400"/>
            <a:ext cx="1981200" cy="2835166"/>
          </a:xfrm>
          <a:prstGeom prst="roundRect">
            <a:avLst>
              <a:gd name="adj" fmla="val 5546"/>
            </a:avLst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28800" y="15240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server hardware were SUN </a:t>
            </a:r>
            <a:r>
              <a:rPr lang="en-US" dirty="0" err="1" smtClean="0"/>
              <a:t>Netra</a:t>
            </a:r>
            <a:r>
              <a:rPr lang="en-US" dirty="0" smtClean="0"/>
              <a:t> X1 (Pizza boxes)</a:t>
            </a:r>
          </a:p>
          <a:p>
            <a:r>
              <a:rPr lang="en-US" dirty="0" smtClean="0"/>
              <a:t>Each server having:</a:t>
            </a:r>
          </a:p>
          <a:p>
            <a:pPr>
              <a:buFontTx/>
              <a:buChar char="-"/>
            </a:pPr>
            <a:r>
              <a:rPr lang="en-US" dirty="0" smtClean="0"/>
              <a:t>1 x 500mhz SPARC CPU</a:t>
            </a:r>
          </a:p>
          <a:p>
            <a:pPr>
              <a:buFontTx/>
              <a:buChar char="-"/>
            </a:pPr>
            <a:r>
              <a:rPr lang="en-US" dirty="0" smtClean="0"/>
              <a:t>1gb memory</a:t>
            </a:r>
          </a:p>
          <a:p>
            <a:endParaRPr lang="en-US" dirty="0" smtClean="0"/>
          </a:p>
          <a:p>
            <a:r>
              <a:rPr lang="en-US" dirty="0" smtClean="0"/>
              <a:t>Each server used 2 Ethernet ports and 1 power outlet</a:t>
            </a:r>
          </a:p>
          <a:p>
            <a:pPr>
              <a:buFontTx/>
              <a:buChar char="-"/>
            </a:pPr>
            <a:r>
              <a:rPr lang="en-US" dirty="0" smtClean="0"/>
              <a:t> Consumed 52 Ethernet ports and 26 power outlets in the datacenter</a:t>
            </a:r>
          </a:p>
          <a:p>
            <a:endParaRPr lang="en-US" dirty="0" smtClean="0"/>
          </a:p>
          <a:p>
            <a:r>
              <a:rPr lang="en-US" dirty="0" smtClean="0"/>
              <a:t>Process of adding capacity was very involved 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96125" y="1285875"/>
            <a:ext cx="1981200" cy="2835166"/>
          </a:xfrm>
          <a:prstGeom prst="roundRect">
            <a:avLst>
              <a:gd name="adj" fmla="val 5546"/>
            </a:avLst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Initial (2002)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191000"/>
            <a:ext cx="1801647" cy="6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784350" cy="3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33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7168055" y="4109544"/>
            <a:ext cx="1928648" cy="1240221"/>
          </a:xfrm>
          <a:prstGeom prst="roundRect">
            <a:avLst>
              <a:gd name="adj" fmla="val 10735"/>
            </a:avLst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28800" y="1524000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LDAP and Database layer </a:t>
            </a:r>
          </a:p>
          <a:p>
            <a:endParaRPr lang="en-US" dirty="0" smtClean="0"/>
          </a:p>
          <a:p>
            <a:r>
              <a:rPr lang="en-US" dirty="0" smtClean="0"/>
              <a:t>Both of these systems only existed in a single datacenter  and were single points of failure.</a:t>
            </a:r>
          </a:p>
          <a:p>
            <a:endParaRPr lang="en-US" dirty="0" smtClean="0"/>
          </a:p>
          <a:p>
            <a:r>
              <a:rPr lang="en-US" dirty="0" smtClean="0"/>
              <a:t>We were lucky enough not to have any hardware failures during the times these SPOF systems were in use.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Initial (2002)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371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600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828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057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514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743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9718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2004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4290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6576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886200"/>
            <a:ext cx="183761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191000"/>
            <a:ext cx="1801647" cy="6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4953000"/>
            <a:ext cx="1784350" cy="33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334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7693572" y="5297214"/>
            <a:ext cx="1211318" cy="1140372"/>
          </a:xfrm>
          <a:prstGeom prst="roundRect">
            <a:avLst/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28800" y="1524000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Mainframe Layer</a:t>
            </a:r>
          </a:p>
          <a:p>
            <a:endParaRPr lang="en-US" dirty="0" smtClean="0"/>
          </a:p>
          <a:p>
            <a:r>
              <a:rPr lang="en-US" dirty="0" smtClean="0"/>
              <a:t>Houses student information</a:t>
            </a:r>
          </a:p>
          <a:p>
            <a:endParaRPr lang="en-US" dirty="0" smtClean="0"/>
          </a:p>
          <a:p>
            <a:r>
              <a:rPr lang="en-US" dirty="0" smtClean="0"/>
              <a:t>Eagle was used as a bridge to obtain information in xml from the mainframe COBOL programs.</a:t>
            </a:r>
          </a:p>
          <a:p>
            <a:endParaRPr lang="en-US" dirty="0" smtClean="0"/>
          </a:p>
          <a:p>
            <a:r>
              <a:rPr lang="en-US" dirty="0" smtClean="0"/>
              <a:t>There is only one mainframe.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Current 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517207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5715000" y="762000"/>
            <a:ext cx="2667000" cy="457200"/>
          </a:xfrm>
          <a:prstGeom prst="roundRect">
            <a:avLst/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828800" y="1524000"/>
            <a:ext cx="304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Cisco Ace modules are now used as Load Balancers</a:t>
            </a:r>
          </a:p>
          <a:p>
            <a:endParaRPr lang="en-US" dirty="0" smtClean="0"/>
          </a:p>
          <a:p>
            <a:r>
              <a:rPr lang="en-US" dirty="0" smtClean="0"/>
              <a:t>2 Ace modules in an Active/Passive configuration</a:t>
            </a:r>
          </a:p>
          <a:p>
            <a:endParaRPr lang="en-US" dirty="0" smtClean="0"/>
          </a:p>
          <a:p>
            <a:r>
              <a:rPr lang="en-US" dirty="0" smtClean="0"/>
              <a:t>Round-Robin Load balancing algorithm is used with successful distribution of load</a:t>
            </a:r>
          </a:p>
          <a:p>
            <a:endParaRPr lang="en-US" dirty="0" smtClean="0"/>
          </a:p>
          <a:p>
            <a:r>
              <a:rPr lang="en-US" dirty="0" smtClean="0"/>
              <a:t>Health probes are much more intelligent with application level checks</a:t>
            </a:r>
          </a:p>
        </p:txBody>
      </p:sp>
      <p:sp>
        <p:nvSpPr>
          <p:cNvPr id="42" name="Arc 41"/>
          <p:cNvSpPr/>
          <p:nvPr/>
        </p:nvSpPr>
        <p:spPr>
          <a:xfrm>
            <a:off x="6161690" y="8513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5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6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7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8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5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7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8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7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8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9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1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Arc 60"/>
          <p:cNvSpPr/>
          <p:nvPr/>
        </p:nvSpPr>
        <p:spPr>
          <a:xfrm>
            <a:off x="6161690" y="34421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1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2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3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4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1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2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3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2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3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4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5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56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Current 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517207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828800" y="1524000"/>
            <a:ext cx="304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 server hardware now consist of 4 components</a:t>
            </a:r>
          </a:p>
          <a:p>
            <a:r>
              <a:rPr lang="en-US" dirty="0" smtClean="0"/>
              <a:t>2 x Sun T1000</a:t>
            </a:r>
          </a:p>
          <a:p>
            <a:r>
              <a:rPr lang="en-US" dirty="0" smtClean="0"/>
              <a:t>2 x Sun T5140</a:t>
            </a:r>
          </a:p>
          <a:p>
            <a:endParaRPr lang="en-US" dirty="0" smtClean="0"/>
          </a:p>
          <a:p>
            <a:r>
              <a:rPr lang="en-US" dirty="0" smtClean="0"/>
              <a:t>Now only consuming 8 Ethernet ports and 8 power outlets in the datacenters </a:t>
            </a:r>
          </a:p>
          <a:p>
            <a:endParaRPr lang="en-US" dirty="0" smtClean="0"/>
          </a:p>
          <a:p>
            <a:r>
              <a:rPr lang="en-US" dirty="0" smtClean="0"/>
              <a:t>Actual web servers are virtualized using Solaris Logical Domains (LDOMs)</a:t>
            </a:r>
          </a:p>
          <a:p>
            <a:endParaRPr lang="en-US" dirty="0" smtClean="0"/>
          </a:p>
          <a:p>
            <a:r>
              <a:rPr lang="en-US" dirty="0" smtClean="0"/>
              <a:t>Adding more capacity is very simple and quick</a:t>
            </a:r>
          </a:p>
        </p:txBody>
      </p:sp>
      <p:sp>
        <p:nvSpPr>
          <p:cNvPr id="42" name="Arc 41"/>
          <p:cNvSpPr/>
          <p:nvPr/>
        </p:nvSpPr>
        <p:spPr>
          <a:xfrm>
            <a:off x="6161690" y="8513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5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6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7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8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5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7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8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7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8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9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1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Arc 60"/>
          <p:cNvSpPr/>
          <p:nvPr/>
        </p:nvSpPr>
        <p:spPr>
          <a:xfrm>
            <a:off x="6161690" y="34421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1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2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3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4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1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2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3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2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3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4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5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56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4952999" y="1447799"/>
            <a:ext cx="4162425" cy="1819275"/>
          </a:xfrm>
          <a:prstGeom prst="roundRect">
            <a:avLst>
              <a:gd name="adj" fmla="val 7243"/>
            </a:avLst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Current 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517207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828800" y="1524000"/>
            <a:ext cx="3048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T5140: 128 </a:t>
            </a:r>
            <a:r>
              <a:rPr lang="en-US" dirty="0" err="1" smtClean="0"/>
              <a:t>cpus</a:t>
            </a:r>
            <a:r>
              <a:rPr lang="en-US" dirty="0" smtClean="0"/>
              <a:t>/threads and up to 128 GB RAM available </a:t>
            </a:r>
          </a:p>
          <a:p>
            <a:r>
              <a:rPr lang="en-US" dirty="0" smtClean="0"/>
              <a:t>-  Gives us 32 quad core servers with 4GB RAM per 5140</a:t>
            </a:r>
          </a:p>
          <a:p>
            <a:endParaRPr lang="en-US" dirty="0" smtClean="0"/>
          </a:p>
          <a:p>
            <a:r>
              <a:rPr lang="en-US" dirty="0" smtClean="0"/>
              <a:t>T1000: 32 </a:t>
            </a:r>
            <a:r>
              <a:rPr lang="en-US" dirty="0" err="1" smtClean="0"/>
              <a:t>cpus</a:t>
            </a:r>
            <a:r>
              <a:rPr lang="en-US" dirty="0" smtClean="0"/>
              <a:t>/threads and up to 32GB RAM</a:t>
            </a:r>
          </a:p>
          <a:p>
            <a:pPr>
              <a:buFontTx/>
              <a:buChar char="-"/>
            </a:pPr>
            <a:r>
              <a:rPr lang="en-US" dirty="0" smtClean="0"/>
              <a:t> Gives us 8 quad core servers with  4GB RAM per T1000</a:t>
            </a:r>
          </a:p>
          <a:p>
            <a:pPr>
              <a:buFontTx/>
              <a:buChar char="-"/>
            </a:pPr>
            <a:endParaRPr lang="en-US" dirty="0" smtClean="0"/>
          </a:p>
          <a:p>
            <a:r>
              <a:rPr lang="en-US" dirty="0" smtClean="0"/>
              <a:t>We have plenty of room for production, development and QA growth</a:t>
            </a:r>
          </a:p>
        </p:txBody>
      </p:sp>
      <p:sp>
        <p:nvSpPr>
          <p:cNvPr id="42" name="Arc 41"/>
          <p:cNvSpPr/>
          <p:nvPr/>
        </p:nvSpPr>
        <p:spPr>
          <a:xfrm>
            <a:off x="6161690" y="8513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5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6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7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8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5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7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8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7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8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9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1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Arc 60"/>
          <p:cNvSpPr/>
          <p:nvPr/>
        </p:nvSpPr>
        <p:spPr>
          <a:xfrm>
            <a:off x="6161690" y="34421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1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2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3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4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1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2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3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2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3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4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5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56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4952999" y="1447799"/>
            <a:ext cx="4162425" cy="1819275"/>
          </a:xfrm>
          <a:prstGeom prst="roundRect">
            <a:avLst>
              <a:gd name="adj" fmla="val 7243"/>
            </a:avLst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Domains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909021" cy="92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Callout 5"/>
          <p:cNvSpPr/>
          <p:nvPr/>
        </p:nvSpPr>
        <p:spPr>
          <a:xfrm>
            <a:off x="3429000" y="2438400"/>
            <a:ext cx="3886200" cy="2895600"/>
          </a:xfrm>
          <a:prstGeom prst="upArrowCallout">
            <a:avLst>
              <a:gd name="adj1" fmla="val 5119"/>
              <a:gd name="adj2" fmla="val 6622"/>
              <a:gd name="adj3" fmla="val 7813"/>
              <a:gd name="adj4" fmla="val 88274"/>
            </a:avLst>
          </a:prstGeom>
          <a:noFill/>
          <a:ln>
            <a:solidFill>
              <a:srgbClr val="CE11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1200" y="1676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Portal Logical Domain / Guest 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289560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SPARC Solaris 10</a:t>
            </a:r>
          </a:p>
          <a:p>
            <a:r>
              <a:rPr lang="en-US" sz="2400" dirty="0" smtClean="0"/>
              <a:t>Apache HTTPD 2.2</a:t>
            </a:r>
          </a:p>
          <a:p>
            <a:r>
              <a:rPr lang="en-US" sz="2400" dirty="0" smtClean="0"/>
              <a:t>Apache Tomcat 6.0.29</a:t>
            </a:r>
          </a:p>
          <a:p>
            <a:r>
              <a:rPr lang="en-US" sz="2400" dirty="0" smtClean="0"/>
              <a:t>Sun Java 1.6</a:t>
            </a:r>
          </a:p>
          <a:p>
            <a:r>
              <a:rPr lang="en-US" sz="2400" dirty="0" err="1" smtClean="0"/>
              <a:t>uPortal</a:t>
            </a:r>
            <a:r>
              <a:rPr lang="en-US" sz="2400" dirty="0" smtClean="0"/>
              <a:t> 3.1.1</a:t>
            </a:r>
          </a:p>
          <a:p>
            <a:r>
              <a:rPr lang="en-US" sz="2400" dirty="0" smtClean="0"/>
              <a:t>Samba 3.5.6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3200400" cy="990600"/>
          </a:xfrm>
        </p:spPr>
        <p:txBody>
          <a:bodyPr/>
          <a:lstStyle/>
          <a:p>
            <a:r>
              <a:rPr lang="en-US" sz="3600" dirty="0" smtClean="0"/>
              <a:t>Current </a:t>
            </a:r>
            <a:br>
              <a:rPr lang="en-US" sz="3600" dirty="0" smtClean="0"/>
            </a:br>
            <a:r>
              <a:rPr lang="en-US" sz="3600" dirty="0" smtClean="0"/>
              <a:t>Architecture</a:t>
            </a:r>
            <a:endParaRPr lang="en-US" sz="3600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914400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5172075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828800" y="1524000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Supporting LDAP and MSSQL servers are no longer single points of failure.</a:t>
            </a:r>
          </a:p>
          <a:p>
            <a:endParaRPr lang="en-US" dirty="0" smtClean="0"/>
          </a:p>
          <a:p>
            <a:r>
              <a:rPr lang="en-US" dirty="0" smtClean="0"/>
              <a:t>2 LDAP servers sit behind a VIP more for availability than load balancing.</a:t>
            </a:r>
          </a:p>
          <a:p>
            <a:endParaRPr lang="en-US" dirty="0" smtClean="0"/>
          </a:p>
          <a:p>
            <a:r>
              <a:rPr lang="en-US" dirty="0" smtClean="0"/>
              <a:t>MS SQL is in a failover cluster using Microsoft’s </a:t>
            </a:r>
            <a:r>
              <a:rPr lang="en-US" dirty="0" err="1" smtClean="0"/>
              <a:t>HyperV</a:t>
            </a:r>
            <a:r>
              <a:rPr lang="en-US" dirty="0" smtClean="0"/>
              <a:t> Features.</a:t>
            </a:r>
            <a:endParaRPr lang="en-US" dirty="0"/>
          </a:p>
        </p:txBody>
      </p:sp>
      <p:sp>
        <p:nvSpPr>
          <p:cNvPr id="42" name="Arc 41"/>
          <p:cNvSpPr/>
          <p:nvPr/>
        </p:nvSpPr>
        <p:spPr>
          <a:xfrm>
            <a:off x="6161690" y="8513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343400" y="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73152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Julian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7800" y="152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Stevenson Hall</a:t>
            </a:r>
          </a:p>
          <a:p>
            <a:pPr algn="ctr"/>
            <a:r>
              <a:rPr lang="en-US" sz="1400" dirty="0" smtClean="0"/>
              <a:t>Data Center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3905907" y="3254266"/>
            <a:ext cx="6285186" cy="78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5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56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7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86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5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66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47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82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6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7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8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996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01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01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25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3495675"/>
            <a:ext cx="209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Arc 60"/>
          <p:cNvSpPr/>
          <p:nvPr/>
        </p:nvSpPr>
        <p:spPr>
          <a:xfrm>
            <a:off x="6161690" y="3442138"/>
            <a:ext cx="1828800" cy="274319"/>
          </a:xfrm>
          <a:prstGeom prst="arc">
            <a:avLst>
              <a:gd name="adj1" fmla="val 10801548"/>
              <a:gd name="adj2" fmla="val 0"/>
            </a:avLst>
          </a:prstGeom>
          <a:ln>
            <a:solidFill>
              <a:srgbClr val="C10C21"/>
            </a:solidFill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1524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6125" y="2295525"/>
            <a:ext cx="1975946" cy="20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71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2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33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4176" y="2583006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0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61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2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23726" y="287828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2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3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14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95151" y="1754331"/>
            <a:ext cx="300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5650" y="3810000"/>
            <a:ext cx="1981200" cy="19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5650" y="4286250"/>
            <a:ext cx="197918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ounded Rectangle 32"/>
          <p:cNvSpPr/>
          <p:nvPr/>
        </p:nvSpPr>
        <p:spPr>
          <a:xfrm>
            <a:off x="4943474" y="3333750"/>
            <a:ext cx="4162425" cy="1771650"/>
          </a:xfrm>
          <a:prstGeom prst="roundRect">
            <a:avLst>
              <a:gd name="adj" fmla="val 4017"/>
            </a:avLst>
          </a:prstGeom>
          <a:solidFill>
            <a:srgbClr val="C10C21">
              <a:alpha val="9000"/>
            </a:srgbClr>
          </a:solidFill>
          <a:ln>
            <a:solidFill>
              <a:srgbClr val="C10C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6858000" cy="4190999"/>
          </a:xfrm>
        </p:spPr>
        <p:txBody>
          <a:bodyPr>
            <a:normAutofit/>
          </a:bodyPr>
          <a:lstStyle/>
          <a:p>
            <a:r>
              <a:rPr lang="en-US" dirty="0" err="1" smtClean="0"/>
              <a:t>Virtualize</a:t>
            </a:r>
            <a:r>
              <a:rPr lang="en-US" dirty="0" smtClean="0"/>
              <a:t> hardware environment</a:t>
            </a:r>
          </a:p>
          <a:p>
            <a:pPr>
              <a:buNone/>
            </a:pPr>
            <a:r>
              <a:rPr lang="en-US" sz="2400" dirty="0" smtClean="0"/>
              <a:t>	- Reduced needed rack space, network, and power</a:t>
            </a:r>
          </a:p>
          <a:p>
            <a:pPr>
              <a:buNone/>
            </a:pPr>
            <a:r>
              <a:rPr lang="en-US" sz="2400" dirty="0" smtClean="0"/>
              <a:t>	- heavily increased computing capacity</a:t>
            </a:r>
            <a:endParaRPr lang="en-US" dirty="0" smtClean="0"/>
          </a:p>
          <a:p>
            <a:r>
              <a:rPr lang="en-US" dirty="0" smtClean="0"/>
              <a:t>Take advantage of open source software solutions</a:t>
            </a:r>
          </a:p>
          <a:p>
            <a:r>
              <a:rPr lang="en-US" dirty="0" smtClean="0"/>
              <a:t>Avoid expensive consultant cost</a:t>
            </a:r>
          </a:p>
          <a:p>
            <a:r>
              <a:rPr lang="en-US" dirty="0" smtClean="0"/>
              <a:t>Integrate existing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out our demonstration portal on laptops around the room</a:t>
            </a:r>
          </a:p>
          <a:p>
            <a:pPr lvl="1"/>
            <a:r>
              <a:rPr lang="en-US" dirty="0" smtClean="0">
                <a:hlinkClick r:id="rId2"/>
              </a:rPr>
              <a:t>http://icampusdemo.illinoisstate.edu</a:t>
            </a:r>
            <a:r>
              <a:rPr lang="en-US" dirty="0" smtClean="0"/>
              <a:t>	</a:t>
            </a:r>
          </a:p>
          <a:p>
            <a:r>
              <a:rPr lang="en-US" dirty="0" smtClean="0"/>
              <a:t>Evaluations Reminder</a:t>
            </a:r>
          </a:p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0"/>
            <a:ext cx="6858000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 expectations</a:t>
            </a:r>
          </a:p>
          <a:p>
            <a:r>
              <a:rPr lang="en-US" dirty="0" smtClean="0"/>
              <a:t>Then to now</a:t>
            </a:r>
          </a:p>
          <a:p>
            <a:pPr lvl="1"/>
            <a:r>
              <a:rPr lang="en-US" dirty="0" smtClean="0"/>
              <a:t>Where we were </a:t>
            </a:r>
          </a:p>
          <a:p>
            <a:pPr lvl="1"/>
            <a:r>
              <a:rPr lang="en-US" dirty="0" smtClean="0"/>
              <a:t>Where we are headed</a:t>
            </a:r>
          </a:p>
          <a:p>
            <a:r>
              <a:rPr lang="en-US" dirty="0" smtClean="0"/>
              <a:t>Stakeholders and Collaboration</a:t>
            </a:r>
          </a:p>
          <a:p>
            <a:r>
              <a:rPr lang="en-US" dirty="0" smtClean="0"/>
              <a:t>Anticipating and planning for usage</a:t>
            </a:r>
          </a:p>
          <a:p>
            <a:r>
              <a:rPr lang="en-US" dirty="0" smtClean="0"/>
              <a:t>Alleviating stress</a:t>
            </a:r>
          </a:p>
          <a:p>
            <a:r>
              <a:rPr lang="en-US" dirty="0" smtClean="0"/>
              <a:t>Server architecture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345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5000" y="1295401"/>
            <a:ext cx="3355848" cy="2971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Majeed Abu-Qulbain</a:t>
            </a:r>
            <a:br>
              <a:rPr lang="en-US" sz="2000" dirty="0" smtClean="0"/>
            </a:br>
            <a:r>
              <a:rPr lang="en-US" sz="1600" dirty="0" smtClean="0"/>
              <a:t>Lead Unix Administrator</a:t>
            </a:r>
            <a:br>
              <a:rPr lang="en-US" sz="1600" dirty="0" smtClean="0"/>
            </a:br>
            <a:r>
              <a:rPr lang="en-US" sz="1600" dirty="0" smtClean="0"/>
              <a:t>mabuqu@IllinoisState.edu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Jamison Prianos</a:t>
            </a:r>
            <a:br>
              <a:rPr lang="en-US" sz="2000" dirty="0" smtClean="0"/>
            </a:br>
            <a:r>
              <a:rPr lang="en-US" sz="1600" dirty="0" smtClean="0"/>
              <a:t>Portal Application Developer</a:t>
            </a:r>
            <a:br>
              <a:rPr lang="en-US" sz="1600" dirty="0" smtClean="0"/>
            </a:br>
            <a:r>
              <a:rPr lang="en-US" sz="1600" dirty="0" smtClean="0"/>
              <a:t>japria2@IllinoisState.edu</a:t>
            </a:r>
            <a:br>
              <a:rPr lang="en-US" sz="1600" dirty="0" smtClean="0"/>
            </a:br>
            <a:endParaRPr lang="en-US" sz="1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0" y="1295401"/>
            <a:ext cx="3352800" cy="29718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Julie Prianos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/>
              <a:t>Director, Web Support</a:t>
            </a:r>
            <a:br>
              <a:rPr lang="en-US" sz="1600" dirty="0" smtClean="0"/>
            </a:br>
            <a:r>
              <a:rPr lang="en-US" sz="1600" dirty="0" smtClean="0"/>
              <a:t>japrian@IllinoisState.edu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2000" dirty="0" smtClean="0"/>
              <a:t>Arturo Ramirez</a:t>
            </a:r>
            <a:br>
              <a:rPr lang="en-US" sz="2000" dirty="0" smtClean="0"/>
            </a:br>
            <a:r>
              <a:rPr lang="en-US" sz="1600" dirty="0" smtClean="0"/>
              <a:t>Lead Portal Developer</a:t>
            </a:r>
            <a:br>
              <a:rPr lang="en-US" sz="1600" dirty="0" smtClean="0"/>
            </a:br>
            <a:r>
              <a:rPr lang="en-US" sz="1600" dirty="0" smtClean="0"/>
              <a:t>aramir@IllinoisState.edu</a:t>
            </a:r>
            <a:br>
              <a:rPr lang="en-US" sz="1600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14550" y="4419600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Demo the iCampus Portal or download this presentation at </a:t>
            </a:r>
            <a:r>
              <a:rPr lang="en-US" sz="2400" dirty="0" smtClean="0">
                <a:hlinkClick r:id="rId2"/>
              </a:rPr>
              <a:t>http://icampusdemo.illinoisstate.edu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 Expectations - Availability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 / 7 / 365</a:t>
            </a:r>
          </a:p>
          <a:p>
            <a:pPr lvl="1"/>
            <a:r>
              <a:rPr lang="en-US" dirty="0" smtClean="0"/>
              <a:t>College students today expect, and rightfully so, the ability to see and change information from anywhere at any time.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4131" y="3581400"/>
            <a:ext cx="288986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 Expectations - Availability</a:t>
            </a:r>
            <a:endParaRPr lang="en-US" sz="3200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</p:nvPr>
        </p:nvGraphicFramePr>
        <p:xfrm>
          <a:off x="1828800" y="1600200"/>
          <a:ext cx="6858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 Expectations - Accessibility</a:t>
            </a:r>
            <a:endParaRPr lang="en-US" sz="320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447800"/>
            <a:ext cx="4114800" cy="244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1447800"/>
            <a:ext cx="2381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048000"/>
            <a:ext cx="2381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4648200"/>
            <a:ext cx="2381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05000" y="3962400"/>
            <a:ext cx="426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Color blindness simulation results for a typical portal page in iCampus showing expected output for users with </a:t>
            </a:r>
            <a:r>
              <a:rPr lang="en-US" sz="1400" dirty="0" err="1" smtClean="0"/>
              <a:t>Protanopia</a:t>
            </a:r>
            <a:r>
              <a:rPr lang="en-US" sz="1400" dirty="0" smtClean="0"/>
              <a:t>, </a:t>
            </a:r>
            <a:r>
              <a:rPr lang="en-US" sz="1400" dirty="0" err="1" smtClean="0"/>
              <a:t>Deuteranopia</a:t>
            </a:r>
            <a:r>
              <a:rPr lang="en-US" sz="1400" dirty="0" smtClean="0"/>
              <a:t>, and </a:t>
            </a:r>
            <a:r>
              <a:rPr lang="en-US" sz="1400" dirty="0" err="1" smtClean="0"/>
              <a:t>Tritanopia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8768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rgbClr val="0070C0"/>
                </a:solidFill>
              </a:rPr>
              <a:t>http://www.etre.com/tools/colourblindsimulator/</a:t>
            </a:r>
            <a:endParaRPr lang="en-US" sz="1600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 Expectations – Accessibility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295400"/>
            <a:ext cx="7315200" cy="4114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Research Resources:</a:t>
            </a:r>
          </a:p>
          <a:p>
            <a:pPr lvl="1"/>
            <a:r>
              <a:rPr lang="en-US" sz="2400" dirty="0" smtClean="0"/>
              <a:t>Section 508 </a:t>
            </a:r>
            <a:r>
              <a:rPr lang="en-US" sz="1800" dirty="0" smtClean="0"/>
              <a:t>(</a:t>
            </a:r>
            <a:r>
              <a:rPr lang="en-US" sz="1800" u="sng" dirty="0" smtClean="0">
                <a:solidFill>
                  <a:srgbClr val="0070C0"/>
                </a:solidFill>
                <a:hlinkClick r:id="rId2"/>
              </a:rPr>
              <a:t>http://www.access-board.gov/508.htm</a:t>
            </a:r>
            <a:r>
              <a:rPr lang="en-US" sz="1800" dirty="0" smtClean="0"/>
              <a:t>)</a:t>
            </a:r>
          </a:p>
          <a:p>
            <a:pPr lvl="1"/>
            <a:r>
              <a:rPr lang="en-US" sz="2000" dirty="0" smtClean="0"/>
              <a:t>W3C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3"/>
              </a:rPr>
              <a:t>http://www.w3.org/TR/?WCAG/</a:t>
            </a:r>
            <a:r>
              <a:rPr lang="en-US" sz="1800" dirty="0" smtClean="0"/>
              <a:t>)</a:t>
            </a:r>
          </a:p>
          <a:p>
            <a:pPr lvl="1"/>
            <a:r>
              <a:rPr lang="en-US" sz="2000" dirty="0" err="1" smtClean="0"/>
              <a:t>iCITA</a:t>
            </a:r>
            <a:r>
              <a:rPr lang="en-US" sz="2000" dirty="0" smtClean="0"/>
              <a:t> HTML Best Practices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4"/>
              </a:rPr>
              <a:t>http://html.cita.illinois.edu</a:t>
            </a:r>
            <a:r>
              <a:rPr lang="en-US" sz="1800" dirty="0" smtClean="0"/>
              <a:t>)</a:t>
            </a:r>
          </a:p>
          <a:p>
            <a:pPr lvl="1"/>
            <a:r>
              <a:rPr lang="en-US" sz="2000" dirty="0" smtClean="0"/>
              <a:t>Illinois Information Technology Accessibility Act </a:t>
            </a:r>
            <a:r>
              <a:rPr lang="en-US" sz="1800" dirty="0" smtClean="0"/>
              <a:t>(</a:t>
            </a:r>
            <a:r>
              <a:rPr lang="en-US" sz="1800" dirty="0" smtClean="0">
                <a:hlinkClick r:id="rId5"/>
              </a:rPr>
              <a:t>http://www.dhs.state.il.ud/page.aspx?item=32765</a:t>
            </a:r>
            <a:r>
              <a:rPr lang="en-US" sz="1800" dirty="0" smtClean="0"/>
              <a:t>)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dirty="0" smtClean="0"/>
              <a:t>Tools</a:t>
            </a:r>
          </a:p>
          <a:p>
            <a:pPr lvl="1"/>
            <a:r>
              <a:rPr lang="en-US" sz="1800" dirty="0" smtClean="0"/>
              <a:t>JAWS for Windows (</a:t>
            </a:r>
            <a:r>
              <a:rPr lang="en-US" sz="1800" dirty="0" smtClean="0">
                <a:hlinkClick r:id="rId6"/>
              </a:rPr>
              <a:t>http://www.freedomscientific.com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Firefox Accessibility Extension (</a:t>
            </a:r>
            <a:r>
              <a:rPr lang="en-US" sz="1800" dirty="0" smtClean="0">
                <a:hlinkClick r:id="rId7"/>
              </a:rPr>
              <a:t>http://firefox.cita.uiuc.edu/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Lynx Text Browser (</a:t>
            </a:r>
            <a:r>
              <a:rPr lang="en-US" sz="1800" dirty="0" smtClean="0">
                <a:hlinkClick r:id="rId8"/>
              </a:rPr>
              <a:t>http://lynx.isc.org</a:t>
            </a:r>
            <a:r>
              <a:rPr lang="en-US" sz="1800" dirty="0" smtClean="0"/>
              <a:t>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User Expectations - Usability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743200"/>
            <a:ext cx="5334000" cy="176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286000"/>
            <a:ext cx="1790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36220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267200"/>
            <a:ext cx="22764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4343400"/>
            <a:ext cx="1809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676400" y="1295400"/>
            <a:ext cx="7467600" cy="44196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28800" y="1600201"/>
            <a:ext cx="6858000" cy="4419600"/>
          </a:xfrm>
        </p:spPr>
        <p:txBody>
          <a:bodyPr/>
          <a:lstStyle/>
          <a:p>
            <a:r>
              <a:rPr lang="en-US" dirty="0" smtClean="0"/>
              <a:t>The user should not have to learn to use your web interface.</a:t>
            </a:r>
          </a:p>
          <a:p>
            <a:r>
              <a:rPr lang="en-US" dirty="0" smtClean="0"/>
              <a:t>Everything should work as the user expects.</a:t>
            </a:r>
          </a:p>
          <a:p>
            <a:r>
              <a:rPr lang="en-US" dirty="0" smtClean="0"/>
              <a:t>Reuse controls and elements that are familiar to users.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inoisState-Whi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IllinoisState-White</Template>
  <TotalTime>4378</TotalTime>
  <Words>1242</Words>
  <Application>Microsoft Office PowerPoint</Application>
  <PresentationFormat>On-screen Show (4:3)</PresentationFormat>
  <Paragraphs>279</Paragraphs>
  <Slides>40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IllinoisState-White</vt:lpstr>
      <vt:lpstr>Slide 1</vt:lpstr>
      <vt:lpstr>Get Creative!</vt:lpstr>
      <vt:lpstr>Who We Are…</vt:lpstr>
      <vt:lpstr>Topics</vt:lpstr>
      <vt:lpstr>User Expectations - Availability</vt:lpstr>
      <vt:lpstr>User Expectations - Availability</vt:lpstr>
      <vt:lpstr>User Expectations - Accessibility</vt:lpstr>
      <vt:lpstr>User Expectations – Accessibility</vt:lpstr>
      <vt:lpstr>User Expectations - Usability</vt:lpstr>
      <vt:lpstr>Where We Were - 1999</vt:lpstr>
      <vt:lpstr>Where We Were – Spring 2000</vt:lpstr>
      <vt:lpstr>Where We Were – 2001-2002</vt:lpstr>
      <vt:lpstr>iCampus Launch – Fall 2002</vt:lpstr>
      <vt:lpstr>Post-Launch Results – 2003-2008</vt:lpstr>
      <vt:lpstr>Design Pitfalls</vt:lpstr>
      <vt:lpstr>Where We Are Now – May 2010 Upgrade</vt:lpstr>
      <vt:lpstr>iCampus Oversight Committee</vt:lpstr>
      <vt:lpstr>Decentralized Organization</vt:lpstr>
      <vt:lpstr>Collaboration</vt:lpstr>
      <vt:lpstr>Utilizing Existing Resources</vt:lpstr>
      <vt:lpstr>Utilizing Existing Resources</vt:lpstr>
      <vt:lpstr>Expect Increased Use</vt:lpstr>
      <vt:lpstr>Expect Increased Use</vt:lpstr>
      <vt:lpstr>Expect Increased Use</vt:lpstr>
      <vt:lpstr>Planning for Critical Mass</vt:lpstr>
      <vt:lpstr>Alleviating Stress - Portal</vt:lpstr>
      <vt:lpstr>Alleviating Stress – Supporting Services</vt:lpstr>
      <vt:lpstr>Alleviating Stress - Systems</vt:lpstr>
      <vt:lpstr>Initial (2002) Architecture</vt:lpstr>
      <vt:lpstr>Initial (2002) Architecture</vt:lpstr>
      <vt:lpstr>Initial (2002) Architecture</vt:lpstr>
      <vt:lpstr>Initial (2002) Architecture</vt:lpstr>
      <vt:lpstr>Current  Architecture</vt:lpstr>
      <vt:lpstr>Current  Architecture</vt:lpstr>
      <vt:lpstr>Current  Architecture</vt:lpstr>
      <vt:lpstr>Logical Domains</vt:lpstr>
      <vt:lpstr>Current  Architecture</vt:lpstr>
      <vt:lpstr>Managing Costs</vt:lpstr>
      <vt:lpstr>Closing</vt:lpstr>
      <vt:lpstr>Any Questions?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Jamison Prianos</dc:creator>
  <cp:lastModifiedBy>Jamison Prianos</cp:lastModifiedBy>
  <cp:revision>232</cp:revision>
  <dcterms:created xsi:type="dcterms:W3CDTF">2011-03-07T21:05:09Z</dcterms:created>
  <dcterms:modified xsi:type="dcterms:W3CDTF">2011-03-12T18:35:45Z</dcterms:modified>
</cp:coreProperties>
</file>