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94" r:id="rId3"/>
    <p:sldId id="257" r:id="rId4"/>
    <p:sldId id="266" r:id="rId5"/>
    <p:sldId id="286" r:id="rId6"/>
    <p:sldId id="293" r:id="rId7"/>
    <p:sldId id="290" r:id="rId8"/>
    <p:sldId id="292" r:id="rId9"/>
    <p:sldId id="279" r:id="rId10"/>
    <p:sldId id="269" r:id="rId11"/>
    <p:sldId id="285" r:id="rId12"/>
    <p:sldId id="276" r:id="rId13"/>
    <p:sldId id="270" r:id="rId14"/>
    <p:sldId id="284" r:id="rId15"/>
    <p:sldId id="287" r:id="rId16"/>
    <p:sldId id="271" r:id="rId17"/>
    <p:sldId id="283" r:id="rId18"/>
    <p:sldId id="288" r:id="rId19"/>
    <p:sldId id="275" r:id="rId20"/>
    <p:sldId id="289" r:id="rId21"/>
    <p:sldId id="261"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04" autoAdjust="0"/>
  </p:normalViewPr>
  <p:slideViewPr>
    <p:cSldViewPr snapToGrid="0" snapToObjects="1">
      <p:cViewPr varScale="1">
        <p:scale>
          <a:sx n="84" d="100"/>
          <a:sy n="84" d="100"/>
        </p:scale>
        <p:origin x="-2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3/18/11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1332623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3/18/11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33804681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a:t>
            </a:fld>
            <a:endParaRPr lang="en-US"/>
          </a:p>
        </p:txBody>
      </p:sp>
    </p:spTree>
    <p:extLst>
      <p:ext uri="{BB962C8B-B14F-4D97-AF65-F5344CB8AC3E}">
        <p14:creationId xmlns:p14="http://schemas.microsoft.com/office/powerpoint/2010/main" val="3445210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10</a:t>
            </a:fld>
            <a:endParaRPr lang="en-US"/>
          </a:p>
        </p:txBody>
      </p:sp>
    </p:spTree>
    <p:extLst>
      <p:ext uri="{BB962C8B-B14F-4D97-AF65-F5344CB8AC3E}">
        <p14:creationId xmlns:p14="http://schemas.microsoft.com/office/powerpoint/2010/main" val="313633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11</a:t>
            </a:fld>
            <a:endParaRPr lang="en-US"/>
          </a:p>
        </p:txBody>
      </p:sp>
    </p:spTree>
    <p:extLst>
      <p:ext uri="{BB962C8B-B14F-4D97-AF65-F5344CB8AC3E}">
        <p14:creationId xmlns:p14="http://schemas.microsoft.com/office/powerpoint/2010/main" val="138897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12</a:t>
            </a:fld>
            <a:endParaRPr lang="en-US"/>
          </a:p>
        </p:txBody>
      </p:sp>
    </p:spTree>
    <p:extLst>
      <p:ext uri="{BB962C8B-B14F-4D97-AF65-F5344CB8AC3E}">
        <p14:creationId xmlns:p14="http://schemas.microsoft.com/office/powerpoint/2010/main" val="49893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13</a:t>
            </a:fld>
            <a:endParaRPr lang="en-US"/>
          </a:p>
        </p:txBody>
      </p:sp>
    </p:spTree>
    <p:extLst>
      <p:ext uri="{BB962C8B-B14F-4D97-AF65-F5344CB8AC3E}">
        <p14:creationId xmlns:p14="http://schemas.microsoft.com/office/powerpoint/2010/main" val="32260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ＭＳ Ｐゴシック" pitchFamily="48" charset="-128"/>
              <a:cs typeface="ＭＳ Ｐゴシック" pitchFamily="48" charset="-128"/>
            </a:endParaRPr>
          </a:p>
        </p:txBody>
      </p:sp>
      <p:sp>
        <p:nvSpPr>
          <p:cNvPr id="4" name="Slide Number Placeholder 3"/>
          <p:cNvSpPr>
            <a:spLocks noGrp="1"/>
          </p:cNvSpPr>
          <p:nvPr>
            <p:ph type="sldNum" sz="quarter" idx="10"/>
          </p:nvPr>
        </p:nvSpPr>
        <p:spPr/>
        <p:txBody>
          <a:bodyPr/>
          <a:lstStyle/>
          <a:p>
            <a:fld id="{8954E0C0-7263-45AD-BDE4-6C593E369808}" type="slidenum">
              <a:rPr lang="en-US" smtClean="0"/>
              <a:pPr/>
              <a:t>14</a:t>
            </a:fld>
            <a:endParaRPr lang="en-US"/>
          </a:p>
        </p:txBody>
      </p:sp>
    </p:spTree>
    <p:extLst>
      <p:ext uri="{BB962C8B-B14F-4D97-AF65-F5344CB8AC3E}">
        <p14:creationId xmlns:p14="http://schemas.microsoft.com/office/powerpoint/2010/main" val="2090750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15</a:t>
            </a:fld>
            <a:endParaRPr lang="en-US"/>
          </a:p>
        </p:txBody>
      </p:sp>
    </p:spTree>
    <p:extLst>
      <p:ext uri="{BB962C8B-B14F-4D97-AF65-F5344CB8AC3E}">
        <p14:creationId xmlns:p14="http://schemas.microsoft.com/office/powerpoint/2010/main" val="2597341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16</a:t>
            </a:fld>
            <a:endParaRPr lang="en-US"/>
          </a:p>
        </p:txBody>
      </p:sp>
    </p:spTree>
    <p:extLst>
      <p:ext uri="{BB962C8B-B14F-4D97-AF65-F5344CB8AC3E}">
        <p14:creationId xmlns:p14="http://schemas.microsoft.com/office/powerpoint/2010/main" val="64425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ＭＳ Ｐゴシック" pitchFamily="48" charset="-128"/>
              <a:cs typeface="ＭＳ Ｐゴシック" pitchFamily="48" charset="-128"/>
            </a:endParaRPr>
          </a:p>
        </p:txBody>
      </p:sp>
      <p:sp>
        <p:nvSpPr>
          <p:cNvPr id="4" name="Slide Number Placeholder 3"/>
          <p:cNvSpPr>
            <a:spLocks noGrp="1"/>
          </p:cNvSpPr>
          <p:nvPr>
            <p:ph type="sldNum" sz="quarter" idx="10"/>
          </p:nvPr>
        </p:nvSpPr>
        <p:spPr/>
        <p:txBody>
          <a:bodyPr/>
          <a:lstStyle/>
          <a:p>
            <a:fld id="{8954E0C0-7263-45AD-BDE4-6C593E369808}" type="slidenum">
              <a:rPr lang="en-US" smtClean="0"/>
              <a:pPr/>
              <a:t>17</a:t>
            </a:fld>
            <a:endParaRPr lang="en-US"/>
          </a:p>
        </p:txBody>
      </p:sp>
    </p:spTree>
    <p:extLst>
      <p:ext uri="{BB962C8B-B14F-4D97-AF65-F5344CB8AC3E}">
        <p14:creationId xmlns:p14="http://schemas.microsoft.com/office/powerpoint/2010/main" val="334822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18</a:t>
            </a:fld>
            <a:endParaRPr lang="en-US"/>
          </a:p>
        </p:txBody>
      </p:sp>
    </p:spTree>
    <p:extLst>
      <p:ext uri="{BB962C8B-B14F-4D97-AF65-F5344CB8AC3E}">
        <p14:creationId xmlns:p14="http://schemas.microsoft.com/office/powerpoint/2010/main" val="454810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19</a:t>
            </a:fld>
            <a:endParaRPr lang="en-US"/>
          </a:p>
        </p:txBody>
      </p:sp>
    </p:spTree>
    <p:extLst>
      <p:ext uri="{BB962C8B-B14F-4D97-AF65-F5344CB8AC3E}">
        <p14:creationId xmlns:p14="http://schemas.microsoft.com/office/powerpoint/2010/main" val="355719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54E0C0-7263-45AD-BDE4-6C593E369808}" type="slidenum">
              <a:rPr lang="en-US" smtClean="0"/>
              <a:pPr/>
              <a:t>2</a:t>
            </a:fld>
            <a:endParaRPr lang="en-US"/>
          </a:p>
        </p:txBody>
      </p:sp>
    </p:spTree>
    <p:extLst>
      <p:ext uri="{BB962C8B-B14F-4D97-AF65-F5344CB8AC3E}">
        <p14:creationId xmlns:p14="http://schemas.microsoft.com/office/powerpoint/2010/main" val="4208152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sz="1200" kern="1200" baseline="0" dirty="0" smtClean="0">
              <a:solidFill>
                <a:schemeClr val="tx1"/>
              </a:solidFill>
              <a:latin typeface="+mn-lt"/>
              <a:ea typeface="ＭＳ Ｐゴシック" pitchFamily="48" charset="-128"/>
              <a:cs typeface="ＭＳ Ｐゴシック" pitchFamily="48" charset="-128"/>
            </a:endParaRPr>
          </a:p>
        </p:txBody>
      </p:sp>
      <p:sp>
        <p:nvSpPr>
          <p:cNvPr id="4" name="Slide Number Placeholder 3"/>
          <p:cNvSpPr>
            <a:spLocks noGrp="1"/>
          </p:cNvSpPr>
          <p:nvPr>
            <p:ph type="sldNum" sz="quarter" idx="10"/>
          </p:nvPr>
        </p:nvSpPr>
        <p:spPr/>
        <p:txBody>
          <a:bodyPr/>
          <a:lstStyle/>
          <a:p>
            <a:fld id="{8954E0C0-7263-45AD-BDE4-6C593E369808}" type="slidenum">
              <a:rPr lang="en-US" smtClean="0"/>
              <a:pPr/>
              <a:t>20</a:t>
            </a:fld>
            <a:endParaRPr lang="en-US"/>
          </a:p>
        </p:txBody>
      </p:sp>
    </p:spTree>
    <p:extLst>
      <p:ext uri="{BB962C8B-B14F-4D97-AF65-F5344CB8AC3E}">
        <p14:creationId xmlns:p14="http://schemas.microsoft.com/office/powerpoint/2010/main" val="302555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21</a:t>
            </a:fld>
            <a:endParaRPr lang="en-US"/>
          </a:p>
        </p:txBody>
      </p:sp>
    </p:spTree>
    <p:extLst>
      <p:ext uri="{BB962C8B-B14F-4D97-AF65-F5344CB8AC3E}">
        <p14:creationId xmlns:p14="http://schemas.microsoft.com/office/powerpoint/2010/main" val="259197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10 years working with</a:t>
            </a:r>
            <a:r>
              <a:rPr lang="en-US" baseline="0" dirty="0" smtClean="0"/>
              <a:t> faculty and students assisting with various parts of the teaching and learning processes.</a:t>
            </a:r>
          </a:p>
          <a:p>
            <a:pPr marL="171450" indent="-171450">
              <a:buFont typeface="Arial"/>
              <a:buChar char="•"/>
            </a:pPr>
            <a:r>
              <a:rPr lang="en-US" baseline="0" dirty="0" smtClean="0"/>
              <a:t>If there is a problem, the other party is always at fault; </a:t>
            </a:r>
            <a:r>
              <a:rPr lang="en-US" baseline="0" dirty="0" smtClean="0"/>
              <a:t>neither faculty </a:t>
            </a:r>
            <a:r>
              <a:rPr lang="en-US" baseline="0" smtClean="0"/>
              <a:t>or student want </a:t>
            </a:r>
            <a:r>
              <a:rPr lang="en-US" baseline="0" dirty="0" smtClean="0"/>
              <a:t>to admit they might be part of the problem.</a:t>
            </a:r>
          </a:p>
        </p:txBody>
      </p:sp>
      <p:sp>
        <p:nvSpPr>
          <p:cNvPr id="4" name="Slide Number Placeholder 3"/>
          <p:cNvSpPr>
            <a:spLocks noGrp="1"/>
          </p:cNvSpPr>
          <p:nvPr>
            <p:ph type="sldNum" sz="quarter" idx="10"/>
          </p:nvPr>
        </p:nvSpPr>
        <p:spPr/>
        <p:txBody>
          <a:bodyPr/>
          <a:lstStyle/>
          <a:p>
            <a:fld id="{8954E0C0-7263-45AD-BDE4-6C593E369808}" type="slidenum">
              <a:rPr lang="en-US" smtClean="0"/>
              <a:pPr/>
              <a:t>3</a:t>
            </a:fld>
            <a:endParaRPr lang="en-US"/>
          </a:p>
        </p:txBody>
      </p:sp>
    </p:spTree>
    <p:extLst>
      <p:ext uri="{BB962C8B-B14F-4D97-AF65-F5344CB8AC3E}">
        <p14:creationId xmlns:p14="http://schemas.microsoft.com/office/powerpoint/2010/main" val="244724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a:t>
            </a:r>
          </a:p>
          <a:p>
            <a:pPr marL="171450" indent="-171450">
              <a:buFont typeface="Arial"/>
              <a:buChar char="•"/>
            </a:pPr>
            <a:r>
              <a:rPr lang="en-US" dirty="0" smtClean="0"/>
              <a:t>TOP-DOWN</a:t>
            </a:r>
            <a:r>
              <a:rPr lang="en-US" baseline="0" dirty="0" smtClean="0"/>
              <a:t>: instructor-driven (EX: traditional lecture course – passive learning)</a:t>
            </a:r>
          </a:p>
          <a:p>
            <a:pPr marL="171450" indent="-171450">
              <a:buFont typeface="Arial"/>
              <a:buChar char="•"/>
            </a:pPr>
            <a:r>
              <a:rPr lang="en-US" baseline="0" dirty="0" smtClean="0"/>
              <a:t>SHARED (negotiated, bi-directional learning): </a:t>
            </a:r>
            <a:r>
              <a:rPr lang="en-US" sz="1200" kern="1200" dirty="0" smtClean="0">
                <a:solidFill>
                  <a:schemeClr val="tx1"/>
                </a:solidFill>
                <a:latin typeface="+mn-lt"/>
                <a:ea typeface="ＭＳ Ｐゴシック" pitchFamily="48" charset="-128"/>
                <a:cs typeface="ＭＳ Ｐゴシック" pitchFamily="48" charset="-128"/>
              </a:rPr>
              <a:t>a joint construction of knowledge </a:t>
            </a:r>
            <a:r>
              <a:rPr lang="en-US" baseline="0" dirty="0" smtClean="0"/>
              <a:t>(EX: seminar)</a:t>
            </a:r>
          </a:p>
          <a:p>
            <a:pPr marL="171450" indent="-171450">
              <a:buFont typeface="Arial"/>
              <a:buChar char="•"/>
            </a:pPr>
            <a:r>
              <a:rPr lang="en-US" baseline="0" dirty="0" smtClean="0"/>
              <a:t>BOTTOM-UP: student-driven (EX: independent study)</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4</a:t>
            </a:fld>
            <a:endParaRPr lang="en-US"/>
          </a:p>
        </p:txBody>
      </p:sp>
    </p:spTree>
    <p:extLst>
      <p:ext uri="{BB962C8B-B14F-4D97-AF65-F5344CB8AC3E}">
        <p14:creationId xmlns:p14="http://schemas.microsoft.com/office/powerpoint/2010/main" val="364032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sz="1200" kern="1200" dirty="0" smtClean="0">
              <a:solidFill>
                <a:schemeClr val="tx1"/>
              </a:solidFill>
              <a:latin typeface="+mn-lt"/>
              <a:ea typeface="ＭＳ Ｐゴシック" pitchFamily="48" charset="-128"/>
              <a:cs typeface="ＭＳ Ｐゴシック" pitchFamily="48" charset="-128"/>
            </a:endParaRPr>
          </a:p>
        </p:txBody>
      </p:sp>
      <p:sp>
        <p:nvSpPr>
          <p:cNvPr id="4" name="Slide Number Placeholder 3"/>
          <p:cNvSpPr>
            <a:spLocks noGrp="1"/>
          </p:cNvSpPr>
          <p:nvPr>
            <p:ph type="sldNum" sz="quarter" idx="10"/>
          </p:nvPr>
        </p:nvSpPr>
        <p:spPr/>
        <p:txBody>
          <a:bodyPr/>
          <a:lstStyle/>
          <a:p>
            <a:fld id="{8954E0C0-7263-45AD-BDE4-6C593E369808}" type="slidenum">
              <a:rPr lang="en-US" smtClean="0"/>
              <a:pPr/>
              <a:t>5</a:t>
            </a:fld>
            <a:endParaRPr lang="en-US"/>
          </a:p>
        </p:txBody>
      </p:sp>
    </p:spTree>
    <p:extLst>
      <p:ext uri="{BB962C8B-B14F-4D97-AF65-F5344CB8AC3E}">
        <p14:creationId xmlns:p14="http://schemas.microsoft.com/office/powerpoint/2010/main" val="415599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ＭＳ Ｐゴシック" pitchFamily="48" charset="-128"/>
              <a:cs typeface="ＭＳ Ｐゴシック" pitchFamily="48" charset="-128"/>
            </a:endParaRPr>
          </a:p>
        </p:txBody>
      </p:sp>
      <p:sp>
        <p:nvSpPr>
          <p:cNvPr id="4" name="Slide Number Placeholder 3"/>
          <p:cNvSpPr>
            <a:spLocks noGrp="1"/>
          </p:cNvSpPr>
          <p:nvPr>
            <p:ph type="sldNum" sz="quarter" idx="10"/>
          </p:nvPr>
        </p:nvSpPr>
        <p:spPr/>
        <p:txBody>
          <a:bodyPr/>
          <a:lstStyle/>
          <a:p>
            <a:fld id="{8954E0C0-7263-45AD-BDE4-6C593E369808}" type="slidenum">
              <a:rPr lang="en-US" smtClean="0"/>
              <a:pPr/>
              <a:t>6</a:t>
            </a:fld>
            <a:endParaRPr lang="en-US"/>
          </a:p>
        </p:txBody>
      </p:sp>
    </p:spTree>
    <p:extLst>
      <p:ext uri="{BB962C8B-B14F-4D97-AF65-F5344CB8AC3E}">
        <p14:creationId xmlns:p14="http://schemas.microsoft.com/office/powerpoint/2010/main" val="166413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7</a:t>
            </a:fld>
            <a:endParaRPr lang="en-US"/>
          </a:p>
        </p:txBody>
      </p:sp>
    </p:spTree>
    <p:extLst>
      <p:ext uri="{BB962C8B-B14F-4D97-AF65-F5344CB8AC3E}">
        <p14:creationId xmlns:p14="http://schemas.microsoft.com/office/powerpoint/2010/main" val="363534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8</a:t>
            </a:fld>
            <a:endParaRPr lang="en-US"/>
          </a:p>
        </p:txBody>
      </p:sp>
    </p:spTree>
    <p:extLst>
      <p:ext uri="{BB962C8B-B14F-4D97-AF65-F5344CB8AC3E}">
        <p14:creationId xmlns:p14="http://schemas.microsoft.com/office/powerpoint/2010/main" val="363534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9</a:t>
            </a:fld>
            <a:endParaRPr lang="en-US"/>
          </a:p>
        </p:txBody>
      </p:sp>
    </p:spTree>
    <p:extLst>
      <p:ext uri="{BB962C8B-B14F-4D97-AF65-F5344CB8AC3E}">
        <p14:creationId xmlns:p14="http://schemas.microsoft.com/office/powerpoint/2010/main" val="363534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3/18/11</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3/18/11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3/18/11</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3/18/11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3/18/11</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3/18/11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3/18/11</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3/18/11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3/18/11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3/18/11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4" name="Picture 13" descr="PDbannerTEST.png"/>
          <p:cNvPicPr>
            <a:picLocks noChangeAspect="1"/>
          </p:cNvPicPr>
          <p:nvPr userDrawn="1"/>
        </p:nvPicPr>
        <p:blipFill>
          <a:blip r:embed="rId11"/>
          <a:stretch>
            <a:fillRect/>
          </a:stretch>
        </p:blipFill>
        <p:spPr>
          <a:xfrm>
            <a:off x="0" y="6331100"/>
            <a:ext cx="9144000" cy="539091"/>
          </a:xfrm>
          <a:prstGeom prst="rect">
            <a:avLst/>
          </a:prstGeom>
        </p:spPr>
      </p:pic>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5" Type="http://schemas.openxmlformats.org/officeDocument/2006/relationships/image" Target="../media/image22.tif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6" Type="http://schemas.openxmlformats.org/officeDocument/2006/relationships/image" Target="../media/image27.tif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30.tif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tiff"/><Relationship Id="rId7"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normAutofit/>
          </a:bodyPr>
          <a:lstStyle/>
          <a:p>
            <a:pPr eaLnBrk="1" hangingPunct="1"/>
            <a:r>
              <a:rPr lang="en-US" cap="none" dirty="0" smtClean="0">
                <a:latin typeface="Arial" charset="0"/>
                <a:ea typeface="ＭＳ Ｐゴシック" pitchFamily="96" charset="-128"/>
              </a:rPr>
              <a:t>PART OF THE SOLUTION:</a:t>
            </a:r>
            <a:br>
              <a:rPr lang="en-US" cap="none" dirty="0" smtClean="0">
                <a:latin typeface="Arial" charset="0"/>
                <a:ea typeface="ＭＳ Ｐゴシック" pitchFamily="96" charset="-128"/>
              </a:rPr>
            </a:br>
            <a:r>
              <a:rPr lang="en-US" cap="none" dirty="0" smtClean="0">
                <a:latin typeface="Arial" charset="0"/>
                <a:ea typeface="ＭＳ Ｐゴシック" pitchFamily="96" charset="-128"/>
              </a:rPr>
              <a:t>BLURRING THE LINES BETWEEN</a:t>
            </a:r>
            <a:br>
              <a:rPr lang="en-US" cap="none" dirty="0" smtClean="0">
                <a:latin typeface="Arial" charset="0"/>
                <a:ea typeface="ＭＳ Ｐゴシック" pitchFamily="96" charset="-128"/>
              </a:rPr>
            </a:br>
            <a:r>
              <a:rPr lang="en-US" cap="none" dirty="0" smtClean="0">
                <a:latin typeface="Arial" charset="0"/>
                <a:ea typeface="ＭＳ Ｐゴシック" pitchFamily="96" charset="-128"/>
              </a:rPr>
              <a:t>TEACHING AND LEARNING ROLES</a:t>
            </a:r>
          </a:p>
        </p:txBody>
      </p:sp>
      <p:sp>
        <p:nvSpPr>
          <p:cNvPr id="15363" name="Subtitle 2"/>
          <p:cNvSpPr>
            <a:spLocks noGrp="1"/>
          </p:cNvSpPr>
          <p:nvPr>
            <p:ph type="subTitle" idx="1"/>
          </p:nvPr>
        </p:nvSpPr>
        <p:spPr>
          <a:xfrm>
            <a:off x="1447800" y="4216400"/>
            <a:ext cx="6400800" cy="1219200"/>
          </a:xfrm>
        </p:spPr>
        <p:txBody>
          <a:bodyPr/>
          <a:lstStyle/>
          <a:p>
            <a:pPr eaLnBrk="1" hangingPunct="1"/>
            <a:r>
              <a:rPr lang="en-US" dirty="0" smtClean="0">
                <a:latin typeface="Arial" charset="0"/>
                <a:ea typeface="ＭＳ Ｐゴシック" pitchFamily="96" charset="-128"/>
              </a:rPr>
              <a:t>Matthew Schmitz  |  March 14, 2011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Face to Face Course</a:t>
            </a:r>
          </a:p>
        </p:txBody>
      </p:sp>
      <p:sp>
        <p:nvSpPr>
          <p:cNvPr id="4" name="Content Placeholder 2"/>
          <p:cNvSpPr txBox="1">
            <a:spLocks/>
          </p:cNvSpPr>
          <p:nvPr/>
        </p:nvSpPr>
        <p:spPr bwMode="auto">
          <a:xfrm>
            <a:off x="533400" y="2190594"/>
            <a:ext cx="4022725" cy="26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a:latin typeface="Arial" charset="0"/>
                <a:ea typeface="ＭＳ Ｐゴシック" pitchFamily="96" charset="-128"/>
              </a:rPr>
              <a:t>Teaching and </a:t>
            </a:r>
            <a:r>
              <a:rPr lang="en-US" dirty="0" smtClean="0">
                <a:latin typeface="Arial" charset="0"/>
                <a:ea typeface="ＭＳ Ｐゴシック" pitchFamily="96" charset="-128"/>
              </a:rPr>
              <a:t>learning </a:t>
            </a:r>
            <a:r>
              <a:rPr lang="en-US" dirty="0">
                <a:latin typeface="Arial" charset="0"/>
                <a:ea typeface="ＭＳ Ｐゴシック" pitchFamily="96" charset="-128"/>
              </a:rPr>
              <a:t>in a </a:t>
            </a:r>
            <a:r>
              <a:rPr lang="en-US" dirty="0" smtClean="0">
                <a:latin typeface="Arial" charset="0"/>
                <a:ea typeface="ＭＳ Ｐゴシック" pitchFamily="96" charset="-128"/>
              </a:rPr>
              <a:t>F2F course </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ANTH 170 FR2 Freshman Experience</a:t>
            </a:r>
          </a:p>
          <a:p>
            <a:pPr marL="0" indent="0" eaLnBrk="1" hangingPunct="1">
              <a:buNone/>
            </a:pPr>
            <a:endParaRPr lang="en-US" dirty="0" smtClean="0">
              <a:latin typeface="Arial" charset="0"/>
              <a:ea typeface="ＭＳ Ｐゴシック" pitchFamily="96" charset="-128"/>
            </a:endParaRPr>
          </a:p>
        </p:txBody>
      </p:sp>
      <p:pic>
        <p:nvPicPr>
          <p:cNvPr id="2" name="Picture 1" descr="people_orange_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504" y="1793240"/>
            <a:ext cx="4186496" cy="2951480"/>
          </a:xfrm>
          <a:prstGeom prst="rect">
            <a:avLst/>
          </a:prstGeom>
        </p:spPr>
      </p:pic>
    </p:spTree>
    <p:extLst>
      <p:ext uri="{BB962C8B-B14F-4D97-AF65-F5344CB8AC3E}">
        <p14:creationId xmlns:p14="http://schemas.microsoft.com/office/powerpoint/2010/main" val="1254518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Changing the </a:t>
            </a:r>
            <a:r>
              <a:rPr lang="en-US" cap="none" dirty="0">
                <a:latin typeface="Arial" charset="0"/>
                <a:ea typeface="ＭＳ Ｐゴシック" pitchFamily="96" charset="-128"/>
              </a:rPr>
              <a:t>F2F Culture</a:t>
            </a:r>
            <a:endParaRPr lang="en-US" cap="none" dirty="0" smtClean="0">
              <a:latin typeface="Arial" charset="0"/>
              <a:ea typeface="ＭＳ Ｐゴシック" pitchFamily="96" charset="-128"/>
            </a:endParaRPr>
          </a:p>
        </p:txBody>
      </p:sp>
      <p:sp>
        <p:nvSpPr>
          <p:cNvPr id="4" name="Content Placeholder 2"/>
          <p:cNvSpPr txBox="1">
            <a:spLocks/>
          </p:cNvSpPr>
          <p:nvPr/>
        </p:nvSpPr>
        <p:spPr bwMode="auto">
          <a:xfrm>
            <a:off x="533400" y="2225041"/>
            <a:ext cx="4038600" cy="2458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b="1" dirty="0" smtClean="0">
                <a:latin typeface="Arial" charset="0"/>
                <a:ea typeface="ＭＳ Ｐゴシック" pitchFamily="96" charset="-128"/>
              </a:rPr>
              <a:t>Traditional</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Top-down</a:t>
            </a:r>
          </a:p>
        </p:txBody>
      </p:sp>
      <p:sp>
        <p:nvSpPr>
          <p:cNvPr id="5" name="Content Placeholder 2"/>
          <p:cNvSpPr txBox="1">
            <a:spLocks/>
          </p:cNvSpPr>
          <p:nvPr/>
        </p:nvSpPr>
        <p:spPr bwMode="auto">
          <a:xfrm>
            <a:off x="4663440" y="2225041"/>
            <a:ext cx="3977640" cy="1899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hangingPunct="1">
              <a:buNone/>
            </a:pPr>
            <a:r>
              <a:rPr lang="en-US" b="1" dirty="0" smtClean="0">
                <a:latin typeface="Arial" charset="0"/>
                <a:ea typeface="ＭＳ Ｐゴシック" pitchFamily="96" charset="-128"/>
              </a:rPr>
              <a:t>Proposed</a:t>
            </a:r>
          </a:p>
          <a:p>
            <a:pPr algn="r" eaLnBrk="1" hangingPunct="1"/>
            <a:endParaRPr lang="en-US" dirty="0" smtClean="0">
              <a:latin typeface="Arial" charset="0"/>
              <a:ea typeface="ＭＳ Ｐゴシック" pitchFamily="96" charset="-128"/>
            </a:endParaRPr>
          </a:p>
          <a:p>
            <a:pPr algn="r" eaLnBrk="1" hangingPunct="1"/>
            <a:r>
              <a:rPr lang="en-US" dirty="0" smtClean="0">
                <a:latin typeface="Arial" charset="0"/>
                <a:ea typeface="ＭＳ Ｐゴシック" pitchFamily="96" charset="-128"/>
              </a:rPr>
              <a:t>Shared</a:t>
            </a:r>
          </a:p>
        </p:txBody>
      </p:sp>
      <p:pic>
        <p:nvPicPr>
          <p:cNvPr id="2" name="Picture 1"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070" y="1600200"/>
            <a:ext cx="2313940" cy="1007244"/>
          </a:xfrm>
          <a:prstGeom prst="rect">
            <a:avLst/>
          </a:prstGeom>
        </p:spPr>
      </p:pic>
      <p:sp>
        <p:nvSpPr>
          <p:cNvPr id="6" name="Title 1"/>
          <p:cNvSpPr txBox="1">
            <a:spLocks/>
          </p:cNvSpPr>
          <p:nvPr/>
        </p:nvSpPr>
        <p:spPr bwMode="auto">
          <a:xfrm>
            <a:off x="533400" y="4683761"/>
            <a:ext cx="8382000" cy="1143000"/>
          </a:xfrm>
          <a:prstGeom prst="rect">
            <a:avLst/>
          </a:prstGeom>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pPr algn="ctr" eaLnBrk="1" hangingPunct="1"/>
            <a:r>
              <a:rPr lang="en-US" cap="none" dirty="0">
                <a:latin typeface="Arial" charset="0"/>
                <a:ea typeface="ＭＳ Ｐゴシック" pitchFamily="96" charset="-128"/>
              </a:rPr>
              <a:t>W</a:t>
            </a:r>
            <a:r>
              <a:rPr lang="en-US" cap="none" dirty="0" smtClean="0">
                <a:latin typeface="Arial" charset="0"/>
                <a:ea typeface="ＭＳ Ｐゴシック" pitchFamily="96" charset="-128"/>
              </a:rPr>
              <a:t>hat’s the solution?</a:t>
            </a:r>
          </a:p>
        </p:txBody>
      </p:sp>
    </p:spTree>
    <p:extLst>
      <p:ext uri="{BB962C8B-B14F-4D97-AF65-F5344CB8AC3E}">
        <p14:creationId xmlns:p14="http://schemas.microsoft.com/office/powerpoint/2010/main" val="41349181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F2F </a:t>
            </a:r>
            <a:r>
              <a:rPr lang="en-US" cap="none" dirty="0">
                <a:latin typeface="Arial" charset="0"/>
                <a:ea typeface="ＭＳ Ｐゴシック" pitchFamily="96" charset="-128"/>
              </a:rPr>
              <a:t>Solutions</a:t>
            </a:r>
            <a:endParaRPr lang="en-US" cap="none" dirty="0" smtClean="0">
              <a:latin typeface="Arial" charset="0"/>
              <a:ea typeface="ＭＳ Ｐゴシック" pitchFamily="96" charset="-128"/>
            </a:endParaRPr>
          </a:p>
        </p:txBody>
      </p:sp>
      <p:sp>
        <p:nvSpPr>
          <p:cNvPr id="4" name="Content Placeholder 2"/>
          <p:cNvSpPr txBox="1">
            <a:spLocks/>
          </p:cNvSpPr>
          <p:nvPr/>
        </p:nvSpPr>
        <p:spPr bwMode="auto">
          <a:xfrm>
            <a:off x="284744" y="1601788"/>
            <a:ext cx="868288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latin typeface="Arial" charset="0"/>
                <a:ea typeface="ＭＳ Ｐゴシック" pitchFamily="96" charset="-128"/>
              </a:rPr>
              <a:t>Alternate between top-down and bottom-up models</a:t>
            </a:r>
          </a:p>
          <a:p>
            <a:pPr eaLnBrk="1" hangingPunct="1"/>
            <a:endParaRPr lang="en-US" dirty="0" smtClean="0">
              <a:latin typeface="Arial" charset="0"/>
              <a:ea typeface="ＭＳ Ｐゴシック" pitchFamily="96" charset="-128"/>
            </a:endParaRPr>
          </a:p>
          <a:p>
            <a:pPr eaLnBrk="1" hangingPunct="1"/>
            <a:endParaRPr lang="en-US" dirty="0" smtClean="0">
              <a:latin typeface="Arial" charset="0"/>
              <a:ea typeface="ＭＳ Ｐゴシック" pitchFamily="96" charset="-128"/>
            </a:endParaRPr>
          </a:p>
        </p:txBody>
      </p:sp>
      <p:pic>
        <p:nvPicPr>
          <p:cNvPr id="3" name="Picture 2" descr="ex_170_01_structur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360" y="2736036"/>
            <a:ext cx="5937280" cy="2032735"/>
          </a:xfrm>
          <a:prstGeom prst="rect">
            <a:avLst/>
          </a:prstGeom>
        </p:spPr>
      </p:pic>
      <p:pic>
        <p:nvPicPr>
          <p:cNvPr id="5" name="Picture 4" descr="ex_170_02_instructo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667" y="2736036"/>
            <a:ext cx="5962666" cy="2062017"/>
          </a:xfrm>
          <a:prstGeom prst="rect">
            <a:avLst/>
          </a:prstGeom>
        </p:spPr>
      </p:pic>
      <p:pic>
        <p:nvPicPr>
          <p:cNvPr id="6" name="Picture 5" descr="ex_170_03_student.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331" y="2516502"/>
            <a:ext cx="5947002" cy="2252269"/>
          </a:xfrm>
          <a:prstGeom prst="rect">
            <a:avLst/>
          </a:prstGeom>
        </p:spPr>
      </p:pic>
    </p:spTree>
    <p:extLst>
      <p:ext uri="{BB962C8B-B14F-4D97-AF65-F5344CB8AC3E}">
        <p14:creationId xmlns:p14="http://schemas.microsoft.com/office/powerpoint/2010/main" val="4556489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Blended Course</a:t>
            </a:r>
          </a:p>
        </p:txBody>
      </p:sp>
      <p:pic>
        <p:nvPicPr>
          <p:cNvPr id="5" name="Picture 4" descr="blended_blue_m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975" y="2155825"/>
            <a:ext cx="2512549" cy="2546350"/>
          </a:xfrm>
          <a:prstGeom prst="rect">
            <a:avLst/>
          </a:prstGeom>
        </p:spPr>
      </p:pic>
      <p:sp>
        <p:nvSpPr>
          <p:cNvPr id="6" name="Content Placeholder 2"/>
          <p:cNvSpPr txBox="1">
            <a:spLocks/>
          </p:cNvSpPr>
          <p:nvPr/>
        </p:nvSpPr>
        <p:spPr bwMode="auto">
          <a:xfrm>
            <a:off x="533400" y="2190594"/>
            <a:ext cx="4022725" cy="26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a:latin typeface="Arial" charset="0"/>
                <a:ea typeface="ＭＳ Ｐゴシック" pitchFamily="96" charset="-128"/>
              </a:rPr>
              <a:t>Teaching and </a:t>
            </a:r>
            <a:r>
              <a:rPr lang="en-US" dirty="0" smtClean="0">
                <a:latin typeface="Arial" charset="0"/>
                <a:ea typeface="ＭＳ Ｐゴシック" pitchFamily="96" charset="-128"/>
              </a:rPr>
              <a:t>learning </a:t>
            </a:r>
            <a:r>
              <a:rPr lang="en-US" dirty="0">
                <a:latin typeface="Arial" charset="0"/>
                <a:ea typeface="ＭＳ Ｐゴシック" pitchFamily="96" charset="-128"/>
              </a:rPr>
              <a:t>in a b</a:t>
            </a:r>
            <a:r>
              <a:rPr lang="en-US" dirty="0" smtClean="0">
                <a:latin typeface="Arial" charset="0"/>
                <a:ea typeface="ＭＳ Ｐゴシック" pitchFamily="96" charset="-128"/>
              </a:rPr>
              <a:t>lended course </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HIST 111b       Western Civilization</a:t>
            </a:r>
          </a:p>
          <a:p>
            <a:pPr marL="0" indent="0" eaLnBrk="1" hangingPunct="1">
              <a:buNone/>
            </a:pPr>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1254518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Changing </a:t>
            </a:r>
            <a:r>
              <a:rPr lang="en-US" cap="none" dirty="0">
                <a:latin typeface="Arial" charset="0"/>
                <a:ea typeface="ＭＳ Ｐゴシック" pitchFamily="96" charset="-128"/>
              </a:rPr>
              <a:t>the Blended Culture</a:t>
            </a:r>
            <a:endParaRPr lang="en-US" cap="none" dirty="0" smtClean="0">
              <a:latin typeface="Arial" charset="0"/>
              <a:ea typeface="ＭＳ Ｐゴシック" pitchFamily="96" charset="-128"/>
            </a:endParaRPr>
          </a:p>
        </p:txBody>
      </p:sp>
      <p:sp>
        <p:nvSpPr>
          <p:cNvPr id="4" name="Content Placeholder 2"/>
          <p:cNvSpPr txBox="1">
            <a:spLocks/>
          </p:cNvSpPr>
          <p:nvPr/>
        </p:nvSpPr>
        <p:spPr bwMode="auto">
          <a:xfrm>
            <a:off x="533400" y="2225041"/>
            <a:ext cx="4038600" cy="2458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b="1" dirty="0" smtClean="0">
                <a:latin typeface="Arial" charset="0"/>
                <a:ea typeface="ＭＳ Ｐゴシック" pitchFamily="96" charset="-128"/>
              </a:rPr>
              <a:t>Traditional</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Top-down</a:t>
            </a:r>
          </a:p>
        </p:txBody>
      </p:sp>
      <p:sp>
        <p:nvSpPr>
          <p:cNvPr id="5" name="Content Placeholder 2"/>
          <p:cNvSpPr txBox="1">
            <a:spLocks/>
          </p:cNvSpPr>
          <p:nvPr/>
        </p:nvSpPr>
        <p:spPr bwMode="auto">
          <a:xfrm>
            <a:off x="4663440" y="2225041"/>
            <a:ext cx="3977640" cy="1899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hangingPunct="1">
              <a:buNone/>
            </a:pPr>
            <a:r>
              <a:rPr lang="en-US" b="1" dirty="0" smtClean="0">
                <a:latin typeface="Arial" charset="0"/>
                <a:ea typeface="ＭＳ Ｐゴシック" pitchFamily="96" charset="-128"/>
              </a:rPr>
              <a:t>Proposed</a:t>
            </a:r>
          </a:p>
          <a:p>
            <a:pPr algn="r" eaLnBrk="1" hangingPunct="1"/>
            <a:endParaRPr lang="en-US" dirty="0" smtClean="0">
              <a:latin typeface="Arial" charset="0"/>
              <a:ea typeface="ＭＳ Ｐゴシック" pitchFamily="96" charset="-128"/>
            </a:endParaRPr>
          </a:p>
          <a:p>
            <a:pPr algn="r" eaLnBrk="1" hangingPunct="1"/>
            <a:r>
              <a:rPr lang="en-US" dirty="0" smtClean="0">
                <a:latin typeface="Arial" charset="0"/>
                <a:ea typeface="ＭＳ Ｐゴシック" pitchFamily="96" charset="-128"/>
              </a:rPr>
              <a:t>Bottom-up</a:t>
            </a:r>
          </a:p>
        </p:txBody>
      </p:sp>
      <p:pic>
        <p:nvPicPr>
          <p:cNvPr id="2" name="Picture 1"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070" y="1600200"/>
            <a:ext cx="2313940" cy="1007244"/>
          </a:xfrm>
          <a:prstGeom prst="rect">
            <a:avLst/>
          </a:prstGeom>
        </p:spPr>
      </p:pic>
      <p:sp>
        <p:nvSpPr>
          <p:cNvPr id="6" name="Title 1"/>
          <p:cNvSpPr txBox="1">
            <a:spLocks/>
          </p:cNvSpPr>
          <p:nvPr/>
        </p:nvSpPr>
        <p:spPr bwMode="auto">
          <a:xfrm>
            <a:off x="533400" y="4683761"/>
            <a:ext cx="8382000" cy="1143000"/>
          </a:xfrm>
          <a:prstGeom prst="rect">
            <a:avLst/>
          </a:prstGeom>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pPr algn="ctr" eaLnBrk="1" hangingPunct="1"/>
            <a:r>
              <a:rPr lang="en-US" cap="none" dirty="0">
                <a:latin typeface="Arial" charset="0"/>
                <a:ea typeface="ＭＳ Ｐゴシック" pitchFamily="96" charset="-128"/>
              </a:rPr>
              <a:t>What’s the solution?</a:t>
            </a:r>
          </a:p>
        </p:txBody>
      </p:sp>
    </p:spTree>
    <p:extLst>
      <p:ext uri="{BB962C8B-B14F-4D97-AF65-F5344CB8AC3E}">
        <p14:creationId xmlns:p14="http://schemas.microsoft.com/office/powerpoint/2010/main" val="41349181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Blended Solutions</a:t>
            </a:r>
          </a:p>
        </p:txBody>
      </p:sp>
      <p:pic>
        <p:nvPicPr>
          <p:cNvPr id="2" name="Picture 1" descr="ex_111b_01_structur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01" y="1459081"/>
            <a:ext cx="7995611" cy="4489976"/>
          </a:xfrm>
          <a:prstGeom prst="rect">
            <a:avLst/>
          </a:prstGeom>
        </p:spPr>
      </p:pic>
      <p:pic>
        <p:nvPicPr>
          <p:cNvPr id="3" name="Picture 2" descr="ex_111b_02_socialist_mar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200" y="1447800"/>
            <a:ext cx="1828399" cy="2409458"/>
          </a:xfrm>
          <a:prstGeom prst="rect">
            <a:avLst/>
          </a:prstGeom>
        </p:spPr>
      </p:pic>
      <p:pic>
        <p:nvPicPr>
          <p:cNvPr id="5" name="Picture 4" descr="ex_111b_03_socialist_engels.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682" y="1447800"/>
            <a:ext cx="1697096" cy="2409458"/>
          </a:xfrm>
          <a:prstGeom prst="rect">
            <a:avLst/>
          </a:prstGeom>
        </p:spPr>
      </p:pic>
      <p:pic>
        <p:nvPicPr>
          <p:cNvPr id="6" name="Picture 5" descr="ex_111b_04_socialist_einstein.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7106" y="3917519"/>
            <a:ext cx="2001178" cy="1987472"/>
          </a:xfrm>
          <a:prstGeom prst="rect">
            <a:avLst/>
          </a:prstGeom>
        </p:spPr>
      </p:pic>
    </p:spTree>
    <p:extLst>
      <p:ext uri="{BB962C8B-B14F-4D97-AF65-F5344CB8AC3E}">
        <p14:creationId xmlns:p14="http://schemas.microsoft.com/office/powerpoint/2010/main" val="40626934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Online Course</a:t>
            </a:r>
          </a:p>
        </p:txBody>
      </p:sp>
      <p:pic>
        <p:nvPicPr>
          <p:cNvPr id="5" name="Picture 4" descr="people_orange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120" y="1686560"/>
            <a:ext cx="3393440" cy="3393440"/>
          </a:xfrm>
          <a:prstGeom prst="rect">
            <a:avLst/>
          </a:prstGeom>
        </p:spPr>
      </p:pic>
      <p:sp>
        <p:nvSpPr>
          <p:cNvPr id="6" name="Content Placeholder 2"/>
          <p:cNvSpPr txBox="1">
            <a:spLocks/>
          </p:cNvSpPr>
          <p:nvPr/>
        </p:nvSpPr>
        <p:spPr bwMode="auto">
          <a:xfrm>
            <a:off x="533400" y="2190594"/>
            <a:ext cx="4022725" cy="26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a:latin typeface="Arial" charset="0"/>
                <a:ea typeface="ＭＳ Ｐゴシック" pitchFamily="96" charset="-128"/>
              </a:rPr>
              <a:t>Teaching and </a:t>
            </a:r>
            <a:r>
              <a:rPr lang="en-US" dirty="0" smtClean="0">
                <a:latin typeface="Arial" charset="0"/>
                <a:ea typeface="ＭＳ Ｐゴシック" pitchFamily="96" charset="-128"/>
              </a:rPr>
              <a:t>learning </a:t>
            </a:r>
            <a:r>
              <a:rPr lang="en-US" dirty="0">
                <a:latin typeface="Arial" charset="0"/>
                <a:ea typeface="ＭＳ Ｐゴシック" pitchFamily="96" charset="-128"/>
              </a:rPr>
              <a:t>in </a:t>
            </a:r>
            <a:r>
              <a:rPr lang="en-US" dirty="0" smtClean="0">
                <a:latin typeface="Arial" charset="0"/>
                <a:ea typeface="ＭＳ Ｐゴシック" pitchFamily="96" charset="-128"/>
              </a:rPr>
              <a:t>an </a:t>
            </a:r>
            <a:r>
              <a:rPr lang="en-US" dirty="0">
                <a:latin typeface="Arial" charset="0"/>
                <a:ea typeface="ＭＳ Ｐゴシック" pitchFamily="96" charset="-128"/>
              </a:rPr>
              <a:t>o</a:t>
            </a:r>
            <a:r>
              <a:rPr lang="en-US" dirty="0" smtClean="0">
                <a:latin typeface="Arial" charset="0"/>
                <a:ea typeface="ＭＳ Ｐゴシック" pitchFamily="96" charset="-128"/>
              </a:rPr>
              <a:t>nline course </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ANTH 304      Symbols and Culture</a:t>
            </a:r>
          </a:p>
          <a:p>
            <a:pPr marL="0" indent="0" eaLnBrk="1" hangingPunct="1">
              <a:buNone/>
            </a:pPr>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1254518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Changing </a:t>
            </a:r>
            <a:r>
              <a:rPr lang="en-US" cap="none" dirty="0">
                <a:latin typeface="Arial" charset="0"/>
                <a:ea typeface="ＭＳ Ｐゴシック" pitchFamily="96" charset="-128"/>
              </a:rPr>
              <a:t>the Online Culture</a:t>
            </a:r>
            <a:endParaRPr lang="en-US" cap="none" dirty="0" smtClean="0">
              <a:latin typeface="Arial" charset="0"/>
              <a:ea typeface="ＭＳ Ｐゴシック" pitchFamily="96" charset="-128"/>
            </a:endParaRPr>
          </a:p>
        </p:txBody>
      </p:sp>
      <p:sp>
        <p:nvSpPr>
          <p:cNvPr id="4" name="Content Placeholder 2"/>
          <p:cNvSpPr txBox="1">
            <a:spLocks/>
          </p:cNvSpPr>
          <p:nvPr/>
        </p:nvSpPr>
        <p:spPr bwMode="auto">
          <a:xfrm>
            <a:off x="533400" y="2225041"/>
            <a:ext cx="4038600" cy="2458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b="1" dirty="0" smtClean="0">
                <a:latin typeface="Arial" charset="0"/>
                <a:ea typeface="ＭＳ Ｐゴシック" pitchFamily="96" charset="-128"/>
              </a:rPr>
              <a:t>Traditional</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Top-down</a:t>
            </a:r>
          </a:p>
        </p:txBody>
      </p:sp>
      <p:sp>
        <p:nvSpPr>
          <p:cNvPr id="5" name="Content Placeholder 2"/>
          <p:cNvSpPr txBox="1">
            <a:spLocks/>
          </p:cNvSpPr>
          <p:nvPr/>
        </p:nvSpPr>
        <p:spPr bwMode="auto">
          <a:xfrm>
            <a:off x="4663440" y="2225041"/>
            <a:ext cx="3977640" cy="1899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hangingPunct="1">
              <a:buNone/>
            </a:pPr>
            <a:r>
              <a:rPr lang="en-US" b="1" dirty="0" smtClean="0">
                <a:latin typeface="Arial" charset="0"/>
                <a:ea typeface="ＭＳ Ｐゴシック" pitchFamily="96" charset="-128"/>
              </a:rPr>
              <a:t>Proposed</a:t>
            </a:r>
          </a:p>
          <a:p>
            <a:pPr algn="r" eaLnBrk="1" hangingPunct="1"/>
            <a:endParaRPr lang="en-US" dirty="0" smtClean="0">
              <a:latin typeface="Arial" charset="0"/>
              <a:ea typeface="ＭＳ Ｐゴシック" pitchFamily="96" charset="-128"/>
            </a:endParaRPr>
          </a:p>
          <a:p>
            <a:pPr algn="r" eaLnBrk="1" hangingPunct="1"/>
            <a:r>
              <a:rPr lang="en-US" dirty="0" smtClean="0">
                <a:latin typeface="Arial" charset="0"/>
                <a:ea typeface="ＭＳ Ｐゴシック" pitchFamily="96" charset="-128"/>
              </a:rPr>
              <a:t>Shared</a:t>
            </a:r>
          </a:p>
        </p:txBody>
      </p:sp>
      <p:pic>
        <p:nvPicPr>
          <p:cNvPr id="2" name="Picture 1"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070" y="1600200"/>
            <a:ext cx="2313940" cy="1007244"/>
          </a:xfrm>
          <a:prstGeom prst="rect">
            <a:avLst/>
          </a:prstGeom>
        </p:spPr>
      </p:pic>
      <p:sp>
        <p:nvSpPr>
          <p:cNvPr id="6" name="Title 1"/>
          <p:cNvSpPr txBox="1">
            <a:spLocks/>
          </p:cNvSpPr>
          <p:nvPr/>
        </p:nvSpPr>
        <p:spPr bwMode="auto">
          <a:xfrm>
            <a:off x="533400" y="4683761"/>
            <a:ext cx="8382000" cy="1143000"/>
          </a:xfrm>
          <a:prstGeom prst="rect">
            <a:avLst/>
          </a:prstGeom>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pPr algn="ctr" eaLnBrk="1" hangingPunct="1"/>
            <a:r>
              <a:rPr lang="en-US" cap="none" dirty="0">
                <a:latin typeface="Arial" charset="0"/>
                <a:ea typeface="ＭＳ Ｐゴシック" pitchFamily="96" charset="-128"/>
              </a:rPr>
              <a:t>What’s the solution?</a:t>
            </a:r>
          </a:p>
        </p:txBody>
      </p:sp>
    </p:spTree>
    <p:extLst>
      <p:ext uri="{BB962C8B-B14F-4D97-AF65-F5344CB8AC3E}">
        <p14:creationId xmlns:p14="http://schemas.microsoft.com/office/powerpoint/2010/main" val="29569183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Online </a:t>
            </a:r>
            <a:r>
              <a:rPr lang="en-US" cap="none" dirty="0">
                <a:latin typeface="Arial" charset="0"/>
                <a:ea typeface="ＭＳ Ｐゴシック" pitchFamily="96" charset="-128"/>
              </a:rPr>
              <a:t>Solutions</a:t>
            </a:r>
            <a:endParaRPr lang="en-US" cap="none" dirty="0" smtClean="0">
              <a:latin typeface="Arial" charset="0"/>
              <a:ea typeface="ＭＳ Ｐゴシック" pitchFamily="96" charset="-128"/>
            </a:endParaRPr>
          </a:p>
        </p:txBody>
      </p:sp>
      <p:sp>
        <p:nvSpPr>
          <p:cNvPr id="4" name="Content Placeholder 2"/>
          <p:cNvSpPr txBox="1">
            <a:spLocks/>
          </p:cNvSpPr>
          <p:nvPr/>
        </p:nvSpPr>
        <p:spPr bwMode="auto">
          <a:xfrm>
            <a:off x="541695" y="1911240"/>
            <a:ext cx="266484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latin typeface="Arial" charset="0"/>
                <a:ea typeface="ＭＳ Ｐゴシック" pitchFamily="96" charset="-128"/>
              </a:rPr>
              <a:t>Portfolios (individual)</a:t>
            </a:r>
          </a:p>
        </p:txBody>
      </p:sp>
      <p:pic>
        <p:nvPicPr>
          <p:cNvPr id="2" name="Picture 1" descr="ex_304_02_portfolio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055" y="1623835"/>
            <a:ext cx="5581250" cy="4112499"/>
          </a:xfrm>
          <a:prstGeom prst="rect">
            <a:avLst/>
          </a:prstGeom>
        </p:spPr>
      </p:pic>
      <p:pic>
        <p:nvPicPr>
          <p:cNvPr id="3" name="Picture 2" descr="ex_304_03_db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025" y="3788962"/>
            <a:ext cx="5499279" cy="2159034"/>
          </a:xfrm>
          <a:prstGeom prst="rect">
            <a:avLst/>
          </a:prstGeom>
        </p:spPr>
      </p:pic>
      <p:sp>
        <p:nvSpPr>
          <p:cNvPr id="6" name="Content Placeholder 2"/>
          <p:cNvSpPr txBox="1">
            <a:spLocks/>
          </p:cNvSpPr>
          <p:nvPr/>
        </p:nvSpPr>
        <p:spPr bwMode="auto">
          <a:xfrm>
            <a:off x="541695" y="3970383"/>
            <a:ext cx="2295964" cy="156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a:latin typeface="Arial" charset="0"/>
                <a:ea typeface="ＭＳ Ｐゴシック" pitchFamily="96" charset="-128"/>
              </a:rPr>
              <a:t>D</a:t>
            </a:r>
            <a:r>
              <a:rPr lang="en-US" dirty="0" smtClean="0">
                <a:latin typeface="Arial" charset="0"/>
                <a:ea typeface="ＭＳ Ｐゴシック" pitchFamily="96" charset="-128"/>
              </a:rPr>
              <a:t>iscussion Boards (group)</a:t>
            </a:r>
          </a:p>
        </p:txBody>
      </p:sp>
    </p:spTree>
    <p:extLst>
      <p:ext uri="{BB962C8B-B14F-4D97-AF65-F5344CB8AC3E}">
        <p14:creationId xmlns:p14="http://schemas.microsoft.com/office/powerpoint/2010/main" val="40626934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Findings</a:t>
            </a:r>
          </a:p>
        </p:txBody>
      </p:sp>
      <p:pic>
        <p:nvPicPr>
          <p:cNvPr id="5" name="Picture 4" descr="orange_man_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560" y="2148840"/>
            <a:ext cx="2707640" cy="2707640"/>
          </a:xfrm>
          <a:prstGeom prst="rect">
            <a:avLst/>
          </a:prstGeom>
        </p:spPr>
      </p:pic>
      <p:sp>
        <p:nvSpPr>
          <p:cNvPr id="6" name="Content Placeholder 2"/>
          <p:cNvSpPr txBox="1">
            <a:spLocks/>
          </p:cNvSpPr>
          <p:nvPr/>
        </p:nvSpPr>
        <p:spPr bwMode="auto">
          <a:xfrm>
            <a:off x="533400" y="1600200"/>
            <a:ext cx="41163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latin typeface="Arial" charset="0"/>
                <a:ea typeface="ＭＳ Ｐゴシック" pitchFamily="96" charset="-128"/>
              </a:rPr>
              <a:t>Interaction</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Collaboration</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Substitution</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Role-reversal</a:t>
            </a:r>
            <a:endParaRPr lang="en-US" dirty="0">
              <a:latin typeface="Arial" charset="0"/>
              <a:ea typeface="ＭＳ Ｐゴシック" pitchFamily="96" charset="-128"/>
            </a:endParaRPr>
          </a:p>
          <a:p>
            <a:pPr marL="0" indent="0" eaLnBrk="1" hangingPunct="1">
              <a:buNone/>
            </a:pPr>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3510839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04169"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7062" lvl="2" indent="0" eaLnBrk="1" hangingPunct="1">
              <a:buNone/>
            </a:pPr>
            <a:endParaRPr lang="en-US" dirty="0" smtClean="0"/>
          </a:p>
          <a:p>
            <a:pPr marL="627062" lvl="2" indent="0" eaLnBrk="1" hangingPunct="1">
              <a:buNone/>
            </a:pPr>
            <a:r>
              <a:rPr lang="en-US" dirty="0" smtClean="0"/>
              <a:t>Copyright Matthew Schmitz, 2011. </a:t>
            </a:r>
            <a:r>
              <a:rPr lang="en-US" dirty="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r>
              <a:rPr lang="en-US" dirty="0" smtClean="0"/>
              <a:t>.”</a:t>
            </a:r>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18049428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Parts of the Solution</a:t>
            </a:r>
          </a:p>
        </p:txBody>
      </p:sp>
      <p:pic>
        <p:nvPicPr>
          <p:cNvPr id="6" name="Picture 5" descr="people_orange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84" y="1763881"/>
            <a:ext cx="2927208" cy="2927208"/>
          </a:xfrm>
          <a:prstGeom prst="rect">
            <a:avLst/>
          </a:prstGeom>
        </p:spPr>
      </p:pic>
      <p:sp>
        <p:nvSpPr>
          <p:cNvPr id="4" name="Content Placeholder 2"/>
          <p:cNvSpPr txBox="1">
            <a:spLocks/>
          </p:cNvSpPr>
          <p:nvPr/>
        </p:nvSpPr>
        <p:spPr bwMode="auto">
          <a:xfrm>
            <a:off x="1098797" y="5175220"/>
            <a:ext cx="7101982" cy="673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1800" dirty="0" smtClean="0">
                <a:latin typeface="Arial" charset="0"/>
                <a:ea typeface="ＭＳ Ｐゴシック" pitchFamily="96" charset="-128"/>
              </a:rPr>
              <a:t>http://</a:t>
            </a:r>
            <a:r>
              <a:rPr lang="en-US" sz="1800" dirty="0" err="1" smtClean="0">
                <a:latin typeface="Arial" charset="0"/>
                <a:ea typeface="ＭＳ Ｐゴシック" pitchFamily="96" charset="-128"/>
              </a:rPr>
              <a:t>gallery.menalto.com</a:t>
            </a:r>
            <a:endParaRPr lang="en-US" sz="1800" dirty="0" smtClean="0">
              <a:latin typeface="Arial" charset="0"/>
              <a:ea typeface="ＭＳ Ｐゴシック" pitchFamily="96" charset="-128"/>
            </a:endParaRPr>
          </a:p>
        </p:txBody>
      </p:sp>
    </p:spTree>
    <p:extLst>
      <p:ext uri="{BB962C8B-B14F-4D97-AF65-F5344CB8AC3E}">
        <p14:creationId xmlns:p14="http://schemas.microsoft.com/office/powerpoint/2010/main" val="40578978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dirty="0" smtClean="0">
                <a:latin typeface="Arial" charset="0"/>
                <a:ea typeface="ＭＳ Ｐゴシック" pitchFamily="96" charset="-128"/>
              </a:rPr>
              <a:t>THANK YOU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Introduction</a:t>
            </a:r>
          </a:p>
        </p:txBody>
      </p:sp>
      <p:sp>
        <p:nvSpPr>
          <p:cNvPr id="16387" name="Content Placeholder 2"/>
          <p:cNvSpPr>
            <a:spLocks noGrp="1"/>
          </p:cNvSpPr>
          <p:nvPr>
            <p:ph idx="4294967295"/>
          </p:nvPr>
        </p:nvSpPr>
        <p:spPr>
          <a:xfrm>
            <a:off x="4362449" y="2418692"/>
            <a:ext cx="4652209" cy="2082309"/>
          </a:xfrm>
        </p:spPr>
        <p:txBody>
          <a:bodyPr/>
          <a:lstStyle/>
          <a:p>
            <a:pPr eaLnBrk="1" hangingPunct="1"/>
            <a:r>
              <a:rPr lang="en-US" dirty="0" smtClean="0">
                <a:latin typeface="Arial" charset="0"/>
                <a:ea typeface="ＭＳ Ｐゴシック" pitchFamily="96" charset="-128"/>
              </a:rPr>
              <a:t>Who is Matthew Schmitz?</a:t>
            </a:r>
          </a:p>
          <a:p>
            <a:pPr marL="0" indent="0" eaLnBrk="1" hangingPunct="1">
              <a:buNone/>
            </a:pPr>
            <a:r>
              <a:rPr lang="en-US" dirty="0" smtClean="0">
                <a:latin typeface="Arial" charset="0"/>
                <a:ea typeface="ＭＳ Ｐゴシック" pitchFamily="96" charset="-128"/>
              </a:rPr>
              <a:t/>
            </a:r>
            <a:br>
              <a:rPr lang="en-US" dirty="0" smtClean="0">
                <a:latin typeface="Arial" charset="0"/>
                <a:ea typeface="ＭＳ Ｐゴシック" pitchFamily="96" charset="-128"/>
              </a:rPr>
            </a:br>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What’s his problem?</a:t>
            </a:r>
          </a:p>
          <a:p>
            <a:pPr eaLnBrk="1" hangingPunct="1"/>
            <a:endParaRPr lang="en-US" dirty="0">
              <a:latin typeface="Arial" charset="0"/>
              <a:ea typeface="ＭＳ Ｐゴシック" pitchFamily="96" charset="-128"/>
            </a:endParaRPr>
          </a:p>
          <a:p>
            <a:pPr marL="0" indent="0" eaLnBrk="1" hangingPunct="1">
              <a:buNone/>
            </a:pPr>
            <a:endParaRPr lang="en-US" dirty="0" smtClean="0">
              <a:latin typeface="Arial" charset="0"/>
              <a:ea typeface="ＭＳ Ｐゴシック" pitchFamily="96" charset="-128"/>
            </a:endParaRPr>
          </a:p>
        </p:txBody>
      </p:sp>
      <p:pic>
        <p:nvPicPr>
          <p:cNvPr id="2" name="Picture 1" desc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375" y="2658110"/>
            <a:ext cx="1810385" cy="159509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Teaching and Learning</a:t>
            </a:r>
          </a:p>
        </p:txBody>
      </p:sp>
      <p:sp>
        <p:nvSpPr>
          <p:cNvPr id="4" name="Content Placeholder 2"/>
          <p:cNvSpPr txBox="1">
            <a:spLocks/>
          </p:cNvSpPr>
          <p:nvPr/>
        </p:nvSpPr>
        <p:spPr bwMode="auto">
          <a:xfrm>
            <a:off x="533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latin typeface="Arial" charset="0"/>
                <a:ea typeface="ＭＳ Ｐゴシック" pitchFamily="96" charset="-128"/>
              </a:rPr>
              <a:t>Courses</a:t>
            </a:r>
          </a:p>
          <a:p>
            <a:pPr lvl="1" eaLnBrk="1" hangingPunct="1"/>
            <a:r>
              <a:rPr lang="en-US" dirty="0" smtClean="0">
                <a:latin typeface="Arial" charset="0"/>
                <a:ea typeface="ＭＳ Ｐゴシック" pitchFamily="96" charset="-128"/>
              </a:rPr>
              <a:t>F2F</a:t>
            </a:r>
          </a:p>
          <a:p>
            <a:pPr lvl="1" eaLnBrk="1" hangingPunct="1"/>
            <a:r>
              <a:rPr lang="en-US" dirty="0" smtClean="0">
                <a:latin typeface="Arial" charset="0"/>
                <a:ea typeface="ＭＳ Ｐゴシック" pitchFamily="96" charset="-128"/>
              </a:rPr>
              <a:t>Blended</a:t>
            </a:r>
          </a:p>
          <a:p>
            <a:pPr lvl="1" eaLnBrk="1" hangingPunct="1"/>
            <a:r>
              <a:rPr lang="en-US" dirty="0" smtClean="0">
                <a:latin typeface="Arial" charset="0"/>
                <a:ea typeface="ＭＳ Ｐゴシック" pitchFamily="96" charset="-128"/>
              </a:rPr>
              <a:t>Online</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Instructional Models</a:t>
            </a:r>
          </a:p>
          <a:p>
            <a:pPr lvl="1" eaLnBrk="1" hangingPunct="1"/>
            <a:r>
              <a:rPr lang="en-US" dirty="0" smtClean="0">
                <a:latin typeface="Arial" charset="0"/>
                <a:ea typeface="ＭＳ Ｐゴシック" pitchFamily="96" charset="-128"/>
              </a:rPr>
              <a:t>Top-down</a:t>
            </a:r>
          </a:p>
          <a:p>
            <a:pPr lvl="1" eaLnBrk="1" hangingPunct="1"/>
            <a:r>
              <a:rPr lang="en-US" dirty="0" smtClean="0">
                <a:latin typeface="Arial" charset="0"/>
                <a:ea typeface="ＭＳ Ｐゴシック" pitchFamily="96" charset="-128"/>
              </a:rPr>
              <a:t>Shared</a:t>
            </a:r>
          </a:p>
          <a:p>
            <a:pPr lvl="1" eaLnBrk="1" hangingPunct="1"/>
            <a:r>
              <a:rPr lang="en-US" dirty="0" smtClean="0">
                <a:latin typeface="Arial" charset="0"/>
                <a:ea typeface="ＭＳ Ｐゴシック" pitchFamily="96" charset="-128"/>
              </a:rPr>
              <a:t>Bottom-up</a:t>
            </a:r>
          </a:p>
        </p:txBody>
      </p:sp>
      <p:pic>
        <p:nvPicPr>
          <p:cNvPr id="2" name="Picture 1" descr="orange_p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701" y="1940560"/>
            <a:ext cx="2367708" cy="3220720"/>
          </a:xfrm>
          <a:prstGeom prst="rect">
            <a:avLst/>
          </a:prstGeom>
        </p:spPr>
      </p:pic>
    </p:spTree>
    <p:extLst>
      <p:ext uri="{BB962C8B-B14F-4D97-AF65-F5344CB8AC3E}">
        <p14:creationId xmlns:p14="http://schemas.microsoft.com/office/powerpoint/2010/main" val="30757872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Stop Being Part of the Problem</a:t>
            </a:r>
          </a:p>
        </p:txBody>
      </p:sp>
      <p:sp>
        <p:nvSpPr>
          <p:cNvPr id="4" name="Content Placeholder 2"/>
          <p:cNvSpPr txBox="1">
            <a:spLocks/>
          </p:cNvSpPr>
          <p:nvPr/>
        </p:nvSpPr>
        <p:spPr bwMode="auto">
          <a:xfrm>
            <a:off x="4649788" y="1386624"/>
            <a:ext cx="419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How </a:t>
            </a:r>
            <a:r>
              <a:rPr lang="en-US" dirty="0">
                <a:latin typeface="Arial" charset="0"/>
                <a:ea typeface="ＭＳ Ｐゴシック" pitchFamily="96" charset="-128"/>
              </a:rPr>
              <a:t>can </a:t>
            </a:r>
            <a:r>
              <a:rPr lang="en-US" dirty="0" smtClean="0">
                <a:latin typeface="Arial" charset="0"/>
                <a:ea typeface="ＭＳ Ｐゴシック" pitchFamily="96" charset="-128"/>
              </a:rPr>
              <a:t>faculty and students overcome the problems inherent in certain courses and instructional models?</a:t>
            </a:r>
          </a:p>
          <a:p>
            <a:pPr eaLnBrk="1" hangingPunct="1"/>
            <a:r>
              <a:rPr lang="en-US" dirty="0" smtClean="0">
                <a:latin typeface="Arial" charset="0"/>
                <a:ea typeface="ＭＳ Ｐゴシック" pitchFamily="96" charset="-128"/>
              </a:rPr>
              <a:t>How can teaching and learning become blended and symbiotic?</a:t>
            </a:r>
            <a:endParaRPr lang="en-US" b="1" dirty="0">
              <a:latin typeface="Arial" charset="0"/>
              <a:ea typeface="ＭＳ Ｐゴシック" pitchFamily="96" charset="-128"/>
            </a:endParaRPr>
          </a:p>
        </p:txBody>
      </p:sp>
      <p:pic>
        <p:nvPicPr>
          <p:cNvPr id="2" name="Picture 1" descr="people_orange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80" y="2209800"/>
            <a:ext cx="2667000" cy="2667000"/>
          </a:xfrm>
          <a:prstGeom prst="rect">
            <a:avLst/>
          </a:prstGeom>
        </p:spPr>
      </p:pic>
    </p:spTree>
    <p:extLst>
      <p:ext uri="{BB962C8B-B14F-4D97-AF65-F5344CB8AC3E}">
        <p14:creationId xmlns:p14="http://schemas.microsoft.com/office/powerpoint/2010/main" val="1859117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pitchFamily="96" charset="-128"/>
              </a:rPr>
              <a:t>Gallery</a:t>
            </a:r>
          </a:p>
        </p:txBody>
      </p:sp>
      <p:sp>
        <p:nvSpPr>
          <p:cNvPr id="4" name="Content Placeholder 2"/>
          <p:cNvSpPr txBox="1">
            <a:spLocks/>
          </p:cNvSpPr>
          <p:nvPr/>
        </p:nvSpPr>
        <p:spPr bwMode="auto">
          <a:xfrm>
            <a:off x="222806" y="1696464"/>
            <a:ext cx="442698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latin typeface="Arial" charset="0"/>
                <a:ea typeface="ＭＳ Ｐゴシック" pitchFamily="96" charset="-128"/>
              </a:rPr>
              <a:t>Image, multimedia, and document storage and management application</a:t>
            </a:r>
          </a:p>
          <a:p>
            <a:pPr eaLnBrk="1" hangingPunct="1"/>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“Make it your </a:t>
            </a:r>
            <a:r>
              <a:rPr lang="en-US" dirty="0">
                <a:latin typeface="Arial" charset="0"/>
                <a:ea typeface="ＭＳ Ｐゴシック" pitchFamily="96" charset="-128"/>
              </a:rPr>
              <a:t>o</a:t>
            </a:r>
            <a:r>
              <a:rPr lang="en-US" dirty="0" smtClean="0">
                <a:latin typeface="Arial" charset="0"/>
                <a:ea typeface="ＭＳ Ｐゴシック" pitchFamily="96" charset="-128"/>
              </a:rPr>
              <a:t>wn”</a:t>
            </a:r>
          </a:p>
          <a:p>
            <a:pPr eaLnBrk="1" hangingPunct="1"/>
            <a:endParaRPr lang="en-US" dirty="0">
              <a:latin typeface="Arial" charset="0"/>
              <a:ea typeface="ＭＳ Ｐゴシック" pitchFamily="96" charset="-128"/>
            </a:endParaRPr>
          </a:p>
          <a:p>
            <a:pPr eaLnBrk="1" hangingPunct="1"/>
            <a:r>
              <a:rPr lang="en-US" dirty="0" smtClean="0">
                <a:latin typeface="Arial" charset="0"/>
                <a:ea typeface="ＭＳ Ｐゴシック" pitchFamily="96" charset="-128"/>
              </a:rPr>
              <a:t>“It takes all kinds”</a:t>
            </a:r>
          </a:p>
          <a:p>
            <a:pPr marL="0" indent="0" eaLnBrk="1" hangingPunct="1">
              <a:buNone/>
            </a:pPr>
            <a:endParaRPr lang="en-US" dirty="0" smtClean="0">
              <a:latin typeface="Arial" charset="0"/>
              <a:ea typeface="ＭＳ Ｐゴシック" pitchFamily="96" charset="-128"/>
            </a:endParaRPr>
          </a:p>
        </p:txBody>
      </p:sp>
      <p:pic>
        <p:nvPicPr>
          <p:cNvPr id="5" name="Content Placeholder 4"/>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860665" y="2441328"/>
            <a:ext cx="2011680" cy="1233643"/>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6" name="Picture 5" descr="ex_gallery_07_picture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993" y="2026515"/>
            <a:ext cx="3474893" cy="2804969"/>
          </a:xfrm>
          <a:prstGeom prst="rect">
            <a:avLst/>
          </a:prstGeom>
        </p:spPr>
      </p:pic>
      <p:pic>
        <p:nvPicPr>
          <p:cNvPr id="7" name="Picture 6" descr="ex_gallery_08_video.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456" y="2255144"/>
            <a:ext cx="2035641" cy="2218620"/>
          </a:xfrm>
          <a:prstGeom prst="rect">
            <a:avLst/>
          </a:prstGeom>
        </p:spPr>
      </p:pic>
      <p:pic>
        <p:nvPicPr>
          <p:cNvPr id="10" name="Picture 9" descr="ex_gallery_09_audio.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3426" y="2378129"/>
            <a:ext cx="3711460" cy="2095635"/>
          </a:xfrm>
          <a:prstGeom prst="rect">
            <a:avLst/>
          </a:prstGeom>
        </p:spPr>
      </p:pic>
      <p:pic>
        <p:nvPicPr>
          <p:cNvPr id="11" name="Picture 10" descr="ex_gallery_10_document.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9140" y="1270167"/>
            <a:ext cx="3465746" cy="4809608"/>
          </a:xfrm>
          <a:prstGeom prst="rect">
            <a:avLst/>
          </a:prstGeom>
        </p:spPr>
      </p:pic>
    </p:spTree>
    <p:extLst>
      <p:ext uri="{BB962C8B-B14F-4D97-AF65-F5344CB8AC3E}">
        <p14:creationId xmlns:p14="http://schemas.microsoft.com/office/powerpoint/2010/main" val="31709470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_gallery_01_overview.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28"/>
            <a:ext cx="9144000" cy="5361832"/>
          </a:xfrm>
          <a:prstGeom prst="rect">
            <a:avLst/>
          </a:prstGeom>
        </p:spPr>
      </p:pic>
      <p:sp>
        <p:nvSpPr>
          <p:cNvPr id="11" name="Title 1"/>
          <p:cNvSpPr>
            <a:spLocks noGrp="1"/>
          </p:cNvSpPr>
          <p:nvPr>
            <p:ph type="title"/>
          </p:nvPr>
        </p:nvSpPr>
        <p:spPr bwMode="auto">
          <a:xfrm>
            <a:off x="457200" y="458788"/>
            <a:ext cx="8382000" cy="1143000"/>
          </a:xfrm>
        </p:spPr>
        <p:txBody>
          <a:bodyPr/>
          <a:lstStyle/>
          <a:p>
            <a:pPr algn="ctr" eaLnBrk="1" hangingPunct="1"/>
            <a:r>
              <a:rPr lang="en-US" cap="none" dirty="0" smtClean="0">
                <a:latin typeface="Arial" charset="0"/>
                <a:ea typeface="ＭＳ Ｐゴシック" pitchFamily="96" charset="-128"/>
              </a:rPr>
              <a:t>Gallery at SIUE</a:t>
            </a:r>
          </a:p>
        </p:txBody>
      </p:sp>
    </p:spTree>
    <p:extLst>
      <p:ext uri="{BB962C8B-B14F-4D97-AF65-F5344CB8AC3E}">
        <p14:creationId xmlns:p14="http://schemas.microsoft.com/office/powerpoint/2010/main" val="25245901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_gallery_04_permission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1788"/>
            <a:ext cx="2638424" cy="3822332"/>
          </a:xfrm>
          <a:prstGeom prst="rect">
            <a:avLst/>
          </a:prstGeom>
        </p:spPr>
      </p:pic>
      <p:pic>
        <p:nvPicPr>
          <p:cNvPr id="6" name="Picture 5" descr="ex_gallery_05_set_permission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132" y="1684020"/>
            <a:ext cx="5040066" cy="3923810"/>
          </a:xfrm>
          <a:prstGeom prst="rect">
            <a:avLst/>
          </a:prstGeom>
        </p:spPr>
      </p:pic>
      <p:sp>
        <p:nvSpPr>
          <p:cNvPr id="8" name="Title 1"/>
          <p:cNvSpPr>
            <a:spLocks noGrp="1"/>
          </p:cNvSpPr>
          <p:nvPr>
            <p:ph type="title"/>
          </p:nvPr>
        </p:nvSpPr>
        <p:spPr bwMode="auto">
          <a:xfrm>
            <a:off x="457200" y="458788"/>
            <a:ext cx="8382000" cy="1143000"/>
          </a:xfrm>
        </p:spPr>
        <p:txBody>
          <a:bodyPr/>
          <a:lstStyle/>
          <a:p>
            <a:pPr algn="ctr" eaLnBrk="1" hangingPunct="1"/>
            <a:r>
              <a:rPr lang="en-US" cap="none" dirty="0" smtClean="0">
                <a:latin typeface="Arial" charset="0"/>
                <a:ea typeface="ＭＳ Ｐゴシック" pitchFamily="96" charset="-128"/>
              </a:rPr>
              <a:t>Gallery at SIUE</a:t>
            </a:r>
          </a:p>
        </p:txBody>
      </p:sp>
    </p:spTree>
    <p:extLst>
      <p:ext uri="{BB962C8B-B14F-4D97-AF65-F5344CB8AC3E}">
        <p14:creationId xmlns:p14="http://schemas.microsoft.com/office/powerpoint/2010/main" val="360437583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_gallery_13_SIUE_cours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523" y="1364845"/>
            <a:ext cx="1827755" cy="2286574"/>
          </a:xfrm>
          <a:prstGeom prst="rect">
            <a:avLst/>
          </a:prstGeom>
        </p:spPr>
      </p:pic>
      <p:pic>
        <p:nvPicPr>
          <p:cNvPr id="5" name="Picture 4" descr="ex_gallery_14_SIUE_project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236" y="1364845"/>
            <a:ext cx="1827755" cy="2307540"/>
          </a:xfrm>
          <a:prstGeom prst="rect">
            <a:avLst/>
          </a:prstGeom>
        </p:spPr>
      </p:pic>
      <p:pic>
        <p:nvPicPr>
          <p:cNvPr id="6" name="Picture 5" descr="ex_gallery_15_SIUE_users.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523" y="3785529"/>
            <a:ext cx="1827755" cy="2307541"/>
          </a:xfrm>
          <a:prstGeom prst="rect">
            <a:avLst/>
          </a:prstGeom>
        </p:spPr>
      </p:pic>
      <p:pic>
        <p:nvPicPr>
          <p:cNvPr id="7" name="Picture 6" descr="ex_gallery_16_SIUE_sandbox.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792" y="3778323"/>
            <a:ext cx="1847199" cy="2314747"/>
          </a:xfrm>
          <a:prstGeom prst="rect">
            <a:avLst/>
          </a:prstGeom>
        </p:spPr>
      </p:pic>
      <p:sp>
        <p:nvSpPr>
          <p:cNvPr id="9" name="Title 1"/>
          <p:cNvSpPr>
            <a:spLocks noGrp="1"/>
          </p:cNvSpPr>
          <p:nvPr>
            <p:ph type="title"/>
          </p:nvPr>
        </p:nvSpPr>
        <p:spPr bwMode="auto">
          <a:xfrm>
            <a:off x="457200" y="458788"/>
            <a:ext cx="8382000" cy="1143000"/>
          </a:xfrm>
        </p:spPr>
        <p:txBody>
          <a:bodyPr/>
          <a:lstStyle/>
          <a:p>
            <a:pPr algn="ctr" eaLnBrk="1" hangingPunct="1"/>
            <a:r>
              <a:rPr lang="en-US" cap="none" dirty="0" smtClean="0">
                <a:latin typeface="Arial" charset="0"/>
                <a:ea typeface="ＭＳ Ｐゴシック" pitchFamily="96" charset="-128"/>
              </a:rPr>
              <a:t>Gallery at SIUE</a:t>
            </a:r>
          </a:p>
        </p:txBody>
      </p:sp>
    </p:spTree>
    <p:extLst>
      <p:ext uri="{BB962C8B-B14F-4D97-AF65-F5344CB8AC3E}">
        <p14:creationId xmlns:p14="http://schemas.microsoft.com/office/powerpoint/2010/main" val="8392809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10283</TotalTime>
  <Words>418</Words>
  <Application>Microsoft Macintosh PowerPoint</Application>
  <PresentationFormat>On-screen Show (4:3)</PresentationFormat>
  <Paragraphs>111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PART OF THE SOLUTION: BLURRING THE LINES BETWEEN TEACHING AND LEARNING ROLES</vt:lpstr>
      <vt:lpstr>PowerPoint Presentation</vt:lpstr>
      <vt:lpstr>Introduction</vt:lpstr>
      <vt:lpstr>Teaching and Learning</vt:lpstr>
      <vt:lpstr>Stop Being Part of the Problem</vt:lpstr>
      <vt:lpstr>Gallery</vt:lpstr>
      <vt:lpstr>Gallery at SIUE</vt:lpstr>
      <vt:lpstr>Gallery at SIUE</vt:lpstr>
      <vt:lpstr>Gallery at SIUE</vt:lpstr>
      <vt:lpstr>Face to Face Course</vt:lpstr>
      <vt:lpstr>Changing the F2F Culture</vt:lpstr>
      <vt:lpstr>F2F Solutions</vt:lpstr>
      <vt:lpstr>Blended Course</vt:lpstr>
      <vt:lpstr>Changing the Blended Culture</vt:lpstr>
      <vt:lpstr>Blended Solutions</vt:lpstr>
      <vt:lpstr>Online Course</vt:lpstr>
      <vt:lpstr>Changing the Online Culture</vt:lpstr>
      <vt:lpstr>Online Solutions</vt:lpstr>
      <vt:lpstr>Findings</vt:lpstr>
      <vt:lpstr>Parts of the Solution</vt:lpstr>
      <vt:lpstr>THANK YOU</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OF THE SOLUTION: BLURRING THE LINES BETWEEN TEACHING AND LEARNING ROLES</dc:title>
  <dc:subject>MWRC11</dc:subject>
  <dc:creator>MATTHEW SCHMITZ</dc:creator>
  <cp:keywords/>
  <dc:description/>
  <cp:lastModifiedBy>Matthew Schmitz</cp:lastModifiedBy>
  <cp:revision>206</cp:revision>
  <cp:lastPrinted>2011-03-10T22:33:57Z</cp:lastPrinted>
  <dcterms:created xsi:type="dcterms:W3CDTF">2009-07-28T17:41:50Z</dcterms:created>
  <dcterms:modified xsi:type="dcterms:W3CDTF">2011-03-18T15:29:07Z</dcterms:modified>
  <cp:category/>
</cp:coreProperties>
</file>