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3" r:id="rId4"/>
    <p:sldId id="264" r:id="rId5"/>
    <p:sldId id="278" r:id="rId6"/>
    <p:sldId id="265" r:id="rId7"/>
    <p:sldId id="266" r:id="rId8"/>
    <p:sldId id="267" r:id="rId9"/>
    <p:sldId id="268" r:id="rId10"/>
    <p:sldId id="277" r:id="rId11"/>
    <p:sldId id="270" r:id="rId12"/>
    <p:sldId id="271" r:id="rId13"/>
    <p:sldId id="273" r:id="rId14"/>
    <p:sldId id="272" r:id="rId15"/>
    <p:sldId id="274" r:id="rId16"/>
    <p:sldId id="279" r:id="rId17"/>
    <p:sldId id="275" r:id="rId18"/>
    <p:sldId id="280" r:id="rId19"/>
    <p:sldId id="281" r:id="rId20"/>
    <p:sldId id="282" r:id="rId21"/>
    <p:sldId id="276" r:id="rId22"/>
    <p:sldId id="283" r:id="rId23"/>
    <p:sldId id="285" r:id="rId24"/>
    <p:sldId id="286" r:id="rId25"/>
    <p:sldId id="287" r:id="rId26"/>
    <p:sldId id="261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84A9"/>
    <a:srgbClr val="F58025"/>
    <a:srgbClr val="B30838"/>
    <a:srgbClr val="EC922E"/>
    <a:srgbClr val="FCD866"/>
    <a:srgbClr val="F3E570"/>
    <a:srgbClr val="DA5919"/>
    <a:srgbClr val="5D717E"/>
    <a:srgbClr val="3D6117"/>
    <a:srgbClr val="004A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545" autoAdjust="0"/>
    <p:restoredTop sz="86372" autoAdjust="0"/>
  </p:normalViewPr>
  <p:slideViewPr>
    <p:cSldViewPr snapToGrid="0" snapToObjects="1">
      <p:cViewPr varScale="1">
        <p:scale>
          <a:sx n="87" d="100"/>
          <a:sy n="87" d="100"/>
        </p:scale>
        <p:origin x="-24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5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ADED9B-6D03-47BF-AFAE-5ECB447ECAAB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ABB746-9A00-4CD7-8078-9815D0DE0F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CA550B-4A0B-4E63-BAD4-F7B1E362DA3D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54E0C0-7263-45AD-BDE4-6C593E36980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 pitchFamily="4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1" descr="cyber.jpg"/>
          <p:cNvPicPr>
            <a:picLocks noChangeAspect="1"/>
          </p:cNvPicPr>
          <p:nvPr userDrawn="1"/>
        </p:nvPicPr>
        <p:blipFill>
          <a:blip r:embed="rId2"/>
          <a:srcRect r="57039"/>
          <a:stretch>
            <a:fillRect/>
          </a:stretch>
        </p:blipFill>
        <p:spPr bwMode="auto">
          <a:xfrm>
            <a:off x="2614613" y="955675"/>
            <a:ext cx="39322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8295"/>
            <a:ext cx="7772400" cy="1470025"/>
          </a:xfrm>
        </p:spPr>
        <p:txBody>
          <a:bodyPr/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9194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843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66243B-66F9-4E4B-AC5B-7350CD8F700B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04417-4D29-481F-BA71-CE255D0BB3A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7E46D-61C3-45BF-A4EE-F9F431134C7D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D9E75-A596-481B-9CC1-322F7111E17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6975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C1056D-E189-44C2-8AF7-6990464A4B59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6267F-2ABF-4CAB-863A-D923FD4D498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A4E108-A864-4C15-82CB-65A2B039B6CB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F6464-6A89-48A5-A7F9-9D43FA41D5C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CA15C1-00CB-4218-9B0B-5AE6A96C6867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BA5DA-B4AB-42A9-A3DE-97E2C7812ED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D79FB9-3E8E-4D34-8466-9949FD87EDAE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31B8C-9282-4BBE-B005-5B7B683B797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7FDAB4-07BE-444D-B3B6-277A260B7CA1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973DB-D0DA-4DEF-8270-AD720F80014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558B34"/>
              </a:buClr>
              <a:defRPr sz="3200"/>
            </a:lvl1pPr>
            <a:lvl2pPr>
              <a:buClrTx/>
              <a:defRPr sz="2800"/>
            </a:lvl2pPr>
            <a:lvl3pPr>
              <a:buClr>
                <a:srgbClr val="558B34"/>
              </a:buClr>
              <a:defRPr sz="2400"/>
            </a:lvl3pPr>
            <a:lvl4pPr>
              <a:buClrTx/>
              <a:defRPr sz="2000"/>
            </a:lvl4pPr>
            <a:lvl5pPr>
              <a:buClr>
                <a:srgbClr val="558B34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9F5B4-D945-49C9-BEA0-3A9609CA2B70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F9A39-EA43-41F0-82D4-E795A7B372B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F29641-4493-4C36-AB8E-614F816A8236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AEC60-31EA-459D-9997-E57A41FD0E7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85439748-91FE-4A4B-AF2D-FB64EE129116}" type="datetime1">
              <a:rPr lang="en-US"/>
              <a:pPr/>
              <a:t>3/10/11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r>
              <a:rPr lang="en-US" dirty="0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271DCC74-33F1-497A-AA2E-7BE49694F73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5" name="Rectangle 24"/>
          <p:cNvSpPr/>
          <p:nvPr userDrawn="1"/>
        </p:nvSpPr>
        <p:spPr bwMode="auto">
          <a:xfrm>
            <a:off x="4941888" y="6046788"/>
            <a:ext cx="90487" cy="90487"/>
          </a:xfrm>
          <a:prstGeom prst="rect">
            <a:avLst/>
          </a:prstGeom>
          <a:solidFill>
            <a:srgbClr val="F580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6" name="Rectangle 25"/>
          <p:cNvSpPr/>
          <p:nvPr userDrawn="1"/>
        </p:nvSpPr>
        <p:spPr bwMode="auto">
          <a:xfrm>
            <a:off x="4133850" y="6046788"/>
            <a:ext cx="88900" cy="90487"/>
          </a:xfrm>
          <a:prstGeom prst="rect">
            <a:avLst/>
          </a:prstGeom>
          <a:solidFill>
            <a:srgbClr val="B308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C00000"/>
              </a:solidFill>
              <a:ea typeface="ＭＳ Ｐゴシック" pitchFamily="96" charset="-128"/>
            </a:endParaRPr>
          </a:p>
        </p:txBody>
      </p:sp>
      <p:sp>
        <p:nvSpPr>
          <p:cNvPr id="27" name="Rectangle 26"/>
          <p:cNvSpPr/>
          <p:nvPr userDrawn="1"/>
        </p:nvSpPr>
        <p:spPr bwMode="auto">
          <a:xfrm>
            <a:off x="4400550" y="6046788"/>
            <a:ext cx="90488" cy="90487"/>
          </a:xfrm>
          <a:prstGeom prst="rect">
            <a:avLst/>
          </a:prstGeom>
          <a:solidFill>
            <a:srgbClr val="0084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8" name="Rectangle 27"/>
          <p:cNvSpPr/>
          <p:nvPr userDrawn="1"/>
        </p:nvSpPr>
        <p:spPr bwMode="auto">
          <a:xfrm>
            <a:off x="4672013" y="6046788"/>
            <a:ext cx="88900" cy="904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96" charset="-128"/>
            </a:endParaRPr>
          </a:p>
        </p:txBody>
      </p:sp>
      <p:pic>
        <p:nvPicPr>
          <p:cNvPr id="14" name="Picture 13" descr="PDbannerTEST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6331100"/>
            <a:ext cx="9144000" cy="539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8" r:id="rId2"/>
    <p:sldLayoutId id="214748382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Vendor Statements of Work:  </a:t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i="1" cap="none" dirty="0" smtClean="0">
                <a:latin typeface="Arial" charset="0"/>
                <a:ea typeface="ＭＳ Ｐゴシック" pitchFamily="96" charset="-128"/>
              </a:rPr>
              <a:t>Your Role as an IT Professional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447800" y="4067174"/>
            <a:ext cx="6400800" cy="10128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Theresa Rowe |  March 2011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timeline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Period of performance.</a:t>
            </a:r>
          </a:p>
          <a:p>
            <a:pPr lvl="0"/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Consider</a:t>
            </a:r>
            <a:r>
              <a:rPr lang="en-US" sz="30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start, deadline, allowable time, billable hours and all aspects of scheduling.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Deliverables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Description</a:t>
            </a:r>
            <a:r>
              <a:rPr lang="en-US" sz="30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of </a:t>
            </a:r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specific deliverables and outputs.</a:t>
            </a:r>
          </a:p>
          <a:p>
            <a:pPr lvl="0"/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Description</a:t>
            </a:r>
            <a:r>
              <a:rPr lang="en-US" sz="30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of</a:t>
            </a:r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what is due and when.</a:t>
            </a:r>
          </a:p>
          <a:p>
            <a:pPr lvl="0"/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Consideration</a:t>
            </a:r>
            <a:r>
              <a:rPr lang="en-US" sz="30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of interim milestone deliverables.</a:t>
            </a:r>
            <a:endParaRPr lang="en-US" b="0" cap="non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Standards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Description of internal and external standards.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Consider rules for legal and regulatory requirements:  FERPA, ADA, Personally identifiable information, Payment Card Industry, etc.</a:t>
            </a:r>
            <a:endParaRPr lang="en-US" b="0" cap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Special 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sz="300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Consider specialized workforce requirements, such as degrees or certifications for personnel.</a:t>
            </a:r>
          </a:p>
          <a:p>
            <a:pPr lvl="0"/>
            <a:r>
              <a:rPr lang="en-US" sz="300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Travel and expense requirements.</a:t>
            </a:r>
          </a:p>
          <a:p>
            <a:pPr lvl="0"/>
            <a:r>
              <a:rPr lang="en-US" sz="300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Insurance</a:t>
            </a:r>
            <a:r>
              <a:rPr lang="en-US" sz="300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requirements, even after end of agreement.</a:t>
            </a:r>
          </a:p>
          <a:p>
            <a:pPr lvl="0"/>
            <a:r>
              <a:rPr lang="en-US" sz="300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Ownership of deliverables.</a:t>
            </a:r>
          </a:p>
          <a:p>
            <a:pPr lvl="0"/>
            <a:r>
              <a:rPr lang="en-US" sz="3000" dirty="0" smtClean="0">
                <a:solidFill>
                  <a:schemeClr val="tx1"/>
                </a:solidFill>
              </a:rPr>
              <a:t>Third-parties and sub-contractors</a:t>
            </a:r>
            <a:r>
              <a:rPr lang="en-US" sz="3000" dirty="0" smtClean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n-US" sz="3000" cap="none" dirty="0" smtClean="0">
                <a:solidFill>
                  <a:schemeClr val="tx1"/>
                </a:solidFill>
              </a:rPr>
              <a:t>Non-</a:t>
            </a:r>
            <a:r>
              <a:rPr lang="en-US" sz="3000" cap="none" smtClean="0">
                <a:solidFill>
                  <a:schemeClr val="tx1"/>
                </a:solidFill>
              </a:rPr>
              <a:t>disclosure agreements.</a:t>
            </a:r>
            <a:endParaRPr lang="en-US" cap="non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Acceptance Criteria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sz="3000" dirty="0" smtClean="0">
                <a:solidFill>
                  <a:schemeClr val="tx1"/>
                </a:solidFill>
              </a:rPr>
              <a:t>S</a:t>
            </a:r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pecifies how the buyer or receiver will determine if the products or services </a:t>
            </a:r>
            <a:r>
              <a:rPr lang="en-US" sz="3000" dirty="0" smtClean="0">
                <a:solidFill>
                  <a:schemeClr val="tx1"/>
                </a:solidFill>
              </a:rPr>
              <a:t>are</a:t>
            </a:r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acceptable.</a:t>
            </a:r>
          </a:p>
          <a:p>
            <a:pPr lvl="0"/>
            <a:r>
              <a:rPr lang="en-US" sz="3000" dirty="0" smtClean="0">
                <a:solidFill>
                  <a:schemeClr val="tx1"/>
                </a:solidFill>
              </a:rPr>
              <a:t>W</a:t>
            </a:r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hat objective criteria will be used to state the work is acceptable?</a:t>
            </a:r>
            <a:endParaRPr lang="en-US" b="0" cap="non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Payment Schedule and terms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Payments breakdown.</a:t>
            </a:r>
          </a:p>
          <a:p>
            <a:pPr lvl="0"/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Consider</a:t>
            </a:r>
            <a:r>
              <a:rPr lang="en-US" sz="30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linkage to acceptance criteria and project milestones.</a:t>
            </a:r>
            <a:endParaRPr lang="en-US" b="0" cap="non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b="1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Types</a:t>
            </a:r>
            <a:r>
              <a:rPr lang="en-US" sz="2800" b="1" kern="1200" cap="all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of agreements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sz="28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Consider</a:t>
            </a:r>
            <a:r>
              <a:rPr lang="en-US" sz="28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negotiating master business relationship agreement first.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In a hierarchy:  General Contract Agreement, Professional Service Agreements, Statement of Work.</a:t>
            </a:r>
            <a:r>
              <a:rPr lang="en-US" sz="2800" b="1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</a:t>
            </a:r>
          </a:p>
          <a:p>
            <a:pPr lvl="0"/>
            <a:r>
              <a:rPr lang="en-US" sz="28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Campus</a:t>
            </a:r>
            <a:r>
              <a:rPr lang="en-US" sz="28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standards for warranties, indemnities, and limitation of liability.</a:t>
            </a:r>
            <a:endParaRPr lang="en-US" b="0" cap="non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Types of payments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b="0" kern="1200" cap="none" dirty="0" smtClean="0">
                <a:solidFill>
                  <a:srgbClr val="000000"/>
                </a:solidFill>
                <a:ea typeface="ＭＳ Ｐゴシック" pitchFamily="48" charset="-128"/>
              </a:rPr>
              <a:t>Fixed</a:t>
            </a:r>
            <a:r>
              <a:rPr lang="en-US" b="0" kern="1200" cap="none" baseline="0" dirty="0" smtClean="0">
                <a:solidFill>
                  <a:srgbClr val="000000"/>
                </a:solidFill>
                <a:ea typeface="ＭＳ Ｐゴシック" pitchFamily="48" charset="-128"/>
              </a:rPr>
              <a:t> fee</a:t>
            </a:r>
          </a:p>
          <a:p>
            <a:pPr lvl="1"/>
            <a:r>
              <a:rPr lang="en-US" sz="2800" b="0" kern="1200" cap="none" dirty="0" smtClean="0">
                <a:solidFill>
                  <a:srgbClr val="000000"/>
                </a:solidFill>
                <a:ea typeface="ＭＳ Ｐゴシック" pitchFamily="48" charset="-128"/>
              </a:rPr>
              <a:t>Standard master</a:t>
            </a:r>
            <a:r>
              <a:rPr lang="en-US" sz="2800" b="0" kern="1200" cap="none" baseline="0" dirty="0" smtClean="0">
                <a:solidFill>
                  <a:srgbClr val="000000"/>
                </a:solidFill>
                <a:ea typeface="ＭＳ Ｐゴシック" pitchFamily="48" charset="-128"/>
              </a:rPr>
              <a:t> single</a:t>
            </a:r>
          </a:p>
          <a:p>
            <a:pPr lvl="1"/>
            <a:r>
              <a:rPr lang="en-US" sz="2800" b="0" kern="1200" cap="none" baseline="0" dirty="0" smtClean="0">
                <a:solidFill>
                  <a:srgbClr val="000000"/>
                </a:solidFill>
                <a:ea typeface="ＭＳ Ｐゴシック" pitchFamily="48" charset="-128"/>
              </a:rPr>
              <a:t>Standard master with multiple projects</a:t>
            </a:r>
          </a:p>
          <a:p>
            <a:pPr lvl="0"/>
            <a:r>
              <a:rPr lang="en-US" b="0" kern="1200" cap="none" dirty="0" smtClean="0">
                <a:solidFill>
                  <a:srgbClr val="000000"/>
                </a:solidFill>
                <a:ea typeface="ＭＳ Ｐゴシック" pitchFamily="48" charset="-128"/>
              </a:rPr>
              <a:t>Time</a:t>
            </a:r>
            <a:r>
              <a:rPr lang="en-US" b="0" kern="1200" cap="none" baseline="0" dirty="0" smtClean="0">
                <a:solidFill>
                  <a:srgbClr val="000000"/>
                </a:solidFill>
                <a:ea typeface="ＭＳ Ｐゴシック" pitchFamily="48" charset="-128"/>
              </a:rPr>
              <a:t> and Material</a:t>
            </a:r>
          </a:p>
          <a:p>
            <a:pPr lvl="0"/>
            <a:r>
              <a:rPr lang="en-US" b="0" kern="1200" cap="none" baseline="0" dirty="0" smtClean="0">
                <a:solidFill>
                  <a:srgbClr val="000000"/>
                </a:solidFill>
                <a:ea typeface="ＭＳ Ｐゴシック" pitchFamily="48" charset="-128"/>
              </a:rPr>
              <a:t>Services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Staff augmentation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Installation – hardware or software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System implementation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Design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Development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Outsourcing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Audit and review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Training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goes wrong?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Lack of –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Detail – “Vendor will fix all problems”.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Schedule with milestone</a:t>
            </a:r>
            <a:r>
              <a:rPr lang="en-US" baseline="0" dirty="0" smtClean="0">
                <a:solidFill>
                  <a:srgbClr val="000000"/>
                </a:solidFill>
              </a:rPr>
              <a:t> dates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Performance standards.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Data</a:t>
            </a:r>
            <a:r>
              <a:rPr lang="en-US" baseline="0" dirty="0" smtClean="0">
                <a:solidFill>
                  <a:srgbClr val="000000"/>
                </a:solidFill>
              </a:rPr>
              <a:t> quality standards.</a:t>
            </a:r>
          </a:p>
          <a:p>
            <a:pPr lvl="1"/>
            <a:r>
              <a:rPr lang="en-US" baseline="0" dirty="0" smtClean="0">
                <a:solidFill>
                  <a:srgbClr val="000000"/>
                </a:solidFill>
              </a:rPr>
              <a:t>Change control and scope creep control.</a:t>
            </a:r>
          </a:p>
          <a:p>
            <a:pPr lvl="1"/>
            <a:r>
              <a:rPr lang="en-US" baseline="0" dirty="0" smtClean="0">
                <a:solidFill>
                  <a:srgbClr val="000000"/>
                </a:solidFill>
              </a:rPr>
              <a:t>Power to cancel.</a:t>
            </a:r>
          </a:p>
          <a:p>
            <a:pPr lvl="1"/>
            <a:r>
              <a:rPr lang="en-US" baseline="0" dirty="0" smtClean="0">
                <a:solidFill>
                  <a:srgbClr val="000000"/>
                </a:solidFill>
              </a:rPr>
              <a:t>Payment tied to performance.</a:t>
            </a:r>
          </a:p>
          <a:p>
            <a:pPr lvl="1"/>
            <a:r>
              <a:rPr lang="en-US" baseline="0" dirty="0" smtClean="0">
                <a:solidFill>
                  <a:srgbClr val="000000"/>
                </a:solidFill>
              </a:rPr>
              <a:t>Definition of required university responsibilities.</a:t>
            </a:r>
          </a:p>
          <a:p>
            <a:pPr lvl="1"/>
            <a:r>
              <a:rPr lang="en-US" baseline="0" dirty="0" smtClean="0">
                <a:solidFill>
                  <a:srgbClr val="000000"/>
                </a:solidFill>
              </a:rPr>
              <a:t>Control of methods.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The world of multi-sourcing</a:t>
            </a:r>
            <a:endParaRPr lang="en-US" cap="all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One way to get the work done is out-source with a Statement of Work (SOW).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Vendors will provide service, either short- or long-term, for your college or university, based on statement of work agreements.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Cancel and terminate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SOWs</a:t>
            </a:r>
            <a:r>
              <a:rPr lang="en-US" baseline="0" dirty="0" smtClean="0">
                <a:solidFill>
                  <a:srgbClr val="000000"/>
                </a:solidFill>
              </a:rPr>
              <a:t> needs immediate termination or cancelation  provisions.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Understand how the SOW relates to the Professional Services Agreement.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Cancelling the SOW does not cancel the PSA.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role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</a:rPr>
              <a:t>Reviewing</a:t>
            </a:r>
            <a:r>
              <a:rPr lang="en-US" baseline="0" dirty="0" smtClean="0">
                <a:solidFill>
                  <a:srgbClr val="000000"/>
                </a:solidFill>
              </a:rPr>
              <a:t> terms and conditions.</a:t>
            </a:r>
          </a:p>
          <a:p>
            <a:pPr lvl="0"/>
            <a:r>
              <a:rPr lang="en-US" baseline="0" dirty="0" smtClean="0">
                <a:solidFill>
                  <a:srgbClr val="000000"/>
                </a:solidFill>
              </a:rPr>
              <a:t>Negotiating the agreement.</a:t>
            </a:r>
          </a:p>
          <a:p>
            <a:pPr lvl="0"/>
            <a:r>
              <a:rPr lang="en-US" baseline="0" dirty="0" smtClean="0">
                <a:solidFill>
                  <a:srgbClr val="000000"/>
                </a:solidFill>
              </a:rPr>
              <a:t>Defining </a:t>
            </a:r>
            <a:r>
              <a:rPr lang="en-US" baseline="0" dirty="0" err="1" smtClean="0">
                <a:solidFill>
                  <a:srgbClr val="000000"/>
                </a:solidFill>
              </a:rPr>
              <a:t>measurables</a:t>
            </a:r>
            <a:r>
              <a:rPr lang="en-US" baseline="0" dirty="0" smtClean="0">
                <a:solidFill>
                  <a:srgbClr val="000000"/>
                </a:solidFill>
              </a:rPr>
              <a:t>.</a:t>
            </a:r>
          </a:p>
          <a:p>
            <a:pPr lvl="0"/>
            <a:r>
              <a:rPr lang="en-US" baseline="0" dirty="0" smtClean="0">
                <a:solidFill>
                  <a:srgbClr val="000000"/>
                </a:solidFill>
              </a:rPr>
              <a:t>Fulfillment of your end of the bargain.</a:t>
            </a:r>
          </a:p>
          <a:p>
            <a:pPr lvl="0"/>
            <a:r>
              <a:rPr lang="en-US" baseline="0" dirty="0" smtClean="0">
                <a:solidFill>
                  <a:srgbClr val="000000"/>
                </a:solidFill>
              </a:rPr>
              <a:t>Holding the vendor accountable.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 sales pressure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Special</a:t>
            </a:r>
            <a:r>
              <a:rPr lang="en-US" baseline="0" dirty="0" smtClean="0">
                <a:solidFill>
                  <a:srgbClr val="000000"/>
                </a:solidFill>
              </a:rPr>
              <a:t> deals if signed by vendor selected date.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Get the details.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Vendor </a:t>
            </a:r>
            <a:r>
              <a:rPr lang="en-US" dirty="0" err="1" smtClean="0">
                <a:solidFill>
                  <a:srgbClr val="000000"/>
                </a:solidFill>
              </a:rPr>
              <a:t>SOWs</a:t>
            </a:r>
            <a:r>
              <a:rPr lang="en-US" dirty="0" smtClean="0">
                <a:solidFill>
                  <a:srgbClr val="000000"/>
                </a:solidFill>
              </a:rPr>
              <a:t> are general outlines used for marketing or initial review.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Match sow to psa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Resist signing the contract or PSA until a strong SOW is developed.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Negotiated</a:t>
            </a:r>
            <a:r>
              <a:rPr lang="en-US" baseline="0" dirty="0" smtClean="0">
                <a:solidFill>
                  <a:srgbClr val="000000"/>
                </a:solidFill>
              </a:rPr>
              <a:t> PSA should include limitation of liability, disclaimers of warranties, indemnification and copyright language.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Don’t renegotiate or redo the legal language in the SOW.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Add language to the SOW that in the event of any conflicting language, the PSA terms are favored.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</a:t>
            </a:r>
            <a:r>
              <a:rPr lang="en-US" baseline="0" dirty="0" smtClean="0"/>
              <a:t> sow language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Start</a:t>
            </a:r>
            <a:r>
              <a:rPr lang="en-US" baseline="0" dirty="0" smtClean="0">
                <a:solidFill>
                  <a:srgbClr val="000000"/>
                </a:solidFill>
              </a:rPr>
              <a:t> with general overview.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Include firm schedule with milestone dates.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Use precise language.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review samples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THANK YOU</a:t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 smtClean="0">
                <a:latin typeface="Arial" charset="0"/>
                <a:ea typeface="ＭＳ Ｐゴシック" pitchFamily="96" charset="-128"/>
              </a:rPr>
              <a:t/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sz="2400" cap="none" dirty="0" smtClean="0">
                <a:latin typeface="Arial" charset="0"/>
                <a:ea typeface="ＭＳ Ｐゴシック" pitchFamily="96" charset="-128"/>
              </a:rPr>
              <a:t>Theresa Rowe  </a:t>
            </a:r>
            <a:r>
              <a:rPr lang="en-US" sz="2400" cap="none" dirty="0" err="1" smtClean="0">
                <a:latin typeface="Arial" charset="0"/>
                <a:ea typeface="ＭＳ Ｐゴシック" pitchFamily="96" charset="-128"/>
              </a:rPr>
              <a:t>rowe@oakland.edu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all" dirty="0" smtClean="0"/>
              <a:t>Your</a:t>
            </a:r>
            <a:r>
              <a:rPr lang="en-US" cap="all" baseline="0" dirty="0" smtClean="0"/>
              <a:t> role as the “IT Pro”</a:t>
            </a:r>
            <a:endParaRPr lang="en-US" cap="al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 eaLnBrk="1" hangingPunct="1"/>
            <a:r>
              <a:rPr lang="en-US" dirty="0" smtClean="0">
                <a:solidFill>
                  <a:srgbClr val="000000"/>
                </a:solidFill>
              </a:rPr>
              <a:t>What is the role of the college or university employee in managing the statement of work and making sure that the vendor delivers as promised?</a:t>
            </a:r>
          </a:p>
          <a:p>
            <a:pPr lvl="0" eaLnBrk="1" hangingPunct="1"/>
            <a:r>
              <a:rPr lang="en-US" dirty="0" smtClean="0">
                <a:solidFill>
                  <a:srgbClr val="000000"/>
                </a:solidFill>
              </a:rPr>
              <a:t>Outsourced work is really a mix of in-source and outsource resources.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1" hangingPunct="1"/>
            <a:r>
              <a:rPr lang="en-US" dirty="0" smtClean="0"/>
              <a:t>Statement</a:t>
            </a:r>
            <a:r>
              <a:rPr lang="en-US" baseline="0" dirty="0" smtClean="0"/>
              <a:t> of work</a:t>
            </a:r>
            <a:r>
              <a:rPr lang="en-US" dirty="0" smtClean="0"/>
              <a:t> Defined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Formal document.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Describes work activities, deliverables and timeline.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Describes vendor action steps and university responsibilities.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Detailed requirements and pricing are usually included.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What will the vendor do?</a:t>
            </a:r>
          </a:p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How will the vendor do it?</a:t>
            </a:r>
          </a:p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How much will it cost?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i="0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Areas typically addressed by a SOW:</a:t>
            </a:r>
            <a:endParaRPr lang="en-US" i="0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Purpose.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Scope of work.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Detailed description of work</a:t>
            </a:r>
            <a:r>
              <a:rPr lang="en-US" baseline="0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baseline="0" dirty="0" smtClean="0">
                <a:solidFill>
                  <a:srgbClr val="000000"/>
                </a:solidFill>
              </a:rPr>
              <a:t>Project timeline.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Deliverables.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Standards.</a:t>
            </a:r>
          </a:p>
          <a:p>
            <a:pPr marL="230188" marR="0" indent="-230188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8B34"/>
              </a:buClr>
              <a:buSzPct val="80000"/>
              <a:buFont typeface="Wingdings" pitchFamily="96" charset="2"/>
              <a:buChar char="§"/>
              <a:tabLst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Arial"/>
                <a:ea typeface="ＭＳ Ｐゴシック" pitchFamily="48" charset="-128"/>
                <a:cs typeface="Arial"/>
              </a:rPr>
              <a:t>Special requirements.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Acceptance criteria.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Payment schedule.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Purpose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Project motivations.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Why are we doing this project?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Generally court decisions support</a:t>
            </a:r>
            <a:r>
              <a:rPr lang="en-US" baseline="0" dirty="0" smtClean="0">
                <a:solidFill>
                  <a:schemeClr val="tx1"/>
                </a:solidFill>
              </a:rPr>
              <a:t> vendor responsibility limited to items expressly identified in the SOW.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Scope of 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sz="3000" kern="1200" cap="none" dirty="0" smtClean="0">
                <a:solidFill>
                  <a:srgbClr val="000000"/>
                </a:solidFill>
                <a:latin typeface="Arial"/>
                <a:ea typeface="ＭＳ Ｐゴシック" pitchFamily="48" charset="-128"/>
                <a:cs typeface="Arial"/>
              </a:rPr>
              <a:t>Describes </a:t>
            </a:r>
            <a:r>
              <a:rPr lang="en-US" sz="2800" b="0" kern="1200" dirty="0" smtClean="0">
                <a:solidFill>
                  <a:srgbClr val="000000"/>
                </a:solidFill>
                <a:latin typeface="Arial"/>
                <a:ea typeface="ＭＳ Ｐゴシック" pitchFamily="48" charset="-128"/>
                <a:cs typeface="Arial"/>
              </a:rPr>
              <a:t>the exact nature of the work to be done.</a:t>
            </a:r>
          </a:p>
          <a:p>
            <a:pPr lvl="0"/>
            <a:r>
              <a:rPr lang="en-US" sz="2800" b="0" kern="1200" dirty="0" smtClean="0">
                <a:solidFill>
                  <a:srgbClr val="000000"/>
                </a:solidFill>
                <a:latin typeface="Arial"/>
                <a:ea typeface="ＭＳ Ｐゴシック" pitchFamily="48" charset="-128"/>
                <a:cs typeface="Arial"/>
              </a:rPr>
              <a:t>What does “project start” look like?</a:t>
            </a:r>
          </a:p>
          <a:p>
            <a:pPr lvl="0"/>
            <a:r>
              <a:rPr lang="en-US" sz="2800" b="0" kern="1200" dirty="0" smtClean="0">
                <a:solidFill>
                  <a:srgbClr val="000000"/>
                </a:solidFill>
                <a:latin typeface="Arial"/>
                <a:ea typeface="ＭＳ Ｐゴシック" pitchFamily="48" charset="-128"/>
                <a:cs typeface="Arial"/>
              </a:rPr>
              <a:t>What</a:t>
            </a:r>
            <a:r>
              <a:rPr lang="en-US" sz="2800" b="0" kern="1200" baseline="0" dirty="0" smtClean="0">
                <a:solidFill>
                  <a:srgbClr val="000000"/>
                </a:solidFill>
                <a:latin typeface="Arial"/>
                <a:ea typeface="ＭＳ Ｐゴシック" pitchFamily="48" charset="-128"/>
                <a:cs typeface="Arial"/>
              </a:rPr>
              <a:t> does “project done” look like?</a:t>
            </a:r>
            <a:endParaRPr lang="en-US" sz="2800" b="0" kern="1200" dirty="0" smtClean="0">
              <a:solidFill>
                <a:srgbClr val="000000"/>
              </a:solidFill>
              <a:latin typeface="Arial"/>
              <a:ea typeface="ＭＳ Ｐゴシック" pitchFamily="48" charset="-128"/>
              <a:cs typeface="Arial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kern="1200" cap="all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Work description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 sz="3000" b="0" kern="1200" cap="none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Describes</a:t>
            </a:r>
            <a:r>
              <a:rPr lang="en-US" sz="30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 how the work will be performed.</a:t>
            </a:r>
          </a:p>
          <a:p>
            <a:pPr lvl="0"/>
            <a:r>
              <a:rPr lang="en-US" sz="30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Location.</a:t>
            </a:r>
          </a:p>
          <a:p>
            <a:pPr lvl="0"/>
            <a:r>
              <a:rPr lang="en-US" sz="30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Hardware.</a:t>
            </a:r>
          </a:p>
          <a:p>
            <a:pPr lvl="0"/>
            <a:r>
              <a:rPr lang="en-US" sz="30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Software.</a:t>
            </a:r>
          </a:p>
          <a:p>
            <a:pPr lvl="0"/>
            <a:r>
              <a:rPr lang="en-US" sz="30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People.</a:t>
            </a:r>
          </a:p>
          <a:p>
            <a:pPr lvl="0"/>
            <a:r>
              <a:rPr lang="en-US" sz="3000" b="0" kern="1200" cap="none" baseline="0" dirty="0" smtClean="0">
                <a:solidFill>
                  <a:schemeClr val="tx1"/>
                </a:solidFill>
                <a:latin typeface="Arial"/>
                <a:ea typeface="ＭＳ Ｐゴシック" pitchFamily="48" charset="-128"/>
                <a:cs typeface="Arial"/>
              </a:rPr>
              <a:t>Security.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4351</TotalTime>
  <Words>760</Words>
  <Application>Microsoft Macintosh PowerPoint</Application>
  <PresentationFormat>On-screen Show (4:3)</PresentationFormat>
  <Paragraphs>120</Paragraphs>
  <Slides>26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Vendor Statements of Work:   Your Role as an IT Professional</vt:lpstr>
      <vt:lpstr>The world of multi-sourcing</vt:lpstr>
      <vt:lpstr>Your role as the “IT Pro”</vt:lpstr>
      <vt:lpstr>Statement of work Defined</vt:lpstr>
      <vt:lpstr>The Basics</vt:lpstr>
      <vt:lpstr>Areas typically addressed by a SOW:</vt:lpstr>
      <vt:lpstr>Purpose</vt:lpstr>
      <vt:lpstr>Scope of Work</vt:lpstr>
      <vt:lpstr>Work description</vt:lpstr>
      <vt:lpstr>Project timeline</vt:lpstr>
      <vt:lpstr>Deliverables</vt:lpstr>
      <vt:lpstr>Standards</vt:lpstr>
      <vt:lpstr>Special Requirements</vt:lpstr>
      <vt:lpstr>Acceptance Criteria</vt:lpstr>
      <vt:lpstr>Payment Schedule and terms</vt:lpstr>
      <vt:lpstr>Types of agreements</vt:lpstr>
      <vt:lpstr>Types of payments</vt:lpstr>
      <vt:lpstr>Types of SOWs</vt:lpstr>
      <vt:lpstr>What goes wrong?</vt:lpstr>
      <vt:lpstr>Cancel and terminate</vt:lpstr>
      <vt:lpstr>Your role</vt:lpstr>
      <vt:lpstr>Resist sales pressure</vt:lpstr>
      <vt:lpstr>Match sow to psa</vt:lpstr>
      <vt:lpstr>Check sow language</vt:lpstr>
      <vt:lpstr>Let’s review samples</vt:lpstr>
      <vt:lpstr>THANK YOU  Theresa Rowe  rowe@oakland.edu</vt:lpstr>
    </vt:vector>
  </TitlesOfParts>
  <Company>brain bolts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Theresa Rowe</cp:lastModifiedBy>
  <cp:revision>75</cp:revision>
  <dcterms:created xsi:type="dcterms:W3CDTF">2011-03-10T19:35:36Z</dcterms:created>
  <dcterms:modified xsi:type="dcterms:W3CDTF">2011-03-10T19:36:32Z</dcterms:modified>
</cp:coreProperties>
</file>