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3" r:id="rId5"/>
    <p:sldId id="266" r:id="rId6"/>
    <p:sldId id="267" r:id="rId7"/>
    <p:sldId id="268" r:id="rId8"/>
    <p:sldId id="264" r:id="rId9"/>
    <p:sldId id="265" r:id="rId10"/>
    <p:sldId id="269" r:id="rId11"/>
    <p:sldId id="271" r:id="rId12"/>
    <p:sldId id="261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4A9"/>
    <a:srgbClr val="F58025"/>
    <a:srgbClr val="B30838"/>
    <a:srgbClr val="EC922E"/>
    <a:srgbClr val="FCD866"/>
    <a:srgbClr val="F3E570"/>
    <a:srgbClr val="DA5919"/>
    <a:srgbClr val="5D717E"/>
    <a:srgbClr val="3D6117"/>
    <a:srgbClr val="004A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numRef>
              <c:f>Sheet1!$A$2:$A$5</c:f>
              <c:numCache>
                <c:formatCode>@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219</c:v>
                </c:pt>
                <c:pt idx="1">
                  <c:v>291</c:v>
                </c:pt>
                <c:pt idx="2">
                  <c:v>326</c:v>
                </c:pt>
                <c:pt idx="3">
                  <c:v>491</c:v>
                </c:pt>
              </c:numCache>
            </c:numRef>
          </c:val>
        </c:ser>
        <c:shape val="box"/>
        <c:axId val="82916480"/>
        <c:axId val="82918016"/>
        <c:axId val="0"/>
      </c:bar3DChart>
      <c:catAx>
        <c:axId val="82916480"/>
        <c:scaling>
          <c:orientation val="minMax"/>
        </c:scaling>
        <c:axPos val="b"/>
        <c:numFmt formatCode="@" sourceLinked="1"/>
        <c:tickLblPos val="nextTo"/>
        <c:crossAx val="82918016"/>
        <c:crosses val="autoZero"/>
        <c:auto val="1"/>
        <c:lblAlgn val="ctr"/>
        <c:lblOffset val="100"/>
      </c:catAx>
      <c:valAx>
        <c:axId val="82918016"/>
        <c:scaling>
          <c:orientation val="minMax"/>
        </c:scaling>
        <c:axPos val="l"/>
        <c:majorGridlines/>
        <c:numFmt formatCode="General" sourceLinked="1"/>
        <c:tickLblPos val="nextTo"/>
        <c:crossAx val="82916480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ADED9B-6D03-47BF-AFAE-5ECB447ECAAB}" type="datetime1">
              <a:rPr lang="en-US"/>
              <a:pPr/>
              <a:t>3/9/2011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ABB746-9A00-4CD7-8078-9815D0DE0F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CA550B-4A0B-4E63-BAD4-F7B1E362DA3D}" type="datetime1">
              <a:rPr lang="en-US"/>
              <a:pPr/>
              <a:t>3/9/2011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54E0C0-7263-45AD-BDE4-6C593E3698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ＭＳ Ｐゴシック" pitchFamily="48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1" descr="cyber.jpg"/>
          <p:cNvPicPr>
            <a:picLocks noChangeAspect="1"/>
          </p:cNvPicPr>
          <p:nvPr userDrawn="1"/>
        </p:nvPicPr>
        <p:blipFill>
          <a:blip r:embed="rId2"/>
          <a:srcRect r="57039"/>
          <a:stretch>
            <a:fillRect/>
          </a:stretch>
        </p:blipFill>
        <p:spPr bwMode="auto">
          <a:xfrm>
            <a:off x="2614613" y="955675"/>
            <a:ext cx="39322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28295"/>
            <a:ext cx="7772400" cy="1470025"/>
          </a:xfrm>
        </p:spPr>
        <p:txBody>
          <a:bodyPr/>
          <a:lstStyle>
            <a:lvl1pPr algn="ctr">
              <a:defRPr sz="30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491945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38434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66243B-66F9-4E4B-AC5B-7350CD8F700B}" type="datetime1">
              <a:rPr lang="en-US"/>
              <a:pPr/>
              <a:t>3/9/2011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04417-4D29-481F-BA71-CE255D0BB3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7E46D-61C3-45BF-A4EE-F9F431134C7D}" type="datetime1">
              <a:rPr lang="en-US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D9E75-A596-481B-9CC1-322F7111E1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6975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C1056D-E189-44C2-8AF7-6990464A4B59}" type="datetime1">
              <a:rPr lang="en-US"/>
              <a:pPr/>
              <a:t>3/9/2011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6267F-2ABF-4CAB-863A-D923FD4D49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A4E108-A864-4C15-82CB-65A2B039B6CB}" type="datetime1">
              <a:rPr lang="en-US"/>
              <a:pPr/>
              <a:t>3/9/2011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F6464-6A89-48A5-A7F9-9D43FA41D5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CA15C1-00CB-4218-9B0B-5AE6A96C6867}" type="datetime1">
              <a:rPr lang="en-US"/>
              <a:pPr/>
              <a:t>3/9/2011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BA5DA-B4AB-42A9-A3DE-97E2C7812E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D79FB9-3E8E-4D34-8466-9949FD87EDAE}" type="datetime1">
              <a:rPr lang="en-US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31B8C-9282-4BBE-B005-5B7B683B7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7FDAB4-07BE-444D-B3B6-277A260B7CA1}" type="datetime1">
              <a:rPr lang="en-US"/>
              <a:pPr/>
              <a:t>3/9/2011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973DB-D0DA-4DEF-8270-AD720F8001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rgbClr val="558B34"/>
              </a:buClr>
              <a:defRPr sz="3200"/>
            </a:lvl1pPr>
            <a:lvl2pPr>
              <a:buClrTx/>
              <a:defRPr sz="2800"/>
            </a:lvl2pPr>
            <a:lvl3pPr>
              <a:buClr>
                <a:srgbClr val="558B34"/>
              </a:buClr>
              <a:defRPr sz="2400"/>
            </a:lvl3pPr>
            <a:lvl4pPr>
              <a:buClrTx/>
              <a:defRPr sz="2000"/>
            </a:lvl4pPr>
            <a:lvl5pPr>
              <a:buClr>
                <a:srgbClr val="558B34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9F5B4-D945-49C9-BEA0-3A9609CA2B70}" type="datetime1">
              <a:rPr lang="en-US"/>
              <a:pPr/>
              <a:t>3/9/2011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F9A39-EA43-41F0-82D4-E795A7B372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F29641-4493-4C36-AB8E-614F816A8236}" type="datetime1">
              <a:rPr lang="en-US"/>
              <a:pPr/>
              <a:t>3/9/2011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AEC60-31EA-459D-9997-E57A41FD0E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8788"/>
            <a:ext cx="8382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85439748-91FE-4A4B-AF2D-FB64EE129116}" type="datetime1">
              <a:rPr lang="en-US"/>
              <a:pPr/>
              <a:t>3/9/2011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271DCC74-33F1-497A-AA2E-7BE49694F7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" name="Rectangle 24"/>
          <p:cNvSpPr/>
          <p:nvPr userDrawn="1"/>
        </p:nvSpPr>
        <p:spPr bwMode="auto">
          <a:xfrm>
            <a:off x="4941888" y="6046788"/>
            <a:ext cx="90487" cy="90487"/>
          </a:xfrm>
          <a:prstGeom prst="rect">
            <a:avLst/>
          </a:prstGeom>
          <a:solidFill>
            <a:srgbClr val="F580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26" name="Rectangle 25"/>
          <p:cNvSpPr/>
          <p:nvPr userDrawn="1"/>
        </p:nvSpPr>
        <p:spPr bwMode="auto">
          <a:xfrm>
            <a:off x="4133850" y="6046788"/>
            <a:ext cx="88900" cy="90487"/>
          </a:xfrm>
          <a:prstGeom prst="rect">
            <a:avLst/>
          </a:prstGeom>
          <a:solidFill>
            <a:srgbClr val="B3083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C00000"/>
              </a:solidFill>
              <a:ea typeface="ＭＳ Ｐゴシック" pitchFamily="96" charset="-128"/>
            </a:endParaRPr>
          </a:p>
        </p:txBody>
      </p:sp>
      <p:sp>
        <p:nvSpPr>
          <p:cNvPr id="27" name="Rectangle 26"/>
          <p:cNvSpPr/>
          <p:nvPr userDrawn="1"/>
        </p:nvSpPr>
        <p:spPr bwMode="auto">
          <a:xfrm>
            <a:off x="4400550" y="6046788"/>
            <a:ext cx="90488" cy="90487"/>
          </a:xfrm>
          <a:prstGeom prst="rect">
            <a:avLst/>
          </a:prstGeom>
          <a:solidFill>
            <a:srgbClr val="0084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28" name="Rectangle 27"/>
          <p:cNvSpPr/>
          <p:nvPr userDrawn="1"/>
        </p:nvSpPr>
        <p:spPr bwMode="auto">
          <a:xfrm>
            <a:off x="4672013" y="6046788"/>
            <a:ext cx="88900" cy="9048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pic>
        <p:nvPicPr>
          <p:cNvPr id="14" name="Picture 13" descr="PDbannerTEST.png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6331100"/>
            <a:ext cx="9144000" cy="5390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8" r:id="rId2"/>
    <p:sldLayoutId id="214748382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 cap="all">
          <a:solidFill>
            <a:schemeClr val="tx1"/>
          </a:solidFill>
          <a:latin typeface="Arial"/>
          <a:ea typeface="ＭＳ Ｐゴシック" pitchFamily="4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9pPr>
    </p:titleStyle>
    <p:bodyStyle>
      <a:lvl1pPr marL="230188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96" charset="2"/>
        <a:buChar char="§"/>
        <a:defRPr sz="28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1pPr>
      <a:lvl2pPr marL="511175" indent="-222250" algn="l" defTabSz="457200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96" charset="2"/>
        <a:buChar char="§"/>
        <a:defRPr sz="24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96" charset="2"/>
        <a:buChar char="§"/>
        <a:defRPr sz="20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3pPr>
      <a:lvl4pPr marL="1146175" indent="-173038" algn="l" defTabSz="457200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96" charset="2"/>
        <a:buChar char="§"/>
        <a:defRPr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4pPr>
      <a:lvl5pPr marL="1427163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96" charset="2"/>
        <a:buChar char="§"/>
        <a:defRPr sz="16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a/css.edu/document/pub?id=12QCHfAo9hYmT7v6rRciN_TqG3YlJ1Eazjsy0WTDNy70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hyndman@css.edu" TargetMode="External"/><Relationship Id="rId2" Type="http://schemas.openxmlformats.org/officeDocument/2006/relationships/hyperlink" Target="mailto:lhamre@css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 bwMode="auto">
          <a:xfrm>
            <a:off x="762000" y="2597150"/>
            <a:ext cx="7772400" cy="1470025"/>
          </a:xfrm>
        </p:spPr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Starting an Online Program Initiative:  One School’s Story</a:t>
            </a: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1447800" y="3860800"/>
            <a:ext cx="6400800" cy="12192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Lynne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Hamre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and Susan Hyndman  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March 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2011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Reflections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What worked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Challenges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What we’ve learned</a:t>
            </a:r>
          </a:p>
          <a:p>
            <a:pPr lvl="1" eaLnBrk="1" hangingPunct="1">
              <a:buClr>
                <a:srgbClr val="558B34"/>
              </a:buClr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4316896" y="1601788"/>
          <a:ext cx="4343400" cy="2295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Best practice checklist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endParaRPr lang="en-US" i="1" dirty="0" smtClean="0">
              <a:latin typeface="Arial" charset="0"/>
              <a:ea typeface="ＭＳ Ｐゴシック" pitchFamily="96" charset="-128"/>
            </a:endParaRPr>
          </a:p>
          <a:p>
            <a:pPr algn="ctr" eaLnBrk="1" hangingPunct="1">
              <a:buNone/>
            </a:pPr>
            <a:r>
              <a:rPr lang="en-US" i="1" dirty="0" smtClean="0">
                <a:latin typeface="Arial" charset="0"/>
                <a:ea typeface="ＭＳ Ｐゴシック" pitchFamily="96" charset="-128"/>
                <a:hlinkClick r:id="rId2"/>
              </a:rPr>
              <a:t>Link to Best Practice Document</a:t>
            </a:r>
            <a:endParaRPr lang="en-US" i="1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 bwMode="auto">
          <a:xfrm>
            <a:off x="762000" y="2597150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Ongoing Dialogue:</a:t>
            </a:r>
            <a:br>
              <a:rPr lang="en-US" cap="none" dirty="0" smtClean="0">
                <a:latin typeface="Arial" charset="0"/>
                <a:ea typeface="ＭＳ Ｐゴシック" pitchFamily="96" charset="-128"/>
              </a:rPr>
            </a:br>
            <a:r>
              <a:rPr lang="en-US" cap="none" dirty="0" smtClean="0">
                <a:latin typeface="Arial" charset="0"/>
                <a:ea typeface="ＭＳ Ｐゴシック" pitchFamily="96" charset="-128"/>
              </a:rPr>
              <a:t/>
            </a:r>
            <a:br>
              <a:rPr lang="en-US" cap="none" dirty="0" smtClean="0">
                <a:latin typeface="Arial" charset="0"/>
                <a:ea typeface="ＭＳ Ｐゴシック" pitchFamily="96" charset="-128"/>
              </a:rPr>
            </a:br>
            <a:r>
              <a:rPr lang="en-US" cap="none" dirty="0" smtClean="0">
                <a:latin typeface="Arial" charset="0"/>
                <a:ea typeface="ＭＳ Ｐゴシック" pitchFamily="96" charset="-128"/>
              </a:rPr>
              <a:t>Lynne:  </a:t>
            </a:r>
            <a:r>
              <a:rPr lang="en-US" cap="none" dirty="0" smtClean="0">
                <a:latin typeface="Arial" charset="0"/>
                <a:ea typeface="ＭＳ Ｐゴシック" pitchFamily="96" charset="-128"/>
                <a:hlinkClick r:id="rId2"/>
              </a:rPr>
              <a:t>lhamre@css.edu</a:t>
            </a:r>
            <a:r>
              <a:rPr lang="en-US" cap="none" dirty="0" smtClean="0">
                <a:latin typeface="Arial" charset="0"/>
                <a:ea typeface="ＭＳ Ｐゴシック" pitchFamily="96" charset="-128"/>
              </a:rPr>
              <a:t/>
            </a:r>
            <a:br>
              <a:rPr lang="en-US" cap="none" dirty="0" smtClean="0">
                <a:latin typeface="Arial" charset="0"/>
                <a:ea typeface="ＭＳ Ｐゴシック" pitchFamily="96" charset="-128"/>
              </a:rPr>
            </a:br>
            <a:r>
              <a:rPr lang="en-US" cap="none" dirty="0" smtClean="0">
                <a:latin typeface="Arial" charset="0"/>
                <a:ea typeface="ＭＳ Ｐゴシック" pitchFamily="96" charset="-128"/>
              </a:rPr>
              <a:t>Sue:  </a:t>
            </a:r>
            <a:r>
              <a:rPr lang="en-US" cap="none" dirty="0" smtClean="0">
                <a:latin typeface="Arial" charset="0"/>
                <a:ea typeface="ＭＳ Ｐゴシック" pitchFamily="96" charset="-128"/>
                <a:hlinkClick r:id="rId3"/>
              </a:rPr>
              <a:t>shyndman@css.edu</a:t>
            </a:r>
            <a:r>
              <a:rPr lang="en-US" cap="none" dirty="0" smtClean="0">
                <a:latin typeface="Arial" charset="0"/>
                <a:ea typeface="ＭＳ Ｐゴシック" pitchFamily="96" charset="-128"/>
              </a:rPr>
              <a:t/>
            </a:r>
            <a:br>
              <a:rPr lang="en-US" cap="none" dirty="0" smtClean="0">
                <a:latin typeface="Arial" charset="0"/>
                <a:ea typeface="ＭＳ Ｐゴシック" pitchFamily="96" charset="-128"/>
              </a:rPr>
            </a:br>
            <a:r>
              <a:rPr lang="en-US" cap="none" dirty="0" smtClean="0">
                <a:latin typeface="Arial" charset="0"/>
                <a:ea typeface="ＭＳ Ｐゴシック" pitchFamily="96" charset="-128"/>
              </a:rPr>
              <a:t/>
            </a:r>
            <a:br>
              <a:rPr lang="en-US" cap="none" dirty="0" smtClean="0">
                <a:latin typeface="Arial" charset="0"/>
                <a:ea typeface="ＭＳ Ｐゴシック" pitchFamily="96" charset="-128"/>
              </a:rPr>
            </a:br>
            <a:endParaRPr lang="en-US" cap="none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The College of St. </a:t>
            </a:r>
            <a:r>
              <a:rPr lang="en-US" cap="none" dirty="0" err="1" smtClean="0">
                <a:latin typeface="Arial" charset="0"/>
                <a:ea typeface="ＭＳ Ｐゴシック" pitchFamily="96" charset="-128"/>
              </a:rPr>
              <a:t>Scholastica</a:t>
            </a:r>
            <a:endParaRPr lang="en-US" cap="none" dirty="0" smtClean="0">
              <a:latin typeface="Arial" charset="0"/>
              <a:ea typeface="ＭＳ Ｐゴシック" pitchFamily="96" charset="-128"/>
            </a:endParaRPr>
          </a:p>
        </p:txBody>
      </p:sp>
      <p:pic>
        <p:nvPicPr>
          <p:cNvPr id="4" name="Picture 2" descr="R:\WEB\images\photos\campus-la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3147" y="1308652"/>
            <a:ext cx="5440018" cy="43462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What We’ll Talk About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Why an online initiative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Business Plan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Collaboration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Technology Infrastructure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Academic Considerations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Reflections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Take </a:t>
            </a:r>
            <a:r>
              <a:rPr lang="en-US" cap="none" dirty="0" err="1" smtClean="0">
                <a:latin typeface="Arial" charset="0"/>
                <a:ea typeface="ＭＳ Ｐゴシック" pitchFamily="96" charset="-128"/>
              </a:rPr>
              <a:t>Aways</a:t>
            </a:r>
            <a:endParaRPr lang="en-US" cap="none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One School’s Story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Checklist of Considerations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Ongoing dialogue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Why an online initiative?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Extension of Mission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Diversification of Revenue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Increase enrollments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Expand market reach</a:t>
            </a:r>
          </a:p>
          <a:p>
            <a:pPr lvl="1" eaLnBrk="1" hangingPunct="1">
              <a:buClr>
                <a:srgbClr val="558B34"/>
              </a:buClr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pic>
        <p:nvPicPr>
          <p:cNvPr id="6" name="Picture 3" descr="R:\WEB\images\photos\tower aeri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7895" y="2014331"/>
            <a:ext cx="3657600" cy="30575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Start with a business plan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Signature academic programs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Financial Considerations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Market research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Competitive advantage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Financial Plan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Personnel Plan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Measurable objectives</a:t>
            </a:r>
          </a:p>
          <a:p>
            <a:pPr lvl="1" eaLnBrk="1" hangingPunct="1">
              <a:buClr>
                <a:srgbClr val="558B34"/>
              </a:buClr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 t="9306" r="39576"/>
          <a:stretch>
            <a:fillRect/>
          </a:stretch>
        </p:blipFill>
        <p:spPr bwMode="auto">
          <a:xfrm>
            <a:off x="4982817" y="1762539"/>
            <a:ext cx="3591339" cy="332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collaboration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Academics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Marketing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Recruiting and Admissions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Student Services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Administrative Services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Information Technology</a:t>
            </a:r>
          </a:p>
          <a:p>
            <a:pPr lvl="1" eaLnBrk="1" hangingPunct="1">
              <a:buClr>
                <a:srgbClr val="558B34"/>
              </a:buClr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1758" y="1369114"/>
            <a:ext cx="3249293" cy="321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TECHNOLOGY INFRASTRUCTURE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Learning Management System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7x24 help desk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Scalable network infrastructure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Collaboration and community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Online Assessment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Tutoring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Recruiting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Administrative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Academic Considerations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Multiple starts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Accelerated format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Program planning and recruitment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Curriculum revision and course development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Standard templates and master courses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Online teaching faculty orientation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Student orientation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Student advisement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2207</TotalTime>
  <Words>161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Starting an Online Program Initiative:  One School’s Story</vt:lpstr>
      <vt:lpstr>The College of St. Scholastica</vt:lpstr>
      <vt:lpstr>What We’ll Talk About</vt:lpstr>
      <vt:lpstr>Take Aways</vt:lpstr>
      <vt:lpstr>Why an online initiative?</vt:lpstr>
      <vt:lpstr>Start with a business plan</vt:lpstr>
      <vt:lpstr>collaboration</vt:lpstr>
      <vt:lpstr>TECHNOLOGY INFRASTRUCTURE</vt:lpstr>
      <vt:lpstr>Academic Considerations</vt:lpstr>
      <vt:lpstr>Reflections</vt:lpstr>
      <vt:lpstr>Best practice checklist</vt:lpstr>
      <vt:lpstr>Ongoing Dialogue:  Lynne:  lhamre@css.edu Sue:  shyndman@css.edu  </vt:lpstr>
    </vt:vector>
  </TitlesOfParts>
  <Company>brain bolts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boelts</dc:creator>
  <cp:lastModifiedBy>lhamre</cp:lastModifiedBy>
  <cp:revision>81</cp:revision>
  <dcterms:created xsi:type="dcterms:W3CDTF">2009-07-28T17:41:50Z</dcterms:created>
  <dcterms:modified xsi:type="dcterms:W3CDTF">2011-03-09T15:43:56Z</dcterms:modified>
</cp:coreProperties>
</file>