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Default Extension="gif" ContentType="image/gif"/>
  <Override PartName="/ppt/notesSlides/notesSlide2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notesSlides/notesSlide24.xml" ContentType="application/vnd.openxmlformats-officedocument.presentationml.notes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5"/>
  </p:notesMasterIdLst>
  <p:sldIdLst>
    <p:sldId id="290" r:id="rId2"/>
    <p:sldId id="270" r:id="rId3"/>
    <p:sldId id="269" r:id="rId4"/>
    <p:sldId id="271" r:id="rId5"/>
    <p:sldId id="257" r:id="rId6"/>
    <p:sldId id="272" r:id="rId7"/>
    <p:sldId id="276" r:id="rId8"/>
    <p:sldId id="258" r:id="rId9"/>
    <p:sldId id="273" r:id="rId10"/>
    <p:sldId id="275" r:id="rId11"/>
    <p:sldId id="274" r:id="rId12"/>
    <p:sldId id="261" r:id="rId13"/>
    <p:sldId id="264" r:id="rId14"/>
    <p:sldId id="259" r:id="rId15"/>
    <p:sldId id="263" r:id="rId16"/>
    <p:sldId id="279" r:id="rId17"/>
    <p:sldId id="268" r:id="rId18"/>
    <p:sldId id="262" r:id="rId19"/>
    <p:sldId id="285" r:id="rId20"/>
    <p:sldId id="281" r:id="rId21"/>
    <p:sldId id="291" r:id="rId22"/>
    <p:sldId id="293" r:id="rId23"/>
    <p:sldId id="289" r:id="rId24"/>
    <p:sldId id="282" r:id="rId25"/>
    <p:sldId id="288" r:id="rId26"/>
    <p:sldId id="294" r:id="rId27"/>
    <p:sldId id="283" r:id="rId28"/>
    <p:sldId id="286" r:id="rId29"/>
    <p:sldId id="292" r:id="rId30"/>
    <p:sldId id="287" r:id="rId31"/>
    <p:sldId id="280" r:id="rId32"/>
    <p:sldId id="295" r:id="rId33"/>
    <p:sldId id="26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7C649"/>
    <a:srgbClr val="C7D7E3"/>
    <a:srgbClr val="E8EFF3"/>
    <a:srgbClr val="FFFFFF"/>
    <a:srgbClr val="4171CE"/>
    <a:srgbClr val="95AEE5"/>
    <a:srgbClr val="0D1517"/>
    <a:srgbClr val="19373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00" d="100"/>
          <a:sy n="100" d="100"/>
        </p:scale>
        <p:origin x="-1128"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2704"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theme" Target="theme/theme1.xml"/><Relationship Id="rId40" Type="http://schemas.openxmlformats.org/officeDocument/2006/relationships/tableStyles" Target="tableStyles.xml"/><Relationship Id="rId7" Type="http://schemas.openxmlformats.org/officeDocument/2006/relationships/slide" Target="slides/slide6.xml"/><Relationship Id="rId36"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viewProps" Target="viewProps.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DA55D4-C7AB-F04F-9947-B9BB9E94F8C5}" type="datetimeFigureOut">
              <a:rPr lang="en-US" smtClean="0"/>
              <a:pPr/>
              <a:t>3/28/11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81B4A-1B46-D740-BEBC-D7D59516381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introduces</a:t>
            </a:r>
            <a:r>
              <a:rPr lang="en-US" baseline="0" dirty="0" smtClean="0"/>
              <a:t> the Rosebud Institute and bio, Christine bio…. Keep it short</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a:t>
            </a:r>
            <a:r>
              <a:rPr lang="en-US" baseline="0" dirty="0" smtClean="0"/>
              <a:t> – put them online for the graduate students to view and receive feedback from…</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now Christine starts blathering on again</a:t>
            </a:r>
            <a:r>
              <a:rPr lang="en-US" baseline="0" dirty="0" smtClean="0"/>
              <a:t> – connecting together with </a:t>
            </a:r>
            <a:r>
              <a:rPr lang="en-US" baseline="0" dirty="0" err="1" smtClean="0"/>
              <a:t>ePortfolios</a:t>
            </a:r>
            <a:r>
              <a:rPr lang="en-US" baseline="0" dirty="0" smtClean="0"/>
              <a:t>, learning to … at the end of the week they were much more screen literate.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Christine – talk about the </a:t>
            </a:r>
            <a:r>
              <a:rPr lang="en-US" dirty="0" err="1" smtClean="0"/>
              <a:t>ePortfolio</a:t>
            </a:r>
            <a:r>
              <a:rPr lang="en-US" dirty="0" smtClean="0"/>
              <a:t> results</a:t>
            </a:r>
          </a:p>
          <a:p>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 more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081B4A-1B46-D740-BEBC-D7D59516381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Christine’s arm</a:t>
            </a:r>
          </a:p>
        </p:txBody>
      </p:sp>
      <p:sp>
        <p:nvSpPr>
          <p:cNvPr id="4" name="Slide Number Placeholder 3"/>
          <p:cNvSpPr>
            <a:spLocks noGrp="1"/>
          </p:cNvSpPr>
          <p:nvPr>
            <p:ph type="sldNum" sz="quarter" idx="10"/>
          </p:nvPr>
        </p:nvSpPr>
        <p:spPr/>
        <p:txBody>
          <a:bodyPr/>
          <a:lstStyle/>
          <a:p>
            <a:fld id="{ED081B4A-1B46-D740-BEBC-D7D59516381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 positive feedback and comments from students… switch to Paul to talk about Crude.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Reset slide to… DTS </a:t>
            </a:r>
          </a:p>
          <a:p>
            <a:r>
              <a:rPr lang="en-US" dirty="0" smtClean="0"/>
              <a:t>We</a:t>
            </a:r>
            <a:r>
              <a:rPr lang="en-US" baseline="0" dirty="0" smtClean="0"/>
              <a:t> decided to move on and expand into other areas – undergraduate students at Carthage in business, education, etc.</a:t>
            </a:r>
          </a:p>
          <a:p>
            <a:r>
              <a:rPr lang="en-US" baseline="0" dirty="0" smtClean="0"/>
              <a:t>Refined the program and offered to high school students</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Collaborative work with another teacher</a:t>
            </a:r>
            <a:r>
              <a:rPr lang="en-US" baseline="0" dirty="0" smtClean="0"/>
              <a:t> to pilot this program… thought it would be condensed and paired down, but because of teacher buy in and going through the program, students had a lot of pre-work material, continual feedback, </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talk about Orson Wells and inspiration for the name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P-Introduce</a:t>
            </a:r>
            <a:r>
              <a:rPr lang="en-US" baseline="0" dirty="0" smtClean="0"/>
              <a:t> </a:t>
            </a:r>
            <a:r>
              <a:rPr lang="en-US" dirty="0" smtClean="0"/>
              <a:t>concept of screen</a:t>
            </a:r>
            <a:r>
              <a:rPr lang="en-US" baseline="0" dirty="0" smtClean="0"/>
              <a:t> literacy here, distinction between DTS and digital story telling, screen media </a:t>
            </a:r>
            <a:r>
              <a:rPr lang="en-US" baseline="0" dirty="0" err="1" smtClean="0"/>
              <a:t>bootcamp</a:t>
            </a:r>
            <a:r>
              <a:rPr lang="en-US" baseline="0" dirty="0" smtClean="0"/>
              <a:t>, applicable to these students in sociology</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 talk about social media, online appropriateness, etc. similar</a:t>
            </a:r>
            <a:r>
              <a:rPr lang="en-US" baseline="0" dirty="0" smtClean="0"/>
              <a:t> </a:t>
            </a:r>
            <a:r>
              <a:rPr lang="en-US" baseline="0" dirty="0" err="1" smtClean="0"/>
              <a:t>v</a:t>
            </a:r>
            <a:r>
              <a:rPr lang="en-US" baseline="0" dirty="0" smtClean="0"/>
              <a:t>. different working with students </a:t>
            </a:r>
            <a:r>
              <a:rPr lang="en-US" baseline="0" dirty="0" err="1" smtClean="0"/>
              <a:t>v</a:t>
            </a:r>
            <a:r>
              <a:rPr lang="en-US" baseline="0" dirty="0" smtClean="0"/>
              <a:t>. adults</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 talk about </a:t>
            </a:r>
            <a:r>
              <a:rPr lang="en-US" dirty="0" err="1" smtClean="0"/>
              <a:t>ePortfolio</a:t>
            </a:r>
            <a:r>
              <a:rPr lang="en-US" dirty="0" smtClean="0"/>
              <a:t> stuff on that day</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Film side – gravitate much</a:t>
            </a:r>
            <a:r>
              <a:rPr lang="en-US" baseline="0" dirty="0" smtClean="0"/>
              <a:t> more easily towards understanding motion media literacy, no fear of technology</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Leading</a:t>
            </a:r>
            <a:r>
              <a:rPr lang="en-US" baseline="0" dirty="0" smtClean="0"/>
              <a:t> to something, authentic audience vector, showing your work is important, not art in a vacuum – teaches the difference and separation of public from personal</a:t>
            </a:r>
          </a:p>
          <a:p>
            <a:r>
              <a:rPr lang="en-US" baseline="0" dirty="0" smtClean="0"/>
              <a:t>Made the event a big deal, important, more ownership by elevating the level of importance via immediate audience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Currently</a:t>
            </a:r>
            <a:r>
              <a:rPr lang="en-US" baseline="0" dirty="0" smtClean="0"/>
              <a:t> gathering resources, success so far is exciting – at any level, strips away the entertainment aspect of screen media, creating cognizant, aware, consumers and creators of screen media. Also talk about camp stuff, exploring other avenues to especially expand the DTS framework.  Accessibility, eliminating fear of technology</a:t>
            </a:r>
          </a:p>
          <a:p>
            <a:r>
              <a:rPr lang="en-US" baseline="0" dirty="0" smtClean="0"/>
              <a:t>Retaining pr professionals and interns to promote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30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Whatever, contact page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Christine – here’s how I got involved,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Christine – started working </a:t>
            </a:r>
            <a:r>
              <a:rPr lang="en-US" dirty="0" err="1" smtClean="0"/>
              <a:t>w</a:t>
            </a:r>
            <a:r>
              <a:rPr lang="en-US" dirty="0" smtClean="0"/>
              <a:t>/ RBI, working with students, etc.</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quick breakdown of Motion Media Language and how it informs how we relate to screen-based media</a:t>
            </a:r>
          </a:p>
          <a:p>
            <a:r>
              <a:rPr lang="en-US" dirty="0" smtClean="0"/>
              <a:t>So we think it’s important not only to understand</a:t>
            </a:r>
            <a:r>
              <a:rPr lang="en-US" baseline="0" dirty="0" smtClean="0"/>
              <a:t>, but to create original screen media</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Christine – </a:t>
            </a:r>
            <a:r>
              <a:rPr lang="en-US" dirty="0" err="1" smtClean="0"/>
              <a:t>ePortfolio</a:t>
            </a:r>
            <a:r>
              <a:rPr lang="en-US" dirty="0" smtClean="0"/>
              <a:t> introduction stuff, important to learn to be literate in other aspects</a:t>
            </a:r>
            <a:r>
              <a:rPr lang="en-US" baseline="0" dirty="0" smtClean="0"/>
              <a:t> – show, share, distribute work by means of an </a:t>
            </a:r>
            <a:r>
              <a:rPr lang="en-US" baseline="0" dirty="0" err="1" smtClean="0"/>
              <a:t>ePortfolio</a:t>
            </a:r>
            <a:r>
              <a:rPr lang="en-US" baseline="0" dirty="0" smtClean="0"/>
              <a:t>. Show who you are, what you’re doing – living breathing resume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we came</a:t>
            </a:r>
            <a:r>
              <a:rPr lang="en-US" baseline="0" dirty="0" smtClean="0"/>
              <a:t> up with a summer series for teachers, with the idea that teachers who learn these skills will be able to teach them to their students. 2-prong approach…</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important to learn the basics of motion</a:t>
            </a:r>
            <a:r>
              <a:rPr lang="en-US" baseline="0" dirty="0" smtClean="0"/>
              <a:t> media and then they learn to distribute their original films through their </a:t>
            </a:r>
            <a:r>
              <a:rPr lang="en-US" baseline="0" dirty="0" err="1" smtClean="0"/>
              <a:t>eportfolio</a:t>
            </a:r>
            <a:r>
              <a:rPr lang="en-US" baseline="0" dirty="0" smtClean="0"/>
              <a:t> sites.</a:t>
            </a:r>
            <a:endParaRPr lang="en-US" dirty="0"/>
          </a:p>
        </p:txBody>
      </p:sp>
      <p:sp>
        <p:nvSpPr>
          <p:cNvPr id="4" name="Slide Number Placeholder 3"/>
          <p:cNvSpPr>
            <a:spLocks noGrp="1"/>
          </p:cNvSpPr>
          <p:nvPr>
            <p:ph type="sldNum" sz="quarter" idx="10"/>
          </p:nvPr>
        </p:nvSpPr>
        <p:spPr/>
        <p:txBody>
          <a:bodyPr/>
          <a:lstStyle/>
          <a:p>
            <a:fld id="{ED081B4A-1B46-D740-BEBC-D7D59516381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5" name="Footer Placeholder 4"/>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5" name="Footer Placeholder 4"/>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5" name="Footer Placeholder 4"/>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5" name="Footer Placeholder 4"/>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5" name="Footer Placeholder 4"/>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6" name="Footer Placeholder 5"/>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8" name="Footer Placeholder 7"/>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4" name="Footer Placeholder 3"/>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3" name="Footer Placeholder 2"/>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6" name="Footer Placeholder 5"/>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A5CC89-A17F-E249-B339-E9A8BBE1F219}" type="datetimeFigureOut">
              <a:rPr lang="en-US" smtClean="0"/>
              <a:pPr/>
              <a:t>3/28/11</a:t>
            </a:fld>
            <a:endParaRPr lang="en-US" dirty="0"/>
          </a:p>
        </p:txBody>
      </p:sp>
      <p:sp>
        <p:nvSpPr>
          <p:cNvPr id="6" name="Footer Placeholder 5"/>
          <p:cNvSpPr>
            <a:spLocks noGrp="1"/>
          </p:cNvSpPr>
          <p:nvPr>
            <p:ph type="ftr" sz="quarter" idx="11"/>
          </p:nvPr>
        </p:nvSpPr>
        <p:spPr>
          <a:xfrm>
            <a:off x="-304800" y="5093623"/>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480A18E-9FB2-FE42-8669-33DB319729AB}" type="slidenum">
              <a:rPr lang="en-US" smtClean="0"/>
              <a:pPr/>
              <a:t>‹#›</a:t>
            </a:fld>
            <a:endParaRPr lang="en-US" dirty="0"/>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2.jpe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3.png"/><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5CC89-A17F-E249-B339-E9A8BBE1F219}" type="datetimeFigureOut">
              <a:rPr lang="en-US" smtClean="0"/>
              <a:pPr/>
              <a:t>3/28/11</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0A18E-9FB2-FE42-8669-33DB319729AB}" type="slidenum">
              <a:rPr lang="en-US" smtClean="0"/>
              <a:pPr/>
              <a:t>‹#›</a:t>
            </a:fld>
            <a:endParaRPr lang="en-US" dirty="0"/>
          </a:p>
        </p:txBody>
      </p:sp>
      <p:pic>
        <p:nvPicPr>
          <p:cNvPr id="8" name="Picture 7" descr="Picture 14.png"/>
          <p:cNvPicPr>
            <a:picLocks noChangeAspect="1"/>
          </p:cNvPicPr>
          <p:nvPr userDrawn="1"/>
        </p:nvPicPr>
        <p:blipFill>
          <a:blip r:embed="rId13"/>
          <a:stretch>
            <a:fillRect/>
          </a:stretch>
        </p:blipFill>
        <p:spPr>
          <a:xfrm>
            <a:off x="4433760" y="6213771"/>
            <a:ext cx="4761039" cy="656929"/>
          </a:xfrm>
          <a:prstGeom prst="rect">
            <a:avLst/>
          </a:prstGeom>
        </p:spPr>
      </p:pic>
      <p:pic>
        <p:nvPicPr>
          <p:cNvPr id="9" name="Picture 8" descr="RBI logo purple.jpg"/>
          <p:cNvPicPr>
            <a:picLocks noChangeAspect="1"/>
          </p:cNvPicPr>
          <p:nvPr userDrawn="1"/>
        </p:nvPicPr>
        <p:blipFill>
          <a:blip r:embed="rId14"/>
          <a:stretch>
            <a:fillRect/>
          </a:stretch>
        </p:blipFill>
        <p:spPr>
          <a:xfrm>
            <a:off x="0" y="0"/>
            <a:ext cx="932068" cy="710147"/>
          </a:xfrm>
          <a:prstGeom prst="rect">
            <a:avLst/>
          </a:prstGeom>
        </p:spPr>
      </p:pic>
      <p:grpSp>
        <p:nvGrpSpPr>
          <p:cNvPr id="13" name="Group 12"/>
          <p:cNvGrpSpPr/>
          <p:nvPr userDrawn="1"/>
        </p:nvGrpSpPr>
        <p:grpSpPr>
          <a:xfrm>
            <a:off x="-25400" y="6226471"/>
            <a:ext cx="2336800" cy="656929"/>
            <a:chOff x="932068" y="5179242"/>
            <a:chExt cx="2734750" cy="866099"/>
          </a:xfrm>
        </p:grpSpPr>
        <p:pic>
          <p:nvPicPr>
            <p:cNvPr id="10" name="Picture 9" descr="Screen shot 2010-07-05 at 12.55.49 PM.png"/>
            <p:cNvPicPr>
              <a:picLocks noChangeAspect="1"/>
            </p:cNvPicPr>
            <p:nvPr userDrawn="1"/>
          </p:nvPicPr>
          <p:blipFill>
            <a:blip r:embed="rId15"/>
            <a:srcRect b="51017"/>
            <a:stretch>
              <a:fillRect/>
            </a:stretch>
          </p:blipFill>
          <p:spPr>
            <a:xfrm>
              <a:off x="932068" y="5179242"/>
              <a:ext cx="2734750" cy="822308"/>
            </a:xfrm>
            <a:prstGeom prst="rect">
              <a:avLst/>
            </a:prstGeom>
          </p:spPr>
        </p:pic>
        <p:pic>
          <p:nvPicPr>
            <p:cNvPr id="12" name="Picture 11" descr="Screen shot 2010-07-05 at 12.55.49 PM.png"/>
            <p:cNvPicPr>
              <a:picLocks noChangeAspect="1"/>
            </p:cNvPicPr>
            <p:nvPr userDrawn="1"/>
          </p:nvPicPr>
          <p:blipFill>
            <a:blip r:embed="rId15"/>
            <a:srcRect t="95627"/>
            <a:stretch>
              <a:fillRect/>
            </a:stretch>
          </p:blipFill>
          <p:spPr>
            <a:xfrm>
              <a:off x="932068" y="5971919"/>
              <a:ext cx="2734750" cy="73422"/>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df"/></Relationships>
</file>

<file path=ppt/slides/_rels/slide10.xml.rels><?xml version="1.0" encoding="UTF-8" standalone="yes"?>
<Relationships xmlns="http://schemas.openxmlformats.org/package/2006/relationships"><Relationship Id="rId4" Type="http://schemas.openxmlformats.org/officeDocument/2006/relationships/hyperlink" Target="http://rosebudinstitute.blogspot.com/"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video" Target="file://localhost/Users/Christine/Desktop/OneVoice%202010/crude%20final%20medium_QT.mov" TargetMode="Externa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4" Type="http://schemas.openxmlformats.org/officeDocument/2006/relationships/image" Target="../media/image29.png"/><Relationship Id="rId10" Type="http://schemas.openxmlformats.org/officeDocument/2006/relationships/image" Target="../media/image35.png"/><Relationship Id="rId5" Type="http://schemas.openxmlformats.org/officeDocument/2006/relationships/image" Target="../media/image30.png"/><Relationship Id="rId7" Type="http://schemas.openxmlformats.org/officeDocument/2006/relationships/image" Target="../media/image32.png"/><Relationship Id="rId11" Type="http://schemas.openxmlformats.org/officeDocument/2006/relationships/image" Target="../media/image36.pn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1.xml"/><Relationship Id="rId9" Type="http://schemas.openxmlformats.org/officeDocument/2006/relationships/image" Target="../media/image34.png"/><Relationship Id="rId3" Type="http://schemas.openxmlformats.org/officeDocument/2006/relationships/image" Target="../media/image28.png"/><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eg"/><Relationship Id="rId5"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3.png"/><Relationship Id="rId1" Type="http://schemas.openxmlformats.org/officeDocument/2006/relationships/video" Target="file://localhost/Users/Christine/Desktop/EDUCAUSE%202011/EDUCAUSE%202011%20movies/eP%20cut%20RBI%20DTS%20@%20EduCause-sm.mov" TargetMode="External"/></Relationships>
</file>

<file path=ppt/slides/_rels/slide27.xml.rels><?xml version="1.0" encoding="UTF-8" standalone="yes"?>
<Relationships xmlns="http://schemas.openxmlformats.org/package/2006/relationships"><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4" Type="http://schemas.openxmlformats.org/officeDocument/2006/relationships/image" Target="../media/image47.pdf"/><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jpeg"/><Relationship Id="rId5"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0.png"/><Relationship Id="rId1" Type="http://schemas.openxmlformats.org/officeDocument/2006/relationships/video" Target="file://localhost/Users/Christine/Desktop/EDUCAUSE%202011/EDUCAUSE%202011%20movies/In%20A%20Fog%20comprsd.mov" TargetMode="Externa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1.png"/><Relationship Id="rId1" Type="http://schemas.openxmlformats.org/officeDocument/2006/relationships/video" Target="file://localhost/Users/Christine/Desktop/EDUCAUSE%202011/EDUCAUSE%202011%20movies/Fortune%20Cookies%20Compd.mov"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4" Type="http://schemas.openxmlformats.org/officeDocument/2006/relationships/hyperlink" Target="mailto:cwells@carthage.edu" TargetMode="External"/><Relationship Id="rId10" Type="http://schemas.openxmlformats.org/officeDocument/2006/relationships/image" Target="../media/image56.png"/><Relationship Id="rId5" Type="http://schemas.openxmlformats.org/officeDocument/2006/relationships/image" Target="../media/image4.pdf"/><Relationship Id="rId7"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27.xml"/><Relationship Id="rId9" Type="http://schemas.openxmlformats.org/officeDocument/2006/relationships/image" Target="../media/image55.png"/><Relationship Id="rId3" Type="http://schemas.openxmlformats.org/officeDocument/2006/relationships/hyperlink" Target="mailto:paul@rosebudinstitute.org" TargetMode="External"/><Relationship Id="rId6"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6" Type="http://schemas.openxmlformats.org/officeDocument/2006/relationships/image" Target="../media/image16.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 Id="rId5"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B_logo_purple.pdf"/>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1028700" y="524772"/>
            <a:ext cx="7086600" cy="542029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Picture 4.png"/>
          <p:cNvPicPr>
            <a:picLocks noGrp="1" noChangeAspect="1"/>
          </p:cNvPicPr>
          <p:nvPr>
            <p:ph idx="1"/>
          </p:nvPr>
        </p:nvPicPr>
        <p:blipFill>
          <a:blip r:embed="rId3"/>
          <a:srcRect l="12110" r="11420"/>
          <a:stretch>
            <a:fillRect/>
          </a:stretch>
        </p:blipFill>
        <p:spPr>
          <a:xfrm>
            <a:off x="0" y="0"/>
            <a:ext cx="9144000" cy="6858000"/>
          </a:xfrm>
        </p:spPr>
      </p:pic>
      <p:sp>
        <p:nvSpPr>
          <p:cNvPr id="6" name="TextBox 5"/>
          <p:cNvSpPr txBox="1"/>
          <p:nvPr/>
        </p:nvSpPr>
        <p:spPr>
          <a:xfrm>
            <a:off x="4495800" y="653534"/>
            <a:ext cx="3962400" cy="369332"/>
          </a:xfrm>
          <a:prstGeom prst="rect">
            <a:avLst/>
          </a:prstGeom>
          <a:noFill/>
        </p:spPr>
        <p:txBody>
          <a:bodyPr wrap="square" rtlCol="0">
            <a:spAutoFit/>
          </a:bodyPr>
          <a:lstStyle/>
          <a:p>
            <a:r>
              <a:rPr lang="en-US" dirty="0" smtClean="0">
                <a:hlinkClick r:id="rId4"/>
              </a:rPr>
              <a:t>http://rosebudinstitute.blogspot.com/</a:t>
            </a:r>
            <a:endParaRPr lang="en-US" dirty="0"/>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descr="Picture 1.png"/>
          <p:cNvPicPr>
            <a:picLocks noChangeAspect="1"/>
          </p:cNvPicPr>
          <p:nvPr/>
        </p:nvPicPr>
        <p:blipFill>
          <a:blip r:embed="rId3"/>
          <a:srcRect l="348" r="141"/>
          <a:stretch>
            <a:fillRect/>
          </a:stretch>
        </p:blipFill>
        <p:spPr>
          <a:xfrm>
            <a:off x="-50801" y="-25401"/>
            <a:ext cx="9385301" cy="6982645"/>
          </a:xfrm>
          <a:prstGeom prst="rect">
            <a:avLst/>
          </a:prstGeom>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ePortfolio screenshots here</a:t>
            </a:r>
            <a:endParaRPr lang="en-US" dirty="0"/>
          </a:p>
        </p:txBody>
      </p:sp>
      <p:pic>
        <p:nvPicPr>
          <p:cNvPr id="4" name="Content Placeholder 3" descr="Picture 2.png"/>
          <p:cNvPicPr>
            <a:picLocks noGrp="1" noChangeAspect="1"/>
          </p:cNvPicPr>
          <p:nvPr>
            <p:ph idx="1"/>
          </p:nvPr>
        </p:nvPicPr>
        <p:blipFill>
          <a:blip r:embed="rId3"/>
          <a:srcRect l="396" r="-224"/>
          <a:stretch>
            <a:fillRect/>
          </a:stretch>
        </p:blipFill>
        <p:spPr>
          <a:xfrm>
            <a:off x="-25400" y="12700"/>
            <a:ext cx="9294742" cy="6858000"/>
          </a:xfrm>
        </p:spPr>
      </p:pic>
      <p:pic>
        <p:nvPicPr>
          <p:cNvPr id="5" name="Picture 4" descr="Picture 3.png"/>
          <p:cNvPicPr>
            <a:picLocks noChangeAspect="1"/>
          </p:cNvPicPr>
          <p:nvPr/>
        </p:nvPicPr>
        <p:blipFill>
          <a:blip r:embed="rId4"/>
          <a:srcRect l="27673" t="39259" r="27246" b="12037"/>
          <a:stretch>
            <a:fillRect/>
          </a:stretch>
        </p:blipFill>
        <p:spPr>
          <a:xfrm>
            <a:off x="3530600" y="3327399"/>
            <a:ext cx="4305300" cy="3571905"/>
          </a:xfrm>
          <a:prstGeom prst="rect">
            <a:avLst/>
          </a:prstGeom>
        </p:spPr>
      </p:pic>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icture 4.png"/>
          <p:cNvPicPr>
            <a:picLocks noGrp="1" noChangeAspect="1"/>
          </p:cNvPicPr>
          <p:nvPr>
            <p:ph idx="1"/>
          </p:nvPr>
        </p:nvPicPr>
        <p:blipFill>
          <a:blip r:embed="rId3"/>
          <a:srcRect t="-11" b="-11"/>
          <a:stretch>
            <a:fillRect/>
          </a:stretch>
        </p:blipFill>
        <p:spPr>
          <a:xfrm>
            <a:off x="0" y="0"/>
            <a:ext cx="9144000" cy="5028848"/>
          </a:xfrm>
        </p:spPr>
      </p:pic>
      <p:pic>
        <p:nvPicPr>
          <p:cNvPr id="5" name="Picture 4" descr="Picture 5.png"/>
          <p:cNvPicPr>
            <a:picLocks noChangeAspect="1"/>
          </p:cNvPicPr>
          <p:nvPr/>
        </p:nvPicPr>
        <p:blipFill>
          <a:blip r:embed="rId4"/>
          <a:stretch>
            <a:fillRect/>
          </a:stretch>
        </p:blipFill>
        <p:spPr>
          <a:xfrm>
            <a:off x="0" y="5011759"/>
            <a:ext cx="9144000" cy="305748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rosebud29.JPG"/>
          <p:cNvPicPr>
            <a:picLocks noGrp="1" noChangeAspect="1"/>
          </p:cNvPicPr>
          <p:nvPr>
            <p:ph idx="1"/>
          </p:nvPr>
        </p:nvPicPr>
        <p:blipFill>
          <a:blip r:embed="rId3"/>
          <a:srcRect l="239" r="-134"/>
          <a:stretch>
            <a:fillRect/>
          </a:stretch>
        </p:blipFill>
        <p:spPr>
          <a:xfrm>
            <a:off x="-534220" y="-177800"/>
            <a:ext cx="10620282" cy="7061200"/>
          </a:xfrm>
        </p:spPr>
      </p:pic>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rosebud30.JPG"/>
          <p:cNvPicPr>
            <a:picLocks noGrp="1" noChangeAspect="1"/>
          </p:cNvPicPr>
          <p:nvPr>
            <p:ph idx="1"/>
          </p:nvPr>
        </p:nvPicPr>
        <p:blipFill>
          <a:blip r:embed="rId3"/>
          <a:srcRect l="-134" r="239"/>
          <a:stretch>
            <a:fillRect/>
          </a:stretch>
        </p:blipFill>
        <p:spPr>
          <a:xfrm>
            <a:off x="-177800" y="0"/>
            <a:ext cx="10314662" cy="6858000"/>
          </a:xfrm>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pPr>
              <a:buNone/>
            </a:pPr>
            <a:r>
              <a:rPr lang="en-US" dirty="0" smtClean="0"/>
              <a:t>“I'm getting a lot of ideas that I can take back to the classroom.”</a:t>
            </a:r>
          </a:p>
          <a:p>
            <a:pPr>
              <a:buNone/>
            </a:pPr>
            <a:r>
              <a:rPr lang="en-US" dirty="0" smtClean="0"/>
              <a:t>“The </a:t>
            </a:r>
            <a:r>
              <a:rPr lang="en-US" dirty="0" err="1" smtClean="0"/>
              <a:t>ePortfolio</a:t>
            </a:r>
            <a:r>
              <a:rPr lang="en-US" dirty="0" smtClean="0"/>
              <a:t> portion of the course was also inspiring.”</a:t>
            </a:r>
          </a:p>
          <a:p>
            <a:pPr>
              <a:buNone/>
            </a:pPr>
            <a:r>
              <a:rPr lang="en-US" dirty="0" smtClean="0"/>
              <a:t>“I learned more technology in this one week than I've learned in my whole life. It's been an amazing class.”</a:t>
            </a:r>
          </a:p>
          <a:p>
            <a:pPr>
              <a:buNone/>
            </a:pPr>
            <a:r>
              <a:rPr lang="en-US" dirty="0" smtClean="0"/>
              <a:t>“I think it's interesting that every single person in this class is going to do something different with what they've learned once they leave. ”</a:t>
            </a:r>
            <a:endParaRPr lang="en-US" dirty="0"/>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28601" y="-165100"/>
            <a:ext cx="9639301" cy="1409700"/>
          </a:xfrm>
          <a:prstGeom prst="rect">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28601" y="6159500"/>
            <a:ext cx="9639301" cy="825500"/>
          </a:xfrm>
          <a:prstGeom prst="rect">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crude final medium_QT.mov">
            <a:hlinkClick r:id="" action="ppaction://media"/>
          </p:cNvPr>
          <p:cNvPicPr/>
          <p:nvPr>
            <p:ph idx="1"/>
            <a:videoFile r:link="rId1"/>
          </p:nvPr>
        </p:nvPicPr>
        <p:blipFill>
          <a:blip r:embed="rId4"/>
          <a:stretch>
            <a:fillRect/>
          </a:stretch>
        </p:blipFill>
        <p:spPr>
          <a:xfrm>
            <a:off x="-228601" y="1069181"/>
            <a:ext cx="9639301" cy="5422107"/>
          </a:xfr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icture 1.png"/>
          <p:cNvPicPr>
            <a:picLocks noGrp="1" noChangeAspect="1"/>
          </p:cNvPicPr>
          <p:nvPr>
            <p:ph idx="1"/>
          </p:nvPr>
        </p:nvPicPr>
        <p:blipFill>
          <a:blip r:embed="rId3"/>
          <a:srcRect l="348" r="141"/>
          <a:stretch>
            <a:fillRect/>
          </a:stretch>
        </p:blipFill>
        <p:spPr>
          <a:xfrm>
            <a:off x="-50801" y="-25401"/>
            <a:ext cx="9385301" cy="6982645"/>
          </a:xfrm>
        </p:spPr>
      </p:pic>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03200" y="-190500"/>
            <a:ext cx="9512300" cy="7200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descr="FUN_ADE_09_00354.JPG"/>
          <p:cNvPicPr>
            <a:picLocks noGrp="1" noChangeAspect="1"/>
          </p:cNvPicPr>
          <p:nvPr>
            <p:ph idx="1"/>
          </p:nvPr>
        </p:nvPicPr>
        <p:blipFill>
          <a:blip r:embed="rId3"/>
          <a:srcRect l="662" t="6812" r="-604" b="13779"/>
          <a:stretch>
            <a:fillRect/>
          </a:stretch>
        </p:blipFill>
        <p:spPr>
          <a:xfrm>
            <a:off x="1676400" y="-1"/>
            <a:ext cx="5791200" cy="6915099"/>
          </a:xfrm>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15900" y="-266700"/>
            <a:ext cx="9791700" cy="7493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Content Placeholder 4" descr="citizen-kane.jpg"/>
          <p:cNvPicPr>
            <a:picLocks noGrp="1" noChangeAspect="1"/>
          </p:cNvPicPr>
          <p:nvPr>
            <p:ph idx="1"/>
          </p:nvPr>
        </p:nvPicPr>
        <p:blipFill>
          <a:blip r:embed="rId3"/>
          <a:srcRect l="-267" r="484"/>
          <a:stretch>
            <a:fillRect/>
          </a:stretch>
        </p:blipFill>
        <p:spPr>
          <a:xfrm>
            <a:off x="1943100" y="0"/>
            <a:ext cx="5130800" cy="6874019"/>
          </a:xfrm>
        </p:spPr>
      </p:pic>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03200" y="-190500"/>
            <a:ext cx="9512300" cy="720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10 RB-groupshot001.jpg"/>
          <p:cNvPicPr>
            <a:picLocks noChangeAspect="1"/>
          </p:cNvPicPr>
          <p:nvPr/>
        </p:nvPicPr>
        <p:blipFill>
          <a:blip r:embed="rId3"/>
          <a:stretch>
            <a:fillRect/>
          </a:stretch>
        </p:blipFill>
        <p:spPr>
          <a:xfrm>
            <a:off x="0" y="1066800"/>
            <a:ext cx="9143416" cy="4964113"/>
          </a:xfrm>
          <a:prstGeom prst="rect">
            <a:avLst/>
          </a:prstGeom>
        </p:spPr>
      </p:pic>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203200" y="-190500"/>
            <a:ext cx="9512300" cy="7200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Social Media Doonesbury 4 frames.gif"/>
          <p:cNvPicPr>
            <a:picLocks noGrp="1" noChangeAspect="1"/>
          </p:cNvPicPr>
          <p:nvPr>
            <p:ph idx="1"/>
          </p:nvPr>
        </p:nvPicPr>
        <p:blipFill>
          <a:blip r:embed="rId2"/>
          <a:srcRect l="-209" r="-591"/>
          <a:stretch>
            <a:fillRect/>
          </a:stretch>
        </p:blipFill>
        <p:spPr>
          <a:xfrm>
            <a:off x="127000" y="342900"/>
            <a:ext cx="8940800" cy="5918200"/>
          </a:xfrm>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203200" y="-190500"/>
            <a:ext cx="9512300" cy="7200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icture 6.png"/>
          <p:cNvPicPr>
            <a:picLocks noChangeAspect="1"/>
          </p:cNvPicPr>
          <p:nvPr/>
        </p:nvPicPr>
        <p:blipFill>
          <a:blip r:embed="rId3"/>
          <a:srcRect t="16667"/>
          <a:stretch>
            <a:fillRect/>
          </a:stretch>
        </p:blipFill>
        <p:spPr>
          <a:xfrm>
            <a:off x="-506411" y="482600"/>
            <a:ext cx="5572125" cy="5715000"/>
          </a:xfrm>
          <a:prstGeom prst="rect">
            <a:avLst/>
          </a:prstGeom>
        </p:spPr>
      </p:pic>
      <p:pic>
        <p:nvPicPr>
          <p:cNvPr id="14" name="Picture 13" descr="article 1.png"/>
          <p:cNvPicPr>
            <a:picLocks noChangeAspect="1"/>
          </p:cNvPicPr>
          <p:nvPr/>
        </p:nvPicPr>
        <p:blipFill>
          <a:blip r:embed="rId4"/>
          <a:stretch>
            <a:fillRect/>
          </a:stretch>
        </p:blipFill>
        <p:spPr>
          <a:xfrm>
            <a:off x="3752850" y="846534"/>
            <a:ext cx="5556250" cy="6858000"/>
          </a:xfrm>
          <a:prstGeom prst="rect">
            <a:avLst/>
          </a:prstGeom>
        </p:spPr>
      </p:pic>
      <p:pic>
        <p:nvPicPr>
          <p:cNvPr id="4" name="Content Placeholder 3" descr="Picture 2.png"/>
          <p:cNvPicPr>
            <a:picLocks noGrp="1" noChangeAspect="1"/>
          </p:cNvPicPr>
          <p:nvPr>
            <p:ph idx="1"/>
          </p:nvPr>
        </p:nvPicPr>
        <p:blipFill>
          <a:blip r:embed="rId5"/>
          <a:srcRect l="-2198" r="65595" b="94342"/>
          <a:stretch>
            <a:fillRect/>
          </a:stretch>
        </p:blipFill>
        <p:spPr>
          <a:xfrm>
            <a:off x="5065713" y="254001"/>
            <a:ext cx="3130829" cy="562630"/>
          </a:xfrm>
        </p:spPr>
      </p:pic>
      <p:pic>
        <p:nvPicPr>
          <p:cNvPr id="10" name="Picture 9" descr="Picture 9.png"/>
          <p:cNvPicPr>
            <a:picLocks noChangeAspect="1"/>
          </p:cNvPicPr>
          <p:nvPr/>
        </p:nvPicPr>
        <p:blipFill>
          <a:blip r:embed="rId6"/>
          <a:stretch>
            <a:fillRect/>
          </a:stretch>
        </p:blipFill>
        <p:spPr>
          <a:xfrm>
            <a:off x="570851" y="1460500"/>
            <a:ext cx="5784850" cy="6858000"/>
          </a:xfrm>
          <a:prstGeom prst="rect">
            <a:avLst/>
          </a:prstGeom>
        </p:spPr>
      </p:pic>
      <p:pic>
        <p:nvPicPr>
          <p:cNvPr id="9" name="Picture 8" descr="Picture 7.png"/>
          <p:cNvPicPr>
            <a:picLocks noChangeAspect="1"/>
          </p:cNvPicPr>
          <p:nvPr/>
        </p:nvPicPr>
        <p:blipFill>
          <a:blip r:embed="rId7"/>
          <a:srcRect r="17498" b="89444"/>
          <a:stretch>
            <a:fillRect/>
          </a:stretch>
        </p:blipFill>
        <p:spPr>
          <a:xfrm>
            <a:off x="570851" y="1435100"/>
            <a:ext cx="3884611" cy="723900"/>
          </a:xfrm>
          <a:prstGeom prst="rect">
            <a:avLst/>
          </a:prstGeom>
        </p:spPr>
      </p:pic>
      <p:pic>
        <p:nvPicPr>
          <p:cNvPr id="16" name="Picture 15" descr="headline 2.png"/>
          <p:cNvPicPr>
            <a:picLocks noChangeAspect="1"/>
          </p:cNvPicPr>
          <p:nvPr/>
        </p:nvPicPr>
        <p:blipFill>
          <a:blip r:embed="rId8"/>
          <a:stretch>
            <a:fillRect/>
          </a:stretch>
        </p:blipFill>
        <p:spPr>
          <a:xfrm>
            <a:off x="0" y="4694634"/>
            <a:ext cx="3723627" cy="1316434"/>
          </a:xfrm>
          <a:prstGeom prst="rect">
            <a:avLst/>
          </a:prstGeom>
        </p:spPr>
      </p:pic>
      <p:pic>
        <p:nvPicPr>
          <p:cNvPr id="15" name="Picture 14" descr="headline.png"/>
          <p:cNvPicPr>
            <a:picLocks noChangeAspect="1"/>
          </p:cNvPicPr>
          <p:nvPr/>
        </p:nvPicPr>
        <p:blipFill>
          <a:blip r:embed="rId9"/>
          <a:stretch>
            <a:fillRect/>
          </a:stretch>
        </p:blipFill>
        <p:spPr>
          <a:xfrm>
            <a:off x="4645025" y="5092700"/>
            <a:ext cx="4660900" cy="762000"/>
          </a:xfrm>
          <a:prstGeom prst="rect">
            <a:avLst/>
          </a:prstGeom>
        </p:spPr>
      </p:pic>
      <p:pic>
        <p:nvPicPr>
          <p:cNvPr id="12" name="Picture 11" descr="wall street.png"/>
          <p:cNvPicPr>
            <a:picLocks noChangeAspect="1"/>
          </p:cNvPicPr>
          <p:nvPr/>
        </p:nvPicPr>
        <p:blipFill>
          <a:blip r:embed="rId10"/>
          <a:stretch>
            <a:fillRect/>
          </a:stretch>
        </p:blipFill>
        <p:spPr>
          <a:xfrm>
            <a:off x="4645025" y="1625600"/>
            <a:ext cx="4495800" cy="533400"/>
          </a:xfrm>
          <a:prstGeom prst="rect">
            <a:avLst/>
          </a:prstGeom>
        </p:spPr>
      </p:pic>
      <p:pic>
        <p:nvPicPr>
          <p:cNvPr id="5" name="Picture 4" descr="Picture 3.png"/>
          <p:cNvPicPr>
            <a:picLocks noChangeAspect="1"/>
          </p:cNvPicPr>
          <p:nvPr/>
        </p:nvPicPr>
        <p:blipFill>
          <a:blip r:embed="rId11"/>
          <a:srcRect l="4299" t="14878" r="3813" b="9585"/>
          <a:stretch>
            <a:fillRect/>
          </a:stretch>
        </p:blipFill>
        <p:spPr>
          <a:xfrm>
            <a:off x="0" y="-127000"/>
            <a:ext cx="4804423" cy="838200"/>
          </a:xfrm>
          <a:prstGeom prst="rect">
            <a:avLst/>
          </a:prstGeom>
        </p:spPr>
      </p:pic>
      <p:pic>
        <p:nvPicPr>
          <p:cNvPr id="7" name="Picture 6" descr="Picture 5.png"/>
          <p:cNvPicPr>
            <a:picLocks noChangeAspect="1"/>
          </p:cNvPicPr>
          <p:nvPr/>
        </p:nvPicPr>
        <p:blipFill>
          <a:blip r:embed="rId12"/>
          <a:stretch>
            <a:fillRect/>
          </a:stretch>
        </p:blipFill>
        <p:spPr>
          <a:xfrm>
            <a:off x="3752850" y="3689350"/>
            <a:ext cx="5181600" cy="838200"/>
          </a:xfrm>
          <a:prstGeom prst="rect">
            <a:avLst/>
          </a:prstGeom>
        </p:spPr>
      </p:pic>
      <p:sp>
        <p:nvSpPr>
          <p:cNvPr id="19" name="Rectangle 18"/>
          <p:cNvSpPr/>
          <p:nvPr/>
        </p:nvSpPr>
        <p:spPr>
          <a:xfrm>
            <a:off x="-206375" y="-196850"/>
            <a:ext cx="9512300" cy="7200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icture 9.png"/>
          <p:cNvPicPr>
            <a:picLocks noChangeAspect="1"/>
          </p:cNvPicPr>
          <p:nvPr/>
        </p:nvPicPr>
        <p:blipFill>
          <a:blip r:embed="rId6"/>
          <a:srcRect r="31778" b="95995"/>
          <a:stretch>
            <a:fillRect/>
          </a:stretch>
        </p:blipFill>
        <p:spPr>
          <a:xfrm>
            <a:off x="408763" y="2862262"/>
            <a:ext cx="8326475" cy="579438"/>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9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10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11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par>
                          <p:cTn id="48" fill="hold">
                            <p:stCondLst>
                              <p:cond delay="130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03200" y="-190500"/>
            <a:ext cx="9512300" cy="7200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10 RB-bradford030.jpg"/>
          <p:cNvPicPr>
            <a:picLocks noGrp="1" noChangeAspect="1"/>
          </p:cNvPicPr>
          <p:nvPr>
            <p:ph idx="1"/>
          </p:nvPr>
        </p:nvPicPr>
        <p:blipFill>
          <a:blip r:embed="rId3"/>
          <a:srcRect l="223" r="36"/>
          <a:stretch>
            <a:fillRect/>
          </a:stretch>
        </p:blipFill>
        <p:spPr>
          <a:xfrm>
            <a:off x="0" y="0"/>
            <a:ext cx="6794500" cy="4525963"/>
          </a:xfrm>
        </p:spPr>
      </p:pic>
      <p:pic>
        <p:nvPicPr>
          <p:cNvPr id="5" name="Picture 4" descr="10 RB-bradford037.jpg"/>
          <p:cNvPicPr>
            <a:picLocks noChangeAspect="1"/>
          </p:cNvPicPr>
          <p:nvPr/>
        </p:nvPicPr>
        <p:blipFill>
          <a:blip r:embed="rId4"/>
          <a:stretch>
            <a:fillRect/>
          </a:stretch>
        </p:blipFill>
        <p:spPr>
          <a:xfrm>
            <a:off x="812800" y="871537"/>
            <a:ext cx="7620000" cy="5064126"/>
          </a:xfrm>
          <a:prstGeom prst="rect">
            <a:avLst/>
          </a:prstGeom>
        </p:spPr>
      </p:pic>
      <p:pic>
        <p:nvPicPr>
          <p:cNvPr id="6" name="Picture 5" descr="10 RB-bradford045.jpg"/>
          <p:cNvPicPr>
            <a:picLocks noChangeAspect="1"/>
          </p:cNvPicPr>
          <p:nvPr/>
        </p:nvPicPr>
        <p:blipFill>
          <a:blip r:embed="rId5"/>
          <a:stretch>
            <a:fillRect/>
          </a:stretch>
        </p:blipFill>
        <p:spPr>
          <a:xfrm>
            <a:off x="1524000" y="1793875"/>
            <a:ext cx="7620000" cy="5064125"/>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03200" y="-190500"/>
            <a:ext cx="9512300" cy="7200900"/>
          </a:xfrm>
          <a:prstGeom prst="rect">
            <a:avLst/>
          </a:prstGeom>
          <a:solidFill>
            <a:srgbClr val="F7C6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kyoung.png"/>
          <p:cNvPicPr>
            <a:picLocks noChangeAspect="1"/>
          </p:cNvPicPr>
          <p:nvPr/>
        </p:nvPicPr>
        <p:blipFill>
          <a:blip r:embed="rId3"/>
          <a:stretch>
            <a:fillRect/>
          </a:stretch>
        </p:blipFill>
        <p:spPr>
          <a:xfrm>
            <a:off x="0" y="971550"/>
            <a:ext cx="9144000" cy="45847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arodriguez.png"/>
          <p:cNvPicPr>
            <a:picLocks noGrp="1" noChangeAspect="1"/>
          </p:cNvPicPr>
          <p:nvPr>
            <p:ph idx="1"/>
          </p:nvPr>
        </p:nvPicPr>
        <p:blipFill>
          <a:blip r:embed="rId2"/>
          <a:srcRect l="-9050" r="-9050"/>
          <a:stretch>
            <a:fillRect/>
          </a:stretch>
        </p:blipFill>
        <p:spPr/>
      </p:pic>
      <p:sp>
        <p:nvSpPr>
          <p:cNvPr id="5" name="Rectangle 4"/>
          <p:cNvSpPr/>
          <p:nvPr/>
        </p:nvSpPr>
        <p:spPr>
          <a:xfrm>
            <a:off x="-203200" y="-190500"/>
            <a:ext cx="9512300" cy="720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rodriguez.png"/>
          <p:cNvPicPr>
            <a:picLocks noChangeAspect="1"/>
          </p:cNvPicPr>
          <p:nvPr/>
        </p:nvPicPr>
        <p:blipFill>
          <a:blip r:embed="rId2"/>
          <a:stretch>
            <a:fillRect/>
          </a:stretch>
        </p:blipFill>
        <p:spPr>
          <a:xfrm>
            <a:off x="0" y="274638"/>
            <a:ext cx="9144000" cy="5940426"/>
          </a:xfrm>
          <a:prstGeom prst="rect">
            <a:avLst/>
          </a:prstGeom>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excerpt of </a:t>
            </a:r>
            <a:r>
              <a:rPr lang="en-US" dirty="0" err="1" smtClean="0"/>
              <a:t>eP</a:t>
            </a:r>
            <a:r>
              <a:rPr lang="en-US" dirty="0" smtClean="0"/>
              <a:t> film</a:t>
            </a:r>
            <a:endParaRPr lang="en-US" dirty="0"/>
          </a:p>
        </p:txBody>
      </p:sp>
      <p:pic>
        <p:nvPicPr>
          <p:cNvPr id="4" name="eP cut RBI DTS @ EduCause-sm.mov">
            <a:hlinkClick r:id="" action="ppaction://media"/>
          </p:cNvPr>
          <p:cNvPicPr/>
          <p:nvPr>
            <p:ph idx="1"/>
            <a:videoFile r:link="rId1"/>
          </p:nvPr>
        </p:nvPicPr>
        <p:blipFill>
          <a:blip r:embed="rId3"/>
          <a:stretch>
            <a:fillRect/>
          </a:stretch>
        </p:blipFill>
        <p:spPr>
          <a:xfrm>
            <a:off x="0" y="12700"/>
            <a:ext cx="9143999" cy="6858000"/>
          </a:xfr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203200" y="-190500"/>
            <a:ext cx="9512300" cy="7200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10 RB-bradford054.jpg"/>
          <p:cNvPicPr>
            <a:picLocks noGrp="1" noChangeAspect="1"/>
          </p:cNvPicPr>
          <p:nvPr>
            <p:ph idx="1"/>
          </p:nvPr>
        </p:nvPicPr>
        <p:blipFill>
          <a:blip r:embed="rId3"/>
          <a:srcRect l="29120" r="14391"/>
          <a:stretch>
            <a:fillRect/>
          </a:stretch>
        </p:blipFill>
        <p:spPr>
          <a:xfrm>
            <a:off x="5295900" y="0"/>
            <a:ext cx="3848100" cy="4525963"/>
          </a:xfrm>
        </p:spPr>
      </p:pic>
      <p:pic>
        <p:nvPicPr>
          <p:cNvPr id="6" name="Picture 5" descr="10 RB-bradford059.jpg"/>
          <p:cNvPicPr>
            <a:picLocks noChangeAspect="1"/>
          </p:cNvPicPr>
          <p:nvPr/>
        </p:nvPicPr>
        <p:blipFill>
          <a:blip r:embed="rId4"/>
          <a:srcRect l="6500" r="24833"/>
          <a:stretch>
            <a:fillRect/>
          </a:stretch>
        </p:blipFill>
        <p:spPr>
          <a:xfrm>
            <a:off x="0" y="1793875"/>
            <a:ext cx="5232400" cy="5064125"/>
          </a:xfrm>
          <a:prstGeom prst="rect">
            <a:avLst/>
          </a:prstGeom>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Silent Shorts Film Festival</a:t>
            </a:r>
            <a:endParaRPr lang="en-US" dirty="0"/>
          </a:p>
        </p:txBody>
      </p:sp>
      <p:pic>
        <p:nvPicPr>
          <p:cNvPr id="6" name="Content Placeholder 5" descr="film fest cropped.jpg"/>
          <p:cNvPicPr>
            <a:picLocks noGrp="1" noChangeAspect="1"/>
          </p:cNvPicPr>
          <p:nvPr>
            <p:ph idx="1"/>
          </p:nvPr>
        </p:nvPicPr>
        <p:blipFill>
          <a:blip r:embed="rId3"/>
          <a:srcRect l="-50120" r="-50120"/>
          <a:stretch>
            <a:fillRect/>
          </a:stretch>
        </p:blipFill>
        <p:spPr/>
      </p:pic>
      <p:sp>
        <p:nvSpPr>
          <p:cNvPr id="5" name="Rectangle 4"/>
          <p:cNvSpPr/>
          <p:nvPr/>
        </p:nvSpPr>
        <p:spPr>
          <a:xfrm>
            <a:off x="-203200" y="-190500"/>
            <a:ext cx="9512300" cy="7200900"/>
          </a:xfrm>
          <a:prstGeom prst="rect">
            <a:avLst/>
          </a:prstGeom>
          <a:solidFill>
            <a:srgbClr val="0D151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SFF-poster2b-smaller.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0" y="338138"/>
            <a:ext cx="9144000" cy="59182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03200" y="-190500"/>
            <a:ext cx="9512300" cy="720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ilm fest cropped.jpg"/>
          <p:cNvPicPr>
            <a:picLocks noChangeAspect="1"/>
          </p:cNvPicPr>
          <p:nvPr/>
        </p:nvPicPr>
        <p:blipFill>
          <a:blip r:embed="rId2"/>
          <a:stretch>
            <a:fillRect/>
          </a:stretch>
        </p:blipFill>
        <p:spPr>
          <a:xfrm>
            <a:off x="1454150" y="0"/>
            <a:ext cx="6235700" cy="6868492"/>
          </a:xfrm>
          <a:prstGeom prst="rect">
            <a:avLst/>
          </a:prstGeom>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icture 1.png"/>
          <p:cNvPicPr>
            <a:picLocks noGrp="1" noChangeAspect="1"/>
          </p:cNvPicPr>
          <p:nvPr>
            <p:ph idx="1"/>
          </p:nvPr>
        </p:nvPicPr>
        <p:blipFill>
          <a:blip r:embed="rId3"/>
          <a:srcRect l="348" r="141"/>
          <a:stretch>
            <a:fillRect/>
          </a:stretch>
        </p:blipFill>
        <p:spPr>
          <a:xfrm>
            <a:off x="-50801" y="-25401"/>
            <a:ext cx="9385301" cy="6982645"/>
          </a:xfrm>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03200" y="-190500"/>
            <a:ext cx="9512300" cy="7200900"/>
          </a:xfrm>
          <a:prstGeom prst="rect">
            <a:avLst/>
          </a:prstGeom>
          <a:solidFill>
            <a:srgbClr val="4171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rbiwebsite.png"/>
          <p:cNvPicPr>
            <a:picLocks noGrp="1" noChangeAspect="1"/>
          </p:cNvPicPr>
          <p:nvPr>
            <p:ph idx="1"/>
          </p:nvPr>
        </p:nvPicPr>
        <p:blipFill>
          <a:blip r:embed="rId3"/>
          <a:srcRect l="283" r="82"/>
          <a:stretch>
            <a:fillRect/>
          </a:stretch>
        </p:blipFill>
        <p:spPr>
          <a:xfrm>
            <a:off x="0" y="-12700"/>
            <a:ext cx="9174504" cy="6578600"/>
          </a:xfrm>
        </p:spPr>
      </p:pic>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03200" y="-190500"/>
            <a:ext cx="9512300" cy="720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In A Fog comprsd.mov">
            <a:hlinkClick r:id="" action="ppaction://media"/>
          </p:cNvPr>
          <p:cNvPicPr/>
          <p:nvPr>
            <p:ph idx="1"/>
            <a:videoFile r:link="rId1"/>
          </p:nvPr>
        </p:nvPicPr>
        <p:blipFill>
          <a:blip r:embed="rId3"/>
          <a:stretch>
            <a:fillRect/>
          </a:stretch>
        </p:blipFill>
        <p:spPr>
          <a:xfrm>
            <a:off x="0" y="0"/>
            <a:ext cx="9144000" cy="6858000"/>
          </a:xfr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203200" y="-190500"/>
            <a:ext cx="9512300" cy="72009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Fortune Cookies Compd.mov">
            <a:hlinkClick r:id="" action="ppaction://media"/>
          </p:cNvPr>
          <p:cNvPicPr/>
          <p:nvPr>
            <p:ph idx="1"/>
            <a:videoFile r:link="rId1"/>
          </p:nvPr>
        </p:nvPicPr>
        <p:blipFill>
          <a:blip r:embed="rId3"/>
          <a:stretch>
            <a:fillRect/>
          </a:stretch>
        </p:blipFill>
        <p:spPr>
          <a:xfrm>
            <a:off x="12700" y="342900"/>
            <a:ext cx="9144001" cy="6096000"/>
          </a:xfr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7938"/>
            <a:ext cx="8229600" cy="1143000"/>
          </a:xfrm>
        </p:spPr>
        <p:txBody>
          <a:bodyPr/>
          <a:lstStyle/>
          <a:p>
            <a:r>
              <a:rPr lang="en-US" dirty="0" smtClean="0"/>
              <a:t>Contact</a:t>
            </a:r>
            <a:endParaRPr lang="en-US" dirty="0"/>
          </a:p>
        </p:txBody>
      </p:sp>
      <p:sp>
        <p:nvSpPr>
          <p:cNvPr id="10" name="Content Placeholder 9"/>
          <p:cNvSpPr>
            <a:spLocks noGrp="1"/>
          </p:cNvSpPr>
          <p:nvPr>
            <p:ph sz="half" idx="2"/>
          </p:nvPr>
        </p:nvSpPr>
        <p:spPr>
          <a:xfrm>
            <a:off x="457200" y="1150938"/>
            <a:ext cx="8686800" cy="1135062"/>
          </a:xfrm>
        </p:spPr>
        <p:txBody>
          <a:bodyPr>
            <a:normAutofit/>
          </a:bodyPr>
          <a:lstStyle/>
          <a:p>
            <a:pPr>
              <a:buNone/>
            </a:pPr>
            <a:r>
              <a:rPr lang="en-US" sz="2600" dirty="0" smtClean="0"/>
              <a:t>Paul </a:t>
            </a:r>
            <a:r>
              <a:rPr lang="en-US" sz="2600" dirty="0" err="1" smtClean="0"/>
              <a:t>Chilsen</a:t>
            </a:r>
            <a:r>
              <a:rPr lang="en-US" sz="2600" dirty="0" smtClean="0"/>
              <a:t>						Christine Wells</a:t>
            </a:r>
          </a:p>
          <a:p>
            <a:pPr>
              <a:buNone/>
            </a:pPr>
            <a:r>
              <a:rPr lang="en-US" sz="2600" u="sng" dirty="0" smtClean="0">
                <a:solidFill>
                  <a:srgbClr val="0000FF"/>
                </a:solidFill>
                <a:hlinkClick r:id="rId3"/>
              </a:rPr>
              <a:t>paul@rosebudinstitute.org</a:t>
            </a:r>
            <a:r>
              <a:rPr lang="en-US" sz="2600" u="sng" dirty="0" smtClean="0">
                <a:solidFill>
                  <a:srgbClr val="0000FF"/>
                </a:solidFill>
              </a:rPr>
              <a:t>	</a:t>
            </a:r>
            <a:r>
              <a:rPr lang="en-US" sz="2600" dirty="0" smtClean="0">
                <a:solidFill>
                  <a:srgbClr val="0000FF"/>
                </a:solidFill>
              </a:rPr>
              <a:t>	</a:t>
            </a:r>
            <a:r>
              <a:rPr lang="en-US" sz="2600" u="sng" dirty="0" err="1" smtClean="0">
                <a:solidFill>
                  <a:srgbClr val="0000FF"/>
                </a:solidFill>
                <a:hlinkClick r:id="rId4"/>
              </a:rPr>
              <a:t>christine@</a:t>
            </a:r>
            <a:r>
              <a:rPr lang="en-US" sz="2600" u="sng" dirty="0" err="1" smtClean="0">
                <a:solidFill>
                  <a:srgbClr val="0000FF"/>
                </a:solidFill>
              </a:rPr>
              <a:t>rosebudinstitute.org</a:t>
            </a:r>
            <a:endParaRPr lang="en-US" sz="2600" u="sng" dirty="0" smtClean="0">
              <a:solidFill>
                <a:srgbClr val="0000FF"/>
              </a:solidFill>
            </a:endParaRPr>
          </a:p>
          <a:p>
            <a:pPr>
              <a:buNone/>
            </a:pPr>
            <a:endParaRPr lang="en-US" dirty="0"/>
          </a:p>
        </p:txBody>
      </p:sp>
      <p:sp>
        <p:nvSpPr>
          <p:cNvPr id="11" name="Rectangle 10"/>
          <p:cNvSpPr/>
          <p:nvPr/>
        </p:nvSpPr>
        <p:spPr>
          <a:xfrm>
            <a:off x="0" y="0"/>
            <a:ext cx="1333500" cy="825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RB_logo_purple.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42900" y="2412383"/>
            <a:ext cx="4178300" cy="3195834"/>
          </a:xfrm>
          <a:prstGeom prst="rect">
            <a:avLst/>
          </a:prstGeom>
        </p:spPr>
      </p:pic>
      <p:pic>
        <p:nvPicPr>
          <p:cNvPr id="7" name="Picture 6" descr="Picture 12.png"/>
          <p:cNvPicPr>
            <a:picLocks noChangeAspect="1"/>
          </p:cNvPicPr>
          <p:nvPr/>
        </p:nvPicPr>
        <p:blipFill>
          <a:blip r:embed="rId7"/>
          <a:stretch>
            <a:fillRect/>
          </a:stretch>
        </p:blipFill>
        <p:spPr>
          <a:xfrm>
            <a:off x="4787900" y="4013200"/>
            <a:ext cx="2209800" cy="685800"/>
          </a:xfrm>
          <a:prstGeom prst="rect">
            <a:avLst/>
          </a:prstGeom>
        </p:spPr>
      </p:pic>
      <p:pic>
        <p:nvPicPr>
          <p:cNvPr id="12" name="Picture 11" descr="Picture 13.png"/>
          <p:cNvPicPr>
            <a:picLocks noChangeAspect="1"/>
          </p:cNvPicPr>
          <p:nvPr/>
        </p:nvPicPr>
        <p:blipFill>
          <a:blip r:embed="rId8"/>
          <a:stretch>
            <a:fillRect/>
          </a:stretch>
        </p:blipFill>
        <p:spPr>
          <a:xfrm>
            <a:off x="4787900" y="3289300"/>
            <a:ext cx="2083594" cy="635000"/>
          </a:xfrm>
          <a:prstGeom prst="rect">
            <a:avLst/>
          </a:prstGeom>
        </p:spPr>
      </p:pic>
      <p:pic>
        <p:nvPicPr>
          <p:cNvPr id="14" name="Picture 13" descr="Picture 14.png"/>
          <p:cNvPicPr>
            <a:picLocks noChangeAspect="1"/>
          </p:cNvPicPr>
          <p:nvPr/>
        </p:nvPicPr>
        <p:blipFill>
          <a:blip r:embed="rId9"/>
          <a:stretch>
            <a:fillRect/>
          </a:stretch>
        </p:blipFill>
        <p:spPr>
          <a:xfrm>
            <a:off x="4787900" y="4851400"/>
            <a:ext cx="2971800" cy="685800"/>
          </a:xfrm>
          <a:prstGeom prst="rect">
            <a:avLst/>
          </a:prstGeom>
        </p:spPr>
      </p:pic>
      <p:pic>
        <p:nvPicPr>
          <p:cNvPr id="15" name="Picture 14" descr="youtube.png"/>
          <p:cNvPicPr>
            <a:picLocks noChangeAspect="1"/>
          </p:cNvPicPr>
          <p:nvPr/>
        </p:nvPicPr>
        <p:blipFill>
          <a:blip r:embed="rId10"/>
          <a:stretch>
            <a:fillRect/>
          </a:stretch>
        </p:blipFill>
        <p:spPr>
          <a:xfrm>
            <a:off x="4787900" y="2527300"/>
            <a:ext cx="1574800" cy="7112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a:p>
        </p:txBody>
      </p:sp>
      <p:pic>
        <p:nvPicPr>
          <p:cNvPr id="8" name="Picture 7" descr="232323232fp53247&gt;nu=3474&gt;86-&gt;238&gt;WSNRCG=3247;;4958329nu0mrj.jpe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512161" y="0"/>
            <a:ext cx="10181892" cy="94271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512161" y="5948706"/>
            <a:ext cx="10181892" cy="94271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descr="NxNW Clip QT still 2.jpg"/>
          <p:cNvPicPr>
            <a:picLocks noChangeAspect="1"/>
          </p:cNvPicPr>
          <p:nvPr/>
        </p:nvPicPr>
        <p:blipFill>
          <a:blip r:embed="rId3"/>
          <a:srcRect l="3670" t="7088" r="-16"/>
          <a:stretch>
            <a:fillRect/>
          </a:stretch>
        </p:blipFill>
        <p:spPr>
          <a:xfrm>
            <a:off x="-512161" y="224283"/>
            <a:ext cx="10181892" cy="6545903"/>
          </a:xfrm>
          <a:prstGeom prst="rect">
            <a:avLst/>
          </a:prstGeom>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8.png"/>
          <p:cNvPicPr>
            <a:picLocks noChangeAspect="1"/>
          </p:cNvPicPr>
          <p:nvPr/>
        </p:nvPicPr>
        <p:blipFill>
          <a:blip r:embed="rId3"/>
          <a:stretch>
            <a:fillRect/>
          </a:stretch>
        </p:blipFill>
        <p:spPr>
          <a:xfrm>
            <a:off x="549275" y="723900"/>
            <a:ext cx="8045450" cy="5447286"/>
          </a:xfrm>
          <a:prstGeom prst="rect">
            <a:avLst/>
          </a:prstGeom>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Picture 9.png"/>
          <p:cNvPicPr>
            <a:picLocks noGrp="1" noChangeAspect="1"/>
          </p:cNvPicPr>
          <p:nvPr>
            <p:ph idx="1"/>
          </p:nvPr>
        </p:nvPicPr>
        <p:blipFill>
          <a:blip r:embed="rId3"/>
          <a:srcRect t="-1174" b="-1174"/>
          <a:stretch>
            <a:fillRect/>
          </a:stretch>
        </p:blipFill>
        <p:spPr>
          <a:xfrm>
            <a:off x="457200" y="1079500"/>
            <a:ext cx="8229600" cy="4525963"/>
          </a:xfrm>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7" name="Picture 6" descr="Picture 6.png"/>
          <p:cNvPicPr>
            <a:picLocks noChangeAspect="1"/>
          </p:cNvPicPr>
          <p:nvPr/>
        </p:nvPicPr>
        <p:blipFill>
          <a:blip r:embed="rId3"/>
          <a:stretch>
            <a:fillRect/>
          </a:stretch>
        </p:blipFill>
        <p:spPr>
          <a:xfrm>
            <a:off x="-12700" y="12700"/>
            <a:ext cx="6137276" cy="6858000"/>
          </a:xfrm>
          <a:prstGeom prst="rect">
            <a:avLst/>
          </a:prstGeom>
        </p:spPr>
      </p:pic>
      <p:pic>
        <p:nvPicPr>
          <p:cNvPr id="8" name="Picture 7" descr="Picture 7.png"/>
          <p:cNvPicPr>
            <a:picLocks noChangeAspect="1"/>
          </p:cNvPicPr>
          <p:nvPr/>
        </p:nvPicPr>
        <p:blipFill>
          <a:blip r:embed="rId4"/>
          <a:srcRect l="5648"/>
          <a:stretch>
            <a:fillRect/>
          </a:stretch>
        </p:blipFill>
        <p:spPr>
          <a:xfrm>
            <a:off x="5921376" y="12700"/>
            <a:ext cx="3235324" cy="6858000"/>
          </a:xfrm>
          <a:prstGeom prst="rect">
            <a:avLst/>
          </a:prstGeom>
        </p:spPr>
      </p:pic>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 name="Picture 5" descr="Hagie Luck-H.jpg"/>
          <p:cNvPicPr>
            <a:picLocks noChangeAspect="1"/>
          </p:cNvPicPr>
          <p:nvPr/>
        </p:nvPicPr>
        <p:blipFill>
          <a:blip r:embed="rId3"/>
          <a:stretch>
            <a:fillRect/>
          </a:stretch>
        </p:blipFill>
        <p:spPr>
          <a:xfrm>
            <a:off x="4662311" y="831850"/>
            <a:ext cx="4481689" cy="2520950"/>
          </a:xfrm>
          <a:prstGeom prst="rect">
            <a:avLst/>
          </a:prstGeom>
        </p:spPr>
      </p:pic>
      <p:pic>
        <p:nvPicPr>
          <p:cNvPr id="7" name="Picture 6" descr="Number One Fan QT-H+.jpg"/>
          <p:cNvPicPr>
            <a:picLocks noChangeAspect="1"/>
          </p:cNvPicPr>
          <p:nvPr/>
        </p:nvPicPr>
        <p:blipFill>
          <a:blip r:embed="rId4"/>
          <a:stretch>
            <a:fillRect/>
          </a:stretch>
        </p:blipFill>
        <p:spPr>
          <a:xfrm>
            <a:off x="-1" y="3517900"/>
            <a:ext cx="4749800" cy="2671763"/>
          </a:xfrm>
          <a:prstGeom prst="rect">
            <a:avLst/>
          </a:prstGeom>
        </p:spPr>
      </p:pic>
      <p:pic>
        <p:nvPicPr>
          <p:cNvPr id="8" name="Picture 7" descr="Pham252-H.jpg"/>
          <p:cNvPicPr>
            <a:picLocks noChangeAspect="1"/>
          </p:cNvPicPr>
          <p:nvPr/>
        </p:nvPicPr>
        <p:blipFill>
          <a:blip r:embed="rId5"/>
          <a:stretch>
            <a:fillRect/>
          </a:stretch>
        </p:blipFill>
        <p:spPr>
          <a:xfrm>
            <a:off x="4749800" y="4386262"/>
            <a:ext cx="4394200" cy="2471738"/>
          </a:xfrm>
          <a:prstGeom prst="rect">
            <a:avLst/>
          </a:prstGeom>
        </p:spPr>
      </p:pic>
      <p:pic>
        <p:nvPicPr>
          <p:cNvPr id="9" name="Picture 8" descr="World Coup.jpg"/>
          <p:cNvPicPr>
            <a:picLocks noChangeAspect="1"/>
          </p:cNvPicPr>
          <p:nvPr/>
        </p:nvPicPr>
        <p:blipFill>
          <a:blip r:embed="rId6"/>
          <a:stretch>
            <a:fillRect/>
          </a:stretch>
        </p:blipFill>
        <p:spPr>
          <a:xfrm>
            <a:off x="-1" y="0"/>
            <a:ext cx="4696177" cy="2641600"/>
          </a:xfrm>
          <a:prstGeom prst="rect">
            <a:avLst/>
          </a:prstGeom>
        </p:spPr>
      </p:pic>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9278</TotalTime>
  <Words>686</Words>
  <Application>Microsoft Macintosh PowerPoint</Application>
  <PresentationFormat>On-screen Show (4:3)</PresentationFormat>
  <Paragraphs>68</Paragraphs>
  <Slides>33</Slides>
  <Notes>27</Notes>
  <HiddenSlides>0</HiddenSlides>
  <MMClips>4</MMClips>
  <ScaleCrop>false</ScaleCrop>
  <HeadingPairs>
    <vt:vector size="4" baseType="variant">
      <vt:variant>
        <vt:lpstr>Design Template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Insert ePortfolio screenshots here</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Insert excerpt of eP film</vt:lpstr>
      <vt:lpstr>Slide 27</vt:lpstr>
      <vt:lpstr>Silent Shorts Film Festival</vt:lpstr>
      <vt:lpstr>Slide 29</vt:lpstr>
      <vt:lpstr>Slide 30</vt:lpstr>
      <vt:lpstr>Slide 31</vt:lpstr>
      <vt:lpstr>Slide 32</vt:lpstr>
      <vt:lpstr>Contact</vt:lpstr>
    </vt:vector>
  </TitlesOfParts>
  <Company>Deerfield Public School District 109</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Christine Wells</dc:creator>
  <cp:lastModifiedBy>Christine Wells</cp:lastModifiedBy>
  <cp:revision>23</cp:revision>
  <dcterms:created xsi:type="dcterms:W3CDTF">2011-03-28T06:36:51Z</dcterms:created>
  <dcterms:modified xsi:type="dcterms:W3CDTF">2011-03-28T06:41:26Z</dcterms:modified>
</cp:coreProperties>
</file>