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62" r:id="rId3"/>
    <p:sldId id="263" r:id="rId4"/>
    <p:sldId id="264" r:id="rId5"/>
    <p:sldId id="266" r:id="rId6"/>
    <p:sldId id="267" r:id="rId7"/>
    <p:sldId id="257" r:id="rId8"/>
    <p:sldId id="265" r:id="rId9"/>
    <p:sldId id="268" r:id="rId10"/>
    <p:sldId id="269" r:id="rId11"/>
    <p:sldId id="261"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4A9"/>
    <a:srgbClr val="F58025"/>
    <a:srgbClr val="B30838"/>
    <a:srgbClr val="EC922E"/>
    <a:srgbClr val="FCD866"/>
    <a:srgbClr val="F3E570"/>
    <a:srgbClr val="DA5919"/>
    <a:srgbClr val="5D717E"/>
    <a:srgbClr val="3D6117"/>
    <a:srgbClr val="004A7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96" autoAdjust="0"/>
    <p:restoredTop sz="80959" autoAdjust="0"/>
  </p:normalViewPr>
  <p:slideViewPr>
    <p:cSldViewPr snapToGrid="0" snapToObjects="1">
      <p:cViewPr varScale="1">
        <p:scale>
          <a:sx n="90" d="100"/>
          <a:sy n="90" d="100"/>
        </p:scale>
        <p:origin x="-152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5ADED9B-6D03-47BF-AFAE-5ECB447ECAAB}" type="datetime1">
              <a:rPr lang="en-US"/>
              <a:pPr/>
              <a:t>3/11/2011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AABB746-9A00-4CD7-8078-9815D0DE0F59}"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5CA550B-4A0B-4E63-BAD4-F7B1E362DA3D}" type="datetime1">
              <a:rPr lang="en-US"/>
              <a:pPr/>
              <a:t>3/11/2011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954E0C0-7263-45AD-BDE4-6C593E369808}"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ＭＳ Ｐゴシック" pitchFamily="48" charset="-128"/>
                <a:cs typeface="ＭＳ Ｐゴシック" pitchFamily="48" charset="-128"/>
              </a:rPr>
              <a:t>Twitter isn’t just reading about what other people are having for lunch.</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The value of Twitter comes from the aggregation over time of snippets of information about...</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your staff</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your campus community</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the wider higher education community</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your other interests.</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Understanding who, what and how to follow will go a long way towards deriving value from Twitter.</a:t>
            </a:r>
          </a:p>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ＭＳ Ｐゴシック" pitchFamily="48" charset="-128"/>
                <a:cs typeface="ＭＳ Ｐゴシック" pitchFamily="48" charset="-128"/>
              </a:rPr>
              <a:t>Activity:</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Ask participants at each table to exchange Twitter aliases and follow each other.</a:t>
            </a:r>
          </a:p>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ＭＳ Ｐゴシック" pitchFamily="48" charset="-128"/>
                <a:cs typeface="ＭＳ Ｐゴシック" pitchFamily="48" charset="-128"/>
              </a:rPr>
              <a:t>You can choose different levels of visibility of your tweets.</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If you set up your account to be publicly visible, your tweets will be visible to everyone and appear on the public timeline. Anyone who follows you will be able to read what you tweet.</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If you set up your account to protect your tweets, then you have to approve another person's request to follow you before that person can see your tweets.</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Direct messages are private messages that you send to people who follow you. You cannot send a DM to someone you don't follow on Twitter.</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Activities:</a:t>
            </a:r>
          </a:p>
          <a:p>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Demonstrate difference between the types of tweets.</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Have participants send DMs to each other.</a:t>
            </a:r>
          </a:p>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err="1" smtClean="0">
                <a:solidFill>
                  <a:schemeClr val="tx1"/>
                </a:solidFill>
                <a:latin typeface="+mn-lt"/>
                <a:ea typeface="ＭＳ Ｐゴシック" pitchFamily="48" charset="-128"/>
                <a:cs typeface="ＭＳ Ｐゴシック" pitchFamily="48" charset="-128"/>
              </a:rPr>
              <a:t>Hashtags</a:t>
            </a:r>
            <a:r>
              <a:rPr lang="en-US" sz="1200" b="0" i="0" kern="1200" dirty="0" smtClean="0">
                <a:solidFill>
                  <a:schemeClr val="tx1"/>
                </a:solidFill>
                <a:latin typeface="+mn-lt"/>
                <a:ea typeface="ＭＳ Ｐゴシック" pitchFamily="48" charset="-128"/>
                <a:cs typeface="ＭＳ Ｐゴシック" pitchFamily="48" charset="-128"/>
              </a:rPr>
              <a:t> are an important means of "tagging" tweets on specific topics so that others can follow the topic more easily.</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Use </a:t>
            </a:r>
            <a:r>
              <a:rPr lang="en-US" sz="1200" b="0" i="0" kern="1200" dirty="0" err="1" smtClean="0">
                <a:solidFill>
                  <a:schemeClr val="tx1"/>
                </a:solidFill>
                <a:latin typeface="+mn-lt"/>
                <a:ea typeface="ＭＳ Ｐゴシック" pitchFamily="48" charset="-128"/>
                <a:cs typeface="ＭＳ Ｐゴシック" pitchFamily="48" charset="-128"/>
              </a:rPr>
              <a:t>hashtags</a:t>
            </a:r>
            <a:r>
              <a:rPr lang="en-US" sz="1200" b="0" i="0" kern="1200" dirty="0" smtClean="0">
                <a:solidFill>
                  <a:schemeClr val="tx1"/>
                </a:solidFill>
                <a:latin typeface="+mn-lt"/>
                <a:ea typeface="ＭＳ Ｐゴシック" pitchFamily="48" charset="-128"/>
                <a:cs typeface="ＭＳ Ｐゴシック" pitchFamily="48" charset="-128"/>
              </a:rPr>
              <a:t> that have been established for given specific topics or try starting your own to see if it becomes popular!</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Note that some people (Melissa is one of them) will occasionally use </a:t>
            </a:r>
            <a:r>
              <a:rPr lang="en-US" sz="1200" b="0" i="0" kern="1200" dirty="0" err="1" smtClean="0">
                <a:solidFill>
                  <a:schemeClr val="tx1"/>
                </a:solidFill>
                <a:latin typeface="+mn-lt"/>
                <a:ea typeface="ＭＳ Ｐゴシック" pitchFamily="48" charset="-128"/>
                <a:cs typeface="ＭＳ Ｐゴシック" pitchFamily="48" charset="-128"/>
              </a:rPr>
              <a:t>hashtags</a:t>
            </a:r>
            <a:r>
              <a:rPr lang="en-US" sz="1200" b="0" i="0" kern="1200" dirty="0" smtClean="0">
                <a:solidFill>
                  <a:schemeClr val="tx1"/>
                </a:solidFill>
                <a:latin typeface="+mn-lt"/>
                <a:ea typeface="ＭＳ Ｐゴシック" pitchFamily="48" charset="-128"/>
                <a:cs typeface="ＭＳ Ｐゴシック" pitchFamily="48" charset="-128"/>
              </a:rPr>
              <a:t> as a means of emphasis or as a side/parenthetical remark instead.</a:t>
            </a:r>
          </a:p>
          <a:p>
            <a:r>
              <a:rPr lang="en-US" sz="1200" b="0" i="0" kern="1200" dirty="0" smtClean="0">
                <a:solidFill>
                  <a:schemeClr val="tx1"/>
                </a:solidFill>
                <a:latin typeface="+mn-lt"/>
                <a:ea typeface="ＭＳ Ｐゴシック" pitchFamily="48" charset="-128"/>
                <a:cs typeface="ＭＳ Ｐゴシック" pitchFamily="48" charset="-128"/>
              </a:rPr>
              <a:t/>
            </a:r>
            <a:br>
              <a:rPr lang="en-US" sz="1200" b="0" i="0" kern="1200" dirty="0" smtClean="0">
                <a:solidFill>
                  <a:schemeClr val="tx1"/>
                </a:solidFill>
                <a:latin typeface="+mn-lt"/>
                <a:ea typeface="ＭＳ Ｐゴシック" pitchFamily="48" charset="-128"/>
                <a:cs typeface="ＭＳ Ｐゴシック" pitchFamily="48" charset="-128"/>
              </a:rPr>
            </a:br>
            <a:r>
              <a:rPr lang="en-US" sz="1200" b="0" i="0" kern="1200" dirty="0" smtClean="0">
                <a:solidFill>
                  <a:schemeClr val="tx1"/>
                </a:solidFill>
                <a:latin typeface="+mn-lt"/>
                <a:ea typeface="ＭＳ Ｐゴシック" pitchFamily="48" charset="-128"/>
                <a:cs typeface="ＭＳ Ｐゴシック" pitchFamily="48" charset="-128"/>
              </a:rPr>
              <a:t>A particularly effective way to follow </a:t>
            </a:r>
            <a:r>
              <a:rPr lang="en-US" sz="1200" b="0" i="0" kern="1200" dirty="0" err="1" smtClean="0">
                <a:solidFill>
                  <a:schemeClr val="tx1"/>
                </a:solidFill>
                <a:latin typeface="+mn-lt"/>
                <a:ea typeface="ＭＳ Ｐゴシック" pitchFamily="48" charset="-128"/>
                <a:cs typeface="ＭＳ Ｐゴシック" pitchFamily="48" charset="-128"/>
              </a:rPr>
              <a:t>hashtags</a:t>
            </a:r>
            <a:r>
              <a:rPr lang="en-US" sz="1200" b="0" i="0" kern="1200" dirty="0" smtClean="0">
                <a:solidFill>
                  <a:schemeClr val="tx1"/>
                </a:solidFill>
                <a:latin typeface="+mn-lt"/>
                <a:ea typeface="ＭＳ Ｐゴシック" pitchFamily="48" charset="-128"/>
                <a:cs typeface="ＭＳ Ｐゴシック" pitchFamily="48" charset="-128"/>
              </a:rPr>
              <a:t> of interest are to combine </a:t>
            </a:r>
            <a:r>
              <a:rPr lang="en-US" sz="1200" b="0" i="0" kern="1200" dirty="0" err="1" smtClean="0">
                <a:solidFill>
                  <a:schemeClr val="tx1"/>
                </a:solidFill>
                <a:latin typeface="+mn-lt"/>
                <a:ea typeface="ＭＳ Ｐゴシック" pitchFamily="48" charset="-128"/>
                <a:cs typeface="ＭＳ Ｐゴシック" pitchFamily="48" charset="-128"/>
              </a:rPr>
              <a:t>hashtags</a:t>
            </a:r>
            <a:r>
              <a:rPr lang="en-US" sz="1200" b="0" i="0" kern="1200" dirty="0" smtClean="0">
                <a:solidFill>
                  <a:schemeClr val="tx1"/>
                </a:solidFill>
                <a:latin typeface="+mn-lt"/>
                <a:ea typeface="ＭＳ Ｐゴシック" pitchFamily="48" charset="-128"/>
                <a:cs typeface="ＭＳ Ｐゴシック" pitchFamily="48" charset="-128"/>
              </a:rPr>
              <a:t> with search engines.</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Activity:</a:t>
            </a:r>
          </a:p>
          <a:p>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Go to search.twitter.com and type #mwrc11 to follow the main </a:t>
            </a:r>
            <a:r>
              <a:rPr lang="en-US" sz="1200" b="0" i="0" kern="1200" dirty="0" err="1" smtClean="0">
                <a:solidFill>
                  <a:schemeClr val="tx1"/>
                </a:solidFill>
                <a:latin typeface="+mn-lt"/>
                <a:ea typeface="ＭＳ Ｐゴシック" pitchFamily="48" charset="-128"/>
                <a:cs typeface="ＭＳ Ｐゴシック" pitchFamily="48" charset="-128"/>
              </a:rPr>
              <a:t>hashtag</a:t>
            </a:r>
            <a:r>
              <a:rPr lang="en-US" sz="1200" b="0" i="0" kern="1200" dirty="0" smtClean="0">
                <a:solidFill>
                  <a:schemeClr val="tx1"/>
                </a:solidFill>
                <a:latin typeface="+mn-lt"/>
                <a:ea typeface="ＭＳ Ｐゴシック" pitchFamily="48" charset="-128"/>
                <a:cs typeface="ＭＳ Ｐゴシック" pitchFamily="48" charset="-128"/>
              </a:rPr>
              <a:t> for this conference.</a:t>
            </a:r>
          </a:p>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err="1" smtClean="0">
                <a:solidFill>
                  <a:schemeClr val="tx1"/>
                </a:solidFill>
                <a:latin typeface="+mn-lt"/>
                <a:ea typeface="ＭＳ Ｐゴシック" pitchFamily="48" charset="-128"/>
                <a:cs typeface="ＭＳ Ｐゴシック" pitchFamily="48" charset="-128"/>
              </a:rPr>
              <a:t>Retweeting</a:t>
            </a:r>
            <a:r>
              <a:rPr lang="en-US" sz="1200" b="0" i="0" kern="1200" dirty="0" smtClean="0">
                <a:solidFill>
                  <a:schemeClr val="tx1"/>
                </a:solidFill>
                <a:latin typeface="+mn-lt"/>
                <a:ea typeface="ＭＳ Ｐゴシック" pitchFamily="48" charset="-128"/>
                <a:cs typeface="ＭＳ Ｐゴシック" pitchFamily="48" charset="-128"/>
              </a:rPr>
              <a:t> is a way of copying and resending information from a tweet of a person you follow in order to redistribute the information to your followers.</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By </a:t>
            </a:r>
            <a:r>
              <a:rPr lang="en-US" sz="1200" b="0" i="0" kern="1200" dirty="0" err="1" smtClean="0">
                <a:solidFill>
                  <a:schemeClr val="tx1"/>
                </a:solidFill>
                <a:latin typeface="+mn-lt"/>
                <a:ea typeface="ＭＳ Ｐゴシック" pitchFamily="48" charset="-128"/>
                <a:cs typeface="ＭＳ Ｐゴシック" pitchFamily="48" charset="-128"/>
              </a:rPr>
              <a:t>retweeting</a:t>
            </a:r>
            <a:r>
              <a:rPr lang="en-US" sz="1200" b="0" i="0" kern="1200" dirty="0" smtClean="0">
                <a:solidFill>
                  <a:schemeClr val="tx1"/>
                </a:solidFill>
                <a:latin typeface="+mn-lt"/>
                <a:ea typeface="ＭＳ Ｐゴシック" pitchFamily="48" charset="-128"/>
                <a:cs typeface="ＭＳ Ｐゴシック" pitchFamily="48" charset="-128"/>
              </a:rPr>
              <a:t>, you're helping to broaden distribution of information that you think should be shared.</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Activities:</a:t>
            </a:r>
          </a:p>
          <a:p>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Demonstrate </a:t>
            </a:r>
            <a:r>
              <a:rPr lang="en-US" sz="1200" b="0" i="0" kern="1200" dirty="0" err="1" smtClean="0">
                <a:solidFill>
                  <a:schemeClr val="tx1"/>
                </a:solidFill>
                <a:latin typeface="+mn-lt"/>
                <a:ea typeface="ＭＳ Ｐゴシック" pitchFamily="48" charset="-128"/>
                <a:cs typeface="ＭＳ Ｐゴシック" pitchFamily="48" charset="-128"/>
              </a:rPr>
              <a:t>retweeting</a:t>
            </a:r>
            <a:r>
              <a:rPr lang="en-US" sz="1200" b="0" i="0" kern="1200" dirty="0" smtClean="0">
                <a:solidFill>
                  <a:schemeClr val="tx1"/>
                </a:solidFill>
                <a:latin typeface="+mn-lt"/>
                <a:ea typeface="ＭＳ Ｐゴシック" pitchFamily="48" charset="-128"/>
                <a:cs typeface="ＭＳ Ｐゴシック" pitchFamily="48" charset="-128"/>
              </a:rPr>
              <a:t>.</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Ask participants to </a:t>
            </a:r>
            <a:r>
              <a:rPr lang="en-US" sz="1200" b="0" i="0" kern="1200" dirty="0" err="1" smtClean="0">
                <a:solidFill>
                  <a:schemeClr val="tx1"/>
                </a:solidFill>
                <a:latin typeface="+mn-lt"/>
                <a:ea typeface="ＭＳ Ｐゴシック" pitchFamily="48" charset="-128"/>
                <a:cs typeface="ＭＳ Ｐゴシック" pitchFamily="48" charset="-128"/>
              </a:rPr>
              <a:t>retweet</a:t>
            </a:r>
            <a:r>
              <a:rPr lang="en-US" sz="1200" b="0" i="0" kern="1200" dirty="0" smtClean="0">
                <a:solidFill>
                  <a:schemeClr val="tx1"/>
                </a:solidFill>
                <a:latin typeface="+mn-lt"/>
                <a:ea typeface="ＭＳ Ｐゴシック" pitchFamily="48" charset="-128"/>
                <a:cs typeface="ＭＳ Ｐゴシック" pitchFamily="48" charset="-128"/>
              </a:rPr>
              <a:t> if they see something worth </a:t>
            </a:r>
          </a:p>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ＭＳ Ｐゴシック" pitchFamily="48" charset="-128"/>
                <a:cs typeface="ＭＳ Ｐゴシック" pitchFamily="48" charset="-128"/>
              </a:rPr>
              <a:t>There are a lot of different ways you can use Twitter. Here are just a few...</a:t>
            </a:r>
          </a:p>
          <a:p>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Official web interface at twitter.com</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Web-based clients</a:t>
            </a:r>
          </a:p>
          <a:p>
            <a:pPr lvl="1">
              <a:buFont typeface="Arial" pitchFamily="34" charset="0"/>
              <a:buChar char="•"/>
            </a:pPr>
            <a:r>
              <a:rPr lang="en-US" sz="1200" b="0" i="0" kern="1200" dirty="0" smtClean="0">
                <a:solidFill>
                  <a:schemeClr val="tx1"/>
                </a:solidFill>
                <a:latin typeface="+mn-lt"/>
                <a:ea typeface="ＭＳ Ｐゴシック" pitchFamily="48" charset="-128"/>
                <a:cs typeface="+mn-cs"/>
              </a:rPr>
              <a:t> </a:t>
            </a:r>
            <a:r>
              <a:rPr lang="en-US" sz="1200" b="0" i="0" kern="1200" dirty="0" err="1" smtClean="0">
                <a:solidFill>
                  <a:schemeClr val="tx1"/>
                </a:solidFill>
                <a:latin typeface="+mn-lt"/>
                <a:ea typeface="ＭＳ Ｐゴシック" pitchFamily="48" charset="-128"/>
                <a:cs typeface="+mn-cs"/>
              </a:rPr>
              <a:t>Tweetdeck</a:t>
            </a:r>
            <a:r>
              <a:rPr lang="en-US" sz="1200" b="0" i="0" kern="1200" dirty="0" smtClean="0">
                <a:solidFill>
                  <a:schemeClr val="tx1"/>
                </a:solidFill>
                <a:latin typeface="+mn-lt"/>
                <a:ea typeface="ＭＳ Ｐゴシック" pitchFamily="48" charset="-128"/>
                <a:cs typeface="+mn-cs"/>
              </a:rPr>
              <a:t> (www.tweetdeck.com)</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Mobile clients</a:t>
            </a:r>
          </a:p>
          <a:p>
            <a:pPr lvl="1">
              <a:buFont typeface="Arial" pitchFamily="34" charset="0"/>
              <a:buChar char="•"/>
            </a:pPr>
            <a:r>
              <a:rPr lang="en-US" sz="1200" b="0" i="0" kern="1200" dirty="0" smtClean="0">
                <a:solidFill>
                  <a:schemeClr val="tx1"/>
                </a:solidFill>
                <a:latin typeface="+mn-lt"/>
                <a:ea typeface="ＭＳ Ｐゴシック" pitchFamily="48" charset="-128"/>
                <a:cs typeface="+mn-cs"/>
              </a:rPr>
              <a:t> Official </a:t>
            </a:r>
            <a:r>
              <a:rPr lang="en-US" sz="1200" b="0" i="0" kern="1200" dirty="0" err="1" smtClean="0">
                <a:solidFill>
                  <a:schemeClr val="tx1"/>
                </a:solidFill>
                <a:latin typeface="+mn-lt"/>
                <a:ea typeface="ＭＳ Ｐゴシック" pitchFamily="48" charset="-128"/>
                <a:cs typeface="+mn-cs"/>
              </a:rPr>
              <a:t>iPhone</a:t>
            </a:r>
            <a:r>
              <a:rPr lang="en-US" sz="1200" b="0" i="0" kern="1200" dirty="0" smtClean="0">
                <a:solidFill>
                  <a:schemeClr val="tx1"/>
                </a:solidFill>
                <a:latin typeface="+mn-lt"/>
                <a:ea typeface="ＭＳ Ｐゴシック" pitchFamily="48" charset="-128"/>
                <a:cs typeface="+mn-cs"/>
              </a:rPr>
              <a:t>, Android Twitter clients</a:t>
            </a:r>
          </a:p>
          <a:p>
            <a:pPr lvl="1">
              <a:buFont typeface="Arial" pitchFamily="34" charset="0"/>
              <a:buChar char="•"/>
            </a:pPr>
            <a:r>
              <a:rPr lang="en-US" sz="1200" b="0" i="0" kern="1200" dirty="0" smtClean="0">
                <a:solidFill>
                  <a:schemeClr val="tx1"/>
                </a:solidFill>
                <a:latin typeface="+mn-lt"/>
                <a:ea typeface="ＭＳ Ｐゴシック" pitchFamily="48" charset="-128"/>
                <a:cs typeface="+mn-cs"/>
              </a:rPr>
              <a:t> </a:t>
            </a:r>
            <a:r>
              <a:rPr lang="en-US" sz="1200" b="0" i="0" kern="1200" dirty="0" err="1" smtClean="0">
                <a:solidFill>
                  <a:schemeClr val="tx1"/>
                </a:solidFill>
                <a:latin typeface="+mn-lt"/>
                <a:ea typeface="ＭＳ Ｐゴシック" pitchFamily="48" charset="-128"/>
                <a:cs typeface="+mn-cs"/>
              </a:rPr>
              <a:t>Twydroid</a:t>
            </a:r>
            <a:endParaRPr lang="en-US" sz="1200" b="0" i="0" kern="1200" dirty="0" smtClean="0">
              <a:solidFill>
                <a:schemeClr val="tx1"/>
              </a:solidFill>
              <a:latin typeface="+mn-lt"/>
              <a:ea typeface="ＭＳ Ｐゴシック" pitchFamily="48" charset="-128"/>
              <a:cs typeface="+mn-cs"/>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Supplementary tools</a:t>
            </a:r>
          </a:p>
          <a:p>
            <a:pPr lvl="1">
              <a:buFont typeface="Arial" pitchFamily="34" charset="0"/>
              <a:buChar char="•"/>
            </a:pPr>
            <a:r>
              <a:rPr lang="en-US" sz="1200" b="0" i="0" kern="1200" dirty="0" smtClean="0">
                <a:solidFill>
                  <a:schemeClr val="tx1"/>
                </a:solidFill>
                <a:latin typeface="+mn-lt"/>
                <a:ea typeface="ＭＳ Ｐゴシック" pitchFamily="48" charset="-128"/>
                <a:cs typeface="+mn-cs"/>
              </a:rPr>
              <a:t> Photos/videos - </a:t>
            </a:r>
            <a:r>
              <a:rPr lang="en-US" sz="1200" b="0" i="0" kern="1200" dirty="0" err="1" smtClean="0">
                <a:solidFill>
                  <a:schemeClr val="tx1"/>
                </a:solidFill>
                <a:latin typeface="+mn-lt"/>
                <a:ea typeface="ＭＳ Ｐゴシック" pitchFamily="48" charset="-128"/>
                <a:cs typeface="+mn-cs"/>
              </a:rPr>
              <a:t>Twitpic</a:t>
            </a:r>
            <a:r>
              <a:rPr lang="en-US" sz="1200" b="0" i="0" kern="1200" dirty="0" smtClean="0">
                <a:solidFill>
                  <a:schemeClr val="tx1"/>
                </a:solidFill>
                <a:latin typeface="+mn-lt"/>
                <a:ea typeface="ＭＳ Ｐゴシック" pitchFamily="48" charset="-128"/>
                <a:cs typeface="+mn-cs"/>
              </a:rPr>
              <a:t>, </a:t>
            </a:r>
            <a:r>
              <a:rPr lang="en-US" sz="1200" b="0" i="0" kern="1200" dirty="0" err="1" smtClean="0">
                <a:solidFill>
                  <a:schemeClr val="tx1"/>
                </a:solidFill>
                <a:latin typeface="+mn-lt"/>
                <a:ea typeface="ＭＳ Ｐゴシック" pitchFamily="48" charset="-128"/>
                <a:cs typeface="+mn-cs"/>
              </a:rPr>
              <a:t>yfrog</a:t>
            </a:r>
            <a:endParaRPr lang="en-US" sz="1200" b="0" i="0" kern="1200" dirty="0" smtClean="0">
              <a:solidFill>
                <a:schemeClr val="tx1"/>
              </a:solidFill>
              <a:latin typeface="+mn-lt"/>
              <a:ea typeface="ＭＳ Ｐゴシック" pitchFamily="48" charset="-128"/>
              <a:cs typeface="+mn-cs"/>
            </a:endParaRPr>
          </a:p>
          <a:p>
            <a:pPr lvl="1">
              <a:buFont typeface="Arial" pitchFamily="34" charset="0"/>
              <a:buChar char="•"/>
            </a:pPr>
            <a:r>
              <a:rPr lang="en-US" sz="1200" b="0" i="0" kern="1200" dirty="0" smtClean="0">
                <a:solidFill>
                  <a:schemeClr val="tx1"/>
                </a:solidFill>
                <a:latin typeface="+mn-lt"/>
                <a:ea typeface="ＭＳ Ｐゴシック" pitchFamily="48" charset="-128"/>
                <a:cs typeface="+mn-cs"/>
              </a:rPr>
              <a:t> URL </a:t>
            </a:r>
            <a:r>
              <a:rPr lang="en-US" sz="1200" b="0" i="0" kern="1200" dirty="0" err="1" smtClean="0">
                <a:solidFill>
                  <a:schemeClr val="tx1"/>
                </a:solidFill>
                <a:latin typeface="+mn-lt"/>
                <a:ea typeface="ＭＳ Ｐゴシック" pitchFamily="48" charset="-128"/>
                <a:cs typeface="+mn-cs"/>
              </a:rPr>
              <a:t>shorteners</a:t>
            </a:r>
            <a:r>
              <a:rPr lang="en-US" sz="1200" b="0" i="0" kern="1200" dirty="0" smtClean="0">
                <a:solidFill>
                  <a:schemeClr val="tx1"/>
                </a:solidFill>
                <a:latin typeface="+mn-lt"/>
                <a:ea typeface="ＭＳ Ｐゴシック" pitchFamily="48" charset="-128"/>
                <a:cs typeface="+mn-cs"/>
              </a:rPr>
              <a:t> - </a:t>
            </a:r>
            <a:r>
              <a:rPr lang="en-US" sz="1200" b="0" i="0" kern="1200" dirty="0" err="1" smtClean="0">
                <a:solidFill>
                  <a:schemeClr val="tx1"/>
                </a:solidFill>
                <a:latin typeface="+mn-lt"/>
                <a:ea typeface="ＭＳ Ｐゴシック" pitchFamily="48" charset="-128"/>
                <a:cs typeface="+mn-cs"/>
              </a:rPr>
              <a:t>TinyURL</a:t>
            </a:r>
            <a:r>
              <a:rPr lang="en-US" sz="1200" b="0" i="0" kern="1200" dirty="0" smtClean="0">
                <a:solidFill>
                  <a:schemeClr val="tx1"/>
                </a:solidFill>
                <a:latin typeface="+mn-lt"/>
                <a:ea typeface="ＭＳ Ｐゴシック" pitchFamily="48" charset="-128"/>
                <a:cs typeface="+mn-cs"/>
              </a:rPr>
              <a:t>, bit.ly, goo.gl</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Tie-ins with other social networking services</a:t>
            </a:r>
          </a:p>
          <a:p>
            <a:pPr lvl="1">
              <a:buFont typeface="Arial" pitchFamily="34" charset="0"/>
              <a:buChar char="•"/>
            </a:pPr>
            <a:r>
              <a:rPr lang="en-US" sz="1200" b="0" i="0" kern="1200" dirty="0" smtClean="0">
                <a:solidFill>
                  <a:schemeClr val="tx1"/>
                </a:solidFill>
                <a:latin typeface="+mn-lt"/>
                <a:ea typeface="ＭＳ Ｐゴシック" pitchFamily="48" charset="-128"/>
                <a:cs typeface="+mn-cs"/>
              </a:rPr>
              <a:t> </a:t>
            </a:r>
            <a:r>
              <a:rPr lang="en-US" sz="1200" b="0" i="0" kern="1200" dirty="0" err="1" smtClean="0">
                <a:solidFill>
                  <a:schemeClr val="tx1"/>
                </a:solidFill>
                <a:latin typeface="+mn-lt"/>
                <a:ea typeface="ＭＳ Ｐゴシック" pitchFamily="48" charset="-128"/>
                <a:cs typeface="+mn-cs"/>
              </a:rPr>
              <a:t>Facebook</a:t>
            </a:r>
            <a:endParaRPr lang="en-US" sz="1200" b="0" i="0" kern="1200" dirty="0" smtClean="0">
              <a:solidFill>
                <a:schemeClr val="tx1"/>
              </a:solidFill>
              <a:latin typeface="+mn-lt"/>
              <a:ea typeface="ＭＳ Ｐゴシック" pitchFamily="48" charset="-128"/>
              <a:cs typeface="+mn-cs"/>
            </a:endParaRPr>
          </a:p>
          <a:p>
            <a:pPr lvl="1">
              <a:buFont typeface="Arial" pitchFamily="34" charset="0"/>
              <a:buChar char="•"/>
            </a:pPr>
            <a:r>
              <a:rPr lang="en-US" sz="1200" b="0" i="0" kern="1200" dirty="0" smtClean="0">
                <a:solidFill>
                  <a:schemeClr val="tx1"/>
                </a:solidFill>
                <a:latin typeface="+mn-lt"/>
                <a:ea typeface="ＭＳ Ｐゴシック" pitchFamily="48" charset="-128"/>
                <a:cs typeface="+mn-cs"/>
              </a:rPr>
              <a:t> Foursquare</a:t>
            </a:r>
          </a:p>
          <a:p>
            <a:pPr lvl="1">
              <a:buFont typeface="Arial" pitchFamily="34" charset="0"/>
              <a:buChar char="•"/>
            </a:pPr>
            <a:r>
              <a:rPr lang="en-US" sz="1200" b="0" i="0" kern="1200" dirty="0" smtClean="0">
                <a:solidFill>
                  <a:schemeClr val="tx1"/>
                </a:solidFill>
                <a:latin typeface="+mn-lt"/>
                <a:ea typeface="ＭＳ Ｐゴシック" pitchFamily="48" charset="-128"/>
                <a:cs typeface="+mn-cs"/>
              </a:rPr>
              <a:t> ... and more</a:t>
            </a:r>
          </a:p>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b="0" i="0" kern="1200" dirty="0" smtClean="0">
                <a:solidFill>
                  <a:schemeClr val="tx1"/>
                </a:solidFill>
                <a:latin typeface="+mn-lt"/>
                <a:ea typeface="ＭＳ Ｐゴシック" pitchFamily="48" charset="-128"/>
                <a:cs typeface="ＭＳ Ｐゴシック" pitchFamily="48" charset="-128"/>
              </a:rPr>
              <a:t>How Melissa uses Twitter in operations...</a:t>
            </a:r>
          </a:p>
          <a:p>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We have an automated feed from our Service Status web page to a Twitter account (@</a:t>
            </a:r>
            <a:r>
              <a:rPr lang="en-US" sz="1200" b="0" i="0" kern="1200" dirty="0" err="1" smtClean="0">
                <a:solidFill>
                  <a:schemeClr val="tx1"/>
                </a:solidFill>
                <a:latin typeface="+mn-lt"/>
                <a:ea typeface="ＭＳ Ｐゴシック" pitchFamily="48" charset="-128"/>
                <a:cs typeface="ＭＳ Ｐゴシック" pitchFamily="48" charset="-128"/>
              </a:rPr>
              <a:t>itstatus</a:t>
            </a:r>
            <a:r>
              <a:rPr lang="en-US" sz="1200" b="0" i="0" kern="1200" dirty="0" smtClean="0">
                <a:solidFill>
                  <a:schemeClr val="tx1"/>
                </a:solidFill>
                <a:latin typeface="+mn-lt"/>
                <a:ea typeface="ＭＳ Ｐゴシック" pitchFamily="48" charset="-128"/>
                <a:cs typeface="ＭＳ Ｐゴシック" pitchFamily="48" charset="-128"/>
              </a:rPr>
              <a:t>).</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For</a:t>
            </a:r>
            <a:r>
              <a:rPr lang="en-US" sz="1200" b="0" i="0" kern="1200" baseline="0" dirty="0" smtClean="0">
                <a:solidFill>
                  <a:schemeClr val="tx1"/>
                </a:solidFill>
                <a:latin typeface="+mn-lt"/>
                <a:ea typeface="ＭＳ Ｐゴシック" pitchFamily="48" charset="-128"/>
                <a:cs typeface="ＭＳ Ｐゴシック" pitchFamily="48" charset="-128"/>
              </a:rPr>
              <a:t> better or worse</a:t>
            </a:r>
            <a:r>
              <a:rPr lang="en-US" sz="1200" b="0" i="0" kern="1200" dirty="0" smtClean="0">
                <a:solidFill>
                  <a:schemeClr val="tx1"/>
                </a:solidFill>
                <a:latin typeface="+mn-lt"/>
                <a:ea typeface="ＭＳ Ｐゴシック" pitchFamily="48" charset="-128"/>
                <a:cs typeface="ＭＳ Ｐゴシック" pitchFamily="48" charset="-128"/>
              </a:rPr>
              <a:t>, I often hear about service issues via our staff on Twitter before the official escalation/notification process reaches me.</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Many of our staff are on Twitter, and it helps me keep in touch with them. This is especially important because our central IT organization is split over 10 buildings on campus.</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I can also see what our campus community is saying about our services - though be careful of what you ask for...</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There are so many colleagues outside of our campus that I follow who post great snippets of information, links to interesting sites, and act as valuable sounding boards.</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Activities:</a:t>
            </a:r>
          </a:p>
          <a:p>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Follow someone of interest...</a:t>
            </a:r>
            <a:r>
              <a:rPr lang="en-US" sz="1200" b="0" i="0" kern="1200" baseline="0" dirty="0" smtClean="0">
                <a:solidFill>
                  <a:schemeClr val="tx1"/>
                </a:solidFill>
                <a:latin typeface="+mn-lt"/>
                <a:ea typeface="ＭＳ Ｐゴシック" pitchFamily="48" charset="-128"/>
                <a:cs typeface="ＭＳ Ｐゴシック" pitchFamily="48" charset="-128"/>
              </a:rPr>
              <a:t> l</a:t>
            </a:r>
            <a:r>
              <a:rPr lang="en-US" sz="1200" b="0" i="0" kern="1200" dirty="0" smtClean="0">
                <a:solidFill>
                  <a:schemeClr val="tx1"/>
                </a:solidFill>
                <a:latin typeface="+mn-lt"/>
                <a:ea typeface="ＭＳ Ｐゴシック" pitchFamily="48" charset="-128"/>
                <a:cs typeface="ＭＳ Ｐゴシック" pitchFamily="48" charset="-128"/>
              </a:rPr>
              <a:t>ook under the "who to follow" section of your Twitter web page.</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Consider following @</a:t>
            </a:r>
            <a:r>
              <a:rPr lang="en-US" sz="1200" b="0" i="0" kern="1200" dirty="0" err="1" smtClean="0">
                <a:solidFill>
                  <a:schemeClr val="tx1"/>
                </a:solidFill>
                <a:latin typeface="+mn-lt"/>
                <a:ea typeface="ＭＳ Ｐゴシック" pitchFamily="48" charset="-128"/>
                <a:cs typeface="ＭＳ Ｐゴシック" pitchFamily="48" charset="-128"/>
              </a:rPr>
              <a:t>MiamiCIO</a:t>
            </a:r>
            <a:r>
              <a:rPr lang="en-US" sz="1200" b="0" i="0" kern="1200" dirty="0" smtClean="0">
                <a:solidFill>
                  <a:schemeClr val="tx1"/>
                </a:solidFill>
                <a:latin typeface="+mn-lt"/>
                <a:ea typeface="ＭＳ Ｐゴシック" pitchFamily="48" charset="-128"/>
                <a:cs typeface="ＭＳ Ｐゴシック" pitchFamily="48" charset="-128"/>
              </a:rPr>
              <a:t> - Debra Allison (MWRC11 program committee chair)</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b="0" i="0" kern="1200" dirty="0" smtClean="0">
                <a:solidFill>
                  <a:schemeClr val="tx1"/>
                </a:solidFill>
                <a:latin typeface="+mn-lt"/>
                <a:ea typeface="ＭＳ Ｐゴシック" pitchFamily="48" charset="-128"/>
                <a:cs typeface="ＭＳ Ｐゴシック" pitchFamily="48" charset="-128"/>
              </a:rPr>
              <a:t>Using</a:t>
            </a:r>
            <a:r>
              <a:rPr lang="en-US" sz="1200" b="0" i="0" kern="1200" baseline="0" dirty="0" smtClean="0">
                <a:solidFill>
                  <a:schemeClr val="tx1"/>
                </a:solidFill>
                <a:latin typeface="+mn-lt"/>
                <a:ea typeface="ＭＳ Ｐゴシック" pitchFamily="48" charset="-128"/>
                <a:cs typeface="ＭＳ Ｐゴシック" pitchFamily="48" charset="-128"/>
              </a:rPr>
              <a:t> Twitter in T&amp;L </a:t>
            </a:r>
            <a:r>
              <a:rPr lang="en-US" sz="1200" b="0" i="0" kern="1200" dirty="0" smtClean="0">
                <a:solidFill>
                  <a:schemeClr val="tx1"/>
                </a:solidFill>
                <a:latin typeface="+mn-lt"/>
                <a:ea typeface="ＭＳ Ｐゴシック" pitchFamily="48" charset="-128"/>
                <a:cs typeface="ＭＳ Ｐゴシック" pitchFamily="48" charset="-128"/>
              </a:rPr>
              <a:t>...</a:t>
            </a:r>
          </a:p>
          <a:p>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Isn’t only about the dreaded “backchannel”  </a:t>
            </a:r>
          </a:p>
          <a:p>
            <a:pPr>
              <a:buFont typeface="Arial" pitchFamily="34" charset="0"/>
              <a:buChar char="•"/>
            </a:pPr>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Activity:</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Get</a:t>
            </a:r>
            <a:r>
              <a:rPr lang="en-US" sz="1200" b="0" i="0" kern="1200" baseline="0" dirty="0" smtClean="0">
                <a:solidFill>
                  <a:schemeClr val="tx1"/>
                </a:solidFill>
                <a:latin typeface="+mn-lt"/>
                <a:ea typeface="ＭＳ Ｐゴシック" pitchFamily="48" charset="-128"/>
                <a:cs typeface="ＭＳ Ｐゴシック" pitchFamily="48" charset="-128"/>
              </a:rPr>
              <a:t> involved with “buzzwords”</a:t>
            </a:r>
          </a:p>
          <a:p>
            <a:pPr>
              <a:buFont typeface="Arial" pitchFamily="34" charset="0"/>
              <a:buChar char="•"/>
            </a:pPr>
            <a:r>
              <a:rPr lang="en-US" sz="1200" b="0" i="0" kern="1200" dirty="0" smtClean="0">
                <a:solidFill>
                  <a:schemeClr val="tx1"/>
                </a:solidFill>
                <a:latin typeface="+mn-lt"/>
                <a:ea typeface="ＭＳ Ｐゴシック" pitchFamily="48" charset="-128"/>
                <a:cs typeface="ＭＳ Ｐゴシック" pitchFamily="48" charset="-128"/>
              </a:rPr>
              <a:t> use</a:t>
            </a:r>
            <a:r>
              <a:rPr lang="en-US" sz="1200" b="0" i="0" kern="1200" baseline="0" dirty="0" smtClean="0">
                <a:solidFill>
                  <a:schemeClr val="tx1"/>
                </a:solidFill>
                <a:latin typeface="+mn-lt"/>
                <a:ea typeface="ＭＳ Ｐゴシック" pitchFamily="48" charset="-128"/>
                <a:cs typeface="ＭＳ Ｐゴシック" pitchFamily="48" charset="-128"/>
              </a:rPr>
              <a:t> www.twitterfall.com </a:t>
            </a:r>
          </a:p>
          <a:p>
            <a:pPr>
              <a:buFont typeface="Arial" pitchFamily="34" charset="0"/>
              <a:buChar char="•"/>
            </a:pPr>
            <a:r>
              <a:rPr lang="en-US" sz="1200" b="0" i="0" kern="1200" baseline="0" dirty="0" smtClean="0">
                <a:solidFill>
                  <a:schemeClr val="tx1"/>
                </a:solidFill>
                <a:latin typeface="+mn-lt"/>
                <a:ea typeface="ＭＳ Ｐゴシック" pitchFamily="48" charset="-128"/>
                <a:cs typeface="ＭＳ Ｐゴシック" pitchFamily="48" charset="-128"/>
              </a:rPr>
              <a:t> www.twistori.com</a:t>
            </a:r>
          </a:p>
          <a:p>
            <a:pPr>
              <a:buFont typeface="Arial" pitchFamily="34" charset="0"/>
              <a:buChar char="•"/>
            </a:pPr>
            <a:r>
              <a:rPr lang="en-US" sz="1200" b="0" i="0" kern="1200" baseline="0" dirty="0" smtClean="0">
                <a:solidFill>
                  <a:schemeClr val="tx1"/>
                </a:solidFill>
                <a:latin typeface="+mn-lt"/>
                <a:ea typeface="ＭＳ Ｐゴシック" pitchFamily="48" charset="-128"/>
                <a:cs typeface="ＭＳ Ｐゴシック" pitchFamily="48" charset="-128"/>
              </a:rPr>
              <a:t> www.twittervision.com</a:t>
            </a:r>
          </a:p>
          <a:p>
            <a:endParaRPr lang="en-US" sz="1200" b="0" i="0" kern="1200" dirty="0" smtClean="0">
              <a:solidFill>
                <a:schemeClr val="tx1"/>
              </a:solidFill>
              <a:latin typeface="+mn-lt"/>
              <a:ea typeface="ＭＳ Ｐゴシック" pitchFamily="48" charset="-128"/>
              <a:cs typeface="ＭＳ Ｐゴシック" pitchFamily="48" charset="-128"/>
            </a:endParaRPr>
          </a:p>
          <a:p>
            <a:r>
              <a:rPr lang="en-US" sz="1200" b="0" i="0" kern="1200" dirty="0" smtClean="0">
                <a:solidFill>
                  <a:schemeClr val="tx1"/>
                </a:solidFill>
                <a:latin typeface="+mn-lt"/>
                <a:ea typeface="ＭＳ Ｐゴシック" pitchFamily="48" charset="-128"/>
                <a:cs typeface="ＭＳ Ｐゴシック" pitchFamily="48" charset="-128"/>
              </a:rPr>
              <a:t>Activities:</a:t>
            </a:r>
          </a:p>
        </p:txBody>
      </p:sp>
      <p:sp>
        <p:nvSpPr>
          <p:cNvPr id="4" name="Slide Number Placeholder 3"/>
          <p:cNvSpPr>
            <a:spLocks noGrp="1"/>
          </p:cNvSpPr>
          <p:nvPr>
            <p:ph type="sldNum" sz="quarter" idx="10"/>
          </p:nvPr>
        </p:nvSpPr>
        <p:spPr/>
        <p:txBody>
          <a:bodyPr/>
          <a:lstStyle/>
          <a:p>
            <a:fld id="{8954E0C0-7263-45AD-BDE4-6C593E36980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200" b="0" i="0" kern="1200" baseline="0" dirty="0" smtClean="0">
                <a:solidFill>
                  <a:schemeClr val="tx1"/>
                </a:solidFill>
                <a:latin typeface="+mn-lt"/>
                <a:ea typeface="ＭＳ Ｐゴシック" pitchFamily="48" charset="-128"/>
                <a:cs typeface="ＭＳ Ｐゴシック" pitchFamily="48" charset="-128"/>
              </a:rPr>
              <a:t>Thousands of creative uses – Google “Twitter in the classroom” </a:t>
            </a:r>
          </a:p>
          <a:p>
            <a:pPr>
              <a:buFont typeface="Arial" pitchFamily="34" charset="0"/>
              <a:buNone/>
            </a:pPr>
            <a:endParaRPr lang="en-US" sz="1200" b="0" i="0" kern="1200" dirty="0" smtClean="0">
              <a:solidFill>
                <a:schemeClr val="tx1"/>
              </a:solidFill>
              <a:latin typeface="+mn-lt"/>
              <a:ea typeface="ＭＳ Ｐゴシック" pitchFamily="48" charset="-128"/>
              <a:cs typeface="ＭＳ Ｐゴシック" pitchFamily="48" charset="-128"/>
            </a:endParaRPr>
          </a:p>
          <a:p>
            <a:pPr>
              <a:buFont typeface="Arial" pitchFamily="34" charset="0"/>
              <a:buNone/>
            </a:pPr>
            <a:r>
              <a:rPr lang="en-US" sz="1200" b="0" i="0" kern="1200" dirty="0" smtClean="0">
                <a:solidFill>
                  <a:schemeClr val="tx1"/>
                </a:solidFill>
                <a:latin typeface="+mn-lt"/>
                <a:ea typeface="ＭＳ Ｐゴシック" pitchFamily="48" charset="-128"/>
                <a:cs typeface="ＭＳ Ｐゴシック" pitchFamily="48" charset="-128"/>
              </a:rPr>
              <a:t>Learning how to use Twitter can be a humbling experience, and it takes a little time to get comfortable with it, but don’t give up. Ask a colleague for help, practice with your friends and family, and before </a:t>
            </a:r>
            <a:r>
              <a:rPr lang="en-US" sz="1200" b="0" i="0" kern="1200" dirty="0" smtClean="0">
                <a:solidFill>
                  <a:schemeClr val="tx1"/>
                </a:solidFill>
                <a:latin typeface="+mn-lt"/>
                <a:ea typeface="ＭＳ Ｐゴシック" pitchFamily="48" charset="-128"/>
                <a:cs typeface="ＭＳ Ｐゴシック" pitchFamily="48" charset="-128"/>
              </a:rPr>
              <a:t>you know it you’ll be a </a:t>
            </a:r>
            <a:r>
              <a:rPr lang="en-US" sz="1200" b="0" i="0" kern="1200" dirty="0" err="1" smtClean="0">
                <a:solidFill>
                  <a:schemeClr val="tx1"/>
                </a:solidFill>
                <a:latin typeface="+mn-lt"/>
                <a:ea typeface="ＭＳ Ｐゴシック" pitchFamily="48" charset="-128"/>
                <a:cs typeface="ＭＳ Ｐゴシック" pitchFamily="48" charset="-128"/>
              </a:rPr>
              <a:t>Twitterati</a:t>
            </a:r>
            <a:r>
              <a:rPr lang="en-US" sz="1200" b="0" i="0" kern="1200" smtClean="0">
                <a:solidFill>
                  <a:schemeClr val="tx1"/>
                </a:solidFill>
                <a:latin typeface="+mn-lt"/>
                <a:ea typeface="ＭＳ Ｐゴシック" pitchFamily="48" charset="-128"/>
                <a:cs typeface="ＭＳ Ｐゴシック" pitchFamily="48" charset="-128"/>
              </a:rPr>
              <a:t>!</a:t>
            </a:r>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1" descr="cyber.jpg"/>
          <p:cNvPicPr>
            <a:picLocks noChangeAspect="1"/>
          </p:cNvPicPr>
          <p:nvPr userDrawn="1"/>
        </p:nvPicPr>
        <p:blipFill>
          <a:blip r:embed="rId2"/>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fld id="{5D66243B-66F9-4E4B-AC5B-7350CD8F700B}" type="datetime1">
              <a:rPr lang="en-US"/>
              <a:pPr/>
              <a:t>3/11/2011</a:t>
            </a:fld>
            <a:endParaRPr lang="en-US"/>
          </a:p>
        </p:txBody>
      </p:sp>
      <p:sp>
        <p:nvSpPr>
          <p:cNvPr id="7" name="Footer Placeholder 4"/>
          <p:cNvSpPr>
            <a:spLocks noGrp="1"/>
          </p:cNvSpPr>
          <p:nvPr userDrawn="1">
            <p:ph type="ftr" sz="quarter" idx="11"/>
          </p:nvPr>
        </p:nvSpPr>
        <p:spPr/>
        <p:txBody>
          <a:bodyPr/>
          <a:lstStyle>
            <a:lvl1pPr>
              <a:defRPr/>
            </a:lvl1pPr>
          </a:lstStyle>
          <a:p>
            <a:r>
              <a:rPr lang="en-US"/>
              <a:t>Presentation 1</a:t>
            </a:r>
          </a:p>
        </p:txBody>
      </p:sp>
      <p:sp>
        <p:nvSpPr>
          <p:cNvPr id="8" name="Slide Number Placeholder 5"/>
          <p:cNvSpPr>
            <a:spLocks noGrp="1"/>
          </p:cNvSpPr>
          <p:nvPr userDrawn="1">
            <p:ph type="sldNum" sz="quarter" idx="12"/>
          </p:nvPr>
        </p:nvSpPr>
        <p:spPr/>
        <p:txBody>
          <a:bodyPr/>
          <a:lstStyle>
            <a:lvl1pPr>
              <a:defRPr/>
            </a:lvl1pPr>
          </a:lstStyle>
          <a:p>
            <a:fld id="{6F004417-4D29-481F-BA71-CE255D0BB3A6}" type="slidenum">
              <a:rPr lang="en-US"/>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B7E46D-61C3-45BF-A4EE-F9F431134C7D}" type="datetime1">
              <a:rPr lang="en-US"/>
              <a:pPr/>
              <a:t>3/11/2011</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0A9D9E75-A596-481B-9CC1-322F7111E17E}" type="slidenum">
              <a:rPr lang="en-US"/>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fld id="{F9C1056D-E189-44C2-8AF7-6990464A4B59}" type="datetime1">
              <a:rPr lang="en-US"/>
              <a:pPr/>
              <a:t>3/11/2011</a:t>
            </a:fld>
            <a:endParaRPr lang="en-US"/>
          </a:p>
        </p:txBody>
      </p:sp>
      <p:sp>
        <p:nvSpPr>
          <p:cNvPr id="4" name="Footer Placeholder 2"/>
          <p:cNvSpPr>
            <a:spLocks noGrp="1"/>
          </p:cNvSpPr>
          <p:nvPr>
            <p:ph type="ftr" sz="quarter" idx="11"/>
          </p:nvPr>
        </p:nvSpPr>
        <p:spPr/>
        <p:txBody>
          <a:bodyPr/>
          <a:lstStyle>
            <a:lvl1pPr>
              <a:defRPr/>
            </a:lvl1pPr>
          </a:lstStyle>
          <a:p>
            <a:r>
              <a:rPr lang="en-US"/>
              <a:t>Presentation 1</a:t>
            </a:r>
          </a:p>
        </p:txBody>
      </p:sp>
      <p:sp>
        <p:nvSpPr>
          <p:cNvPr id="5" name="Slide Number Placeholder 3"/>
          <p:cNvSpPr>
            <a:spLocks noGrp="1"/>
          </p:cNvSpPr>
          <p:nvPr>
            <p:ph type="sldNum" sz="quarter" idx="12"/>
          </p:nvPr>
        </p:nvSpPr>
        <p:spPr/>
        <p:txBody>
          <a:bodyPr/>
          <a:lstStyle>
            <a:lvl1pPr>
              <a:defRPr/>
            </a:lvl1pPr>
          </a:lstStyle>
          <a:p>
            <a:fld id="{CF86267F-2ABF-4CAB-863A-D923FD4D4988}" type="slidenum">
              <a:rPr lang="en-US"/>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2A4E108-A864-4C15-82CB-65A2B039B6CB}" type="datetime1">
              <a:rPr lang="en-US"/>
              <a:pPr/>
              <a:t>3/11/2011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3E0F6464-6A89-48A5-A7F9-9D43FA41D5CA}" type="slidenum">
              <a:rPr lang="en-US"/>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9CA15C1-00CB-4218-9B0B-5AE6A96C6867}" type="datetime1">
              <a:rPr lang="en-US"/>
              <a:pPr/>
              <a:t>3/11/2011</a:t>
            </a:fld>
            <a:endParaRPr lang="en-US"/>
          </a:p>
        </p:txBody>
      </p:sp>
      <p:sp>
        <p:nvSpPr>
          <p:cNvPr id="8" name="Footer Placeholder 4"/>
          <p:cNvSpPr>
            <a:spLocks noGrp="1"/>
          </p:cNvSpPr>
          <p:nvPr>
            <p:ph type="ftr" sz="quarter" idx="11"/>
          </p:nvPr>
        </p:nvSpPr>
        <p:spPr/>
        <p:txBody>
          <a:bodyPr/>
          <a:lstStyle>
            <a:lvl1pPr>
              <a:defRPr/>
            </a:lvl1pPr>
          </a:lstStyle>
          <a:p>
            <a:r>
              <a:rPr lang="en-US"/>
              <a:t>Presentation 1</a:t>
            </a:r>
          </a:p>
        </p:txBody>
      </p:sp>
      <p:sp>
        <p:nvSpPr>
          <p:cNvPr id="9" name="Slide Number Placeholder 5"/>
          <p:cNvSpPr>
            <a:spLocks noGrp="1"/>
          </p:cNvSpPr>
          <p:nvPr>
            <p:ph type="sldNum" sz="quarter" idx="12"/>
          </p:nvPr>
        </p:nvSpPr>
        <p:spPr/>
        <p:txBody>
          <a:bodyPr/>
          <a:lstStyle>
            <a:lvl1pPr>
              <a:defRPr/>
            </a:lvl1pPr>
          </a:lstStyle>
          <a:p>
            <a:fld id="{9CEBA5DA-B4AB-42A9-A3DE-97E2C7812ED5}" type="slidenum">
              <a:rPr lang="en-US"/>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9D79FB9-3E8E-4D34-8466-9949FD87EDAE}" type="datetime1">
              <a:rPr lang="en-US"/>
              <a:pPr/>
              <a:t>3/11/2011</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3C631B8C-9282-4BBE-B005-5B7B683B7974}" type="slidenum">
              <a:rPr lang="en-US"/>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5E7FDAB4-07BE-444D-B3B6-277A260B7CA1}" type="datetime1">
              <a:rPr lang="en-US"/>
              <a:pPr/>
              <a:t>3/11/2011</a:t>
            </a:fld>
            <a:endParaRPr lang="en-US"/>
          </a:p>
        </p:txBody>
      </p:sp>
      <p:sp>
        <p:nvSpPr>
          <p:cNvPr id="4" name="Footer Placeholder 4"/>
          <p:cNvSpPr>
            <a:spLocks noGrp="1"/>
          </p:cNvSpPr>
          <p:nvPr>
            <p:ph type="ftr" sz="quarter" idx="11"/>
          </p:nvPr>
        </p:nvSpPr>
        <p:spPr/>
        <p:txBody>
          <a:bodyPr/>
          <a:lstStyle>
            <a:lvl1pPr>
              <a:defRPr/>
            </a:lvl1pPr>
          </a:lstStyle>
          <a:p>
            <a:r>
              <a:rPr lang="en-US"/>
              <a:t>Presentation 1</a:t>
            </a:r>
          </a:p>
        </p:txBody>
      </p:sp>
      <p:sp>
        <p:nvSpPr>
          <p:cNvPr id="5" name="Slide Number Placeholder 5"/>
          <p:cNvSpPr>
            <a:spLocks noGrp="1"/>
          </p:cNvSpPr>
          <p:nvPr>
            <p:ph type="sldNum" sz="quarter" idx="12"/>
          </p:nvPr>
        </p:nvSpPr>
        <p:spPr/>
        <p:txBody>
          <a:bodyPr/>
          <a:lstStyle>
            <a:lvl1pPr>
              <a:defRPr/>
            </a:lvl1pPr>
          </a:lstStyle>
          <a:p>
            <a:fld id="{8FB973DB-D0DA-4DEF-8270-AD720F80014D}" type="slidenum">
              <a:rPr lang="en-US"/>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buClr>
                <a:srgbClr val="558B34"/>
              </a:buClr>
              <a:defRPr sz="3200"/>
            </a:lvl1pPr>
            <a:lvl2pPr>
              <a:buClrTx/>
              <a:defRPr sz="2800"/>
            </a:lvl2pPr>
            <a:lvl3pPr>
              <a:buClr>
                <a:srgbClr val="558B34"/>
              </a:buClr>
              <a:defRPr sz="2400"/>
            </a:lvl3pPr>
            <a:lvl4pPr>
              <a:buClrTx/>
              <a:defRPr sz="2000"/>
            </a:lvl4pPr>
            <a:lvl5pPr>
              <a:buClr>
                <a:srgbClr val="558B34"/>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69F5B4-D945-49C9-BEA0-3A9609CA2B70}" type="datetime1">
              <a:rPr lang="en-US"/>
              <a:pPr/>
              <a:t>3/11/2011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A48F9A39-EA43-41F0-82D4-E795A7B372B2}" type="slidenum">
              <a:rPr lang="en-US"/>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1F29641-4493-4C36-AB8E-614F816A8236}" type="datetime1">
              <a:rPr lang="en-US"/>
              <a:pPr/>
              <a:t>3/11/2011</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6B0AEC60-31EA-459D-9997-E57A41FD0E72}" type="slidenum">
              <a:rPr lang="en-US"/>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fld id="{85439748-91FE-4A4B-AF2D-FB64EE129116}" type="datetime1">
              <a:rPr lang="en-US"/>
              <a:pPr/>
              <a:t>3/11/2011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fld id="{271DCC74-33F1-497A-AA2E-7BE49694F730}" type="slidenum">
              <a:rPr lang="en-US"/>
              <a:pPr/>
              <a:t>‹#›</a:t>
            </a:fld>
            <a:endParaRPr lang="en-US"/>
          </a:p>
        </p:txBody>
      </p:sp>
      <p:sp>
        <p:nvSpPr>
          <p:cNvPr id="25" name="Rectangle 24"/>
          <p:cNvSpPr/>
          <p:nvPr userDrawn="1"/>
        </p:nvSpPr>
        <p:spPr bwMode="auto">
          <a:xfrm>
            <a:off x="4941888" y="6046788"/>
            <a:ext cx="90487" cy="90487"/>
          </a:xfrm>
          <a:prstGeom prst="rect">
            <a:avLst/>
          </a:prstGeom>
          <a:solidFill>
            <a:srgbClr val="F580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B308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C00000"/>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chemeClr val="tx1">
              <a:lumMod val="95000"/>
              <a:lumOff val="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pic>
        <p:nvPicPr>
          <p:cNvPr id="14" name="Picture 13" descr="PDbannerTEST.png"/>
          <p:cNvPicPr>
            <a:picLocks noChangeAspect="1"/>
          </p:cNvPicPr>
          <p:nvPr userDrawn="1"/>
        </p:nvPicPr>
        <p:blipFill>
          <a:blip r:embed="rId11"/>
          <a:stretch>
            <a:fillRect/>
          </a:stretch>
        </p:blipFill>
        <p:spPr>
          <a:xfrm>
            <a:off x="0" y="6331100"/>
            <a:ext cx="9144000" cy="539091"/>
          </a:xfrm>
          <a:prstGeom prst="rect">
            <a:avLst/>
          </a:prstGeom>
        </p:spPr>
      </p:pic>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_twitter_withbird_1000_allblue.png"/>
          <p:cNvPicPr>
            <a:picLocks noChangeAspect="1"/>
          </p:cNvPicPr>
          <p:nvPr/>
        </p:nvPicPr>
        <p:blipFill>
          <a:blip r:embed="rId2"/>
          <a:stretch>
            <a:fillRect/>
          </a:stretch>
        </p:blipFill>
        <p:spPr>
          <a:xfrm>
            <a:off x="198782" y="2178150"/>
            <a:ext cx="8667750" cy="1612202"/>
          </a:xfrm>
          <a:prstGeom prst="rect">
            <a:avLst/>
          </a:prstGeom>
        </p:spPr>
      </p:pic>
      <p:sp>
        <p:nvSpPr>
          <p:cNvPr id="15362" name="Title 1"/>
          <p:cNvSpPr>
            <a:spLocks noGrp="1"/>
          </p:cNvSpPr>
          <p:nvPr>
            <p:ph type="ctrTitle"/>
          </p:nvPr>
        </p:nvSpPr>
        <p:spPr bwMode="auto">
          <a:xfrm>
            <a:off x="762000" y="2320327"/>
            <a:ext cx="7772400" cy="1470025"/>
          </a:xfrm>
        </p:spPr>
        <p:txBody>
          <a:bodyPr/>
          <a:lstStyle/>
          <a:p>
            <a:pPr eaLnBrk="1" hangingPunct="1"/>
            <a:r>
              <a:rPr lang="en-US" cap="none" dirty="0" smtClean="0">
                <a:solidFill>
                  <a:schemeClr val="tx2"/>
                </a:solidFill>
                <a:latin typeface="Arial" charset="0"/>
                <a:ea typeface="ＭＳ Ｐゴシック" pitchFamily="96" charset="-128"/>
              </a:rPr>
              <a:t>BACKCHANNEL CONVERSATIONS WITH</a:t>
            </a:r>
          </a:p>
        </p:txBody>
      </p:sp>
      <p:sp>
        <p:nvSpPr>
          <p:cNvPr id="15363" name="Subtitle 2"/>
          <p:cNvSpPr>
            <a:spLocks noGrp="1"/>
          </p:cNvSpPr>
          <p:nvPr>
            <p:ph type="subTitle" idx="1"/>
          </p:nvPr>
        </p:nvSpPr>
        <p:spPr>
          <a:xfrm>
            <a:off x="1447800" y="4209327"/>
            <a:ext cx="6400800" cy="1219200"/>
          </a:xfrm>
        </p:spPr>
        <p:txBody>
          <a:bodyPr/>
          <a:lstStyle/>
          <a:p>
            <a:pPr eaLnBrk="1" hangingPunct="1"/>
            <a:r>
              <a:rPr lang="en-US" dirty="0" smtClean="0">
                <a:solidFill>
                  <a:schemeClr val="tx2"/>
                </a:solidFill>
                <a:latin typeface="Arial" charset="0"/>
                <a:ea typeface="ＭＳ Ｐゴシック" pitchFamily="96" charset="-128"/>
              </a:rPr>
              <a:t>Melissa Woo (@</a:t>
            </a:r>
            <a:r>
              <a:rPr lang="en-US" dirty="0" err="1" smtClean="0">
                <a:solidFill>
                  <a:schemeClr val="tx2"/>
                </a:solidFill>
                <a:latin typeface="Arial" charset="0"/>
                <a:ea typeface="ＭＳ Ｐゴシック" pitchFamily="96" charset="-128"/>
              </a:rPr>
              <a:t>mzyw</a:t>
            </a:r>
            <a:r>
              <a:rPr lang="en-US" dirty="0" smtClean="0">
                <a:solidFill>
                  <a:schemeClr val="tx2"/>
                </a:solidFill>
                <a:latin typeface="Arial" charset="0"/>
                <a:ea typeface="ＭＳ Ｐゴシック" pitchFamily="96" charset="-128"/>
              </a:rPr>
              <a:t>)</a:t>
            </a:r>
          </a:p>
          <a:p>
            <a:pPr eaLnBrk="1" hangingPunct="1"/>
            <a:r>
              <a:rPr lang="en-US" dirty="0" smtClean="0">
                <a:solidFill>
                  <a:schemeClr val="tx2"/>
                </a:solidFill>
                <a:latin typeface="Arial" charset="0"/>
                <a:ea typeface="ＭＳ Ｐゴシック" pitchFamily="96" charset="-128"/>
              </a:rPr>
              <a:t>Shannon Smith (@</a:t>
            </a:r>
            <a:r>
              <a:rPr lang="en-US" dirty="0" err="1" smtClean="0">
                <a:solidFill>
                  <a:schemeClr val="tx2"/>
                </a:solidFill>
                <a:latin typeface="Arial" charset="0"/>
                <a:ea typeface="ＭＳ Ｐゴシック" pitchFamily="96" charset="-128"/>
              </a:rPr>
              <a:t>Smithstorian</a:t>
            </a:r>
            <a:r>
              <a:rPr lang="en-US" dirty="0" smtClean="0">
                <a:solidFill>
                  <a:schemeClr val="tx2"/>
                </a:solidFill>
                <a:latin typeface="Arial" charset="0"/>
                <a:ea typeface="ＭＳ Ｐゴシック" pitchFamily="96" charset="-128"/>
              </a:rPr>
              <a:t>)</a:t>
            </a:r>
          </a:p>
          <a:p>
            <a:pPr eaLnBrk="1" hangingPunct="1"/>
            <a:r>
              <a:rPr lang="en-US" dirty="0" smtClean="0">
                <a:solidFill>
                  <a:schemeClr val="tx2"/>
                </a:solidFill>
                <a:latin typeface="Arial" charset="0"/>
                <a:ea typeface="ＭＳ Ｐゴシック" pitchFamily="96" charset="-128"/>
              </a:rPr>
              <a:t>March 15, 2011</a:t>
            </a:r>
          </a:p>
        </p:txBody>
      </p:sp>
      <p:sp>
        <p:nvSpPr>
          <p:cNvPr id="6" name="TextBox 5"/>
          <p:cNvSpPr txBox="1"/>
          <p:nvPr/>
        </p:nvSpPr>
        <p:spPr>
          <a:xfrm>
            <a:off x="902825" y="5428527"/>
            <a:ext cx="7631575" cy="861774"/>
          </a:xfrm>
          <a:prstGeom prst="rect">
            <a:avLst/>
          </a:prstGeom>
          <a:noFill/>
        </p:spPr>
        <p:txBody>
          <a:bodyPr wrap="square" rtlCol="0">
            <a:spAutoFit/>
          </a:bodyPr>
          <a:lstStyle/>
          <a:p>
            <a:r>
              <a:rPr lang="en-US" sz="1000" dirty="0" smtClean="0">
                <a:solidFill>
                  <a:schemeClr val="tx2"/>
                </a:solidFill>
              </a:rPr>
              <a:t>Copyright  Shannon Smith, Melissa Woo, 2011. This work is the intellectual property of the authors.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authors.</a:t>
            </a:r>
          </a:p>
          <a:p>
            <a:endParaRPr lang="en-US" sz="1000"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r="10472"/>
          <a:stretch>
            <a:fillRect/>
          </a:stretch>
        </p:blipFill>
        <p:spPr bwMode="auto">
          <a:xfrm>
            <a:off x="0" y="499730"/>
            <a:ext cx="9144000" cy="5824994"/>
          </a:xfrm>
          <a:prstGeom prst="rect">
            <a:avLst/>
          </a:prstGeom>
          <a:noFill/>
          <a:ln w="9525">
            <a:noFill/>
            <a:miter lim="800000"/>
            <a:headEnd/>
            <a:tailEnd/>
          </a:ln>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762000" y="2597150"/>
            <a:ext cx="7772400" cy="1986425"/>
          </a:xfrm>
        </p:spPr>
        <p:txBody>
          <a:bodyPr>
            <a:normAutofit fontScale="90000"/>
          </a:bodyPr>
          <a:lstStyle/>
          <a:p>
            <a:pPr eaLnBrk="1" hangingPunct="1"/>
            <a:r>
              <a:rPr lang="en-US" cap="none" dirty="0" smtClean="0">
                <a:latin typeface="Arial" charset="0"/>
                <a:ea typeface="ＭＳ Ｐゴシック" pitchFamily="96" charset="-128"/>
              </a:rPr>
              <a:t>THANK YOU</a:t>
            </a:r>
            <a:br>
              <a:rPr lang="en-US" cap="none" dirty="0" smtClean="0">
                <a:latin typeface="Arial" charset="0"/>
                <a:ea typeface="ＭＳ Ｐゴシック" pitchFamily="96" charset="-128"/>
              </a:rPr>
            </a:br>
            <a:r>
              <a:rPr lang="en-US" cap="none" dirty="0" smtClean="0">
                <a:latin typeface="Arial" charset="0"/>
                <a:ea typeface="ＭＳ Ｐゴシック" pitchFamily="96" charset="-128"/>
              </a:rPr>
              <a:t/>
            </a:r>
            <a:br>
              <a:rPr lang="en-US" cap="none" dirty="0" smtClean="0">
                <a:latin typeface="Arial" charset="0"/>
                <a:ea typeface="ＭＳ Ｐゴシック" pitchFamily="96" charset="-128"/>
              </a:rPr>
            </a:br>
            <a:r>
              <a:rPr lang="en-US" cap="none" dirty="0" smtClean="0">
                <a:latin typeface="Arial" charset="0"/>
                <a:ea typeface="ＭＳ Ｐゴシック" pitchFamily="96" charset="-128"/>
              </a:rPr>
              <a:t>@</a:t>
            </a:r>
            <a:r>
              <a:rPr lang="en-US" cap="none" dirty="0" err="1" smtClean="0">
                <a:latin typeface="Arial" charset="0"/>
                <a:ea typeface="ＭＳ Ｐゴシック" pitchFamily="96" charset="-128"/>
              </a:rPr>
              <a:t>mzyw</a:t>
            </a:r>
            <a:r>
              <a:rPr lang="en-US" cap="none" dirty="0" smtClean="0">
                <a:latin typeface="Arial" charset="0"/>
                <a:ea typeface="ＭＳ Ｐゴシック" pitchFamily="96" charset="-128"/>
              </a:rPr>
              <a:t/>
            </a:r>
            <a:br>
              <a:rPr lang="en-US" cap="none" dirty="0" smtClean="0">
                <a:latin typeface="Arial" charset="0"/>
                <a:ea typeface="ＭＳ Ｐゴシック" pitchFamily="96" charset="-128"/>
              </a:rPr>
            </a:br>
            <a:r>
              <a:rPr lang="en-US" cap="none" dirty="0" smtClean="0">
                <a:latin typeface="Arial" charset="0"/>
                <a:ea typeface="ＭＳ Ｐゴシック" pitchFamily="96" charset="-128"/>
              </a:rPr>
              <a:t>@</a:t>
            </a:r>
            <a:r>
              <a:rPr lang="en-US" cap="none" dirty="0" err="1" smtClean="0">
                <a:latin typeface="Arial" charset="0"/>
                <a:ea typeface="ＭＳ Ｐゴシック" pitchFamily="96" charset="-128"/>
              </a:rPr>
              <a:t>Smithstorian</a:t>
            </a:r>
            <a:r>
              <a:rPr lang="en-US" cap="none" dirty="0" smtClean="0">
                <a:latin typeface="Arial" charset="0"/>
                <a:ea typeface="ＭＳ Ｐゴシック" pitchFamily="96" charset="-128"/>
              </a:rPr>
              <a:t/>
            </a:r>
            <a:br>
              <a:rPr lang="en-US" cap="none" dirty="0" smtClean="0">
                <a:latin typeface="Arial" charset="0"/>
                <a:ea typeface="ＭＳ Ｐゴシック" pitchFamily="96" charset="-128"/>
              </a:rPr>
            </a:br>
            <a:r>
              <a:rPr lang="en-US" cap="none" dirty="0" smtClean="0">
                <a:latin typeface="Arial" charset="0"/>
                <a:ea typeface="ＭＳ Ｐゴシック" pitchFamily="96" charset="-128"/>
              </a:rPr>
              <a:t>@</a:t>
            </a:r>
            <a:r>
              <a:rPr lang="en-US" cap="none" dirty="0" err="1" smtClean="0">
                <a:latin typeface="Arial" charset="0"/>
                <a:ea typeface="ＭＳ Ｐゴシック" pitchFamily="96" charset="-128"/>
              </a:rPr>
              <a:t>educause</a:t>
            </a:r>
            <a:endParaRPr lang="en-US" cap="none" dirty="0" smtClean="0">
              <a:latin typeface="Arial" charset="0"/>
              <a:ea typeface="ＭＳ Ｐゴシック" pitchFamily="96" charset="-128"/>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4294967295"/>
          </p:nvPr>
        </p:nvSpPr>
        <p:spPr>
          <a:xfrm>
            <a:off x="4422914" y="2266122"/>
            <a:ext cx="4721088" cy="3671198"/>
          </a:xfrm>
        </p:spPr>
        <p:txBody>
          <a:bodyPr/>
          <a:lstStyle/>
          <a:p>
            <a:pPr eaLnBrk="1" hangingPunct="1">
              <a:buNone/>
            </a:pPr>
            <a:r>
              <a:rPr lang="en-US" dirty="0" smtClean="0">
                <a:solidFill>
                  <a:schemeClr val="tx2"/>
                </a:solidFill>
                <a:latin typeface="Arial" charset="0"/>
                <a:ea typeface="ＭＳ Ｐゴシック" pitchFamily="96" charset="-128"/>
              </a:rPr>
              <a:t>… Colleagues</a:t>
            </a:r>
          </a:p>
          <a:p>
            <a:pPr eaLnBrk="1" hangingPunct="1">
              <a:buNone/>
            </a:pPr>
            <a:r>
              <a:rPr lang="en-US" dirty="0" smtClean="0">
                <a:solidFill>
                  <a:schemeClr val="tx2"/>
                </a:solidFill>
                <a:latin typeface="Arial" charset="0"/>
                <a:ea typeface="ＭＳ Ｐゴシック" pitchFamily="96" charset="-128"/>
              </a:rPr>
              <a:t>… Campus Community</a:t>
            </a:r>
          </a:p>
          <a:p>
            <a:pPr eaLnBrk="1" hangingPunct="1">
              <a:buNone/>
            </a:pPr>
            <a:r>
              <a:rPr lang="en-US" dirty="0" smtClean="0">
                <a:solidFill>
                  <a:schemeClr val="tx2"/>
                </a:solidFill>
                <a:latin typeface="Arial" charset="0"/>
                <a:ea typeface="ＭＳ Ｐゴシック" pitchFamily="96" charset="-128"/>
              </a:rPr>
              <a:t>… Higher Ed Community</a:t>
            </a:r>
          </a:p>
          <a:p>
            <a:pPr eaLnBrk="1" hangingPunct="1">
              <a:buNone/>
            </a:pPr>
            <a:r>
              <a:rPr lang="en-US" dirty="0" smtClean="0">
                <a:solidFill>
                  <a:schemeClr val="tx2"/>
                </a:solidFill>
                <a:latin typeface="Arial" charset="0"/>
                <a:ea typeface="ＭＳ Ｐゴシック" pitchFamily="96" charset="-128"/>
              </a:rPr>
              <a:t>… Others of Interest</a:t>
            </a:r>
          </a:p>
        </p:txBody>
      </p:sp>
      <p:pic>
        <p:nvPicPr>
          <p:cNvPr id="9" name="Picture 8" descr="birdtwitter-300x300.jpg"/>
          <p:cNvPicPr>
            <a:picLocks noChangeAspect="1"/>
          </p:cNvPicPr>
          <p:nvPr/>
        </p:nvPicPr>
        <p:blipFill>
          <a:blip r:embed="rId3"/>
          <a:stretch>
            <a:fillRect/>
          </a:stretch>
        </p:blipFill>
        <p:spPr>
          <a:xfrm>
            <a:off x="618711" y="2440057"/>
            <a:ext cx="2857500" cy="2857500"/>
          </a:xfrm>
          <a:prstGeom prst="rect">
            <a:avLst/>
          </a:prstGeom>
        </p:spPr>
      </p:pic>
      <p:sp>
        <p:nvSpPr>
          <p:cNvPr id="10" name="TextBox 9"/>
          <p:cNvSpPr txBox="1"/>
          <p:nvPr/>
        </p:nvSpPr>
        <p:spPr>
          <a:xfrm>
            <a:off x="489502" y="836831"/>
            <a:ext cx="3794263" cy="830997"/>
          </a:xfrm>
          <a:prstGeom prst="rect">
            <a:avLst/>
          </a:prstGeom>
          <a:noFill/>
        </p:spPr>
        <p:txBody>
          <a:bodyPr wrap="square" rtlCol="0">
            <a:spAutoFit/>
          </a:bodyPr>
          <a:lstStyle/>
          <a:p>
            <a:r>
              <a:rPr lang="en-US" sz="4800" dirty="0" smtClean="0">
                <a:solidFill>
                  <a:schemeClr val="tx2"/>
                </a:solidFill>
              </a:rPr>
              <a:t>Follow…</a:t>
            </a:r>
            <a:endParaRPr lang="en-US" sz="4800" dirty="0">
              <a:solidFill>
                <a:schemeClr val="tx2"/>
              </a:solidFill>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witter-follow-achiever.jpg"/>
          <p:cNvPicPr>
            <a:picLocks noChangeAspect="1"/>
          </p:cNvPicPr>
          <p:nvPr/>
        </p:nvPicPr>
        <p:blipFill>
          <a:blip r:embed="rId3"/>
          <a:stretch>
            <a:fillRect/>
          </a:stretch>
        </p:blipFill>
        <p:spPr>
          <a:xfrm>
            <a:off x="3697893" y="1693942"/>
            <a:ext cx="4762500" cy="3533775"/>
          </a:xfrm>
          <a:prstGeom prst="rect">
            <a:avLst/>
          </a:prstGeom>
        </p:spPr>
      </p:pic>
      <p:sp>
        <p:nvSpPr>
          <p:cNvPr id="16387" name="Content Placeholder 2"/>
          <p:cNvSpPr>
            <a:spLocks noGrp="1"/>
          </p:cNvSpPr>
          <p:nvPr>
            <p:ph idx="4294967295"/>
          </p:nvPr>
        </p:nvSpPr>
        <p:spPr>
          <a:xfrm>
            <a:off x="337928" y="596348"/>
            <a:ext cx="6559829" cy="2504662"/>
          </a:xfrm>
        </p:spPr>
        <p:txBody>
          <a:bodyPr/>
          <a:lstStyle/>
          <a:p>
            <a:pPr eaLnBrk="1" hangingPunct="1">
              <a:buNone/>
            </a:pPr>
            <a:r>
              <a:rPr lang="en-US" sz="3200" dirty="0" smtClean="0">
                <a:solidFill>
                  <a:schemeClr val="tx2"/>
                </a:solidFill>
                <a:latin typeface="Arial" charset="0"/>
                <a:ea typeface="ＭＳ Ｐゴシック" pitchFamily="96" charset="-128"/>
              </a:rPr>
              <a:t>Exchanging business cards is </a:t>
            </a:r>
            <a:r>
              <a:rPr lang="en-US" sz="3200" dirty="0" err="1" smtClean="0">
                <a:solidFill>
                  <a:schemeClr val="tx2"/>
                </a:solidFill>
                <a:latin typeface="Arial" charset="0"/>
                <a:ea typeface="ＭＳ Ｐゴシック" pitchFamily="96" charset="-128"/>
              </a:rPr>
              <a:t>soooo</a:t>
            </a:r>
            <a:r>
              <a:rPr lang="en-US" sz="3200" dirty="0" smtClean="0">
                <a:solidFill>
                  <a:schemeClr val="tx2"/>
                </a:solidFill>
                <a:latin typeface="Arial" charset="0"/>
                <a:ea typeface="ＭＳ Ｐゴシック" pitchFamily="96" charset="-128"/>
              </a:rPr>
              <a:t> last century…</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itter_newbird_blue.png"/>
          <p:cNvPicPr>
            <a:picLocks noChangeAspect="1"/>
          </p:cNvPicPr>
          <p:nvPr/>
        </p:nvPicPr>
        <p:blipFill>
          <a:blip r:embed="rId3"/>
          <a:stretch>
            <a:fillRect/>
          </a:stretch>
        </p:blipFill>
        <p:spPr>
          <a:xfrm>
            <a:off x="1342664" y="0"/>
            <a:ext cx="6255392" cy="6255392"/>
          </a:xfrm>
          <a:prstGeom prst="rect">
            <a:avLst/>
          </a:prstGeom>
        </p:spPr>
      </p:pic>
      <p:sp>
        <p:nvSpPr>
          <p:cNvPr id="16386" name="Title 1"/>
          <p:cNvSpPr>
            <a:spLocks noGrp="1"/>
          </p:cNvSpPr>
          <p:nvPr>
            <p:ph type="title"/>
          </p:nvPr>
        </p:nvSpPr>
        <p:spPr bwMode="auto">
          <a:xfrm>
            <a:off x="762000" y="4861367"/>
            <a:ext cx="8382000" cy="1143000"/>
          </a:xfrm>
        </p:spPr>
        <p:txBody>
          <a:bodyPr/>
          <a:lstStyle/>
          <a:p>
            <a:pPr algn="r" eaLnBrk="1" hangingPunct="1"/>
            <a:r>
              <a:rPr lang="en-US" sz="3200" cap="none" dirty="0" smtClean="0">
                <a:solidFill>
                  <a:schemeClr val="tx2"/>
                </a:solidFill>
                <a:latin typeface="Arial" charset="0"/>
                <a:ea typeface="ＭＳ Ｐゴシック" pitchFamily="96" charset="-128"/>
              </a:rPr>
              <a:t>… do you know who’s reading your tweets?</a:t>
            </a:r>
          </a:p>
        </p:txBody>
      </p:sp>
      <p:sp>
        <p:nvSpPr>
          <p:cNvPr id="16387" name="Content Placeholder 2"/>
          <p:cNvSpPr>
            <a:spLocks noGrp="1"/>
          </p:cNvSpPr>
          <p:nvPr>
            <p:ph idx="4294967295"/>
          </p:nvPr>
        </p:nvSpPr>
        <p:spPr>
          <a:xfrm>
            <a:off x="381000" y="2164466"/>
            <a:ext cx="8382000" cy="2488557"/>
          </a:xfrm>
        </p:spPr>
        <p:txBody>
          <a:bodyPr/>
          <a:lstStyle/>
          <a:p>
            <a:pPr algn="ctr" eaLnBrk="1" hangingPunct="1">
              <a:buNone/>
            </a:pPr>
            <a:r>
              <a:rPr lang="en-US" sz="4400" dirty="0" smtClean="0">
                <a:solidFill>
                  <a:schemeClr val="tx2"/>
                </a:solidFill>
                <a:latin typeface="Arial" charset="0"/>
                <a:ea typeface="ＭＳ Ｐゴシック" pitchFamily="96" charset="-128"/>
              </a:rPr>
              <a:t>Public tweets</a:t>
            </a:r>
          </a:p>
          <a:p>
            <a:pPr algn="ctr" eaLnBrk="1" hangingPunct="1">
              <a:buNone/>
            </a:pPr>
            <a:r>
              <a:rPr lang="en-US" sz="4400" dirty="0" smtClean="0">
                <a:solidFill>
                  <a:schemeClr val="tx2"/>
                </a:solidFill>
                <a:latin typeface="Arial" charset="0"/>
                <a:ea typeface="ＭＳ Ｐゴシック" pitchFamily="96" charset="-128"/>
              </a:rPr>
              <a:t>Protected tweets</a:t>
            </a:r>
          </a:p>
          <a:p>
            <a:pPr algn="ctr" eaLnBrk="1" hangingPunct="1">
              <a:buNone/>
            </a:pPr>
            <a:r>
              <a:rPr lang="en-US" sz="4400" dirty="0" smtClean="0">
                <a:solidFill>
                  <a:schemeClr val="tx2"/>
                </a:solidFill>
                <a:latin typeface="Arial" charset="0"/>
                <a:ea typeface="ＭＳ Ｐゴシック" pitchFamily="96" charset="-128"/>
              </a:rPr>
              <a:t>Direct messages (DM)</a:t>
            </a:r>
          </a:p>
        </p:txBody>
      </p:sp>
      <p:sp>
        <p:nvSpPr>
          <p:cNvPr id="5" name="Title 1"/>
          <p:cNvSpPr txBox="1">
            <a:spLocks/>
          </p:cNvSpPr>
          <p:nvPr/>
        </p:nvSpPr>
        <p:spPr bwMode="auto">
          <a:xfrm>
            <a:off x="381000" y="243068"/>
            <a:ext cx="8382000" cy="1143000"/>
          </a:xfrm>
          <a:prstGeom prst="rect">
            <a:avLst/>
          </a:prstGeom>
        </p:spPr>
        <p:txBody>
          <a:bodyPr vert="horz" wrap="square" lIns="91440" tIns="45720" rIns="91440" bIns="45720" numCol="1" anchor="ctr" anchorCtr="0" compatLnSpc="1">
            <a:prstTxWarp prst="textNoShape">
              <a:avLst/>
            </a:prstTxWarp>
            <a:norm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smtClean="0">
                <a:ln>
                  <a:noFill/>
                </a:ln>
                <a:solidFill>
                  <a:schemeClr val="tx2"/>
                </a:solidFill>
                <a:effectLst/>
                <a:uLnTx/>
                <a:uFillTx/>
                <a:latin typeface="Arial" charset="0"/>
                <a:ea typeface="ＭＳ Ｐゴシック" pitchFamily="96" charset="-128"/>
                <a:cs typeface="Arial"/>
              </a:rPr>
              <a:t>It’s 2 am…</a:t>
            </a: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witterSearch.jpg"/>
          <p:cNvPicPr>
            <a:picLocks noChangeAspect="1"/>
          </p:cNvPicPr>
          <p:nvPr/>
        </p:nvPicPr>
        <p:blipFill>
          <a:blip r:embed="rId3"/>
          <a:stretch>
            <a:fillRect/>
          </a:stretch>
        </p:blipFill>
        <p:spPr>
          <a:xfrm>
            <a:off x="1469984" y="1131831"/>
            <a:ext cx="6233930" cy="3724773"/>
          </a:xfrm>
          <a:prstGeom prst="rect">
            <a:avLst/>
          </a:prstGeom>
        </p:spPr>
      </p:pic>
      <p:sp>
        <p:nvSpPr>
          <p:cNvPr id="7" name="TextBox 6"/>
          <p:cNvSpPr txBox="1"/>
          <p:nvPr/>
        </p:nvSpPr>
        <p:spPr>
          <a:xfrm>
            <a:off x="2291787" y="2712423"/>
            <a:ext cx="4699322" cy="400110"/>
          </a:xfrm>
          <a:prstGeom prst="rect">
            <a:avLst/>
          </a:prstGeom>
          <a:noFill/>
        </p:spPr>
        <p:txBody>
          <a:bodyPr wrap="square" rtlCol="0">
            <a:spAutoFit/>
          </a:bodyPr>
          <a:lstStyle/>
          <a:p>
            <a:r>
              <a:rPr lang="en-US" sz="2000" dirty="0" smtClean="0"/>
              <a:t>#</a:t>
            </a:r>
            <a:r>
              <a:rPr lang="en-US" sz="2000" dirty="0" err="1" smtClean="0"/>
              <a:t>hashtags</a:t>
            </a:r>
            <a:endParaRPr lang="en-US" sz="2000" dirty="0"/>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normAutofit/>
          </a:bodyPr>
          <a:lstStyle/>
          <a:p>
            <a:pPr eaLnBrk="1" hangingPunct="1"/>
            <a:r>
              <a:rPr lang="en-US" sz="3200" cap="none" dirty="0" err="1" smtClean="0">
                <a:solidFill>
                  <a:schemeClr val="tx2"/>
                </a:solidFill>
                <a:latin typeface="Arial" charset="0"/>
                <a:ea typeface="ＭＳ Ｐゴシック" pitchFamily="96" charset="-128"/>
              </a:rPr>
              <a:t>Retweeting</a:t>
            </a:r>
            <a:endParaRPr lang="en-US" sz="3200" cap="none" dirty="0" smtClean="0">
              <a:solidFill>
                <a:schemeClr val="tx2"/>
              </a:solidFill>
              <a:latin typeface="Arial" charset="0"/>
              <a:ea typeface="ＭＳ Ｐゴシック" pitchFamily="96" charset="-128"/>
            </a:endParaRPr>
          </a:p>
        </p:txBody>
      </p:sp>
      <p:sp>
        <p:nvSpPr>
          <p:cNvPr id="16387" name="Content Placeholder 2"/>
          <p:cNvSpPr>
            <a:spLocks noGrp="1"/>
          </p:cNvSpPr>
          <p:nvPr>
            <p:ph idx="4294967295"/>
          </p:nvPr>
        </p:nvSpPr>
        <p:spPr>
          <a:xfrm>
            <a:off x="711843" y="2060294"/>
            <a:ext cx="4214149" cy="3026057"/>
          </a:xfrm>
        </p:spPr>
        <p:txBody>
          <a:bodyPr/>
          <a:lstStyle/>
          <a:p>
            <a:pPr eaLnBrk="1" hangingPunct="1"/>
            <a:r>
              <a:rPr lang="en-US" dirty="0" smtClean="0">
                <a:solidFill>
                  <a:schemeClr val="tx2"/>
                </a:solidFill>
                <a:latin typeface="Arial" charset="0"/>
                <a:ea typeface="ＭＳ Ｐゴシック" pitchFamily="96" charset="-128"/>
              </a:rPr>
              <a:t>Share information</a:t>
            </a:r>
          </a:p>
          <a:p>
            <a:pPr eaLnBrk="1" hangingPunct="1"/>
            <a:r>
              <a:rPr lang="en-US" dirty="0" smtClean="0">
                <a:solidFill>
                  <a:schemeClr val="tx2"/>
                </a:solidFill>
                <a:latin typeface="Arial" charset="0"/>
                <a:ea typeface="ＭＳ Ｐゴシック" pitchFamily="96" charset="-128"/>
              </a:rPr>
              <a:t>Create and follow memes</a:t>
            </a:r>
          </a:p>
        </p:txBody>
      </p:sp>
      <p:pic>
        <p:nvPicPr>
          <p:cNvPr id="5" name="Picture 4" descr="twitter_newbird_blue.png"/>
          <p:cNvPicPr>
            <a:picLocks noChangeAspect="1"/>
          </p:cNvPicPr>
          <p:nvPr/>
        </p:nvPicPr>
        <p:blipFill>
          <a:blip r:embed="rId3"/>
          <a:stretch>
            <a:fillRect/>
          </a:stretch>
        </p:blipFill>
        <p:spPr>
          <a:xfrm>
            <a:off x="5330865" y="1601788"/>
            <a:ext cx="2857500" cy="2857500"/>
          </a:xfrm>
          <a:prstGeom prst="rect">
            <a:avLst/>
          </a:prstGeom>
        </p:spPr>
      </p:pic>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itter-t.jpg"/>
          <p:cNvPicPr>
            <a:picLocks noChangeAspect="1"/>
          </p:cNvPicPr>
          <p:nvPr/>
        </p:nvPicPr>
        <p:blipFill>
          <a:blip r:embed="rId3"/>
          <a:stretch>
            <a:fillRect/>
          </a:stretch>
        </p:blipFill>
        <p:spPr>
          <a:xfrm>
            <a:off x="1099018" y="0"/>
            <a:ext cx="7081147" cy="5891515"/>
          </a:xfrm>
          <a:prstGeom prst="rect">
            <a:avLst/>
          </a:prstGeom>
        </p:spPr>
      </p:pic>
      <p:sp>
        <p:nvSpPr>
          <p:cNvPr id="16386" name="Title 1"/>
          <p:cNvSpPr>
            <a:spLocks noGrp="1"/>
          </p:cNvSpPr>
          <p:nvPr>
            <p:ph type="title"/>
          </p:nvPr>
        </p:nvSpPr>
        <p:spPr bwMode="auto"/>
        <p:txBody>
          <a:bodyPr>
            <a:normAutofit/>
          </a:bodyPr>
          <a:lstStyle/>
          <a:p>
            <a:pPr eaLnBrk="1" hangingPunct="1"/>
            <a:r>
              <a:rPr lang="en-US" sz="3200" cap="none" dirty="0" smtClean="0">
                <a:solidFill>
                  <a:schemeClr val="tx2"/>
                </a:solidFill>
                <a:latin typeface="Arial" charset="0"/>
                <a:ea typeface="ＭＳ Ｐゴシック" pitchFamily="96" charset="-128"/>
              </a:rPr>
              <a:t>Twitter Tools</a:t>
            </a:r>
          </a:p>
        </p:txBody>
      </p:sp>
      <p:sp>
        <p:nvSpPr>
          <p:cNvPr id="16387" name="Content Placeholder 2"/>
          <p:cNvSpPr>
            <a:spLocks noGrp="1"/>
          </p:cNvSpPr>
          <p:nvPr>
            <p:ph idx="4294967295"/>
          </p:nvPr>
        </p:nvSpPr>
        <p:spPr>
          <a:xfrm>
            <a:off x="533400" y="1990846"/>
            <a:ext cx="8229600" cy="4135317"/>
          </a:xfrm>
        </p:spPr>
        <p:txBody>
          <a:bodyPr/>
          <a:lstStyle/>
          <a:p>
            <a:pPr eaLnBrk="1" hangingPunct="1"/>
            <a:r>
              <a:rPr lang="en-US" sz="3200" dirty="0" smtClean="0">
                <a:solidFill>
                  <a:schemeClr val="tx2"/>
                </a:solidFill>
                <a:latin typeface="Arial" charset="0"/>
                <a:ea typeface="ＭＳ Ｐゴシック" pitchFamily="96" charset="-128"/>
              </a:rPr>
              <a:t>Web-based</a:t>
            </a:r>
          </a:p>
          <a:p>
            <a:pPr eaLnBrk="1" hangingPunct="1"/>
            <a:r>
              <a:rPr lang="en-US" sz="3200" dirty="0" smtClean="0">
                <a:solidFill>
                  <a:schemeClr val="tx2"/>
                </a:solidFill>
                <a:latin typeface="Arial" charset="0"/>
                <a:ea typeface="ＭＳ Ｐゴシック" pitchFamily="96" charset="-128"/>
              </a:rPr>
              <a:t>Mobile</a:t>
            </a:r>
          </a:p>
          <a:p>
            <a:pPr eaLnBrk="1" hangingPunct="1"/>
            <a:r>
              <a:rPr lang="en-US" sz="3200" dirty="0" smtClean="0">
                <a:solidFill>
                  <a:schemeClr val="tx2"/>
                </a:solidFill>
                <a:latin typeface="Arial" charset="0"/>
                <a:ea typeface="ＭＳ Ｐゴシック" pitchFamily="96" charset="-128"/>
              </a:rPr>
              <a:t>Supplementary tools</a:t>
            </a:r>
          </a:p>
          <a:p>
            <a:pPr eaLnBrk="1" hangingPunct="1"/>
            <a:r>
              <a:rPr lang="en-US" sz="3200" dirty="0" smtClean="0">
                <a:solidFill>
                  <a:schemeClr val="tx2"/>
                </a:solidFill>
                <a:latin typeface="Arial" charset="0"/>
                <a:ea typeface="ＭＳ Ｐゴシック" pitchFamily="96" charset="-128"/>
              </a:rPr>
              <a:t>Tie-ins with other social networking services</a:t>
            </a: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itter-fail-whale.jpg"/>
          <p:cNvPicPr>
            <a:picLocks/>
          </p:cNvPicPr>
          <p:nvPr/>
        </p:nvPicPr>
        <p:blipFill>
          <a:blip r:embed="rId3">
            <a:lum bright="46000"/>
          </a:blip>
          <a:stretch>
            <a:fillRect/>
          </a:stretch>
        </p:blipFill>
        <p:spPr>
          <a:xfrm>
            <a:off x="0" y="0"/>
            <a:ext cx="9144000" cy="6327727"/>
          </a:xfrm>
          <a:prstGeom prst="rect">
            <a:avLst/>
          </a:prstGeom>
        </p:spPr>
      </p:pic>
      <p:sp>
        <p:nvSpPr>
          <p:cNvPr id="16386" name="Title 1"/>
          <p:cNvSpPr>
            <a:spLocks noGrp="1"/>
          </p:cNvSpPr>
          <p:nvPr>
            <p:ph type="title"/>
          </p:nvPr>
        </p:nvSpPr>
        <p:spPr bwMode="auto">
          <a:xfrm>
            <a:off x="457200" y="1601788"/>
            <a:ext cx="2830010" cy="3525796"/>
          </a:xfrm>
        </p:spPr>
        <p:txBody>
          <a:bodyPr>
            <a:normAutofit/>
          </a:bodyPr>
          <a:lstStyle/>
          <a:p>
            <a:pPr eaLnBrk="1" hangingPunct="1"/>
            <a:r>
              <a:rPr lang="en-US" sz="3200" cap="none" dirty="0" smtClean="0">
                <a:solidFill>
                  <a:schemeClr val="tx2"/>
                </a:solidFill>
                <a:latin typeface="Arial" charset="0"/>
                <a:ea typeface="ＭＳ Ｐゴシック" pitchFamily="96" charset="-128"/>
              </a:rPr>
              <a:t>Use of Twitter in Operations</a:t>
            </a:r>
          </a:p>
        </p:txBody>
      </p:sp>
      <p:sp>
        <p:nvSpPr>
          <p:cNvPr id="16387" name="Content Placeholder 2"/>
          <p:cNvSpPr>
            <a:spLocks noGrp="1"/>
          </p:cNvSpPr>
          <p:nvPr>
            <p:ph idx="4294967295"/>
          </p:nvPr>
        </p:nvSpPr>
        <p:spPr>
          <a:xfrm>
            <a:off x="3287210" y="1601788"/>
            <a:ext cx="5399589" cy="3722687"/>
          </a:xfrm>
        </p:spPr>
        <p:txBody>
          <a:bodyPr/>
          <a:lstStyle/>
          <a:p>
            <a:pPr eaLnBrk="1" hangingPunct="1"/>
            <a:r>
              <a:rPr lang="en-US" sz="3200" dirty="0" smtClean="0">
                <a:solidFill>
                  <a:schemeClr val="tx2"/>
                </a:solidFill>
                <a:latin typeface="Arial" charset="0"/>
                <a:ea typeface="ＭＳ Ｐゴシック" pitchFamily="96" charset="-128"/>
              </a:rPr>
              <a:t>Communicate operational issues</a:t>
            </a:r>
          </a:p>
          <a:p>
            <a:pPr eaLnBrk="1" hangingPunct="1"/>
            <a:r>
              <a:rPr lang="en-US" sz="3200" dirty="0" smtClean="0">
                <a:solidFill>
                  <a:schemeClr val="tx2"/>
                </a:solidFill>
                <a:latin typeface="Arial" charset="0"/>
                <a:ea typeface="ＭＳ Ｐゴシック" pitchFamily="96" charset="-128"/>
              </a:rPr>
              <a:t>Keep finger on the pulse of the organization and campus</a:t>
            </a:r>
          </a:p>
          <a:p>
            <a:pPr eaLnBrk="1" hangingPunct="1"/>
            <a:r>
              <a:rPr lang="en-US" sz="3200" dirty="0" smtClean="0">
                <a:solidFill>
                  <a:schemeClr val="tx2"/>
                </a:solidFill>
                <a:latin typeface="Arial" charset="0"/>
                <a:ea typeface="ＭＳ Ｐゴシック" pitchFamily="96" charset="-128"/>
              </a:rPr>
              <a:t>Gain insights from others outside the organization</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itter-fail-whale.jpg"/>
          <p:cNvPicPr>
            <a:picLocks/>
          </p:cNvPicPr>
          <p:nvPr/>
        </p:nvPicPr>
        <p:blipFill>
          <a:blip r:embed="rId3">
            <a:lum bright="46000"/>
          </a:blip>
          <a:stretch>
            <a:fillRect/>
          </a:stretch>
        </p:blipFill>
        <p:spPr>
          <a:xfrm>
            <a:off x="0" y="0"/>
            <a:ext cx="9144000" cy="6327727"/>
          </a:xfrm>
          <a:prstGeom prst="rect">
            <a:avLst/>
          </a:prstGeom>
        </p:spPr>
      </p:pic>
      <p:sp>
        <p:nvSpPr>
          <p:cNvPr id="16386" name="Title 1"/>
          <p:cNvSpPr>
            <a:spLocks noGrp="1"/>
          </p:cNvSpPr>
          <p:nvPr>
            <p:ph type="title"/>
          </p:nvPr>
        </p:nvSpPr>
        <p:spPr bwMode="auto">
          <a:xfrm>
            <a:off x="457200" y="1601788"/>
            <a:ext cx="2830010" cy="3525796"/>
          </a:xfrm>
        </p:spPr>
        <p:txBody>
          <a:bodyPr>
            <a:normAutofit/>
          </a:bodyPr>
          <a:lstStyle/>
          <a:p>
            <a:pPr eaLnBrk="1" hangingPunct="1"/>
            <a:r>
              <a:rPr lang="en-US" sz="3200" cap="none" dirty="0" smtClean="0">
                <a:solidFill>
                  <a:schemeClr val="tx2"/>
                </a:solidFill>
                <a:latin typeface="Arial" charset="0"/>
                <a:ea typeface="ＭＳ Ｐゴシック" pitchFamily="96" charset="-128"/>
              </a:rPr>
              <a:t>Use of Twitter in Teaching and Learning</a:t>
            </a:r>
          </a:p>
        </p:txBody>
      </p:sp>
      <p:sp>
        <p:nvSpPr>
          <p:cNvPr id="16387" name="Content Placeholder 2"/>
          <p:cNvSpPr>
            <a:spLocks noGrp="1"/>
          </p:cNvSpPr>
          <p:nvPr>
            <p:ph idx="4294967295"/>
          </p:nvPr>
        </p:nvSpPr>
        <p:spPr>
          <a:xfrm>
            <a:off x="3287210" y="1601788"/>
            <a:ext cx="5399589" cy="3722687"/>
          </a:xfrm>
        </p:spPr>
        <p:txBody>
          <a:bodyPr/>
          <a:lstStyle/>
          <a:p>
            <a:pPr eaLnBrk="1" hangingPunct="1"/>
            <a:r>
              <a:rPr lang="en-US" sz="3200" dirty="0" smtClean="0">
                <a:solidFill>
                  <a:schemeClr val="tx2"/>
                </a:solidFill>
                <a:latin typeface="Arial" charset="0"/>
                <a:ea typeface="ＭＳ Ｐゴシック" pitchFamily="96" charset="-128"/>
              </a:rPr>
              <a:t>Increase communication with students</a:t>
            </a:r>
          </a:p>
          <a:p>
            <a:pPr eaLnBrk="1" hangingPunct="1"/>
            <a:r>
              <a:rPr lang="en-US" sz="3200" dirty="0" smtClean="0">
                <a:solidFill>
                  <a:schemeClr val="tx2"/>
                </a:solidFill>
                <a:latin typeface="Arial" charset="0"/>
                <a:ea typeface="ＭＳ Ｐゴシック" pitchFamily="96" charset="-128"/>
              </a:rPr>
              <a:t>Engage students in discussions with each other</a:t>
            </a:r>
          </a:p>
          <a:p>
            <a:pPr eaLnBrk="1" hangingPunct="1"/>
            <a:r>
              <a:rPr lang="en-US" sz="3200" dirty="0" smtClean="0">
                <a:solidFill>
                  <a:schemeClr val="tx2"/>
                </a:solidFill>
                <a:latin typeface="Arial" charset="0"/>
                <a:ea typeface="ＭＳ Ｐゴシック" pitchFamily="96" charset="-128"/>
              </a:rPr>
              <a:t>Network with others in your discipline</a:t>
            </a: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5895</TotalTime>
  <Words>862</Words>
  <Application>Microsoft Office PowerPoint</Application>
  <PresentationFormat>On-screen Show (4:3)</PresentationFormat>
  <Paragraphs>127</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BACKCHANNEL CONVERSATIONS WITH</vt:lpstr>
      <vt:lpstr>Slide 2</vt:lpstr>
      <vt:lpstr>Slide 3</vt:lpstr>
      <vt:lpstr>… do you know who’s reading your tweets?</vt:lpstr>
      <vt:lpstr>Slide 5</vt:lpstr>
      <vt:lpstr>Retweeting</vt:lpstr>
      <vt:lpstr>Twitter Tools</vt:lpstr>
      <vt:lpstr>Use of Twitter in Operations</vt:lpstr>
      <vt:lpstr>Use of Twitter in Teaching and Learning</vt:lpstr>
      <vt:lpstr>Slide 10</vt:lpstr>
      <vt:lpstr>THANK YOU  @mzyw @Smithstorian @educause</vt:lpstr>
    </vt:vector>
  </TitlesOfParts>
  <Company>brain bolts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Backchannel Conversations with Twitter</dc:title>
  <dc:subject>MWRC11</dc:subject>
  <dc:creator>Shannon Smith, Melissa Woo</dc:creator>
  <cp:lastModifiedBy>ssmith</cp:lastModifiedBy>
  <cp:revision>346</cp:revision>
  <dcterms:created xsi:type="dcterms:W3CDTF">2009-07-28T17:41:50Z</dcterms:created>
  <dcterms:modified xsi:type="dcterms:W3CDTF">2011-03-11T20:00:43Z</dcterms:modified>
</cp:coreProperties>
</file>