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7"/>
  </p:notesMasterIdLst>
  <p:sldIdLst>
    <p:sldId id="256" r:id="rId2"/>
    <p:sldId id="258" r:id="rId3"/>
    <p:sldId id="257" r:id="rId4"/>
    <p:sldId id="259" r:id="rId5"/>
    <p:sldId id="261" r:id="rId6"/>
    <p:sldId id="260" r:id="rId7"/>
    <p:sldId id="263" r:id="rId8"/>
    <p:sldId id="264" r:id="rId9"/>
    <p:sldId id="265" r:id="rId10"/>
    <p:sldId id="266" r:id="rId11"/>
    <p:sldId id="267" r:id="rId12"/>
    <p:sldId id="275" r:id="rId13"/>
    <p:sldId id="276" r:id="rId14"/>
    <p:sldId id="268" r:id="rId15"/>
    <p:sldId id="277" r:id="rId16"/>
    <p:sldId id="278" r:id="rId17"/>
    <p:sldId id="269" r:id="rId18"/>
    <p:sldId id="273" r:id="rId19"/>
    <p:sldId id="274" r:id="rId20"/>
    <p:sldId id="281" r:id="rId21"/>
    <p:sldId id="270" r:id="rId22"/>
    <p:sldId id="279" r:id="rId23"/>
    <p:sldId id="271" r:id="rId24"/>
    <p:sldId id="272" r:id="rId25"/>
    <p:sldId id="280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8000"/>
    <a:srgbClr val="0000FF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579" autoAdjust="0"/>
  </p:normalViewPr>
  <p:slideViewPr>
    <p:cSldViewPr>
      <p:cViewPr varScale="1">
        <p:scale>
          <a:sx n="101" d="100"/>
          <a:sy n="101" d="100"/>
        </p:scale>
        <p:origin x="-113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-3822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59656E-38DA-49DB-A645-22BA7CEBF18A}" type="datetimeFigureOut">
              <a:rPr lang="en-US" smtClean="0"/>
              <a:t>3/17/2011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775DA9-A1FB-4136-9B38-D50C12D45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6432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775DA9-A1FB-4136-9B38-D50C12D455F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204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775DA9-A1FB-4136-9B38-D50C12D455F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7538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775DA9-A1FB-4136-9B38-D50C12D455F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0903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775DA9-A1FB-4136-9B38-D50C12D455F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5433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775DA9-A1FB-4136-9B38-D50C12D455F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2007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775DA9-A1FB-4136-9B38-D50C12D455F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155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775DA9-A1FB-4136-9B38-D50C12D455F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5390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775DA9-A1FB-4136-9B38-D50C12D455F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4413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775DA9-A1FB-4136-9B38-D50C12D455F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47917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775DA9-A1FB-4136-9B38-D50C12D455F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7495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775DA9-A1FB-4136-9B38-D50C12D455F9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75796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775DA9-A1FB-4136-9B38-D50C12D455F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12709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775DA9-A1FB-4136-9B38-D50C12D455F9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757968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775DA9-A1FB-4136-9B38-D50C12D455F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20238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775DA9-A1FB-4136-9B38-D50C12D455F9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06449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775DA9-A1FB-4136-9B38-D50C12D455F9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77795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775DA9-A1FB-4136-9B38-D50C12D455F9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2934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775DA9-A1FB-4136-9B38-D50C12D455F9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61778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775DA9-A1FB-4136-9B38-D50C12D455F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633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775DA9-A1FB-4136-9B38-D50C12D455F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6530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775DA9-A1FB-4136-9B38-D50C12D455F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6018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775DA9-A1FB-4136-9B38-D50C12D455F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7550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775DA9-A1FB-4136-9B38-D50C12D455F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1743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775DA9-A1FB-4136-9B38-D50C12D455F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106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5526B-D94E-4101-9E8E-6A7F65C28CC8}" type="datetimeFigureOut">
              <a:rPr lang="en-US" smtClean="0"/>
              <a:t>3/17/2011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7A1B2-3543-47E9-9004-92E17101A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936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5526B-D94E-4101-9E8E-6A7F65C28CC8}" type="datetimeFigureOut">
              <a:rPr lang="en-US" smtClean="0"/>
              <a:t>3/17/2011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7A1B2-3543-47E9-9004-92E17101A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963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5526B-D94E-4101-9E8E-6A7F65C28CC8}" type="datetimeFigureOut">
              <a:rPr lang="en-US" smtClean="0"/>
              <a:t>3/17/2011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7A1B2-3543-47E9-9004-92E17101A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185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5526B-D94E-4101-9E8E-6A7F65C28CC8}" type="datetimeFigureOut">
              <a:rPr lang="en-US" smtClean="0"/>
              <a:t>3/17/2011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7A1B2-3543-47E9-9004-92E17101A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463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5526B-D94E-4101-9E8E-6A7F65C28CC8}" type="datetimeFigureOut">
              <a:rPr lang="en-US" smtClean="0"/>
              <a:t>3/17/2011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7A1B2-3543-47E9-9004-92E17101A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14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5526B-D94E-4101-9E8E-6A7F65C28CC8}" type="datetimeFigureOut">
              <a:rPr lang="en-US" smtClean="0"/>
              <a:t>3/17/2011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7A1B2-3543-47E9-9004-92E17101A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70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5526B-D94E-4101-9E8E-6A7F65C28CC8}" type="datetimeFigureOut">
              <a:rPr lang="en-US" smtClean="0"/>
              <a:t>3/17/2011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7A1B2-3543-47E9-9004-92E17101A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071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5526B-D94E-4101-9E8E-6A7F65C28CC8}" type="datetimeFigureOut">
              <a:rPr lang="en-US" smtClean="0"/>
              <a:t>3/17/2011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7A1B2-3543-47E9-9004-92E17101A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346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5526B-D94E-4101-9E8E-6A7F65C28CC8}" type="datetimeFigureOut">
              <a:rPr lang="en-US" smtClean="0"/>
              <a:t>3/17/2011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7A1B2-3543-47E9-9004-92E17101A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903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5526B-D94E-4101-9E8E-6A7F65C28CC8}" type="datetimeFigureOut">
              <a:rPr lang="en-US" smtClean="0"/>
              <a:t>3/17/2011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7A1B2-3543-47E9-9004-92E17101A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514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5526B-D94E-4101-9E8E-6A7F65C28CC8}" type="datetimeFigureOut">
              <a:rPr lang="en-US" smtClean="0"/>
              <a:t>3/17/2011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7A1B2-3543-47E9-9004-92E17101A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528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45526B-D94E-4101-9E8E-6A7F65C28CC8}" type="datetimeFigureOut">
              <a:rPr lang="en-US" smtClean="0"/>
              <a:t>3/17/2011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37A1B2-3543-47E9-9004-92E17101A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412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12" Type="http://schemas.openxmlformats.org/officeDocument/2006/relationships/image" Target="../media/image4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4.jpeg"/><Relationship Id="rId11" Type="http://schemas.openxmlformats.org/officeDocument/2006/relationships/image" Target="../media/image39.jpeg"/><Relationship Id="rId5" Type="http://schemas.openxmlformats.org/officeDocument/2006/relationships/image" Target="../media/image33.jpeg"/><Relationship Id="rId10" Type="http://schemas.openxmlformats.org/officeDocument/2006/relationships/image" Target="../media/image38.jpeg"/><Relationship Id="rId4" Type="http://schemas.openxmlformats.org/officeDocument/2006/relationships/image" Target="../media/image32.jpeg"/><Relationship Id="rId9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sts.wustl.edu/educause.mov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8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3" Type="http://schemas.openxmlformats.org/officeDocument/2006/relationships/image" Target="../media/image2.jp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5" Type="http://schemas.openxmlformats.org/officeDocument/2006/relationships/image" Target="../media/image1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From Generation “ME” to Generation “US”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572000"/>
            <a:ext cx="6400800" cy="1066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Barb Braun &amp; Colleen Corbett</a:t>
            </a:r>
          </a:p>
          <a:p>
            <a:r>
              <a:rPr lang="en-US" dirty="0" smtClean="0"/>
              <a:t>Washington University in St. Louis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6656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Our Formula for Success!</a:t>
            </a:r>
            <a:endParaRPr lang="en-US" b="1" dirty="0"/>
          </a:p>
        </p:txBody>
      </p:sp>
      <p:pic>
        <p:nvPicPr>
          <p:cNvPr id="3074" name="Picture 2" descr="C:\Users\bbraun\AppData\Local\Microsoft\Windows\Temporary Internet Files\Content.IE5\YBOWF5TI\MM900178129[1]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91400" y="4593302"/>
            <a:ext cx="1219200" cy="1474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6201" y="1828800"/>
            <a:ext cx="8839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If we provide </a:t>
            </a:r>
            <a:r>
              <a:rPr lang="en-US" sz="4000" b="1" i="1" u="sng" dirty="0" smtClean="0">
                <a:solidFill>
                  <a:srgbClr val="C00000"/>
                </a:solidFill>
              </a:rPr>
              <a:t>M</a:t>
            </a:r>
            <a:r>
              <a:rPr lang="en-US" sz="4000" b="1" i="1" dirty="0" smtClean="0">
                <a:solidFill>
                  <a:srgbClr val="C00000"/>
                </a:solidFill>
              </a:rPr>
              <a:t>EANINGFUL </a:t>
            </a:r>
            <a:r>
              <a:rPr lang="en-US" sz="4000" b="1" i="1" u="sng" dirty="0" smtClean="0">
                <a:solidFill>
                  <a:srgbClr val="C00000"/>
                </a:solidFill>
              </a:rPr>
              <a:t>E</a:t>
            </a:r>
            <a:r>
              <a:rPr lang="en-US" sz="4000" b="1" i="1" dirty="0" smtClean="0">
                <a:solidFill>
                  <a:srgbClr val="C00000"/>
                </a:solidFill>
              </a:rPr>
              <a:t>XPERIENCES</a:t>
            </a:r>
          </a:p>
          <a:p>
            <a:r>
              <a:rPr lang="en-US" sz="4000" dirty="0" smtClean="0"/>
              <a:t>With a </a:t>
            </a:r>
            <a:r>
              <a:rPr lang="en-US" sz="4000" b="1" i="1" u="sng" dirty="0" smtClean="0">
                <a:solidFill>
                  <a:srgbClr val="C00000"/>
                </a:solidFill>
              </a:rPr>
              <a:t>M</a:t>
            </a:r>
            <a:r>
              <a:rPr lang="en-US" sz="4000" b="1" i="1" dirty="0" smtClean="0">
                <a:solidFill>
                  <a:srgbClr val="C00000"/>
                </a:solidFill>
              </a:rPr>
              <a:t>ENTORING </a:t>
            </a:r>
            <a:r>
              <a:rPr lang="en-US" sz="4000" b="1" i="1" u="sng" dirty="0" smtClean="0">
                <a:solidFill>
                  <a:srgbClr val="C00000"/>
                </a:solidFill>
              </a:rPr>
              <a:t>E</a:t>
            </a:r>
            <a:r>
              <a:rPr lang="en-US" sz="4000" b="1" i="1" dirty="0" smtClean="0">
                <a:solidFill>
                  <a:srgbClr val="C00000"/>
                </a:solidFill>
              </a:rPr>
              <a:t>NVIRONMENT</a:t>
            </a:r>
          </a:p>
          <a:p>
            <a:r>
              <a:rPr lang="en-US" sz="4000" dirty="0" smtClean="0"/>
              <a:t>While </a:t>
            </a:r>
            <a:r>
              <a:rPr lang="en-US" sz="4000" b="1" i="1" u="sng" dirty="0" smtClean="0">
                <a:solidFill>
                  <a:srgbClr val="C00000"/>
                </a:solidFill>
              </a:rPr>
              <a:t>M</a:t>
            </a:r>
            <a:r>
              <a:rPr lang="en-US" sz="4000" b="1" i="1" dirty="0" smtClean="0">
                <a:solidFill>
                  <a:srgbClr val="C00000"/>
                </a:solidFill>
              </a:rPr>
              <a:t>ANAGING </a:t>
            </a:r>
            <a:r>
              <a:rPr lang="en-US" sz="4000" b="1" i="1" u="sng" dirty="0" smtClean="0">
                <a:solidFill>
                  <a:srgbClr val="C00000"/>
                </a:solidFill>
              </a:rPr>
              <a:t>E</a:t>
            </a:r>
            <a:r>
              <a:rPr lang="en-US" sz="4000" b="1" i="1" dirty="0" smtClean="0">
                <a:solidFill>
                  <a:srgbClr val="C00000"/>
                </a:solidFill>
              </a:rPr>
              <a:t>XPECTATIONS</a:t>
            </a:r>
            <a:r>
              <a:rPr lang="en-US" sz="4000" dirty="0" smtClean="0"/>
              <a:t>,</a:t>
            </a:r>
          </a:p>
          <a:p>
            <a:r>
              <a:rPr lang="en-US" sz="4000" dirty="0" smtClean="0"/>
              <a:t>We’ll have </a:t>
            </a:r>
            <a:r>
              <a:rPr lang="en-US" sz="4000" b="1" i="1" u="sng" dirty="0" smtClean="0">
                <a:solidFill>
                  <a:srgbClr val="C00000"/>
                </a:solidFill>
              </a:rPr>
              <a:t>U</a:t>
            </a:r>
            <a:r>
              <a:rPr lang="en-US" sz="4000" b="1" i="1" dirty="0" smtClean="0">
                <a:solidFill>
                  <a:srgbClr val="C00000"/>
                </a:solidFill>
              </a:rPr>
              <a:t>NBELIEVABLE </a:t>
            </a:r>
            <a:r>
              <a:rPr lang="en-US" sz="4000" b="1" i="1" u="sng" dirty="0" smtClean="0">
                <a:solidFill>
                  <a:srgbClr val="C00000"/>
                </a:solidFill>
              </a:rPr>
              <a:t>S</a:t>
            </a:r>
            <a:r>
              <a:rPr lang="en-US" sz="4000" b="1" i="1" dirty="0" smtClean="0">
                <a:solidFill>
                  <a:srgbClr val="C00000"/>
                </a:solidFill>
              </a:rPr>
              <a:t>UCCESS</a:t>
            </a:r>
            <a:r>
              <a:rPr lang="en-US" sz="4000" dirty="0" smtClean="0"/>
              <a:t>!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2464777" y="4600737"/>
            <a:ext cx="3657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/>
              <a:t>ME</a:t>
            </a:r>
            <a:r>
              <a:rPr lang="en-US" sz="7200" baseline="30000" dirty="0" smtClean="0"/>
              <a:t>3 </a:t>
            </a:r>
            <a:r>
              <a:rPr lang="en-US" sz="7200" dirty="0" smtClean="0"/>
              <a:t>= US</a:t>
            </a:r>
            <a:endParaRPr lang="en-US" sz="7200" baseline="30000" dirty="0"/>
          </a:p>
        </p:txBody>
      </p:sp>
    </p:spTree>
    <p:extLst>
      <p:ext uri="{BB962C8B-B14F-4D97-AF65-F5344CB8AC3E}">
        <p14:creationId xmlns:p14="http://schemas.microsoft.com/office/powerpoint/2010/main" val="962163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u="sng" dirty="0">
                <a:solidFill>
                  <a:srgbClr val="C00000"/>
                </a:solidFill>
              </a:rPr>
              <a:t>M</a:t>
            </a:r>
            <a:r>
              <a:rPr lang="en-US" b="1" i="1" dirty="0">
                <a:solidFill>
                  <a:srgbClr val="C00000"/>
                </a:solidFill>
              </a:rPr>
              <a:t>EANINGFUL </a:t>
            </a:r>
            <a:r>
              <a:rPr lang="en-US" b="1" i="1" u="sng" dirty="0">
                <a:solidFill>
                  <a:srgbClr val="C00000"/>
                </a:solidFill>
              </a:rPr>
              <a:t>E</a:t>
            </a:r>
            <a:r>
              <a:rPr lang="en-US" b="1" i="1" dirty="0">
                <a:solidFill>
                  <a:srgbClr val="C00000"/>
                </a:solidFill>
              </a:rPr>
              <a:t>XPERIENCES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5400" y="1219200"/>
            <a:ext cx="6705600" cy="509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220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u="sng" dirty="0">
                <a:solidFill>
                  <a:srgbClr val="C00000"/>
                </a:solidFill>
              </a:rPr>
              <a:t>M</a:t>
            </a:r>
            <a:r>
              <a:rPr lang="en-US" b="1" i="1" dirty="0">
                <a:solidFill>
                  <a:srgbClr val="C00000"/>
                </a:solidFill>
              </a:rPr>
              <a:t>EANINGFUL </a:t>
            </a:r>
            <a:r>
              <a:rPr lang="en-US" b="1" i="1" u="sng" dirty="0">
                <a:solidFill>
                  <a:srgbClr val="C00000"/>
                </a:solidFill>
              </a:rPr>
              <a:t>E</a:t>
            </a:r>
            <a:r>
              <a:rPr lang="en-US" b="1" i="1" dirty="0">
                <a:solidFill>
                  <a:srgbClr val="C00000"/>
                </a:solidFill>
              </a:rPr>
              <a:t>XPERIENCES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3200" y="1295400"/>
            <a:ext cx="388620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753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u="sng" dirty="0">
                <a:solidFill>
                  <a:srgbClr val="C00000"/>
                </a:solidFill>
              </a:rPr>
              <a:t>M</a:t>
            </a:r>
            <a:r>
              <a:rPr lang="en-US" b="1" i="1" dirty="0">
                <a:solidFill>
                  <a:srgbClr val="C00000"/>
                </a:solidFill>
              </a:rPr>
              <a:t>EANINGFUL </a:t>
            </a:r>
            <a:r>
              <a:rPr lang="en-US" b="1" i="1" u="sng" dirty="0">
                <a:solidFill>
                  <a:srgbClr val="C00000"/>
                </a:solidFill>
              </a:rPr>
              <a:t>E</a:t>
            </a:r>
            <a:r>
              <a:rPr lang="en-US" b="1" i="1" dirty="0">
                <a:solidFill>
                  <a:srgbClr val="C00000"/>
                </a:solidFill>
              </a:rPr>
              <a:t>XPERIENCES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1600" y="1523999"/>
            <a:ext cx="6391275" cy="479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794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u="sng" dirty="0">
                <a:solidFill>
                  <a:srgbClr val="C00000"/>
                </a:solidFill>
              </a:rPr>
              <a:t>M</a:t>
            </a:r>
            <a:r>
              <a:rPr lang="en-US" b="1" i="1" dirty="0">
                <a:solidFill>
                  <a:srgbClr val="C00000"/>
                </a:solidFill>
              </a:rPr>
              <a:t>ENTORING </a:t>
            </a:r>
            <a:r>
              <a:rPr lang="en-US" b="1" i="1" u="sng" dirty="0">
                <a:solidFill>
                  <a:srgbClr val="C00000"/>
                </a:solidFill>
              </a:rPr>
              <a:t>E</a:t>
            </a:r>
            <a:r>
              <a:rPr lang="en-US" b="1" i="1" dirty="0">
                <a:solidFill>
                  <a:srgbClr val="C00000"/>
                </a:solidFill>
              </a:rPr>
              <a:t>NVIRONMENT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00" y="1295400"/>
            <a:ext cx="6934200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148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u="sng" dirty="0">
                <a:solidFill>
                  <a:srgbClr val="C00000"/>
                </a:solidFill>
              </a:rPr>
              <a:t>M</a:t>
            </a:r>
            <a:r>
              <a:rPr lang="en-US" b="1" i="1" dirty="0">
                <a:solidFill>
                  <a:srgbClr val="C00000"/>
                </a:solidFill>
              </a:rPr>
              <a:t>ENTORING </a:t>
            </a:r>
            <a:r>
              <a:rPr lang="en-US" b="1" i="1" u="sng" dirty="0">
                <a:solidFill>
                  <a:srgbClr val="C00000"/>
                </a:solidFill>
              </a:rPr>
              <a:t>E</a:t>
            </a:r>
            <a:r>
              <a:rPr lang="en-US" b="1" i="1" dirty="0">
                <a:solidFill>
                  <a:srgbClr val="C00000"/>
                </a:solidFill>
              </a:rPr>
              <a:t>NVIRONMENT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00" y="1454209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266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u="sng" dirty="0">
                <a:solidFill>
                  <a:srgbClr val="C00000"/>
                </a:solidFill>
              </a:rPr>
              <a:t>M</a:t>
            </a:r>
            <a:r>
              <a:rPr lang="en-US" b="1" i="1" dirty="0">
                <a:solidFill>
                  <a:srgbClr val="C00000"/>
                </a:solidFill>
              </a:rPr>
              <a:t>ENTORING </a:t>
            </a:r>
            <a:r>
              <a:rPr lang="en-US" b="1" i="1" u="sng" dirty="0">
                <a:solidFill>
                  <a:srgbClr val="C00000"/>
                </a:solidFill>
              </a:rPr>
              <a:t>E</a:t>
            </a:r>
            <a:r>
              <a:rPr lang="en-US" b="1" i="1" dirty="0">
                <a:solidFill>
                  <a:srgbClr val="C00000"/>
                </a:solidFill>
              </a:rPr>
              <a:t>NVIRONMENT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295400"/>
            <a:ext cx="8077200" cy="528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465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u="sng" dirty="0">
                <a:solidFill>
                  <a:srgbClr val="C00000"/>
                </a:solidFill>
              </a:rPr>
              <a:t>M</a:t>
            </a:r>
            <a:r>
              <a:rPr lang="en-US" b="1" i="1" dirty="0">
                <a:solidFill>
                  <a:srgbClr val="C00000"/>
                </a:solidFill>
              </a:rPr>
              <a:t>ANAGING </a:t>
            </a:r>
            <a:r>
              <a:rPr lang="en-US" b="1" i="1" u="sng" dirty="0" smtClean="0">
                <a:solidFill>
                  <a:srgbClr val="C00000"/>
                </a:solidFill>
              </a:rPr>
              <a:t>E</a:t>
            </a:r>
            <a:r>
              <a:rPr lang="en-US" b="1" i="1" dirty="0" smtClean="0">
                <a:solidFill>
                  <a:srgbClr val="C00000"/>
                </a:solidFill>
              </a:rPr>
              <a:t>XPECTATIONS</a:t>
            </a:r>
            <a:endParaRPr lang="en-US" dirty="0"/>
          </a:p>
        </p:txBody>
      </p:sp>
      <p:pic>
        <p:nvPicPr>
          <p:cNvPr id="1031" name="Picture 7" descr="C:\Users\bbraun\AppData\Local\Microsoft\Windows\Temporary Internet Files\Content.IE5\4PSNX1SK\MC900021527[1].w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762000"/>
            <a:ext cx="8763000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2486" y="3613666"/>
            <a:ext cx="2867114" cy="1583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8780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u="sng" dirty="0">
                <a:solidFill>
                  <a:srgbClr val="C00000"/>
                </a:solidFill>
              </a:rPr>
              <a:t>M</a:t>
            </a:r>
            <a:r>
              <a:rPr lang="en-US" b="1" i="1" dirty="0">
                <a:solidFill>
                  <a:srgbClr val="C00000"/>
                </a:solidFill>
              </a:rPr>
              <a:t>ANAGING </a:t>
            </a:r>
            <a:r>
              <a:rPr lang="en-US" b="1" i="1" u="sng" dirty="0" smtClean="0">
                <a:solidFill>
                  <a:srgbClr val="C00000"/>
                </a:solidFill>
              </a:rPr>
              <a:t>E</a:t>
            </a:r>
            <a:r>
              <a:rPr lang="en-US" b="1" i="1" dirty="0" smtClean="0">
                <a:solidFill>
                  <a:srgbClr val="C00000"/>
                </a:solidFill>
              </a:rPr>
              <a:t>XPECTATIONS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600" y="1295400"/>
            <a:ext cx="6934200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856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u="sng" dirty="0">
                <a:solidFill>
                  <a:srgbClr val="C00000"/>
                </a:solidFill>
              </a:rPr>
              <a:t>M</a:t>
            </a:r>
            <a:r>
              <a:rPr lang="en-US" b="1" i="1" dirty="0">
                <a:solidFill>
                  <a:srgbClr val="C00000"/>
                </a:solidFill>
              </a:rPr>
              <a:t>ANAGING </a:t>
            </a:r>
            <a:r>
              <a:rPr lang="en-US" b="1" i="1" u="sng" dirty="0" smtClean="0">
                <a:solidFill>
                  <a:srgbClr val="C00000"/>
                </a:solidFill>
              </a:rPr>
              <a:t>E</a:t>
            </a:r>
            <a:r>
              <a:rPr lang="en-US" b="1" i="1" dirty="0" smtClean="0">
                <a:solidFill>
                  <a:srgbClr val="C00000"/>
                </a:solidFill>
              </a:rPr>
              <a:t>XPECTATIONS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17056" y="1390600"/>
            <a:ext cx="1909788" cy="23609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4572000"/>
            <a:ext cx="2743200" cy="2057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8700" y="2448014"/>
            <a:ext cx="2023110" cy="269748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2612" y="3759224"/>
            <a:ext cx="2021187" cy="269491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5850" y="2362200"/>
            <a:ext cx="1885950" cy="25146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28076" y="4453997"/>
            <a:ext cx="1714500" cy="2286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95258" y="1393142"/>
            <a:ext cx="2057400" cy="154305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5863" y="1249866"/>
            <a:ext cx="2400300" cy="180022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" y="1295400"/>
            <a:ext cx="2187723" cy="164079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2710" y="4796897"/>
            <a:ext cx="2590800" cy="194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920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1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4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7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3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6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" y="1295400"/>
            <a:ext cx="3400425" cy="4876800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Callout 1"/>
          <p:cNvSpPr/>
          <p:nvPr/>
        </p:nvSpPr>
        <p:spPr>
          <a:xfrm>
            <a:off x="4010025" y="228600"/>
            <a:ext cx="4676775" cy="3124200"/>
          </a:xfrm>
          <a:prstGeom prst="wedgeEllipseCallout">
            <a:avLst>
              <a:gd name="adj1" fmla="val -67841"/>
              <a:gd name="adj2" fmla="val 6250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0" y="990600"/>
            <a:ext cx="35575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/>
              <a:t>EUREKA!!!  We found it!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565913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u="sng" dirty="0">
                <a:solidFill>
                  <a:srgbClr val="C00000"/>
                </a:solidFill>
              </a:rPr>
              <a:t>M</a:t>
            </a:r>
            <a:r>
              <a:rPr lang="en-US" b="1" i="1" dirty="0">
                <a:solidFill>
                  <a:srgbClr val="C00000"/>
                </a:solidFill>
              </a:rPr>
              <a:t>ANAGING </a:t>
            </a:r>
            <a:r>
              <a:rPr lang="en-US" b="1" i="1" u="sng" dirty="0" smtClean="0">
                <a:solidFill>
                  <a:srgbClr val="C00000"/>
                </a:solidFill>
              </a:rPr>
              <a:t>E</a:t>
            </a:r>
            <a:r>
              <a:rPr lang="en-US" b="1" i="1" dirty="0" smtClean="0">
                <a:solidFill>
                  <a:srgbClr val="C00000"/>
                </a:solidFill>
              </a:rPr>
              <a:t>XPECTATIONS</a:t>
            </a:r>
            <a:endParaRPr lang="en-US" dirty="0"/>
          </a:p>
        </p:txBody>
      </p:sp>
      <p:pic>
        <p:nvPicPr>
          <p:cNvPr id="3" name="Picture 2" descr="D:\Users\bbraun\My Pictures\2011-03-10\00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400" y="1219200"/>
            <a:ext cx="7213600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9313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8617" y="171708"/>
            <a:ext cx="8229600" cy="1143000"/>
          </a:xfrm>
        </p:spPr>
        <p:txBody>
          <a:bodyPr/>
          <a:lstStyle/>
          <a:p>
            <a:r>
              <a:rPr lang="en-US" b="1" i="1" u="sng" dirty="0">
                <a:solidFill>
                  <a:srgbClr val="C00000"/>
                </a:solidFill>
              </a:rPr>
              <a:t>U</a:t>
            </a:r>
            <a:r>
              <a:rPr lang="en-US" b="1" i="1" dirty="0">
                <a:solidFill>
                  <a:srgbClr val="C00000"/>
                </a:solidFill>
              </a:rPr>
              <a:t>NBELIEVABLE </a:t>
            </a:r>
            <a:r>
              <a:rPr lang="en-US" b="1" i="1" u="sng" dirty="0">
                <a:solidFill>
                  <a:srgbClr val="C00000"/>
                </a:solidFill>
              </a:rPr>
              <a:t>S</a:t>
            </a:r>
            <a:r>
              <a:rPr lang="en-US" b="1" i="1" dirty="0">
                <a:solidFill>
                  <a:srgbClr val="C00000"/>
                </a:solidFill>
              </a:rPr>
              <a:t>UCCESS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820157" y="1524000"/>
            <a:ext cx="914400" cy="69767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827032" y="2209800"/>
            <a:ext cx="914400" cy="7092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814022" y="2919056"/>
            <a:ext cx="928943" cy="7122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814021" y="3628141"/>
            <a:ext cx="928943" cy="73657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814022" y="4364719"/>
            <a:ext cx="914400" cy="66606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799669" y="5030785"/>
            <a:ext cx="914400" cy="70013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799669" y="5738359"/>
            <a:ext cx="914400" cy="685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055632" y="1541092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</a:rPr>
              <a:t>S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055632" y="2235437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</a:rPr>
              <a:t>U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055632" y="2935043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</a:rPr>
              <a:t>C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042622" y="3663397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</a:rPr>
              <a:t>C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105729" y="4353412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</a:rPr>
              <a:t>E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105729" y="5023777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</a:rPr>
              <a:t>S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102059" y="5740675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</a:rPr>
              <a:t>S</a:t>
            </a:r>
            <a:endParaRPr lang="en-US" sz="3600" b="1" dirty="0">
              <a:solidFill>
                <a:srgbClr val="C00000"/>
              </a:solidFill>
            </a:endParaRPr>
          </a:p>
        </p:txBody>
      </p:sp>
      <p:grpSp>
        <p:nvGrpSpPr>
          <p:cNvPr id="52" name="Group 51"/>
          <p:cNvGrpSpPr/>
          <p:nvPr/>
        </p:nvGrpSpPr>
        <p:grpSpPr>
          <a:xfrm>
            <a:off x="1162557" y="1524000"/>
            <a:ext cx="5486400" cy="697678"/>
            <a:chOff x="416635" y="1575465"/>
            <a:chExt cx="5486400" cy="697678"/>
          </a:xfrm>
        </p:grpSpPr>
        <p:grpSp>
          <p:nvGrpSpPr>
            <p:cNvPr id="5" name="Group 4"/>
            <p:cNvGrpSpPr/>
            <p:nvPr/>
          </p:nvGrpSpPr>
          <p:grpSpPr>
            <a:xfrm>
              <a:off x="4988635" y="1579312"/>
              <a:ext cx="914400" cy="693831"/>
              <a:chOff x="4961519" y="1587377"/>
              <a:chExt cx="914400" cy="693831"/>
            </a:xfrm>
          </p:grpSpPr>
          <p:sp>
            <p:nvSpPr>
              <p:cNvPr id="42" name="Rectangle 41"/>
              <p:cNvSpPr/>
              <p:nvPr/>
            </p:nvSpPr>
            <p:spPr>
              <a:xfrm>
                <a:off x="4961519" y="1587377"/>
                <a:ext cx="914400" cy="693831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5231478" y="1609427"/>
                <a:ext cx="4572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smtClean="0">
                    <a:solidFill>
                      <a:srgbClr val="00CC00"/>
                    </a:solidFill>
                  </a:rPr>
                  <a:t>E</a:t>
                </a:r>
                <a:endParaRPr lang="en-US" sz="3600" b="1" dirty="0">
                  <a:solidFill>
                    <a:srgbClr val="00CC00"/>
                  </a:solidFill>
                </a:endParaRPr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3159835" y="1575465"/>
              <a:ext cx="914400" cy="685800"/>
              <a:chOff x="3159835" y="1575465"/>
              <a:chExt cx="914400" cy="685800"/>
            </a:xfrm>
          </p:grpSpPr>
          <p:sp>
            <p:nvSpPr>
              <p:cNvPr id="25" name="Rectangle 24"/>
              <p:cNvSpPr/>
              <p:nvPr/>
            </p:nvSpPr>
            <p:spPr>
              <a:xfrm>
                <a:off x="3159835" y="1575465"/>
                <a:ext cx="914400" cy="6858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3400295" y="1601362"/>
                <a:ext cx="4572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smtClean="0">
                    <a:solidFill>
                      <a:srgbClr val="00CC00"/>
                    </a:solidFill>
                  </a:rPr>
                  <a:t>I</a:t>
                </a:r>
                <a:endParaRPr lang="en-US" sz="3600" b="1" dirty="0">
                  <a:solidFill>
                    <a:srgbClr val="00CC00"/>
                  </a:solidFill>
                </a:endParaRPr>
              </a:p>
            </p:txBody>
          </p:sp>
        </p:grpSp>
        <p:grpSp>
          <p:nvGrpSpPr>
            <p:cNvPr id="48" name="Group 47"/>
            <p:cNvGrpSpPr/>
            <p:nvPr/>
          </p:nvGrpSpPr>
          <p:grpSpPr>
            <a:xfrm>
              <a:off x="2245435" y="1575465"/>
              <a:ext cx="914400" cy="685800"/>
              <a:chOff x="2245435" y="1575465"/>
              <a:chExt cx="914400" cy="685800"/>
            </a:xfrm>
          </p:grpSpPr>
          <p:sp>
            <p:nvSpPr>
              <p:cNvPr id="39" name="Rectangle 38"/>
              <p:cNvSpPr/>
              <p:nvPr/>
            </p:nvSpPr>
            <p:spPr>
              <a:xfrm>
                <a:off x="2245435" y="1575465"/>
                <a:ext cx="914400" cy="6858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2438400" y="1602074"/>
                <a:ext cx="4572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smtClean="0">
                    <a:solidFill>
                      <a:srgbClr val="00CC00"/>
                    </a:solidFill>
                  </a:rPr>
                  <a:t>V</a:t>
                </a:r>
                <a:endParaRPr lang="en-US" sz="3600" b="1" dirty="0">
                  <a:solidFill>
                    <a:srgbClr val="00CC00"/>
                  </a:solidFill>
                </a:endParaRPr>
              </a:p>
            </p:txBody>
          </p:sp>
        </p:grpSp>
        <p:grpSp>
          <p:nvGrpSpPr>
            <p:cNvPr id="49" name="Group 48"/>
            <p:cNvGrpSpPr/>
            <p:nvPr/>
          </p:nvGrpSpPr>
          <p:grpSpPr>
            <a:xfrm>
              <a:off x="1331035" y="1575465"/>
              <a:ext cx="914400" cy="685800"/>
              <a:chOff x="1331035" y="1575465"/>
              <a:chExt cx="914400" cy="685800"/>
            </a:xfrm>
          </p:grpSpPr>
          <p:sp>
            <p:nvSpPr>
              <p:cNvPr id="40" name="Rectangle 39"/>
              <p:cNvSpPr/>
              <p:nvPr/>
            </p:nvSpPr>
            <p:spPr>
              <a:xfrm>
                <a:off x="1331035" y="1575465"/>
                <a:ext cx="914400" cy="6858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1559635" y="1610139"/>
                <a:ext cx="4572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smtClean="0">
                    <a:solidFill>
                      <a:srgbClr val="00CC00"/>
                    </a:solidFill>
                  </a:rPr>
                  <a:t>D</a:t>
                </a:r>
                <a:endParaRPr lang="en-US" sz="3600" b="1" dirty="0">
                  <a:solidFill>
                    <a:srgbClr val="00CC00"/>
                  </a:solidFill>
                </a:endParaRPr>
              </a:p>
            </p:txBody>
          </p:sp>
        </p:grpSp>
        <p:grpSp>
          <p:nvGrpSpPr>
            <p:cNvPr id="50" name="Group 49"/>
            <p:cNvGrpSpPr/>
            <p:nvPr/>
          </p:nvGrpSpPr>
          <p:grpSpPr>
            <a:xfrm>
              <a:off x="416635" y="1575465"/>
              <a:ext cx="914400" cy="685800"/>
              <a:chOff x="416635" y="1575465"/>
              <a:chExt cx="914400" cy="685800"/>
            </a:xfrm>
          </p:grpSpPr>
          <p:sp>
            <p:nvSpPr>
              <p:cNvPr id="41" name="Rectangle 40"/>
              <p:cNvSpPr/>
              <p:nvPr/>
            </p:nvSpPr>
            <p:spPr>
              <a:xfrm>
                <a:off x="416635" y="1575465"/>
                <a:ext cx="914400" cy="6858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645235" y="1585214"/>
                <a:ext cx="4572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smtClean="0">
                    <a:solidFill>
                      <a:srgbClr val="00CC00"/>
                    </a:solidFill>
                  </a:rPr>
                  <a:t>A</a:t>
                </a:r>
                <a:endParaRPr lang="en-US" sz="3600" b="1" dirty="0">
                  <a:solidFill>
                    <a:srgbClr val="00CC00"/>
                  </a:solidFill>
                </a:endParaRPr>
              </a:p>
            </p:txBody>
          </p:sp>
        </p:grpSp>
      </p:grpSp>
      <p:grpSp>
        <p:nvGrpSpPr>
          <p:cNvPr id="57" name="Group 56"/>
          <p:cNvGrpSpPr/>
          <p:nvPr/>
        </p:nvGrpSpPr>
        <p:grpSpPr>
          <a:xfrm>
            <a:off x="3888940" y="2221678"/>
            <a:ext cx="2760017" cy="697378"/>
            <a:chOff x="3143018" y="2273143"/>
            <a:chExt cx="2760017" cy="697378"/>
          </a:xfrm>
        </p:grpSpPr>
        <p:grpSp>
          <p:nvGrpSpPr>
            <p:cNvPr id="53" name="Group 52"/>
            <p:cNvGrpSpPr/>
            <p:nvPr/>
          </p:nvGrpSpPr>
          <p:grpSpPr>
            <a:xfrm>
              <a:off x="4988635" y="2273143"/>
              <a:ext cx="914400" cy="697378"/>
              <a:chOff x="4988635" y="2273143"/>
              <a:chExt cx="914400" cy="697378"/>
            </a:xfrm>
          </p:grpSpPr>
          <p:sp>
            <p:nvSpPr>
              <p:cNvPr id="30" name="Rectangle 29"/>
              <p:cNvSpPr/>
              <p:nvPr/>
            </p:nvSpPr>
            <p:spPr>
              <a:xfrm>
                <a:off x="4988635" y="2273143"/>
                <a:ext cx="914400" cy="697378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TextBox 54"/>
              <p:cNvSpPr txBox="1"/>
              <p:nvPr/>
            </p:nvSpPr>
            <p:spPr>
              <a:xfrm>
                <a:off x="5217263" y="2296199"/>
                <a:ext cx="4572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smtClean="0">
                    <a:solidFill>
                      <a:srgbClr val="002060"/>
                    </a:solidFill>
                  </a:rPr>
                  <a:t>N</a:t>
                </a:r>
                <a:endParaRPr lang="en-US" sz="3600" b="1" dirty="0">
                  <a:solidFill>
                    <a:srgbClr val="002060"/>
                  </a:solidFill>
                </a:endParaRPr>
              </a:p>
            </p:txBody>
          </p:sp>
        </p:grpSp>
        <p:grpSp>
          <p:nvGrpSpPr>
            <p:cNvPr id="54" name="Group 53"/>
            <p:cNvGrpSpPr/>
            <p:nvPr/>
          </p:nvGrpSpPr>
          <p:grpSpPr>
            <a:xfrm>
              <a:off x="3143018" y="2273144"/>
              <a:ext cx="938092" cy="697377"/>
              <a:chOff x="3143018" y="2273144"/>
              <a:chExt cx="938092" cy="697377"/>
            </a:xfrm>
          </p:grpSpPr>
          <p:sp>
            <p:nvSpPr>
              <p:cNvPr id="26" name="Rectangle 25"/>
              <p:cNvSpPr/>
              <p:nvPr/>
            </p:nvSpPr>
            <p:spPr>
              <a:xfrm>
                <a:off x="3143018" y="2273144"/>
                <a:ext cx="938092" cy="697377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3375246" y="2285999"/>
                <a:ext cx="4572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smtClean="0">
                    <a:solidFill>
                      <a:srgbClr val="002060"/>
                    </a:solidFill>
                  </a:rPr>
                  <a:t>F</a:t>
                </a:r>
                <a:endParaRPr lang="en-US" sz="3600" b="1" dirty="0">
                  <a:solidFill>
                    <a:srgbClr val="002060"/>
                  </a:solidFill>
                </a:endParaRPr>
              </a:p>
            </p:txBody>
          </p:sp>
        </p:grpSp>
      </p:grpSp>
      <p:grpSp>
        <p:nvGrpSpPr>
          <p:cNvPr id="71" name="Group 70"/>
          <p:cNvGrpSpPr/>
          <p:nvPr/>
        </p:nvGrpSpPr>
        <p:grpSpPr>
          <a:xfrm>
            <a:off x="2068548" y="2919056"/>
            <a:ext cx="4580409" cy="719469"/>
            <a:chOff x="1314218" y="2978835"/>
            <a:chExt cx="4580409" cy="719469"/>
          </a:xfrm>
        </p:grpSpPr>
        <p:grpSp>
          <p:nvGrpSpPr>
            <p:cNvPr id="70" name="Group 69"/>
            <p:cNvGrpSpPr/>
            <p:nvPr/>
          </p:nvGrpSpPr>
          <p:grpSpPr>
            <a:xfrm>
              <a:off x="4988635" y="2978835"/>
              <a:ext cx="905992" cy="719469"/>
              <a:chOff x="4988635" y="2978835"/>
              <a:chExt cx="905992" cy="719469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4988635" y="2978835"/>
                <a:ext cx="905992" cy="719469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5217235" y="2991118"/>
                <a:ext cx="4572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H</a:t>
                </a:r>
                <a:endParaRPr lang="en-US" sz="3600" b="1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p:grpSp>
        <p:grpSp>
          <p:nvGrpSpPr>
            <p:cNvPr id="69" name="Group 68"/>
            <p:cNvGrpSpPr/>
            <p:nvPr/>
          </p:nvGrpSpPr>
          <p:grpSpPr>
            <a:xfrm>
              <a:off x="3140963" y="2984624"/>
              <a:ext cx="914400" cy="706486"/>
              <a:chOff x="3140963" y="2984624"/>
              <a:chExt cx="914400" cy="706486"/>
            </a:xfrm>
          </p:grpSpPr>
          <p:sp>
            <p:nvSpPr>
              <p:cNvPr id="61" name="Rectangle 60"/>
              <p:cNvSpPr/>
              <p:nvPr/>
            </p:nvSpPr>
            <p:spPr>
              <a:xfrm>
                <a:off x="3140963" y="2984624"/>
                <a:ext cx="914400" cy="70648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>
                <a:off x="3341857" y="3018855"/>
                <a:ext cx="4572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A</a:t>
                </a:r>
                <a:endParaRPr lang="en-US" sz="3600" b="1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p:grpSp>
        <p:grpSp>
          <p:nvGrpSpPr>
            <p:cNvPr id="58" name="Group 57"/>
            <p:cNvGrpSpPr/>
            <p:nvPr/>
          </p:nvGrpSpPr>
          <p:grpSpPr>
            <a:xfrm>
              <a:off x="1314218" y="2986507"/>
              <a:ext cx="914400" cy="703483"/>
              <a:chOff x="1314218" y="2986507"/>
              <a:chExt cx="914400" cy="703483"/>
            </a:xfrm>
          </p:grpSpPr>
          <p:sp>
            <p:nvSpPr>
              <p:cNvPr id="63" name="Rectangle 62"/>
              <p:cNvSpPr/>
              <p:nvPr/>
            </p:nvSpPr>
            <p:spPr>
              <a:xfrm>
                <a:off x="1314218" y="2986507"/>
                <a:ext cx="914400" cy="703483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TextBox 66"/>
              <p:cNvSpPr txBox="1"/>
              <p:nvPr/>
            </p:nvSpPr>
            <p:spPr>
              <a:xfrm>
                <a:off x="1559635" y="3006242"/>
                <a:ext cx="4572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C</a:t>
                </a:r>
                <a:endParaRPr lang="en-US" sz="3600" b="1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p:grpSp>
        <p:grpSp>
          <p:nvGrpSpPr>
            <p:cNvPr id="59" name="Group 58"/>
            <p:cNvGrpSpPr/>
            <p:nvPr/>
          </p:nvGrpSpPr>
          <p:grpSpPr>
            <a:xfrm>
              <a:off x="2228618" y="2986507"/>
              <a:ext cx="914400" cy="704603"/>
              <a:chOff x="2228618" y="2986507"/>
              <a:chExt cx="914400" cy="704603"/>
            </a:xfrm>
          </p:grpSpPr>
          <p:sp>
            <p:nvSpPr>
              <p:cNvPr id="62" name="Rectangle 61"/>
              <p:cNvSpPr/>
              <p:nvPr/>
            </p:nvSpPr>
            <p:spPr>
              <a:xfrm>
                <a:off x="2228618" y="2986507"/>
                <a:ext cx="914400" cy="704603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TextBox 67"/>
              <p:cNvSpPr txBox="1"/>
              <p:nvPr/>
            </p:nvSpPr>
            <p:spPr>
              <a:xfrm>
                <a:off x="2438400" y="2999120"/>
                <a:ext cx="4572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O</a:t>
                </a:r>
                <a:endParaRPr lang="en-US" sz="3600" b="1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p:grpSp>
      </p:grpSp>
      <p:grpSp>
        <p:nvGrpSpPr>
          <p:cNvPr id="90" name="Group 89"/>
          <p:cNvGrpSpPr/>
          <p:nvPr/>
        </p:nvGrpSpPr>
        <p:grpSpPr>
          <a:xfrm>
            <a:off x="231340" y="3628141"/>
            <a:ext cx="6399155" cy="736578"/>
            <a:chOff x="172012" y="3837433"/>
            <a:chExt cx="6399155" cy="736578"/>
          </a:xfrm>
        </p:grpSpPr>
        <p:grpSp>
          <p:nvGrpSpPr>
            <p:cNvPr id="72" name="Group 71"/>
            <p:cNvGrpSpPr/>
            <p:nvPr/>
          </p:nvGrpSpPr>
          <p:grpSpPr>
            <a:xfrm>
              <a:off x="5683637" y="3839147"/>
              <a:ext cx="887530" cy="734864"/>
              <a:chOff x="5683637" y="3839147"/>
              <a:chExt cx="887530" cy="734864"/>
            </a:xfrm>
          </p:grpSpPr>
          <p:sp>
            <p:nvSpPr>
              <p:cNvPr id="74" name="Rectangle 73"/>
              <p:cNvSpPr/>
              <p:nvPr/>
            </p:nvSpPr>
            <p:spPr>
              <a:xfrm>
                <a:off x="5683637" y="3858129"/>
                <a:ext cx="887530" cy="715882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TextBox 79"/>
              <p:cNvSpPr txBox="1"/>
              <p:nvPr/>
            </p:nvSpPr>
            <p:spPr>
              <a:xfrm>
                <a:off x="5912237" y="3839147"/>
                <a:ext cx="4572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smtClean="0">
                    <a:solidFill>
                      <a:srgbClr val="00B0F0"/>
                    </a:solidFill>
                  </a:rPr>
                  <a:t>E</a:t>
                </a:r>
                <a:endParaRPr lang="en-US" sz="3600" b="1" dirty="0">
                  <a:solidFill>
                    <a:srgbClr val="00B0F0"/>
                  </a:solidFill>
                </a:endParaRPr>
              </a:p>
            </p:txBody>
          </p:sp>
        </p:grpSp>
        <p:grpSp>
          <p:nvGrpSpPr>
            <p:cNvPr id="73" name="Group 72"/>
            <p:cNvGrpSpPr/>
            <p:nvPr/>
          </p:nvGrpSpPr>
          <p:grpSpPr>
            <a:xfrm>
              <a:off x="3838019" y="3846199"/>
              <a:ext cx="912345" cy="716505"/>
              <a:chOff x="3838019" y="3846199"/>
              <a:chExt cx="912345" cy="716505"/>
            </a:xfrm>
          </p:grpSpPr>
          <p:sp>
            <p:nvSpPr>
              <p:cNvPr id="75" name="Rectangle 74"/>
              <p:cNvSpPr/>
              <p:nvPr/>
            </p:nvSpPr>
            <p:spPr>
              <a:xfrm>
                <a:off x="3838019" y="3846199"/>
                <a:ext cx="912345" cy="716505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TextBox 80"/>
              <p:cNvSpPr txBox="1"/>
              <p:nvPr/>
            </p:nvSpPr>
            <p:spPr>
              <a:xfrm>
                <a:off x="4058963" y="3872690"/>
                <a:ext cx="4572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smtClean="0">
                    <a:solidFill>
                      <a:srgbClr val="00B0F0"/>
                    </a:solidFill>
                  </a:rPr>
                  <a:t>N</a:t>
                </a:r>
                <a:endParaRPr lang="en-US" sz="3600" b="1" dirty="0">
                  <a:solidFill>
                    <a:srgbClr val="00B0F0"/>
                  </a:solidFill>
                </a:endParaRPr>
              </a:p>
            </p:txBody>
          </p:sp>
        </p:grpSp>
        <p:grpSp>
          <p:nvGrpSpPr>
            <p:cNvPr id="86" name="Group 85"/>
            <p:cNvGrpSpPr/>
            <p:nvPr/>
          </p:nvGrpSpPr>
          <p:grpSpPr>
            <a:xfrm>
              <a:off x="2915212" y="3837433"/>
              <a:ext cx="922808" cy="724522"/>
              <a:chOff x="2915212" y="3837433"/>
              <a:chExt cx="922808" cy="724522"/>
            </a:xfrm>
          </p:grpSpPr>
          <p:sp>
            <p:nvSpPr>
              <p:cNvPr id="76" name="Rectangle 75"/>
              <p:cNvSpPr/>
              <p:nvPr/>
            </p:nvSpPr>
            <p:spPr>
              <a:xfrm>
                <a:off x="2915212" y="3837433"/>
                <a:ext cx="922808" cy="724522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TextBox 81"/>
              <p:cNvSpPr txBox="1"/>
              <p:nvPr/>
            </p:nvSpPr>
            <p:spPr>
              <a:xfrm>
                <a:off x="3124994" y="3883037"/>
                <a:ext cx="4572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smtClean="0">
                    <a:solidFill>
                      <a:srgbClr val="00B0F0"/>
                    </a:solidFill>
                  </a:rPr>
                  <a:t>A</a:t>
                </a:r>
                <a:endParaRPr lang="en-US" sz="3600" b="1" dirty="0">
                  <a:solidFill>
                    <a:srgbClr val="00B0F0"/>
                  </a:solidFill>
                </a:endParaRPr>
              </a:p>
            </p:txBody>
          </p:sp>
        </p:grpSp>
        <p:grpSp>
          <p:nvGrpSpPr>
            <p:cNvPr id="87" name="Group 86"/>
            <p:cNvGrpSpPr/>
            <p:nvPr/>
          </p:nvGrpSpPr>
          <p:grpSpPr>
            <a:xfrm>
              <a:off x="2000812" y="3837435"/>
              <a:ext cx="914400" cy="716842"/>
              <a:chOff x="2000812" y="3837435"/>
              <a:chExt cx="914400" cy="716842"/>
            </a:xfrm>
          </p:grpSpPr>
          <p:sp>
            <p:nvSpPr>
              <p:cNvPr id="77" name="Rectangle 76"/>
              <p:cNvSpPr/>
              <p:nvPr/>
            </p:nvSpPr>
            <p:spPr>
              <a:xfrm>
                <a:off x="2000812" y="3837435"/>
                <a:ext cx="914400" cy="716842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TextBox 82"/>
              <p:cNvSpPr txBox="1"/>
              <p:nvPr/>
            </p:nvSpPr>
            <p:spPr>
              <a:xfrm>
                <a:off x="2246229" y="3872690"/>
                <a:ext cx="4572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smtClean="0">
                    <a:solidFill>
                      <a:srgbClr val="00B0F0"/>
                    </a:solidFill>
                  </a:rPr>
                  <a:t>L</a:t>
                </a:r>
                <a:endParaRPr lang="en-US" sz="3600" b="1" dirty="0">
                  <a:solidFill>
                    <a:srgbClr val="00B0F0"/>
                  </a:solidFill>
                </a:endParaRPr>
              </a:p>
            </p:txBody>
          </p:sp>
        </p:grpSp>
        <p:grpSp>
          <p:nvGrpSpPr>
            <p:cNvPr id="88" name="Group 87"/>
            <p:cNvGrpSpPr/>
            <p:nvPr/>
          </p:nvGrpSpPr>
          <p:grpSpPr>
            <a:xfrm>
              <a:off x="1086412" y="3846198"/>
              <a:ext cx="914400" cy="716505"/>
              <a:chOff x="1086412" y="3846198"/>
              <a:chExt cx="914400" cy="716505"/>
            </a:xfrm>
          </p:grpSpPr>
          <p:sp>
            <p:nvSpPr>
              <p:cNvPr id="78" name="Rectangle 77"/>
              <p:cNvSpPr/>
              <p:nvPr/>
            </p:nvSpPr>
            <p:spPr>
              <a:xfrm>
                <a:off x="1086412" y="3846198"/>
                <a:ext cx="914400" cy="716505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TextBox 83"/>
              <p:cNvSpPr txBox="1"/>
              <p:nvPr/>
            </p:nvSpPr>
            <p:spPr>
              <a:xfrm>
                <a:off x="1301207" y="3883863"/>
                <a:ext cx="4572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smtClean="0">
                    <a:solidFill>
                      <a:srgbClr val="00B0F0"/>
                    </a:solidFill>
                  </a:rPr>
                  <a:t>A</a:t>
                </a:r>
                <a:endParaRPr lang="en-US" sz="3600" b="1" dirty="0">
                  <a:solidFill>
                    <a:srgbClr val="00B0F0"/>
                  </a:solidFill>
                </a:endParaRPr>
              </a:p>
            </p:txBody>
          </p:sp>
        </p:grpSp>
        <p:grpSp>
          <p:nvGrpSpPr>
            <p:cNvPr id="89" name="Group 88"/>
            <p:cNvGrpSpPr/>
            <p:nvPr/>
          </p:nvGrpSpPr>
          <p:grpSpPr>
            <a:xfrm>
              <a:off x="172012" y="3837434"/>
              <a:ext cx="914400" cy="725269"/>
              <a:chOff x="172012" y="3837434"/>
              <a:chExt cx="914400" cy="725269"/>
            </a:xfrm>
          </p:grpSpPr>
          <p:sp>
            <p:nvSpPr>
              <p:cNvPr id="79" name="Rectangle 78"/>
              <p:cNvSpPr/>
              <p:nvPr/>
            </p:nvSpPr>
            <p:spPr>
              <a:xfrm>
                <a:off x="172012" y="3837434"/>
                <a:ext cx="914400" cy="725269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TextBox 84"/>
              <p:cNvSpPr txBox="1"/>
              <p:nvPr/>
            </p:nvSpPr>
            <p:spPr>
              <a:xfrm>
                <a:off x="400612" y="3883036"/>
                <a:ext cx="4572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smtClean="0">
                    <a:solidFill>
                      <a:srgbClr val="00B0F0"/>
                    </a:solidFill>
                  </a:rPr>
                  <a:t>B</a:t>
                </a:r>
                <a:endParaRPr lang="en-US" sz="3600" b="1" dirty="0">
                  <a:solidFill>
                    <a:srgbClr val="00B0F0"/>
                  </a:solidFill>
                </a:endParaRPr>
              </a:p>
            </p:txBody>
          </p:sp>
        </p:grpSp>
      </p:grpSp>
      <p:grpSp>
        <p:nvGrpSpPr>
          <p:cNvPr id="109" name="Group 108"/>
          <p:cNvGrpSpPr/>
          <p:nvPr/>
        </p:nvGrpSpPr>
        <p:grpSpPr>
          <a:xfrm>
            <a:off x="1131935" y="4353412"/>
            <a:ext cx="6425887" cy="687341"/>
            <a:chOff x="1072607" y="4562704"/>
            <a:chExt cx="6425887" cy="687341"/>
          </a:xfrm>
        </p:grpSpPr>
        <p:grpSp>
          <p:nvGrpSpPr>
            <p:cNvPr id="107" name="Group 106"/>
            <p:cNvGrpSpPr/>
            <p:nvPr/>
          </p:nvGrpSpPr>
          <p:grpSpPr>
            <a:xfrm>
              <a:off x="5654741" y="4574010"/>
              <a:ext cx="914400" cy="675447"/>
              <a:chOff x="5654741" y="4574010"/>
              <a:chExt cx="914400" cy="675447"/>
            </a:xfrm>
          </p:grpSpPr>
          <p:sp>
            <p:nvSpPr>
              <p:cNvPr id="97" name="Rectangle 96"/>
              <p:cNvSpPr/>
              <p:nvPr/>
            </p:nvSpPr>
            <p:spPr>
              <a:xfrm>
                <a:off x="5654741" y="4574010"/>
                <a:ext cx="914400" cy="675447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TextBox 98"/>
              <p:cNvSpPr txBox="1"/>
              <p:nvPr/>
            </p:nvSpPr>
            <p:spPr>
              <a:xfrm>
                <a:off x="5912237" y="4574011"/>
                <a:ext cx="4572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smtClean="0">
                    <a:solidFill>
                      <a:srgbClr val="0000FF"/>
                    </a:solidFill>
                  </a:rPr>
                  <a:t>C</a:t>
                </a:r>
                <a:endParaRPr lang="en-US" sz="3600" b="1" dirty="0">
                  <a:solidFill>
                    <a:srgbClr val="0000FF"/>
                  </a:solidFill>
                </a:endParaRPr>
              </a:p>
            </p:txBody>
          </p:sp>
        </p:grpSp>
        <p:grpSp>
          <p:nvGrpSpPr>
            <p:cNvPr id="108" name="Group 107"/>
            <p:cNvGrpSpPr/>
            <p:nvPr/>
          </p:nvGrpSpPr>
          <p:grpSpPr>
            <a:xfrm>
              <a:off x="6584094" y="4563658"/>
              <a:ext cx="914400" cy="686387"/>
              <a:chOff x="6584094" y="4563658"/>
              <a:chExt cx="914400" cy="686387"/>
            </a:xfrm>
          </p:grpSpPr>
          <p:sp>
            <p:nvSpPr>
              <p:cNvPr id="98" name="Rectangle 97"/>
              <p:cNvSpPr/>
              <p:nvPr/>
            </p:nvSpPr>
            <p:spPr>
              <a:xfrm>
                <a:off x="6584094" y="4563658"/>
                <a:ext cx="914400" cy="6858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TextBox 99"/>
              <p:cNvSpPr txBox="1"/>
              <p:nvPr/>
            </p:nvSpPr>
            <p:spPr>
              <a:xfrm>
                <a:off x="6812694" y="4603714"/>
                <a:ext cx="4572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smtClean="0">
                    <a:solidFill>
                      <a:srgbClr val="0000FF"/>
                    </a:solidFill>
                  </a:rPr>
                  <a:t>T</a:t>
                </a:r>
                <a:endParaRPr lang="en-US" sz="3600" b="1" dirty="0">
                  <a:solidFill>
                    <a:srgbClr val="0000FF"/>
                  </a:solidFill>
                </a:endParaRPr>
              </a:p>
            </p:txBody>
          </p:sp>
        </p:grpSp>
        <p:grpSp>
          <p:nvGrpSpPr>
            <p:cNvPr id="106" name="Group 105"/>
            <p:cNvGrpSpPr/>
            <p:nvPr/>
          </p:nvGrpSpPr>
          <p:grpSpPr>
            <a:xfrm>
              <a:off x="3825474" y="4562704"/>
              <a:ext cx="914400" cy="685800"/>
              <a:chOff x="3825474" y="4562704"/>
              <a:chExt cx="914400" cy="685800"/>
            </a:xfrm>
          </p:grpSpPr>
          <p:sp>
            <p:nvSpPr>
              <p:cNvPr id="93" name="Rectangle 92"/>
              <p:cNvSpPr/>
              <p:nvPr/>
            </p:nvSpPr>
            <p:spPr>
              <a:xfrm>
                <a:off x="3825474" y="4562704"/>
                <a:ext cx="914400" cy="6858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TextBox 100"/>
              <p:cNvSpPr txBox="1"/>
              <p:nvPr/>
            </p:nvSpPr>
            <p:spPr>
              <a:xfrm>
                <a:off x="4054074" y="4582438"/>
                <a:ext cx="4572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smtClean="0">
                    <a:solidFill>
                      <a:srgbClr val="0000FF"/>
                    </a:solidFill>
                  </a:rPr>
                  <a:t>P</a:t>
                </a:r>
                <a:endParaRPr lang="en-US" sz="3600" b="1" dirty="0">
                  <a:solidFill>
                    <a:srgbClr val="0000FF"/>
                  </a:solidFill>
                </a:endParaRPr>
              </a:p>
            </p:txBody>
          </p:sp>
        </p:grpSp>
        <p:grpSp>
          <p:nvGrpSpPr>
            <p:cNvPr id="105" name="Group 104"/>
            <p:cNvGrpSpPr/>
            <p:nvPr/>
          </p:nvGrpSpPr>
          <p:grpSpPr>
            <a:xfrm>
              <a:off x="2910746" y="4562704"/>
              <a:ext cx="914400" cy="685800"/>
              <a:chOff x="2910746" y="4562704"/>
              <a:chExt cx="914400" cy="685800"/>
            </a:xfrm>
          </p:grpSpPr>
          <p:sp>
            <p:nvSpPr>
              <p:cNvPr id="94" name="Rectangle 93"/>
              <p:cNvSpPr/>
              <p:nvPr/>
            </p:nvSpPr>
            <p:spPr>
              <a:xfrm>
                <a:off x="2910746" y="4562704"/>
                <a:ext cx="914400" cy="6858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TextBox 101"/>
              <p:cNvSpPr txBox="1"/>
              <p:nvPr/>
            </p:nvSpPr>
            <p:spPr>
              <a:xfrm>
                <a:off x="3160629" y="4572505"/>
                <a:ext cx="4572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smtClean="0">
                    <a:solidFill>
                      <a:srgbClr val="0000FF"/>
                    </a:solidFill>
                  </a:rPr>
                  <a:t>S</a:t>
                </a:r>
                <a:endParaRPr lang="en-US" sz="3600" b="1" dirty="0">
                  <a:solidFill>
                    <a:srgbClr val="0000FF"/>
                  </a:solidFill>
                </a:endParaRPr>
              </a:p>
            </p:txBody>
          </p:sp>
        </p:grpSp>
        <p:grpSp>
          <p:nvGrpSpPr>
            <p:cNvPr id="92" name="Group 91"/>
            <p:cNvGrpSpPr/>
            <p:nvPr/>
          </p:nvGrpSpPr>
          <p:grpSpPr>
            <a:xfrm>
              <a:off x="1996346" y="4563022"/>
              <a:ext cx="914400" cy="685800"/>
              <a:chOff x="1996346" y="4563022"/>
              <a:chExt cx="914400" cy="685800"/>
            </a:xfrm>
          </p:grpSpPr>
          <p:sp>
            <p:nvSpPr>
              <p:cNvPr id="95" name="Rectangle 94"/>
              <p:cNvSpPr/>
              <p:nvPr/>
            </p:nvSpPr>
            <p:spPr>
              <a:xfrm>
                <a:off x="1996346" y="4563022"/>
                <a:ext cx="914400" cy="6858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TextBox 102"/>
              <p:cNvSpPr txBox="1"/>
              <p:nvPr/>
            </p:nvSpPr>
            <p:spPr>
              <a:xfrm>
                <a:off x="2229412" y="4582437"/>
                <a:ext cx="4572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smtClean="0">
                    <a:solidFill>
                      <a:srgbClr val="0000FF"/>
                    </a:solidFill>
                  </a:rPr>
                  <a:t>E</a:t>
                </a:r>
                <a:endParaRPr lang="en-US" sz="3600" b="1" dirty="0">
                  <a:solidFill>
                    <a:srgbClr val="0000FF"/>
                  </a:solidFill>
                </a:endParaRPr>
              </a:p>
            </p:txBody>
          </p:sp>
        </p:grpSp>
        <p:grpSp>
          <p:nvGrpSpPr>
            <p:cNvPr id="91" name="Group 90"/>
            <p:cNvGrpSpPr/>
            <p:nvPr/>
          </p:nvGrpSpPr>
          <p:grpSpPr>
            <a:xfrm>
              <a:off x="1072607" y="4563340"/>
              <a:ext cx="914400" cy="685800"/>
              <a:chOff x="1072607" y="4563340"/>
              <a:chExt cx="914400" cy="685800"/>
            </a:xfrm>
          </p:grpSpPr>
          <p:sp>
            <p:nvSpPr>
              <p:cNvPr id="96" name="Rectangle 95"/>
              <p:cNvSpPr/>
              <p:nvPr/>
            </p:nvSpPr>
            <p:spPr>
              <a:xfrm>
                <a:off x="1072607" y="4563340"/>
                <a:ext cx="914400" cy="6858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TextBox 103"/>
              <p:cNvSpPr txBox="1"/>
              <p:nvPr/>
            </p:nvSpPr>
            <p:spPr>
              <a:xfrm>
                <a:off x="1301207" y="4582436"/>
                <a:ext cx="4572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smtClean="0">
                    <a:solidFill>
                      <a:srgbClr val="0000FF"/>
                    </a:solidFill>
                  </a:rPr>
                  <a:t>R</a:t>
                </a:r>
                <a:endParaRPr lang="en-US" sz="3600" b="1" dirty="0">
                  <a:solidFill>
                    <a:srgbClr val="0000FF"/>
                  </a:solidFill>
                </a:endParaRPr>
              </a:p>
            </p:txBody>
          </p:sp>
        </p:grpSp>
      </p:grpSp>
      <p:grpSp>
        <p:nvGrpSpPr>
          <p:cNvPr id="3078" name="Group 3077"/>
          <p:cNvGrpSpPr/>
          <p:nvPr/>
        </p:nvGrpSpPr>
        <p:grpSpPr>
          <a:xfrm>
            <a:off x="2977208" y="5039212"/>
            <a:ext cx="5495014" cy="693306"/>
            <a:chOff x="2977208" y="5039212"/>
            <a:chExt cx="5495014" cy="693306"/>
          </a:xfrm>
        </p:grpSpPr>
        <p:grpSp>
          <p:nvGrpSpPr>
            <p:cNvPr id="110" name="Group 109"/>
            <p:cNvGrpSpPr/>
            <p:nvPr/>
          </p:nvGrpSpPr>
          <p:grpSpPr>
            <a:xfrm>
              <a:off x="2977208" y="5045115"/>
              <a:ext cx="914400" cy="685800"/>
              <a:chOff x="2977208" y="5045115"/>
              <a:chExt cx="914400" cy="685800"/>
            </a:xfrm>
          </p:grpSpPr>
          <p:sp>
            <p:nvSpPr>
              <p:cNvPr id="113" name="Rectangle 112"/>
              <p:cNvSpPr/>
              <p:nvPr/>
            </p:nvSpPr>
            <p:spPr>
              <a:xfrm>
                <a:off x="2977208" y="5045115"/>
                <a:ext cx="914400" cy="6858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TextBox 116"/>
              <p:cNvSpPr txBox="1"/>
              <p:nvPr/>
            </p:nvSpPr>
            <p:spPr>
              <a:xfrm>
                <a:off x="3207344" y="5073512"/>
                <a:ext cx="4572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smtClean="0">
                    <a:solidFill>
                      <a:srgbClr val="008000"/>
                    </a:solidFill>
                  </a:rPr>
                  <a:t>L</a:t>
                </a:r>
                <a:endParaRPr lang="en-US" sz="3600" b="1" dirty="0">
                  <a:solidFill>
                    <a:srgbClr val="008000"/>
                  </a:solidFill>
                </a:endParaRPr>
              </a:p>
            </p:txBody>
          </p:sp>
        </p:grpSp>
        <p:grpSp>
          <p:nvGrpSpPr>
            <p:cNvPr id="3077" name="Group 3076"/>
            <p:cNvGrpSpPr/>
            <p:nvPr/>
          </p:nvGrpSpPr>
          <p:grpSpPr>
            <a:xfrm>
              <a:off x="3892568" y="5039212"/>
              <a:ext cx="4579654" cy="693306"/>
              <a:chOff x="3892568" y="5039212"/>
              <a:chExt cx="4579654" cy="693306"/>
            </a:xfrm>
          </p:grpSpPr>
          <p:grpSp>
            <p:nvGrpSpPr>
              <p:cNvPr id="111" name="Group 110"/>
              <p:cNvGrpSpPr/>
              <p:nvPr/>
            </p:nvGrpSpPr>
            <p:grpSpPr>
              <a:xfrm>
                <a:off x="3892568" y="5046718"/>
                <a:ext cx="914400" cy="685800"/>
                <a:chOff x="3892568" y="5046718"/>
                <a:chExt cx="914400" cy="685800"/>
              </a:xfrm>
            </p:grpSpPr>
            <p:sp>
              <p:nvSpPr>
                <p:cNvPr id="112" name="Rectangle 111"/>
                <p:cNvSpPr/>
                <p:nvPr/>
              </p:nvSpPr>
              <p:spPr>
                <a:xfrm>
                  <a:off x="3892568" y="5046718"/>
                  <a:ext cx="914400" cy="685800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8" name="TextBox 117"/>
                <p:cNvSpPr txBox="1"/>
                <p:nvPr/>
              </p:nvSpPr>
              <p:spPr>
                <a:xfrm>
                  <a:off x="4113402" y="5073512"/>
                  <a:ext cx="457200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600" b="1" dirty="0" smtClean="0">
                      <a:solidFill>
                        <a:srgbClr val="008000"/>
                      </a:solidFill>
                    </a:rPr>
                    <a:t>I</a:t>
                  </a:r>
                  <a:endParaRPr lang="en-US" sz="3600" b="1" dirty="0">
                    <a:solidFill>
                      <a:srgbClr val="008000"/>
                    </a:solidFill>
                  </a:endParaRPr>
                </a:p>
              </p:txBody>
            </p:sp>
          </p:grpSp>
          <p:grpSp>
            <p:nvGrpSpPr>
              <p:cNvPr id="3072" name="Group 3071"/>
              <p:cNvGrpSpPr/>
              <p:nvPr/>
            </p:nvGrpSpPr>
            <p:grpSpPr>
              <a:xfrm>
                <a:off x="5714069" y="5039212"/>
                <a:ext cx="914400" cy="691703"/>
                <a:chOff x="5714069" y="5039212"/>
                <a:chExt cx="914400" cy="691703"/>
              </a:xfrm>
            </p:grpSpPr>
            <p:sp>
              <p:nvSpPr>
                <p:cNvPr id="114" name="Rectangle 113"/>
                <p:cNvSpPr/>
                <p:nvPr/>
              </p:nvSpPr>
              <p:spPr>
                <a:xfrm>
                  <a:off x="5714069" y="5045115"/>
                  <a:ext cx="914400" cy="685800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9" name="TextBox 118"/>
                <p:cNvSpPr txBox="1"/>
                <p:nvPr/>
              </p:nvSpPr>
              <p:spPr>
                <a:xfrm>
                  <a:off x="5963157" y="5039212"/>
                  <a:ext cx="457200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600" b="1" dirty="0" smtClean="0">
                      <a:solidFill>
                        <a:srgbClr val="008000"/>
                      </a:solidFill>
                    </a:rPr>
                    <a:t>T</a:t>
                  </a:r>
                  <a:endParaRPr lang="en-US" sz="3600" b="1" dirty="0">
                    <a:solidFill>
                      <a:srgbClr val="008000"/>
                    </a:solidFill>
                  </a:endParaRPr>
                </a:p>
              </p:txBody>
            </p:sp>
          </p:grpSp>
          <p:grpSp>
            <p:nvGrpSpPr>
              <p:cNvPr id="3073" name="Group 3072"/>
              <p:cNvGrpSpPr/>
              <p:nvPr/>
            </p:nvGrpSpPr>
            <p:grpSpPr>
              <a:xfrm>
                <a:off x="6638930" y="5046718"/>
                <a:ext cx="914400" cy="685800"/>
                <a:chOff x="6638930" y="5046718"/>
                <a:chExt cx="914400" cy="6858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6638930" y="5046718"/>
                  <a:ext cx="914400" cy="685800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0" name="TextBox 119"/>
                <p:cNvSpPr txBox="1"/>
                <p:nvPr/>
              </p:nvSpPr>
              <p:spPr>
                <a:xfrm>
                  <a:off x="6867530" y="5071773"/>
                  <a:ext cx="457200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600" b="1" dirty="0" smtClean="0">
                      <a:solidFill>
                        <a:srgbClr val="008000"/>
                      </a:solidFill>
                    </a:rPr>
                    <a:t>E</a:t>
                  </a:r>
                  <a:endParaRPr lang="en-US" sz="3600" b="1" dirty="0">
                    <a:solidFill>
                      <a:srgbClr val="008000"/>
                    </a:solidFill>
                  </a:endParaRPr>
                </a:p>
              </p:txBody>
            </p:sp>
          </p:grpSp>
          <p:grpSp>
            <p:nvGrpSpPr>
              <p:cNvPr id="3076" name="Group 3075"/>
              <p:cNvGrpSpPr/>
              <p:nvPr/>
            </p:nvGrpSpPr>
            <p:grpSpPr>
              <a:xfrm>
                <a:off x="7557822" y="5046718"/>
                <a:ext cx="914400" cy="685800"/>
                <a:chOff x="7557822" y="5046718"/>
                <a:chExt cx="914400" cy="685800"/>
              </a:xfrm>
            </p:grpSpPr>
            <p:sp>
              <p:nvSpPr>
                <p:cNvPr id="116" name="Rectangle 115"/>
                <p:cNvSpPr/>
                <p:nvPr/>
              </p:nvSpPr>
              <p:spPr>
                <a:xfrm>
                  <a:off x="7557822" y="5046718"/>
                  <a:ext cx="914400" cy="685800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1" name="TextBox 120"/>
                <p:cNvSpPr txBox="1"/>
                <p:nvPr/>
              </p:nvSpPr>
              <p:spPr>
                <a:xfrm>
                  <a:off x="7786422" y="5064849"/>
                  <a:ext cx="457200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600" b="1" dirty="0" smtClean="0">
                      <a:solidFill>
                        <a:srgbClr val="008000"/>
                      </a:solidFill>
                    </a:rPr>
                    <a:t>N</a:t>
                  </a:r>
                  <a:endParaRPr lang="en-US" sz="3600" b="1" dirty="0">
                    <a:solidFill>
                      <a:srgbClr val="008000"/>
                    </a:solidFill>
                  </a:endParaRPr>
                </a:p>
              </p:txBody>
            </p:sp>
          </p:grpSp>
        </p:grpSp>
      </p:grpSp>
      <p:grpSp>
        <p:nvGrpSpPr>
          <p:cNvPr id="3085" name="Group 3084"/>
          <p:cNvGrpSpPr/>
          <p:nvPr/>
        </p:nvGrpSpPr>
        <p:grpSpPr>
          <a:xfrm>
            <a:off x="2068548" y="5727994"/>
            <a:ext cx="6403674" cy="702006"/>
            <a:chOff x="2068548" y="5727994"/>
            <a:chExt cx="6403674" cy="702006"/>
          </a:xfrm>
        </p:grpSpPr>
        <p:grpSp>
          <p:nvGrpSpPr>
            <p:cNvPr id="3082" name="Group 3081"/>
            <p:cNvGrpSpPr/>
            <p:nvPr/>
          </p:nvGrpSpPr>
          <p:grpSpPr>
            <a:xfrm>
              <a:off x="3900786" y="5738359"/>
              <a:ext cx="914400" cy="685800"/>
              <a:chOff x="3900786" y="5738359"/>
              <a:chExt cx="914400" cy="685800"/>
            </a:xfrm>
          </p:grpSpPr>
          <p:sp>
            <p:nvSpPr>
              <p:cNvPr id="122" name="Rectangle 121"/>
              <p:cNvSpPr/>
              <p:nvPr/>
            </p:nvSpPr>
            <p:spPr>
              <a:xfrm>
                <a:off x="3900786" y="5738359"/>
                <a:ext cx="914400" cy="6858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5" name="TextBox 134"/>
              <p:cNvSpPr txBox="1"/>
              <p:nvPr/>
            </p:nvSpPr>
            <p:spPr>
              <a:xfrm>
                <a:off x="4096187" y="5740495"/>
                <a:ext cx="4572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smtClean="0">
                    <a:solidFill>
                      <a:srgbClr val="FF0000"/>
                    </a:solidFill>
                  </a:rPr>
                  <a:t>S</a:t>
                </a:r>
                <a:endParaRPr lang="en-US" sz="3600" b="1" dirty="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3083" name="Group 3082"/>
            <p:cNvGrpSpPr/>
            <p:nvPr/>
          </p:nvGrpSpPr>
          <p:grpSpPr>
            <a:xfrm>
              <a:off x="2970074" y="5738359"/>
              <a:ext cx="914400" cy="685800"/>
              <a:chOff x="2970074" y="5738359"/>
              <a:chExt cx="914400" cy="685800"/>
            </a:xfrm>
          </p:grpSpPr>
          <p:sp>
            <p:nvSpPr>
              <p:cNvPr id="123" name="Rectangle 122"/>
              <p:cNvSpPr/>
              <p:nvPr/>
            </p:nvSpPr>
            <p:spPr>
              <a:xfrm>
                <a:off x="2970074" y="5738359"/>
                <a:ext cx="914400" cy="6858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TextBox 135"/>
              <p:cNvSpPr txBox="1"/>
              <p:nvPr/>
            </p:nvSpPr>
            <p:spPr>
              <a:xfrm>
                <a:off x="3184322" y="5761013"/>
                <a:ext cx="4572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</a:rPr>
                  <a:t>A</a:t>
                </a:r>
              </a:p>
            </p:txBody>
          </p:sp>
        </p:grpSp>
        <p:grpSp>
          <p:nvGrpSpPr>
            <p:cNvPr id="3084" name="Group 3083"/>
            <p:cNvGrpSpPr/>
            <p:nvPr/>
          </p:nvGrpSpPr>
          <p:grpSpPr>
            <a:xfrm>
              <a:off x="2068548" y="5730915"/>
              <a:ext cx="914400" cy="685800"/>
              <a:chOff x="2068548" y="5730915"/>
              <a:chExt cx="914400" cy="685800"/>
            </a:xfrm>
          </p:grpSpPr>
          <p:sp>
            <p:nvSpPr>
              <p:cNvPr id="124" name="Rectangle 123"/>
              <p:cNvSpPr/>
              <p:nvPr/>
            </p:nvSpPr>
            <p:spPr>
              <a:xfrm>
                <a:off x="2068548" y="5730915"/>
                <a:ext cx="914400" cy="6858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7" name="TextBox 136"/>
              <p:cNvSpPr txBox="1"/>
              <p:nvPr/>
            </p:nvSpPr>
            <p:spPr>
              <a:xfrm>
                <a:off x="2279509" y="5750649"/>
                <a:ext cx="4572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smtClean="0">
                    <a:solidFill>
                      <a:srgbClr val="FF0000"/>
                    </a:solidFill>
                  </a:rPr>
                  <a:t>P</a:t>
                </a:r>
                <a:endParaRPr lang="en-US" sz="3600" b="1" dirty="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3081" name="Group 3080"/>
            <p:cNvGrpSpPr/>
            <p:nvPr/>
          </p:nvGrpSpPr>
          <p:grpSpPr>
            <a:xfrm>
              <a:off x="5709577" y="5732518"/>
              <a:ext cx="914400" cy="691641"/>
              <a:chOff x="5709577" y="5732518"/>
              <a:chExt cx="914400" cy="691641"/>
            </a:xfrm>
          </p:grpSpPr>
          <p:sp>
            <p:nvSpPr>
              <p:cNvPr id="125" name="Rectangle 124"/>
              <p:cNvSpPr/>
              <p:nvPr/>
            </p:nvSpPr>
            <p:spPr>
              <a:xfrm>
                <a:off x="5709577" y="5732518"/>
                <a:ext cx="914400" cy="691641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8" name="TextBox 137"/>
              <p:cNvSpPr txBox="1"/>
              <p:nvPr/>
            </p:nvSpPr>
            <p:spPr>
              <a:xfrm>
                <a:off x="5942669" y="5747222"/>
                <a:ext cx="4572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smtClean="0">
                    <a:solidFill>
                      <a:srgbClr val="FF0000"/>
                    </a:solidFill>
                  </a:rPr>
                  <a:t>I</a:t>
                </a:r>
                <a:endParaRPr lang="en-US" sz="3600" b="1" dirty="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3080" name="Group 3079"/>
            <p:cNvGrpSpPr/>
            <p:nvPr/>
          </p:nvGrpSpPr>
          <p:grpSpPr>
            <a:xfrm>
              <a:off x="6623976" y="5738359"/>
              <a:ext cx="933845" cy="691641"/>
              <a:chOff x="6623976" y="5738359"/>
              <a:chExt cx="933845" cy="691641"/>
            </a:xfrm>
          </p:grpSpPr>
          <p:sp>
            <p:nvSpPr>
              <p:cNvPr id="126" name="Rectangle 125"/>
              <p:cNvSpPr/>
              <p:nvPr/>
            </p:nvSpPr>
            <p:spPr>
              <a:xfrm>
                <a:off x="6623976" y="5738359"/>
                <a:ext cx="933845" cy="691641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9" name="TextBox 138"/>
              <p:cNvSpPr txBox="1"/>
              <p:nvPr/>
            </p:nvSpPr>
            <p:spPr>
              <a:xfrm>
                <a:off x="6862298" y="5740675"/>
                <a:ext cx="4572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smtClean="0">
                    <a:solidFill>
                      <a:srgbClr val="FF0000"/>
                    </a:solidFill>
                  </a:rPr>
                  <a:t>O</a:t>
                </a:r>
                <a:endParaRPr lang="en-US" sz="3600" b="1" dirty="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3079" name="Group 3078"/>
            <p:cNvGrpSpPr/>
            <p:nvPr/>
          </p:nvGrpSpPr>
          <p:grpSpPr>
            <a:xfrm>
              <a:off x="7557822" y="5727994"/>
              <a:ext cx="914400" cy="691641"/>
              <a:chOff x="7557822" y="5727994"/>
              <a:chExt cx="914400" cy="691641"/>
            </a:xfrm>
          </p:grpSpPr>
          <p:sp>
            <p:nvSpPr>
              <p:cNvPr id="127" name="Rectangle 126"/>
              <p:cNvSpPr/>
              <p:nvPr/>
            </p:nvSpPr>
            <p:spPr>
              <a:xfrm>
                <a:off x="7557822" y="5727994"/>
                <a:ext cx="914400" cy="691641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0" name="TextBox 139"/>
              <p:cNvSpPr txBox="1"/>
              <p:nvPr/>
            </p:nvSpPr>
            <p:spPr>
              <a:xfrm>
                <a:off x="7791898" y="5747221"/>
                <a:ext cx="4572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smtClean="0">
                    <a:solidFill>
                      <a:srgbClr val="FF0000"/>
                    </a:solidFill>
                  </a:rPr>
                  <a:t>N</a:t>
                </a:r>
                <a:endParaRPr lang="en-US" sz="3600" b="1" dirty="0">
                  <a:solidFill>
                    <a:srgbClr val="FF0000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86015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4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28600" y="989013"/>
            <a:ext cx="8382000" cy="5741987"/>
            <a:chOff x="228600" y="989013"/>
            <a:chExt cx="8382000" cy="5741987"/>
          </a:xfrm>
        </p:grpSpPr>
        <p:pic>
          <p:nvPicPr>
            <p:cNvPr id="2" name="Picture 1" descr="IMG_0414.JP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8600" y="989013"/>
              <a:ext cx="2971800" cy="3578541"/>
            </a:xfrm>
            <a:prstGeom prst="rect">
              <a:avLst/>
            </a:prstGeom>
          </p:spPr>
        </p:pic>
        <p:pic>
          <p:nvPicPr>
            <p:cNvPr id="3" name="Picture 2" descr="IMG_0411.JPG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48400" y="3581400"/>
              <a:ext cx="2362200" cy="3149600"/>
            </a:xfrm>
            <a:prstGeom prst="rect">
              <a:avLst/>
            </a:prstGeom>
          </p:spPr>
        </p:pic>
        <p:pic>
          <p:nvPicPr>
            <p:cNvPr id="4" name="Picture 3" descr="IMG_0407.JPG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66800" y="3726455"/>
              <a:ext cx="2057400" cy="2934802"/>
            </a:xfrm>
            <a:prstGeom prst="rect">
              <a:avLst/>
            </a:prstGeom>
          </p:spPr>
        </p:pic>
        <p:pic>
          <p:nvPicPr>
            <p:cNvPr id="5" name="Picture 4" descr="IMG_0415.JPG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57600" y="1675536"/>
              <a:ext cx="2362200" cy="3963264"/>
            </a:xfrm>
            <a:prstGeom prst="rect">
              <a:avLst/>
            </a:prstGeom>
          </p:spPr>
        </p:pic>
        <p:pic>
          <p:nvPicPr>
            <p:cNvPr id="6" name="Picture 5" descr="IMG_0413.JPG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53200" y="1122408"/>
              <a:ext cx="1600200" cy="2277746"/>
            </a:xfrm>
            <a:prstGeom prst="rect">
              <a:avLst/>
            </a:prstGeom>
          </p:spPr>
        </p:pic>
      </p:grpSp>
      <p:sp>
        <p:nvSpPr>
          <p:cNvPr id="8" name="Title 1"/>
          <p:cNvSpPr txBox="1">
            <a:spLocks/>
          </p:cNvSpPr>
          <p:nvPr/>
        </p:nvSpPr>
        <p:spPr>
          <a:xfrm>
            <a:off x="488617" y="17170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i="1" u="sng" smtClean="0">
                <a:solidFill>
                  <a:srgbClr val="C00000"/>
                </a:solidFill>
              </a:rPr>
              <a:t>U</a:t>
            </a:r>
            <a:r>
              <a:rPr lang="en-US" b="1" i="1" smtClean="0">
                <a:solidFill>
                  <a:srgbClr val="C00000"/>
                </a:solidFill>
              </a:rPr>
              <a:t>NBELIEVABLE </a:t>
            </a:r>
            <a:r>
              <a:rPr lang="en-US" b="1" i="1" u="sng" smtClean="0">
                <a:solidFill>
                  <a:srgbClr val="C00000"/>
                </a:solidFill>
              </a:rPr>
              <a:t>S</a:t>
            </a:r>
            <a:r>
              <a:rPr lang="en-US" b="1" i="1" smtClean="0">
                <a:solidFill>
                  <a:srgbClr val="C00000"/>
                </a:solidFill>
              </a:rPr>
              <a:t>UCCESS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536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74638"/>
            <a:ext cx="88392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And now a word from our sponsors!</a:t>
            </a:r>
            <a:endParaRPr lang="en-US" dirty="0"/>
          </a:p>
        </p:txBody>
      </p:sp>
      <p:pic>
        <p:nvPicPr>
          <p:cNvPr id="2050" name="Picture 2" descr="C:\Users\bbraun\AppData\Local\Microsoft\Windows\Temporary Internet Files\Content.IE5\YBOWF5TI\MP900443253[1]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6800" y="1752600"/>
            <a:ext cx="6786563" cy="4516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52601" y="2743200"/>
            <a:ext cx="61007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Watch the video from our students by </a:t>
            </a:r>
            <a:r>
              <a:rPr lang="en-US" dirty="0" smtClean="0">
                <a:hlinkClick r:id="rId4"/>
              </a:rPr>
              <a:t>visiting our STS site!</a:t>
            </a:r>
            <a:r>
              <a:rPr lang="en-US" dirty="0" smtClean="0"/>
              <a:t> </a:t>
            </a:r>
          </a:p>
          <a:p>
            <a:r>
              <a:rPr lang="en-US" dirty="0" smtClean="0"/>
              <a:t>If this link will not open, you may visit </a:t>
            </a:r>
            <a:r>
              <a:rPr lang="en-US" u="sng" dirty="0">
                <a:hlinkClick r:id="rId4"/>
              </a:rPr>
              <a:t>http://sts.wustl.edu/educause.mov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4180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35123"/>
            <a:ext cx="8229600" cy="1143000"/>
          </a:xfrm>
        </p:spPr>
        <p:txBody>
          <a:bodyPr/>
          <a:lstStyle/>
          <a:p>
            <a:r>
              <a:rPr lang="en-US" dirty="0" smtClean="0"/>
              <a:t>Our Contact Information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52400" y="1600200"/>
            <a:ext cx="8763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</a:rPr>
              <a:t>Barb Braun, Director</a:t>
            </a:r>
          </a:p>
          <a:p>
            <a:r>
              <a:rPr lang="en-US" sz="3600" dirty="0"/>
              <a:t>	</a:t>
            </a:r>
            <a:r>
              <a:rPr lang="en-US" sz="3600" dirty="0" smtClean="0"/>
              <a:t>barb.braun@wustl.edu</a:t>
            </a:r>
          </a:p>
          <a:p>
            <a:r>
              <a:rPr lang="en-US" sz="3600" dirty="0"/>
              <a:t>	</a:t>
            </a:r>
            <a:r>
              <a:rPr lang="en-US" sz="3600" dirty="0" smtClean="0"/>
              <a:t>314.935.7597</a:t>
            </a:r>
          </a:p>
          <a:p>
            <a:endParaRPr lang="en-US" sz="3600" dirty="0"/>
          </a:p>
          <a:p>
            <a:r>
              <a:rPr lang="en-US" sz="3600" b="1" dirty="0" smtClean="0">
                <a:solidFill>
                  <a:srgbClr val="C00000"/>
                </a:solidFill>
              </a:rPr>
              <a:t>Colleen Corbett, </a:t>
            </a:r>
            <a:r>
              <a:rPr lang="en-US" sz="3600" b="1" dirty="0" err="1" smtClean="0">
                <a:solidFill>
                  <a:srgbClr val="C00000"/>
                </a:solidFill>
              </a:rPr>
              <a:t>STaRS</a:t>
            </a:r>
            <a:r>
              <a:rPr lang="en-US" sz="3600" b="1" dirty="0" smtClean="0">
                <a:solidFill>
                  <a:srgbClr val="C00000"/>
                </a:solidFill>
              </a:rPr>
              <a:t> Program </a:t>
            </a:r>
            <a:r>
              <a:rPr lang="en-US" sz="3600" b="1" dirty="0">
                <a:solidFill>
                  <a:srgbClr val="C00000"/>
                </a:solidFill>
              </a:rPr>
              <a:t>Supervisor</a:t>
            </a:r>
          </a:p>
          <a:p>
            <a:r>
              <a:rPr lang="en-US" sz="3600" dirty="0"/>
              <a:t>	</a:t>
            </a:r>
            <a:r>
              <a:rPr lang="en-US" sz="3600" dirty="0" smtClean="0"/>
              <a:t>ccorbett@wustl.edu</a:t>
            </a:r>
          </a:p>
          <a:p>
            <a:r>
              <a:rPr lang="en-US" sz="3600" dirty="0"/>
              <a:t>	</a:t>
            </a:r>
            <a:r>
              <a:rPr lang="en-US" sz="3600" dirty="0" smtClean="0"/>
              <a:t>314.935.3353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3977" y="1676400"/>
            <a:ext cx="1752845" cy="13336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1188" y="4572000"/>
            <a:ext cx="1981200" cy="1206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10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7562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is this </a:t>
            </a:r>
            <a:r>
              <a:rPr lang="en-US" i="1" dirty="0" smtClean="0"/>
              <a:t>Generation Me</a:t>
            </a:r>
            <a:r>
              <a:rPr lang="en-US" dirty="0" smtClean="0"/>
              <a:t>?</a:t>
            </a:r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2931" y="1392554"/>
            <a:ext cx="9144001" cy="5616136"/>
            <a:chOff x="-1" y="1295400"/>
            <a:chExt cx="9144001" cy="5616136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42432" y="5043170"/>
              <a:ext cx="2190750" cy="184785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64280" y="4648200"/>
              <a:ext cx="2879720" cy="215979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61421" y="1295400"/>
              <a:ext cx="3482579" cy="1878810"/>
            </a:xfrm>
            <a:prstGeom prst="rect">
              <a:avLst/>
            </a:prstGeom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0800000" flipV="1">
              <a:off x="3539729" y="1295400"/>
              <a:ext cx="2317983" cy="20428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63986" y="3014136"/>
              <a:ext cx="2178752" cy="1634064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43131" y="2644140"/>
              <a:ext cx="1900869" cy="1874520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26004" y="4489214"/>
              <a:ext cx="1808196" cy="2410928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05211" y="2965450"/>
              <a:ext cx="1910896" cy="2077720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" y="1695981"/>
              <a:ext cx="1936831" cy="2978204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28799" y="3508801"/>
              <a:ext cx="1776412" cy="2071687"/>
            </a:xfrm>
            <a:prstGeom prst="rect">
              <a:avLst/>
            </a:prstGeom>
          </p:spPr>
        </p:pic>
        <p:pic>
          <p:nvPicPr>
            <p:cNvPr id="18" name="Picture 2"/>
            <p:cNvPicPr>
              <a:picLocks noChangeAspect="1" noChangeArrowheads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94282" y="1445487"/>
              <a:ext cx="1645447" cy="22518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4674185"/>
              <a:ext cx="2240753" cy="2217555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76433" y="5463736"/>
              <a:ext cx="1930400" cy="14478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00635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Talk Among Yourselves…</a:t>
            </a: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98475" y="4743410"/>
            <a:ext cx="1674050" cy="2114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loud Callout 3"/>
          <p:cNvSpPr/>
          <p:nvPr/>
        </p:nvSpPr>
        <p:spPr>
          <a:xfrm>
            <a:off x="304800" y="1752599"/>
            <a:ext cx="7243762" cy="2990811"/>
          </a:xfrm>
          <a:prstGeom prst="cloudCallout">
            <a:avLst>
              <a:gd name="adj1" fmla="val 49456"/>
              <a:gd name="adj2" fmla="val 6037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676400" y="2286000"/>
            <a:ext cx="5105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Hmm…what’s it been like for me to work with these “Generation </a:t>
            </a:r>
            <a:r>
              <a:rPr lang="en-US" sz="3600" b="1" dirty="0">
                <a:solidFill>
                  <a:schemeClr val="bg1"/>
                </a:solidFill>
              </a:rPr>
              <a:t>ME </a:t>
            </a:r>
            <a:r>
              <a:rPr lang="en-US" sz="3600" b="1" dirty="0" smtClean="0">
                <a:solidFill>
                  <a:schemeClr val="bg1"/>
                </a:solidFill>
              </a:rPr>
              <a:t>students”</a:t>
            </a:r>
            <a:endParaRPr lang="en-US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7896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bbraun\AppData\Local\Microsoft\Windows\Temporary Internet Files\Content.IE5\4PSNX1SK\MC900434699[1].w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3768" y="685800"/>
            <a:ext cx="3003176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bbraun\AppData\Local\Microsoft\Windows\Temporary Internet Files\Content.IE5\6P59F1C4\MC900305669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67200" y="3429000"/>
            <a:ext cx="4328999" cy="2735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267200" y="2057400"/>
            <a:ext cx="3581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/>
              <a:t>….and….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400503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bbraun\AppData\Local\Microsoft\Windows\Temporary Internet Files\Content.IE5\YBOWF5TI\MC900441729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90800" y="1676400"/>
            <a:ext cx="403860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0347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229600" cy="1782762"/>
          </a:xfrm>
        </p:spPr>
        <p:txBody>
          <a:bodyPr>
            <a:normAutofit/>
          </a:bodyPr>
          <a:lstStyle/>
          <a:p>
            <a:r>
              <a:rPr lang="en-US" b="1" dirty="0" smtClean="0"/>
              <a:t>Washington University in St. Louis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533400" y="2057400"/>
            <a:ext cx="830580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3200" dirty="0" smtClean="0"/>
              <a:t>Medium sized, independent University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3200" dirty="0" smtClean="0"/>
              <a:t>50 states and 120 nations represented in our students and faculty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3200" dirty="0" smtClean="0"/>
              <a:t>Center of St. Louis, Missouri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3200" dirty="0" smtClean="0"/>
              <a:t>Admit approximately 1650 freshmen annually from an applicant pool over 25,000</a:t>
            </a:r>
          </a:p>
          <a:p>
            <a:pPr marL="285750" indent="-285750" algn="ctr"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90800" y="5305961"/>
            <a:ext cx="4371975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3471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Student Technology Services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1200" y="4953000"/>
            <a:ext cx="2019422" cy="153651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9600" y="1676400"/>
            <a:ext cx="76962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5400" dirty="0" smtClean="0"/>
              <a:t>Our History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5400" dirty="0" smtClean="0"/>
              <a:t>Our Customer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5400" dirty="0" smtClean="0"/>
              <a:t>Our Services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5400" dirty="0" smtClean="0"/>
              <a:t>Our Programs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2431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Student Technology Services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1981200"/>
            <a:ext cx="8070789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Our </a:t>
            </a:r>
            <a:r>
              <a:rPr lang="en-US" sz="4000" dirty="0"/>
              <a:t>Mission: </a:t>
            </a:r>
            <a:r>
              <a:rPr lang="en-US" sz="4000" i="1" dirty="0" smtClean="0"/>
              <a:t>To enhance the student  experience by advocating for a technology-rich environment that is essential to the successful learning and enjoyable living of our students.</a:t>
            </a:r>
            <a:endParaRPr lang="en-US" sz="4000" i="1" dirty="0"/>
          </a:p>
          <a:p>
            <a:endParaRPr lang="en-US" sz="3200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sz="3200" dirty="0"/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0873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2750</TotalTime>
  <Words>292</Words>
  <Application>Microsoft Office PowerPoint</Application>
  <PresentationFormat>On-screen Show (4:3)</PresentationFormat>
  <Paragraphs>115</Paragraphs>
  <Slides>25</Slides>
  <Notes>24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From Generation “ME” to Generation “US”</vt:lpstr>
      <vt:lpstr>PowerPoint Presentation</vt:lpstr>
      <vt:lpstr>Who is this Generation Me?</vt:lpstr>
      <vt:lpstr>Talk Among Yourselves…</vt:lpstr>
      <vt:lpstr>PowerPoint Presentation</vt:lpstr>
      <vt:lpstr>PowerPoint Presentation</vt:lpstr>
      <vt:lpstr>Washington University in St. Louis</vt:lpstr>
      <vt:lpstr>Student Technology Services</vt:lpstr>
      <vt:lpstr>Student Technology Services</vt:lpstr>
      <vt:lpstr>Our Formula for Success!</vt:lpstr>
      <vt:lpstr>MEANINGFUL EXPERIENCES</vt:lpstr>
      <vt:lpstr>MEANINGFUL EXPERIENCES</vt:lpstr>
      <vt:lpstr>MEANINGFUL EXPERIENCES</vt:lpstr>
      <vt:lpstr>MENTORING ENVIRONMENT</vt:lpstr>
      <vt:lpstr>MENTORING ENVIRONMENT</vt:lpstr>
      <vt:lpstr>MENTORING ENVIRONMENT</vt:lpstr>
      <vt:lpstr>MANAGING EXPECTATIONS</vt:lpstr>
      <vt:lpstr>MANAGING EXPECTATIONS</vt:lpstr>
      <vt:lpstr>MANAGING EXPECTATIONS</vt:lpstr>
      <vt:lpstr>MANAGING EXPECTATIONS</vt:lpstr>
      <vt:lpstr>UNBELIEVABLE SUCCESS</vt:lpstr>
      <vt:lpstr>PowerPoint Presentation</vt:lpstr>
      <vt:lpstr>And now a word from our sponsors!</vt:lpstr>
      <vt:lpstr>Our Contact Information</vt:lpstr>
      <vt:lpstr>PowerPoint Presentation</vt:lpstr>
    </vt:vector>
  </TitlesOfParts>
  <Company>Washington University in St. Louis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From Generation “ME” to Generation “US”</dc:title>
  <dc:creator>Barbara Braun</dc:creator>
  <cp:lastModifiedBy>Barbara Braun</cp:lastModifiedBy>
  <cp:revision>82</cp:revision>
  <dcterms:created xsi:type="dcterms:W3CDTF">2011-02-25T15:12:55Z</dcterms:created>
  <dcterms:modified xsi:type="dcterms:W3CDTF">2011-03-17T14:57:12Z</dcterms:modified>
</cp:coreProperties>
</file>