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0"/>
  </p:notesMasterIdLst>
  <p:handoutMasterIdLst>
    <p:handoutMasterId r:id="rId21"/>
  </p:handoutMasterIdLst>
  <p:sldIdLst>
    <p:sldId id="256" r:id="rId2"/>
    <p:sldId id="291" r:id="rId3"/>
    <p:sldId id="292" r:id="rId4"/>
    <p:sldId id="263" r:id="rId5"/>
    <p:sldId id="265" r:id="rId6"/>
    <p:sldId id="264" r:id="rId7"/>
    <p:sldId id="266" r:id="rId8"/>
    <p:sldId id="273" r:id="rId9"/>
    <p:sldId id="269" r:id="rId10"/>
    <p:sldId id="268" r:id="rId11"/>
    <p:sldId id="270" r:id="rId12"/>
    <p:sldId id="272" r:id="rId13"/>
    <p:sldId id="271" r:id="rId14"/>
    <p:sldId id="293" r:id="rId15"/>
    <p:sldId id="288" r:id="rId16"/>
    <p:sldId id="290" r:id="rId17"/>
    <p:sldId id="289" r:id="rId18"/>
    <p:sldId id="261"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84A9"/>
    <a:srgbClr val="F58025"/>
    <a:srgbClr val="B30838"/>
    <a:srgbClr val="EC922E"/>
    <a:srgbClr val="FCD866"/>
    <a:srgbClr val="F3E570"/>
    <a:srgbClr val="DA5919"/>
    <a:srgbClr val="5D717E"/>
    <a:srgbClr val="3D6117"/>
    <a:srgbClr val="004A7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2" d="100"/>
          <a:sy n="82" d="100"/>
        </p:scale>
        <p:origin x="-11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viewProps" Target="viewProps.xml"/><Relationship Id="rId25"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presProps" Target="presProps.xml"/><Relationship Id="rId4" Type="http://schemas.openxmlformats.org/officeDocument/2006/relationships/slide" Target="slides/slide3.xml"/><Relationship Id="rId26" Type="http://schemas.openxmlformats.org/officeDocument/2006/relationships/tableStyles" Target="tableStyle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notesMaster" Target="notesMasters/notesMaster1.xml"/><Relationship Id="rId22" Type="http://schemas.openxmlformats.org/officeDocument/2006/relationships/printerSettings" Target="printerSettings/printerSettings1.bin"/><Relationship Id="rId21" Type="http://schemas.openxmlformats.org/officeDocument/2006/relationships/handoutMaster" Target="handoutMasters/handout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5ADED9B-6D03-47BF-AFAE-5ECB447ECAAB}" type="datetime1">
              <a:rPr lang="en-US"/>
              <a:pPr/>
              <a:t>3/12/11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AABB746-9A00-4CD7-8078-9815D0DE0F59}"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5CA550B-4A0B-4E63-BAD4-F7B1E362DA3D}" type="datetime1">
              <a:rPr lang="en-US"/>
              <a:pPr/>
              <a:t>3/12/11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954E0C0-7263-45AD-BDE4-6C593E369808}"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Available in</a:t>
            </a:r>
            <a:r>
              <a:rPr lang="en-US" baseline="0" dirty="0" smtClean="0"/>
              <a:t> hardcopy from American Library Association (</a:t>
            </a:r>
            <a:r>
              <a:rPr lang="en-US" sz="1200" kern="1200" dirty="0" smtClean="0">
                <a:solidFill>
                  <a:schemeClr val="tx1"/>
                </a:solidFill>
                <a:latin typeface="+mn-lt"/>
                <a:ea typeface="ＭＳ Ｐゴシック" pitchFamily="48" charset="-128"/>
                <a:cs typeface="ＭＳ Ｐゴシック" pitchFamily="48" charset="-128"/>
              </a:rPr>
              <a:t>Item Number: 978-0-8389-8437-)</a:t>
            </a:r>
            <a:r>
              <a:rPr lang="en-US" sz="1200" kern="1200" baseline="0" dirty="0" smtClean="0">
                <a:solidFill>
                  <a:schemeClr val="tx1"/>
                </a:solidFill>
                <a:latin typeface="+mn-lt"/>
                <a:ea typeface="ＭＳ Ｐゴシック" pitchFamily="48" charset="-128"/>
                <a:cs typeface="ＭＳ Ｐゴシック" pitchFamily="48" charset="-128"/>
              </a:rPr>
              <a:t>  </a:t>
            </a:r>
            <a:r>
              <a:rPr lang="en-US" baseline="0" dirty="0" smtClean="0"/>
              <a:t> http://</a:t>
            </a:r>
            <a:r>
              <a:rPr lang="en-US" baseline="0" dirty="0" err="1" smtClean="0"/>
              <a:t>www.alastore.ala.org/detail.aspx?ID</a:t>
            </a:r>
            <a:r>
              <a:rPr lang="en-US" baseline="0" dirty="0" smtClean="0"/>
              <a:t>=2322</a:t>
            </a:r>
          </a:p>
          <a:p>
            <a:r>
              <a:rPr lang="en-US" baseline="0" dirty="0" smtClean="0"/>
              <a:t>or as a free download at: </a:t>
            </a:r>
            <a:r>
              <a:rPr lang="en-US" baseline="0" dirty="0" err="1" smtClean="0"/>
              <a:t>http://www.ala.org/ala/mgrps/divs/acrl/publications/digital/Foster-Gibbons_cmpd.pdf</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Available in</a:t>
            </a:r>
            <a:r>
              <a:rPr lang="en-US" baseline="0" dirty="0" smtClean="0"/>
              <a:t> hardcopy from American Library Association (</a:t>
            </a:r>
            <a:r>
              <a:rPr lang="en-US" sz="1200" kern="1200" dirty="0" smtClean="0">
                <a:solidFill>
                  <a:schemeClr val="tx1"/>
                </a:solidFill>
                <a:latin typeface="+mn-lt"/>
                <a:ea typeface="ＭＳ Ｐゴシック" pitchFamily="48" charset="-128"/>
                <a:cs typeface="ＭＳ Ｐゴシック" pitchFamily="48" charset="-128"/>
              </a:rPr>
              <a:t>Item Number: 978-0-8389-8437-)</a:t>
            </a:r>
            <a:r>
              <a:rPr lang="en-US" sz="1200" kern="1200" baseline="0" dirty="0" smtClean="0">
                <a:solidFill>
                  <a:schemeClr val="tx1"/>
                </a:solidFill>
                <a:latin typeface="+mn-lt"/>
                <a:ea typeface="ＭＳ Ｐゴシック" pitchFamily="48" charset="-128"/>
                <a:cs typeface="ＭＳ Ｐゴシック" pitchFamily="48" charset="-128"/>
              </a:rPr>
              <a:t>  </a:t>
            </a:r>
            <a:r>
              <a:rPr lang="en-US" baseline="0" dirty="0" smtClean="0"/>
              <a:t> http://</a:t>
            </a:r>
            <a:r>
              <a:rPr lang="en-US" baseline="0" dirty="0" err="1" smtClean="0"/>
              <a:t>www.alastore.ala.org/detail.aspx?ID</a:t>
            </a:r>
            <a:r>
              <a:rPr lang="en-US" baseline="0" dirty="0" smtClean="0"/>
              <a:t>=2322</a:t>
            </a:r>
          </a:p>
          <a:p>
            <a:r>
              <a:rPr lang="en-US" baseline="0" dirty="0" smtClean="0"/>
              <a:t>or as a free download at: </a:t>
            </a:r>
            <a:r>
              <a:rPr lang="en-US" baseline="0" dirty="0" err="1" smtClean="0"/>
              <a:t>http://www.ala.org/ala/mgrps/divs/acrl/publications/digital/Foster-Gibbons_cmpd.pdf</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http://www4.uwm.edu/acad_aff/policy/ed-tech/uits-ethnographic-study.pdf</a:t>
            </a:r>
          </a:p>
          <a:p>
            <a:endParaRPr lang="en-US" dirty="0" smtClean="0"/>
          </a:p>
          <a:p>
            <a:r>
              <a:rPr lang="en-US" dirty="0" smtClean="0"/>
              <a:t>UWM</a:t>
            </a:r>
            <a:r>
              <a:rPr lang="en-US" baseline="0" dirty="0" smtClean="0"/>
              <a:t> Educational Technology Fund Policies and Procedures: http://www4.uwm.edu/acad_aff/policy/edtechpolicy.cfm</a:t>
            </a: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http://www4.uwm.edu/acad_aff/policy/ed-tech/uits-ethnographic-study.pdf</a:t>
            </a:r>
          </a:p>
          <a:p>
            <a:endParaRPr lang="en-US" dirty="0" smtClean="0"/>
          </a:p>
          <a:p>
            <a:r>
              <a:rPr lang="en-US" dirty="0" smtClean="0"/>
              <a:t>UWM</a:t>
            </a:r>
            <a:r>
              <a:rPr lang="en-US" baseline="0" dirty="0" smtClean="0"/>
              <a:t> Educational Technology Fund Policies and Procedures: http://www4.uwm.edu/acad_aff/policy/edtechpolicy.cfm</a:t>
            </a: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Campus Computer Labs: https://www4.uwm.edu/uits/services/campus/ccls/</a:t>
            </a: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fld id="{5D66243B-66F9-4E4B-AC5B-7350CD8F700B}" type="datetime1">
              <a:rPr lang="en-US"/>
              <a:pPr/>
              <a:t>3/12/11</a:t>
            </a:fld>
            <a:endParaRPr lang="en-US"/>
          </a:p>
        </p:txBody>
      </p:sp>
      <p:sp>
        <p:nvSpPr>
          <p:cNvPr id="7" name="Footer Placeholder 4"/>
          <p:cNvSpPr>
            <a:spLocks noGrp="1"/>
          </p:cNvSpPr>
          <p:nvPr userDrawn="1">
            <p:ph type="ftr" sz="quarter" idx="11"/>
          </p:nvPr>
        </p:nvSpPr>
        <p:spPr/>
        <p:txBody>
          <a:bodyPr/>
          <a:lstStyle>
            <a:lvl1pPr>
              <a:defRPr/>
            </a:lvl1pPr>
          </a:lstStyle>
          <a:p>
            <a:r>
              <a:rPr lang="en-US"/>
              <a:t>Presentation 1</a:t>
            </a:r>
          </a:p>
        </p:txBody>
      </p:sp>
      <p:sp>
        <p:nvSpPr>
          <p:cNvPr id="8" name="Slide Number Placeholder 5"/>
          <p:cNvSpPr>
            <a:spLocks noGrp="1"/>
          </p:cNvSpPr>
          <p:nvPr userDrawn="1">
            <p:ph type="sldNum" sz="quarter" idx="12"/>
          </p:nvPr>
        </p:nvSpPr>
        <p:spPr/>
        <p:txBody>
          <a:bodyPr/>
          <a:lstStyle>
            <a:lvl1pPr>
              <a:defRPr/>
            </a:lvl1pPr>
          </a:lstStyle>
          <a:p>
            <a:fld id="{6F004417-4D29-481F-BA71-CE255D0BB3A6}" type="slidenum">
              <a:rPr lang="en-US"/>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B7E46D-61C3-45BF-A4EE-F9F431134C7D}" type="datetime1">
              <a:rPr lang="en-US"/>
              <a:pPr/>
              <a:t>3/12/11</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0A9D9E75-A596-481B-9CC1-322F7111E17E}" type="slidenum">
              <a:rPr lang="en-US"/>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a:lvl1pPr>
          </a:lstStyle>
          <a:p>
            <a:fld id="{F9C1056D-E189-44C2-8AF7-6990464A4B59}" type="datetime1">
              <a:rPr lang="en-US"/>
              <a:pPr/>
              <a:t>3/12/11</a:t>
            </a:fld>
            <a:endParaRPr lang="en-US"/>
          </a:p>
        </p:txBody>
      </p:sp>
      <p:sp>
        <p:nvSpPr>
          <p:cNvPr id="4" name="Footer Placeholder 2"/>
          <p:cNvSpPr>
            <a:spLocks noGrp="1"/>
          </p:cNvSpPr>
          <p:nvPr>
            <p:ph type="ftr" sz="quarter" idx="11"/>
          </p:nvPr>
        </p:nvSpPr>
        <p:spPr/>
        <p:txBody>
          <a:bodyPr/>
          <a:lstStyle>
            <a:lvl1pPr>
              <a:defRPr/>
            </a:lvl1pPr>
          </a:lstStyle>
          <a:p>
            <a:r>
              <a:rPr lang="en-US"/>
              <a:t>Presentation 1</a:t>
            </a:r>
          </a:p>
        </p:txBody>
      </p:sp>
      <p:sp>
        <p:nvSpPr>
          <p:cNvPr id="5" name="Slide Number Placeholder 3"/>
          <p:cNvSpPr>
            <a:spLocks noGrp="1"/>
          </p:cNvSpPr>
          <p:nvPr>
            <p:ph type="sldNum" sz="quarter" idx="12"/>
          </p:nvPr>
        </p:nvSpPr>
        <p:spPr/>
        <p:txBody>
          <a:bodyPr/>
          <a:lstStyle>
            <a:lvl1pPr>
              <a:defRPr/>
            </a:lvl1pPr>
          </a:lstStyle>
          <a:p>
            <a:fld id="{CF86267F-2ABF-4CAB-863A-D923FD4D4988}" type="slidenum">
              <a:rPr lang="en-US"/>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2A4E108-A864-4C15-82CB-65A2B039B6CB}" type="datetime1">
              <a:rPr lang="en-US"/>
              <a:pPr/>
              <a:t>3/12/11</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3E0F6464-6A89-48A5-A7F9-9D43FA41D5CA}" type="slidenum">
              <a:rPr lang="en-US"/>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9CA15C1-00CB-4218-9B0B-5AE6A96C6867}" type="datetime1">
              <a:rPr lang="en-US"/>
              <a:pPr/>
              <a:t>3/12/11</a:t>
            </a:fld>
            <a:endParaRPr lang="en-US"/>
          </a:p>
        </p:txBody>
      </p:sp>
      <p:sp>
        <p:nvSpPr>
          <p:cNvPr id="8" name="Footer Placeholder 4"/>
          <p:cNvSpPr>
            <a:spLocks noGrp="1"/>
          </p:cNvSpPr>
          <p:nvPr>
            <p:ph type="ftr" sz="quarter" idx="11"/>
          </p:nvPr>
        </p:nvSpPr>
        <p:spPr/>
        <p:txBody>
          <a:bodyPr/>
          <a:lstStyle>
            <a:lvl1pPr>
              <a:defRPr/>
            </a:lvl1pPr>
          </a:lstStyle>
          <a:p>
            <a:r>
              <a:rPr lang="en-US"/>
              <a:t>Presentation 1</a:t>
            </a:r>
          </a:p>
        </p:txBody>
      </p:sp>
      <p:sp>
        <p:nvSpPr>
          <p:cNvPr id="9" name="Slide Number Placeholder 5"/>
          <p:cNvSpPr>
            <a:spLocks noGrp="1"/>
          </p:cNvSpPr>
          <p:nvPr>
            <p:ph type="sldNum" sz="quarter" idx="12"/>
          </p:nvPr>
        </p:nvSpPr>
        <p:spPr/>
        <p:txBody>
          <a:bodyPr/>
          <a:lstStyle>
            <a:lvl1pPr>
              <a:defRPr/>
            </a:lvl1pPr>
          </a:lstStyle>
          <a:p>
            <a:fld id="{9CEBA5DA-B4AB-42A9-A3DE-97E2C7812ED5}" type="slidenum">
              <a:rPr lang="en-US"/>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9D79FB9-3E8E-4D34-8466-9949FD87EDAE}" type="datetime1">
              <a:rPr lang="en-US"/>
              <a:pPr/>
              <a:t>3/12/11</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3C631B8C-9282-4BBE-B005-5B7B683B7974}" type="slidenum">
              <a:rPr lang="en-US"/>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5E7FDAB4-07BE-444D-B3B6-277A260B7CA1}" type="datetime1">
              <a:rPr lang="en-US"/>
              <a:pPr/>
              <a:t>3/12/11</a:t>
            </a:fld>
            <a:endParaRPr lang="en-US"/>
          </a:p>
        </p:txBody>
      </p:sp>
      <p:sp>
        <p:nvSpPr>
          <p:cNvPr id="4" name="Footer Placeholder 4"/>
          <p:cNvSpPr>
            <a:spLocks noGrp="1"/>
          </p:cNvSpPr>
          <p:nvPr>
            <p:ph type="ftr" sz="quarter" idx="11"/>
          </p:nvPr>
        </p:nvSpPr>
        <p:spPr/>
        <p:txBody>
          <a:bodyPr/>
          <a:lstStyle>
            <a:lvl1pPr>
              <a:defRPr/>
            </a:lvl1pPr>
          </a:lstStyle>
          <a:p>
            <a:r>
              <a:rPr lang="en-US"/>
              <a:t>Presentation 1</a:t>
            </a:r>
          </a:p>
        </p:txBody>
      </p:sp>
      <p:sp>
        <p:nvSpPr>
          <p:cNvPr id="5" name="Slide Number Placeholder 5"/>
          <p:cNvSpPr>
            <a:spLocks noGrp="1"/>
          </p:cNvSpPr>
          <p:nvPr>
            <p:ph type="sldNum" sz="quarter" idx="12"/>
          </p:nvPr>
        </p:nvSpPr>
        <p:spPr/>
        <p:txBody>
          <a:bodyPr/>
          <a:lstStyle>
            <a:lvl1pPr>
              <a:defRPr/>
            </a:lvl1pPr>
          </a:lstStyle>
          <a:p>
            <a:fld id="{8FB973DB-D0DA-4DEF-8270-AD720F80014D}" type="slidenum">
              <a:rPr lang="en-US"/>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buClr>
                <a:srgbClr val="558B34"/>
              </a:buClr>
              <a:defRPr sz="3200"/>
            </a:lvl1pPr>
            <a:lvl2pPr>
              <a:buClrTx/>
              <a:defRPr sz="2800"/>
            </a:lvl2pPr>
            <a:lvl3pPr>
              <a:buClr>
                <a:srgbClr val="558B34"/>
              </a:buClr>
              <a:defRPr sz="2400"/>
            </a:lvl3pPr>
            <a:lvl4pPr>
              <a:buClrTx/>
              <a:defRPr sz="2000"/>
            </a:lvl4pPr>
            <a:lvl5pPr>
              <a:buClr>
                <a:srgbClr val="558B34"/>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C69F5B4-D945-49C9-BEA0-3A9609CA2B70}" type="datetime1">
              <a:rPr lang="en-US"/>
              <a:pPr/>
              <a:t>3/12/11</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A48F9A39-EA43-41F0-82D4-E795A7B372B2}" type="slidenum">
              <a:rPr lang="en-US"/>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F29641-4493-4C36-AB8E-614F816A8236}" type="datetime1">
              <a:rPr lang="en-US"/>
              <a:pPr/>
              <a:t>3/12/11</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6B0AEC60-31EA-459D-9997-E57A41FD0E72}" type="slidenum">
              <a:rPr lang="en-US"/>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theme" Target="../theme/theme1.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85439748-91FE-4A4B-AF2D-FB64EE129116}" type="datetime1">
              <a:rPr lang="en-US"/>
              <a:pPr/>
              <a:t>3/12/11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271DCC74-33F1-497A-AA2E-7BE49694F730}" type="slidenum">
              <a:rPr lang="en-US"/>
              <a:pPr/>
              <a:t>‹#›</a:t>
            </a:fld>
            <a:endParaRPr lang="en-US"/>
          </a:p>
        </p:txBody>
      </p:sp>
      <p:sp>
        <p:nvSpPr>
          <p:cNvPr id="25" name="Rectangle 24"/>
          <p:cNvSpPr/>
          <p:nvPr userDrawn="1"/>
        </p:nvSpPr>
        <p:spPr bwMode="auto">
          <a:xfrm>
            <a:off x="4941888" y="6046788"/>
            <a:ext cx="90487" cy="90487"/>
          </a:xfrm>
          <a:prstGeom prst="rect">
            <a:avLst/>
          </a:prstGeom>
          <a:solidFill>
            <a:srgbClr val="F580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rgbClr val="B308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C00000"/>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0084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pic>
        <p:nvPicPr>
          <p:cNvPr id="14" name="Picture 13" descr="PDbannerTEST.png"/>
          <p:cNvPicPr>
            <a:picLocks noChangeAspect="1"/>
          </p:cNvPicPr>
          <p:nvPr userDrawn="1"/>
        </p:nvPicPr>
        <p:blipFill>
          <a:blip r:embed="rId11"/>
          <a:stretch>
            <a:fillRect/>
          </a:stretch>
        </p:blipFill>
        <p:spPr>
          <a:xfrm>
            <a:off x="0" y="6331100"/>
            <a:ext cx="9144000" cy="539091"/>
          </a:xfrm>
          <a:prstGeom prst="rect">
            <a:avLst/>
          </a:prstGeom>
        </p:spPr>
      </p:pic>
    </p:spTree>
  </p:cSld>
  <p:clrMap bg1="lt1" tx1="dk1" bg2="lt2" tx2="dk2" accent1="accent1" accent2="accent2" accent3="accent3" accent4="accent4" accent5="accent5" accent6="accent6" hlink="hlink" folHlink="folHlink"/>
  <p:sldLayoutIdLst>
    <p:sldLayoutId id="2147483827" r:id="rId1"/>
    <p:sldLayoutId id="2147483818" r:id="rId2"/>
    <p:sldLayoutId id="2147483828" r:id="rId3"/>
    <p:sldLayoutId id="2147483819" r:id="rId4"/>
    <p:sldLayoutId id="2147483820" r:id="rId5"/>
    <p:sldLayoutId id="2147483821" r:id="rId6"/>
    <p:sldLayoutId id="2147483822" r:id="rId7"/>
    <p:sldLayoutId id="2147483823" r:id="rId8"/>
    <p:sldLayoutId id="2147483824" r:id="rId9"/>
  </p:sldLayoutIdLst>
  <p:transition spd="med">
    <p:wipe dir="r"/>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df"/><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6" Type="http://schemas.openxmlformats.org/officeDocument/2006/relationships/hyperlink" Target="https://www4.uwm.edu/uits/services/campus/ccls/" TargetMode="External"/><Relationship Id="rId4" Type="http://schemas.openxmlformats.org/officeDocument/2006/relationships/hyperlink" Target="http://www4.uwm.edu/acad_aff/policy/ed-tech/uits-ethnographic-study.pdf" TargetMode="External"/><Relationship Id="rId1" Type="http://schemas.openxmlformats.org/officeDocument/2006/relationships/slideLayout" Target="../slideLayouts/slideLayout1.xml"/><Relationship Id="rId2" Type="http://schemas.openxmlformats.org/officeDocument/2006/relationships/hyperlink" Target="http://www.alastore.ala.org/detail.aspx?ID=2322" TargetMode="External"/><Relationship Id="rId3" Type="http://schemas.openxmlformats.org/officeDocument/2006/relationships/hyperlink" Target="http://www.ala.org/ala/mgrps/divs/acrl/publications/digital/Foster%20Gibbons_cmpd.pdf" TargetMode="External"/><Relationship Id="rId5" Type="http://schemas.openxmlformats.org/officeDocument/2006/relationships/hyperlink" Target="http://www4.uwm.edu/acad_aff/policy/edtechpolicy.cf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762000" y="2208410"/>
            <a:ext cx="7772400" cy="1470025"/>
          </a:xfrm>
        </p:spPr>
        <p:txBody>
          <a:bodyPr/>
          <a:lstStyle/>
          <a:p>
            <a:pPr eaLnBrk="1" hangingPunct="1"/>
            <a:r>
              <a:rPr lang="en-US" dirty="0" smtClean="0"/>
              <a:t>Investigating How Students REALLY Use IT</a:t>
            </a:r>
            <a:endParaRPr lang="en-US" cap="none" dirty="0" smtClean="0">
              <a:latin typeface="Arial" charset="0"/>
              <a:ea typeface="ＭＳ Ｐゴシック" pitchFamily="96" charset="-128"/>
            </a:endParaRPr>
          </a:p>
        </p:txBody>
      </p:sp>
      <p:sp>
        <p:nvSpPr>
          <p:cNvPr id="15363" name="Subtitle 2"/>
          <p:cNvSpPr>
            <a:spLocks noGrp="1"/>
          </p:cNvSpPr>
          <p:nvPr>
            <p:ph type="subTitle" idx="1"/>
          </p:nvPr>
        </p:nvSpPr>
        <p:spPr>
          <a:xfrm>
            <a:off x="1447800" y="3860800"/>
            <a:ext cx="6400800" cy="1219200"/>
          </a:xfrm>
        </p:spPr>
        <p:txBody>
          <a:bodyPr/>
          <a:lstStyle/>
          <a:p>
            <a:pPr eaLnBrk="1" hangingPunct="1"/>
            <a:r>
              <a:rPr lang="en-US" dirty="0" smtClean="0">
                <a:latin typeface="Arial" charset="0"/>
                <a:ea typeface="ＭＳ Ｐゴシック" pitchFamily="96" charset="-128"/>
              </a:rPr>
              <a:t>Christopher Cooley &amp; David Stack |  March 16, 2011</a:t>
            </a:r>
          </a:p>
          <a:p>
            <a:pPr eaLnBrk="1" hangingPunct="1"/>
            <a:r>
              <a:rPr lang="en-US" dirty="0" smtClean="0">
                <a:latin typeface="Arial" charset="0"/>
                <a:ea typeface="ＭＳ Ｐゴシック" pitchFamily="96" charset="-128"/>
              </a:rPr>
              <a:t>University of Wisconsin-Milwaukee</a:t>
            </a: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 Computer Lab</a:t>
            </a:r>
            <a:endParaRPr lang="en-US" dirty="0"/>
          </a:p>
        </p:txBody>
      </p:sp>
      <p:pic>
        <p:nvPicPr>
          <p:cNvPr id="8" name="Content Placeholder 7" descr="Computer Lounge 6 13 1008 cropped.pdf"/>
          <p:cNvPicPr>
            <a:picLocks noGrp="1" noChangeAspect="1"/>
          </p:cNvPicPr>
          <p:nvPr>
            <p:ph idx="1"/>
          </p:nvPr>
        </p:nvPicPr>
        <mc:AlternateContent>
          <mc:Choice xmlns:ma="http://schemas.microsoft.com/office/mac/drawingml/2008/main" Requires="ma">
            <p:blipFill>
              <a:blip r:embed="rId2"/>
              <a:srcRect l="-9917" r="-9917"/>
              <a:stretch>
                <a:fillRect/>
              </a:stretch>
            </p:blipFill>
          </mc:Choice>
          <mc:Fallback>
            <p:blipFill>
              <a:blip r:embed="rId3"/>
              <a:srcRect l="-9917" r="-9917"/>
              <a:stretch>
                <a:fillRect/>
              </a:stretch>
            </p:blipFill>
          </mc:Fallback>
        </mc:AlternateContent>
        <p:spPr>
          <a:xfrm rot="10800000">
            <a:off x="457200" y="1379914"/>
            <a:ext cx="8382000" cy="4525963"/>
          </a:xfrm>
        </p:spPr>
      </p:pic>
      <p:sp>
        <p:nvSpPr>
          <p:cNvPr id="9" name="Rectangle 8"/>
          <p:cNvSpPr/>
          <p:nvPr/>
        </p:nvSpPr>
        <p:spPr>
          <a:xfrm>
            <a:off x="457200" y="1600200"/>
            <a:ext cx="7991888" cy="4308629"/>
          </a:xfrm>
          <a:prstGeom prst="rect">
            <a:avLst/>
          </a:prstGeom>
          <a:noFill/>
          <a:effectLst>
            <a:glow rad="50800">
              <a:srgbClr val="0080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Learning commons</a:t>
            </a:r>
            <a:endParaRPr lang="en-US" dirty="0"/>
          </a:p>
        </p:txBody>
      </p:sp>
      <p:pic>
        <p:nvPicPr>
          <p:cNvPr id="4" name="Content Placeholder 3" descr="learning commons overhead rendering.jpg"/>
          <p:cNvPicPr>
            <a:picLocks noGrp="1" noChangeAspect="1"/>
          </p:cNvPicPr>
          <p:nvPr>
            <p:ph idx="1"/>
          </p:nvPr>
        </p:nvPicPr>
        <p:blipFill>
          <a:blip r:embed="rId3"/>
          <a:srcRect l="-758" r="-758"/>
          <a:stretch>
            <a:fillRect/>
          </a:stretch>
        </p:blipFill>
        <p:spPr>
          <a:effectLst>
            <a:glow rad="101600">
              <a:srgbClr val="008000">
                <a:alpha val="75000"/>
              </a:srgbClr>
            </a:glow>
          </a:effectLst>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Learning commons</a:t>
            </a:r>
            <a:endParaRPr lang="en-US" dirty="0"/>
          </a:p>
        </p:txBody>
      </p:sp>
      <p:pic>
        <p:nvPicPr>
          <p:cNvPr id="6" name="Content Placeholder 5" descr="Learning Commons Panarama.png"/>
          <p:cNvPicPr>
            <a:picLocks noGrp="1" noChangeAspect="1"/>
          </p:cNvPicPr>
          <p:nvPr>
            <p:ph idx="1"/>
          </p:nvPr>
        </p:nvPicPr>
        <p:blipFill>
          <a:blip r:embed="rId2"/>
          <a:srcRect t="-12604" b="-12604"/>
          <a:stretch>
            <a:fillRect/>
          </a:stretch>
        </p:blipFill>
        <p:spPr>
          <a:xfrm>
            <a:off x="198019" y="1496536"/>
            <a:ext cx="8771433" cy="4736242"/>
          </a:xfrm>
          <a:effectLst>
            <a:glow rad="101600">
              <a:srgbClr val="008000">
                <a:alpha val="75000"/>
              </a:srgbClr>
            </a:glow>
          </a:effectLst>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Learning commons</a:t>
            </a:r>
            <a:endParaRPr lang="en-US" dirty="0"/>
          </a:p>
        </p:txBody>
      </p:sp>
      <p:pic>
        <p:nvPicPr>
          <p:cNvPr id="6" name="Content Placeholder 5" descr="grind-library.jpg"/>
          <p:cNvPicPr>
            <a:picLocks noGrp="1" noChangeAspect="1"/>
          </p:cNvPicPr>
          <p:nvPr>
            <p:ph idx="1"/>
          </p:nvPr>
        </p:nvPicPr>
        <p:blipFill>
          <a:blip r:embed="rId2"/>
          <a:srcRect l="-12185" r="-12185"/>
          <a:stretch>
            <a:fillRect/>
          </a:stretch>
        </p:blipFill>
        <p:spPr>
          <a:effectLst>
            <a:glow rad="101600">
              <a:srgbClr val="008000">
                <a:alpha val="75000"/>
              </a:srgbClr>
            </a:glow>
          </a:effectLst>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of the research Findings</a:t>
            </a:r>
            <a:endParaRPr lang="en-US" dirty="0"/>
          </a:p>
        </p:txBody>
      </p:sp>
      <p:sp>
        <p:nvSpPr>
          <p:cNvPr id="3" name="Content Placeholder 2"/>
          <p:cNvSpPr>
            <a:spLocks noGrp="1"/>
          </p:cNvSpPr>
          <p:nvPr>
            <p:ph idx="1"/>
          </p:nvPr>
        </p:nvSpPr>
        <p:spPr/>
        <p:txBody>
          <a:bodyPr/>
          <a:lstStyle/>
          <a:p>
            <a:r>
              <a:rPr lang="en-US" dirty="0" smtClean="0"/>
              <a:t>This portion of the presentation did not have any slides. </a:t>
            </a:r>
          </a:p>
          <a:p>
            <a:r>
              <a:rPr lang="en-US" dirty="0" smtClean="0"/>
              <a:t>Please contact cjcooley@uwm.edu or </a:t>
            </a:r>
            <a:r>
              <a:rPr lang="en-US" dirty="0" err="1" smtClean="0"/>
              <a:t>david@uwm.edu</a:t>
            </a:r>
            <a:endParaRPr lang="en-US" dirty="0"/>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5856" y="369725"/>
            <a:ext cx="8458055" cy="2619759"/>
          </a:xfrm>
          <a:solidFill>
            <a:schemeClr val="bg1">
              <a:alpha val="50000"/>
            </a:schemeClr>
          </a:solidFill>
        </p:spPr>
        <p:txBody>
          <a:bodyPr anchor="t" anchorCtr="0">
            <a:noAutofit/>
          </a:bodyPr>
          <a:lstStyle/>
          <a:p>
            <a:r>
              <a:rPr lang="en-US" sz="4000" dirty="0" smtClean="0"/>
              <a:t>Positive outcomes for IT:</a:t>
            </a:r>
            <a:r>
              <a:rPr lang="en-US" sz="3600" dirty="0" smtClean="0"/>
              <a:t/>
            </a:r>
            <a:br>
              <a:rPr lang="en-US" sz="3600" dirty="0" smtClean="0"/>
            </a:br>
            <a:r>
              <a:rPr lang="en-US" sz="2444" dirty="0" smtClean="0"/>
              <a:t>- Lots of “Buzz” on campus</a:t>
            </a:r>
            <a:br>
              <a:rPr lang="en-US" sz="2444" dirty="0" smtClean="0"/>
            </a:br>
            <a:r>
              <a:rPr lang="en-US" sz="2444" dirty="0" smtClean="0"/>
              <a:t>- provost &amp; dean funding for follow-up</a:t>
            </a:r>
            <a:br>
              <a:rPr lang="en-US" sz="2444" dirty="0" smtClean="0"/>
            </a:br>
            <a:r>
              <a:rPr lang="en-US" sz="2444" dirty="0" smtClean="0"/>
              <a:t>- presentation to it Policy Committee</a:t>
            </a:r>
            <a:br>
              <a:rPr lang="en-US" sz="2444" dirty="0" smtClean="0"/>
            </a:br>
            <a:r>
              <a:rPr lang="en-US" sz="2444" dirty="0" smtClean="0"/>
              <a:t>- presentation at campus it brown bag</a:t>
            </a:r>
            <a:br>
              <a:rPr lang="en-US" sz="2444" dirty="0" smtClean="0"/>
            </a:br>
            <a:r>
              <a:rPr lang="en-US" sz="2444" dirty="0" smtClean="0"/>
              <a:t>- interest on the part of </a:t>
            </a:r>
            <a:r>
              <a:rPr lang="en-US" sz="2444" dirty="0" err="1" smtClean="0"/>
              <a:t>EcaR</a:t>
            </a: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3600" dirty="0" smtClean="0"/>
              <a:t/>
            </a:r>
            <a:br>
              <a:rPr lang="en-US" sz="3600" dirty="0" smtClean="0"/>
            </a:br>
            <a:endParaRPr lang="en-US" sz="2222" dirty="0"/>
          </a:p>
        </p:txBody>
      </p:sp>
      <p:sp>
        <p:nvSpPr>
          <p:cNvPr id="5" name="Content Placeholder 4"/>
          <p:cNvSpPr>
            <a:spLocks noGrp="1"/>
          </p:cNvSpPr>
          <p:nvPr>
            <p:ph idx="1"/>
          </p:nvPr>
        </p:nvSpPr>
        <p:spPr/>
        <p:txBody>
          <a:bodyPr/>
          <a:lstStyle/>
          <a:p>
            <a:endParaRPr lang="en-US"/>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5856" y="369725"/>
            <a:ext cx="8458055" cy="4834766"/>
          </a:xfrm>
          <a:solidFill>
            <a:schemeClr val="bg1">
              <a:alpha val="50000"/>
            </a:schemeClr>
          </a:solidFill>
        </p:spPr>
        <p:txBody>
          <a:bodyPr>
            <a:normAutofit fontScale="90000"/>
          </a:bodyPr>
          <a:lstStyle/>
          <a:p>
            <a:r>
              <a:rPr lang="en-US" sz="4000" dirty="0" smtClean="0"/>
              <a:t>Budget for summer 2010:</a:t>
            </a:r>
            <a:r>
              <a:rPr lang="en-US" sz="3600" dirty="0" smtClean="0"/>
              <a:t/>
            </a:r>
            <a:br>
              <a:rPr lang="en-US" sz="3600" dirty="0" smtClean="0"/>
            </a:br>
            <a:r>
              <a:rPr lang="en-US" sz="2444" dirty="0" smtClean="0"/>
              <a:t>- One month faculty buyout</a:t>
            </a:r>
            <a:br>
              <a:rPr lang="en-US" sz="2444" dirty="0" smtClean="0"/>
            </a:br>
            <a:r>
              <a:rPr lang="en-US" sz="2444" dirty="0" smtClean="0"/>
              <a:t>- 2 months wages for fieldwork</a:t>
            </a:r>
            <a:br>
              <a:rPr lang="en-US" sz="2444" dirty="0" smtClean="0"/>
            </a:br>
            <a:r>
              <a:rPr lang="en-US" sz="2444" dirty="0" smtClean="0"/>
              <a:t>- $3k in undergraduate student wages</a:t>
            </a:r>
            <a:br>
              <a:rPr lang="en-US" sz="2444" dirty="0" smtClean="0"/>
            </a:br>
            <a:r>
              <a:rPr lang="en-US" sz="2444" dirty="0" smtClean="0"/>
              <a:t>- Conference travel expenses</a:t>
            </a:r>
            <a:r>
              <a:rPr lang="en-US" sz="2200" dirty="0" smtClean="0"/>
              <a:t/>
            </a:r>
            <a:br>
              <a:rPr lang="en-US" sz="2200" dirty="0" smtClean="0"/>
            </a:br>
            <a:r>
              <a:rPr lang="en-US" sz="2200" dirty="0" smtClean="0"/>
              <a:t/>
            </a:r>
            <a:br>
              <a:rPr lang="en-US" sz="2200" dirty="0" smtClean="0"/>
            </a:br>
            <a:r>
              <a:rPr lang="en-US" sz="4000" dirty="0" smtClean="0"/>
              <a:t>in-kind support:</a:t>
            </a:r>
            <a:r>
              <a:rPr lang="en-US" sz="2200" dirty="0" smtClean="0"/>
              <a:t/>
            </a:r>
            <a:br>
              <a:rPr lang="en-US" sz="2200" dirty="0" smtClean="0"/>
            </a:br>
            <a:r>
              <a:rPr lang="en-US" sz="2444" dirty="0" smtClean="0"/>
              <a:t>- Project shepherding from CIO Office</a:t>
            </a:r>
            <a:br>
              <a:rPr lang="en-US" sz="2444" dirty="0" smtClean="0"/>
            </a:br>
            <a:r>
              <a:rPr lang="en-US" sz="2444" dirty="0" smtClean="0"/>
              <a:t>- hr processing by IT Dept and faculty college</a:t>
            </a:r>
            <a:br>
              <a:rPr lang="en-US" sz="2444" dirty="0" smtClean="0"/>
            </a:br>
            <a:r>
              <a:rPr lang="en-US" sz="2444" dirty="0" smtClean="0"/>
              <a:t>- Generation of email lists and Enrollment stats</a:t>
            </a:r>
            <a:r>
              <a:rPr lang="en-US" sz="2200" dirty="0" smtClean="0"/>
              <a:t/>
            </a:r>
            <a:br>
              <a:rPr lang="en-US" sz="2200" dirty="0" smtClean="0"/>
            </a:br>
            <a:r>
              <a:rPr lang="en-US" sz="2200" dirty="0" smtClean="0"/>
              <a:t/>
            </a:r>
            <a:br>
              <a:rPr lang="en-US" sz="2200" dirty="0" smtClean="0"/>
            </a:br>
            <a:r>
              <a:rPr lang="en-US" sz="3600" dirty="0" smtClean="0"/>
              <a:t/>
            </a:r>
            <a:br>
              <a:rPr lang="en-US" sz="3600" dirty="0" smtClean="0"/>
            </a:br>
            <a:endParaRPr lang="en-US" sz="2222" dirty="0"/>
          </a:p>
        </p:txBody>
      </p:sp>
      <p:sp>
        <p:nvSpPr>
          <p:cNvPr id="5" name="Content Placeholder 4"/>
          <p:cNvSpPr>
            <a:spLocks noGrp="1"/>
          </p:cNvSpPr>
          <p:nvPr>
            <p:ph idx="1"/>
          </p:nvPr>
        </p:nvSpPr>
        <p:spPr/>
        <p:txBody>
          <a:bodyPr/>
          <a:lstStyle/>
          <a:p>
            <a:endParaRPr lang="en-US"/>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5856" y="633055"/>
            <a:ext cx="8458055" cy="2929542"/>
          </a:xfrm>
          <a:solidFill>
            <a:schemeClr val="bg1">
              <a:alpha val="50000"/>
            </a:schemeClr>
          </a:solidFill>
        </p:spPr>
        <p:txBody>
          <a:bodyPr anchor="t" anchorCtr="0">
            <a:noAutofit/>
          </a:bodyPr>
          <a:lstStyle/>
          <a:p>
            <a:r>
              <a:rPr lang="en-US" sz="3600" dirty="0" smtClean="0"/>
              <a:t>LESSONS Learned by IT:</a:t>
            </a:r>
            <a:r>
              <a:rPr lang="en-US" sz="4000" dirty="0" smtClean="0"/>
              <a:t/>
            </a:r>
            <a:br>
              <a:rPr lang="en-US" sz="4000" dirty="0" smtClean="0"/>
            </a:br>
            <a:r>
              <a:rPr lang="en-US" sz="2444" dirty="0" smtClean="0"/>
              <a:t>- </a:t>
            </a:r>
            <a:r>
              <a:rPr lang="en-US" sz="2200" dirty="0" smtClean="0"/>
              <a:t>“Beard the lion in his den”</a:t>
            </a:r>
            <a:br>
              <a:rPr lang="en-US" sz="2200" dirty="0" smtClean="0"/>
            </a:br>
            <a:r>
              <a:rPr lang="en-US" sz="2200" dirty="0" smtClean="0"/>
              <a:t>- It’s not always easy to buy faculty</a:t>
            </a:r>
            <a:br>
              <a:rPr lang="en-US" sz="2200" dirty="0" smtClean="0"/>
            </a:br>
            <a:r>
              <a:rPr lang="en-US" sz="2200" dirty="0" smtClean="0"/>
              <a:t>	- Unit of measure (course, month)</a:t>
            </a:r>
            <a:br>
              <a:rPr lang="en-US" sz="2200" dirty="0" smtClean="0"/>
            </a:br>
            <a:r>
              <a:rPr lang="en-US" sz="2200" dirty="0" smtClean="0"/>
              <a:t>	- competing research interests</a:t>
            </a:r>
            <a:br>
              <a:rPr lang="en-US" sz="2200" dirty="0" smtClean="0"/>
            </a:br>
            <a:r>
              <a:rPr lang="en-US" sz="2200" dirty="0" smtClean="0"/>
              <a:t>- HR processes for academic appointments</a:t>
            </a:r>
            <a:br>
              <a:rPr lang="en-US" sz="2200" dirty="0" smtClean="0"/>
            </a:br>
            <a:r>
              <a:rPr lang="en-US" sz="2200" dirty="0" smtClean="0"/>
              <a:t>- perception by other campus departments</a:t>
            </a:r>
            <a:br>
              <a:rPr lang="en-US" sz="2200" dirty="0" smtClean="0"/>
            </a:br>
            <a:r>
              <a:rPr lang="en-US" sz="2200" dirty="0" smtClean="0"/>
              <a:t/>
            </a:r>
            <a:br>
              <a:rPr lang="en-US" sz="2200" dirty="0" smtClean="0"/>
            </a:br>
            <a:r>
              <a:rPr lang="en-US" sz="3600" dirty="0" smtClean="0"/>
              <a:t/>
            </a:r>
            <a:br>
              <a:rPr lang="en-US" sz="3600" dirty="0" smtClean="0"/>
            </a:br>
            <a:endParaRPr lang="en-US" sz="2222" dirty="0"/>
          </a:p>
        </p:txBody>
      </p:sp>
      <p:sp>
        <p:nvSpPr>
          <p:cNvPr id="5" name="Content Placeholder 4"/>
          <p:cNvSpPr>
            <a:spLocks noGrp="1"/>
          </p:cNvSpPr>
          <p:nvPr>
            <p:ph idx="1"/>
          </p:nvPr>
        </p:nvSpPr>
        <p:spPr/>
        <p:txBody>
          <a:bodyPr/>
          <a:lstStyle/>
          <a:p>
            <a:endParaRPr lang="en-US"/>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762000" y="1736368"/>
            <a:ext cx="7772400" cy="4042884"/>
          </a:xfrm>
        </p:spPr>
        <p:txBody>
          <a:bodyPr>
            <a:normAutofit/>
          </a:bodyPr>
          <a:lstStyle/>
          <a:p>
            <a:pPr algn="l" eaLnBrk="1" hangingPunct="1"/>
            <a:r>
              <a:rPr lang="en-US" cap="none" dirty="0" smtClean="0">
                <a:latin typeface="Arial" charset="0"/>
                <a:ea typeface="ＭＳ Ｐゴシック" pitchFamily="96" charset="-128"/>
              </a:rPr>
              <a:t>Resources</a:t>
            </a:r>
            <a:br>
              <a:rPr lang="en-US" cap="none" dirty="0" smtClean="0">
                <a:latin typeface="Arial" charset="0"/>
                <a:ea typeface="ＭＳ Ｐゴシック" pitchFamily="96" charset="-128"/>
              </a:rPr>
            </a:br>
            <a:r>
              <a:rPr lang="en-US" sz="1556" b="0" cap="none" dirty="0" smtClean="0">
                <a:latin typeface="Arial" charset="0"/>
                <a:ea typeface="ＭＳ Ｐゴシック" pitchFamily="96" charset="-128"/>
              </a:rPr>
              <a:t/>
            </a:r>
            <a:br>
              <a:rPr lang="en-US" sz="1556" b="0" cap="none" dirty="0" smtClean="0">
                <a:latin typeface="Arial" charset="0"/>
                <a:ea typeface="ＭＳ Ｐゴシック" pitchFamily="96" charset="-128"/>
              </a:rPr>
            </a:br>
            <a:r>
              <a:rPr lang="en-US" sz="1556" b="0" cap="none" dirty="0" smtClean="0">
                <a:latin typeface="Arial" charset="0"/>
                <a:ea typeface="ＭＳ Ｐゴシック" pitchFamily="96" charset="-128"/>
              </a:rPr>
              <a:t>“Studying Students” is Available in hardcopy from American Library Association (Item Number: 978-0-8389-8437-)   </a:t>
            </a:r>
            <a:r>
              <a:rPr lang="en-US" sz="1556" b="0" cap="none" dirty="0" smtClean="0">
                <a:latin typeface="Arial" charset="0"/>
                <a:ea typeface="ＭＳ Ｐゴシック" pitchFamily="96" charset="-128"/>
                <a:hlinkClick r:id="rId2"/>
              </a:rPr>
              <a:t>http://</a:t>
            </a:r>
            <a:r>
              <a:rPr lang="en-US" sz="1556" b="0" cap="none" dirty="0" err="1" smtClean="0">
                <a:latin typeface="Arial" charset="0"/>
                <a:ea typeface="ＭＳ Ｐゴシック" pitchFamily="96" charset="-128"/>
                <a:hlinkClick r:id="rId2"/>
              </a:rPr>
              <a:t>www.alastore.ala.org/detail.aspx?ID</a:t>
            </a:r>
            <a:r>
              <a:rPr lang="en-US" sz="1556" b="0" cap="none" dirty="0" smtClean="0">
                <a:latin typeface="Arial" charset="0"/>
                <a:ea typeface="ＭＳ Ｐゴシック" pitchFamily="96" charset="-128"/>
                <a:hlinkClick r:id="rId2"/>
              </a:rPr>
              <a:t>=2322</a:t>
            </a:r>
            <a:r>
              <a:rPr lang="en-US" sz="1556" b="0" cap="none" dirty="0" smtClean="0">
                <a:latin typeface="Arial" charset="0"/>
                <a:ea typeface="ＭＳ Ｐゴシック" pitchFamily="96" charset="-128"/>
              </a:rPr>
              <a:t/>
            </a:r>
            <a:br>
              <a:rPr lang="en-US" sz="1556" b="0" cap="none" dirty="0" smtClean="0">
                <a:latin typeface="Arial" charset="0"/>
                <a:ea typeface="ＭＳ Ｐゴシック" pitchFamily="96" charset="-128"/>
              </a:rPr>
            </a:br>
            <a:r>
              <a:rPr lang="en-US" sz="1556" b="0" cap="none" dirty="0" smtClean="0">
                <a:latin typeface="Arial" charset="0"/>
                <a:ea typeface="ＭＳ Ｐゴシック" pitchFamily="96" charset="-128"/>
              </a:rPr>
              <a:t>or as a free download at: </a:t>
            </a:r>
            <a:br>
              <a:rPr lang="en-US" sz="1556" b="0" cap="none" dirty="0" smtClean="0">
                <a:latin typeface="Arial" charset="0"/>
                <a:ea typeface="ＭＳ Ｐゴシック" pitchFamily="96" charset="-128"/>
              </a:rPr>
            </a:br>
            <a:r>
              <a:rPr lang="en-US" sz="1556" b="0" cap="none" dirty="0" err="1" smtClean="0">
                <a:latin typeface="Arial" charset="0"/>
                <a:ea typeface="ＭＳ Ｐゴシック" pitchFamily="96" charset="-128"/>
                <a:hlinkClick r:id="rId3"/>
              </a:rPr>
              <a:t>http://www.ala.org/ala/mgrps/divs/acrl/publications/digital/Foster</a:t>
            </a:r>
            <a:r>
              <a:rPr lang="en-US" sz="1556" b="0" cap="none" dirty="0" smtClean="0">
                <a:latin typeface="Arial" charset="0"/>
                <a:ea typeface="ＭＳ Ｐゴシック" pitchFamily="96" charset="-128"/>
                <a:hlinkClick r:id="rId3"/>
              </a:rPr>
              <a:t> </a:t>
            </a:r>
            <a:r>
              <a:rPr lang="en-US" sz="1556" b="0" cap="none" dirty="0" err="1" smtClean="0">
                <a:latin typeface="Arial" charset="0"/>
                <a:ea typeface="ＭＳ Ｐゴシック" pitchFamily="96" charset="-128"/>
                <a:hlinkClick r:id="rId3"/>
              </a:rPr>
              <a:t>Gibbons_cmpd.pdf</a:t>
            </a:r>
            <a:r>
              <a:rPr lang="en-US" sz="1556" b="0" cap="none" dirty="0" smtClean="0">
                <a:latin typeface="Arial" charset="0"/>
                <a:ea typeface="ＭＳ Ｐゴシック" pitchFamily="96" charset="-128"/>
              </a:rPr>
              <a:t/>
            </a:r>
            <a:br>
              <a:rPr lang="en-US" sz="1556" b="0" cap="none" dirty="0" smtClean="0">
                <a:latin typeface="Arial" charset="0"/>
                <a:ea typeface="ＭＳ Ｐゴシック" pitchFamily="96" charset="-128"/>
              </a:rPr>
            </a:br>
            <a:r>
              <a:rPr lang="en-US" sz="1556" b="0" cap="none" dirty="0" smtClean="0">
                <a:latin typeface="Arial" charset="0"/>
                <a:ea typeface="ＭＳ Ｐゴシック" pitchFamily="96" charset="-128"/>
              </a:rPr>
              <a:t/>
            </a:r>
            <a:br>
              <a:rPr lang="en-US" sz="1556" b="0" cap="none" dirty="0" smtClean="0">
                <a:latin typeface="Arial" charset="0"/>
                <a:ea typeface="ＭＳ Ｐゴシック" pitchFamily="96" charset="-128"/>
              </a:rPr>
            </a:br>
            <a:r>
              <a:rPr lang="en-US" sz="1556" b="0" cap="none" dirty="0" smtClean="0">
                <a:latin typeface="Arial" charset="0"/>
                <a:ea typeface="ＭＳ Ｐゴシック" pitchFamily="96" charset="-128"/>
              </a:rPr>
              <a:t>Proposal for the initial study: </a:t>
            </a:r>
            <a:r>
              <a:rPr lang="en-US" sz="1556" b="0" cap="none" dirty="0" smtClean="0">
                <a:latin typeface="Arial" charset="0"/>
                <a:ea typeface="ＭＳ Ｐゴシック" pitchFamily="96" charset="-128"/>
                <a:hlinkClick r:id="rId4"/>
              </a:rPr>
              <a:t>http://www4.uwm.edu/acad_aff/policy/ed-tech/uits-ethnographic-study.pdf</a:t>
            </a:r>
            <a:r>
              <a:rPr lang="en-US" sz="1556" b="0" cap="none" dirty="0" smtClean="0">
                <a:latin typeface="Arial" charset="0"/>
                <a:ea typeface="ＭＳ Ｐゴシック" pitchFamily="96" charset="-128"/>
              </a:rPr>
              <a:t/>
            </a:r>
            <a:br>
              <a:rPr lang="en-US" sz="1556" b="0" cap="none" dirty="0" smtClean="0">
                <a:latin typeface="Arial" charset="0"/>
                <a:ea typeface="ＭＳ Ｐゴシック" pitchFamily="96" charset="-128"/>
              </a:rPr>
            </a:br>
            <a:r>
              <a:rPr lang="en-US" sz="1556" b="0" cap="none" dirty="0" smtClean="0">
                <a:latin typeface="Arial" charset="0"/>
                <a:ea typeface="ＭＳ Ｐゴシック" pitchFamily="96" charset="-128"/>
              </a:rPr>
              <a:t/>
            </a:r>
            <a:br>
              <a:rPr lang="en-US" sz="1556" b="0" cap="none" dirty="0" smtClean="0">
                <a:latin typeface="Arial" charset="0"/>
                <a:ea typeface="ＭＳ Ｐゴシック" pitchFamily="96" charset="-128"/>
              </a:rPr>
            </a:br>
            <a:r>
              <a:rPr lang="en-US" sz="1556" b="0" cap="none" dirty="0" smtClean="0">
                <a:latin typeface="Arial" charset="0"/>
                <a:ea typeface="ＭＳ Ｐゴシック" pitchFamily="96" charset="-128"/>
              </a:rPr>
              <a:t>UW-Milwaukee’s Educational Technology Fund Policies and Procedures: </a:t>
            </a:r>
            <a:r>
              <a:rPr lang="en-US" sz="1556" b="0" cap="none" dirty="0" smtClean="0">
                <a:latin typeface="Arial" charset="0"/>
                <a:ea typeface="ＭＳ Ｐゴシック" pitchFamily="96" charset="-128"/>
                <a:hlinkClick r:id="rId5"/>
              </a:rPr>
              <a:t>http://www4.uwm.edu/acad_aff/policy/edtechpolicy.cfm</a:t>
            </a:r>
            <a:r>
              <a:rPr lang="en-US" sz="1556" b="0" cap="none" dirty="0" smtClean="0">
                <a:latin typeface="Arial" charset="0"/>
                <a:ea typeface="ＭＳ Ｐゴシック" pitchFamily="96" charset="-128"/>
              </a:rPr>
              <a:t/>
            </a:r>
            <a:br>
              <a:rPr lang="en-US" sz="1556" b="0" cap="none" dirty="0" smtClean="0">
                <a:latin typeface="Arial" charset="0"/>
                <a:ea typeface="ＭＳ Ｐゴシック" pitchFamily="96" charset="-128"/>
              </a:rPr>
            </a:br>
            <a:r>
              <a:rPr lang="en-US" sz="1556" b="0" cap="none" dirty="0" smtClean="0">
                <a:latin typeface="Arial" charset="0"/>
                <a:ea typeface="ＭＳ Ｐゴシック" pitchFamily="96" charset="-128"/>
              </a:rPr>
              <a:t/>
            </a:r>
            <a:br>
              <a:rPr lang="en-US" sz="1556" b="0" cap="none" dirty="0" smtClean="0">
                <a:latin typeface="Arial" charset="0"/>
                <a:ea typeface="ＭＳ Ｐゴシック" pitchFamily="96" charset="-128"/>
              </a:rPr>
            </a:br>
            <a:r>
              <a:rPr lang="en-US" sz="1556" b="0" cap="none" dirty="0" smtClean="0">
                <a:latin typeface="Arial" charset="0"/>
                <a:ea typeface="ＭＳ Ｐゴシック" pitchFamily="96" charset="-128"/>
              </a:rPr>
              <a:t>UW-Milwaukee’s Campus </a:t>
            </a:r>
            <a:r>
              <a:rPr lang="en-US" sz="1556" b="0" cap="none" dirty="0" smtClean="0">
                <a:latin typeface="Arial" charset="0"/>
                <a:ea typeface="ＭＳ Ｐゴシック" pitchFamily="96" charset="-128"/>
              </a:rPr>
              <a:t>Computer Labs: </a:t>
            </a:r>
            <a:r>
              <a:rPr lang="en-US" sz="1556" b="0" cap="none" dirty="0" smtClean="0">
                <a:latin typeface="Arial" charset="0"/>
                <a:ea typeface="ＭＳ Ｐゴシック" pitchFamily="96" charset="-128"/>
                <a:hlinkClick r:id="rId6"/>
              </a:rPr>
              <a:t>https://www4.uwm.edu/uits/services/campus/ccls</a:t>
            </a:r>
            <a:r>
              <a:rPr lang="en-US" sz="1556" b="0" cap="none" dirty="0" smtClean="0">
                <a:latin typeface="Arial" charset="0"/>
                <a:ea typeface="ＭＳ Ｐゴシック" pitchFamily="96" charset="-128"/>
                <a:hlinkClick r:id="rId6"/>
              </a:rPr>
              <a:t>/</a:t>
            </a:r>
            <a:endParaRPr lang="en-US" cap="none" dirty="0" smtClean="0">
              <a:latin typeface="Arial" charset="0"/>
              <a:ea typeface="ＭＳ Ｐゴシック" pitchFamily="96" charset="-128"/>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normAutofit fontScale="62500" lnSpcReduction="20000"/>
          </a:bodyPr>
          <a:lstStyle/>
          <a:p>
            <a:r>
              <a:rPr lang="en-US" dirty="0" smtClean="0"/>
              <a:t>Copyright Board of Regents of the University of Wisconsin System 2011. This work is the intellectual property of the Board of Regents of the University of Wisconsin System.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dirty="0"/>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Please Note:</a:t>
            </a:r>
          </a:p>
          <a:p>
            <a:r>
              <a:rPr lang="en-US" dirty="0" smtClean="0"/>
              <a:t>“Up Close” images of students using IT facilities have been removed from this archived version the presentation, hence it’s spare look. </a:t>
            </a:r>
            <a:endParaRPr lang="en-US" dirty="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5856" y="369725"/>
            <a:ext cx="8376306" cy="1848626"/>
          </a:xfrm>
          <a:solidFill>
            <a:schemeClr val="bg1">
              <a:alpha val="50000"/>
            </a:schemeClr>
          </a:solidFill>
        </p:spPr>
        <p:txBody>
          <a:bodyPr>
            <a:normAutofit/>
          </a:bodyPr>
          <a:lstStyle/>
          <a:p>
            <a:r>
              <a:rPr lang="en-US" sz="3600" dirty="0" smtClean="0"/>
              <a:t>Impetus</a:t>
            </a:r>
            <a:br>
              <a:rPr lang="en-US" sz="3600" dirty="0" smtClean="0"/>
            </a:br>
            <a:r>
              <a:rPr lang="en-US" sz="2222" i="1" dirty="0" smtClean="0"/>
              <a:t>Studying Students: The Undergraduate Research Project at the University of Rochester</a:t>
            </a:r>
            <a:r>
              <a:rPr lang="en-US" sz="2222" dirty="0" smtClean="0"/>
              <a:t/>
            </a:r>
            <a:br>
              <a:rPr lang="en-US" sz="2222" dirty="0" smtClean="0"/>
            </a:br>
            <a:r>
              <a:rPr lang="en-US" sz="2222" dirty="0" smtClean="0"/>
              <a:t>Nancy Fried Foster and Susan Gibbons (</a:t>
            </a:r>
            <a:r>
              <a:rPr lang="en-US" sz="2222" dirty="0" err="1" smtClean="0"/>
              <a:t>Eds</a:t>
            </a:r>
            <a:r>
              <a:rPr lang="en-US" sz="2222" dirty="0" smtClean="0"/>
              <a:t>) 2007</a:t>
            </a:r>
            <a:endParaRPr lang="en-US" sz="2222" dirty="0"/>
          </a:p>
        </p:txBody>
      </p:sp>
      <p:sp>
        <p:nvSpPr>
          <p:cNvPr id="5" name="Content Placeholder 4"/>
          <p:cNvSpPr>
            <a:spLocks noGrp="1"/>
          </p:cNvSpPr>
          <p:nvPr>
            <p:ph idx="1"/>
          </p:nvPr>
        </p:nvSpPr>
        <p:spPr/>
        <p:txBody>
          <a:bodyPr/>
          <a:lstStyle/>
          <a:p>
            <a:endParaRPr lang="en-US"/>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5856" y="369725"/>
            <a:ext cx="8376306" cy="1848626"/>
          </a:xfrm>
          <a:solidFill>
            <a:schemeClr val="bg1">
              <a:alpha val="50000"/>
            </a:schemeClr>
          </a:solidFill>
        </p:spPr>
        <p:txBody>
          <a:bodyPr>
            <a:normAutofit/>
          </a:bodyPr>
          <a:lstStyle/>
          <a:p>
            <a:r>
              <a:rPr lang="en-US" sz="3600" dirty="0" smtClean="0"/>
              <a:t>collaborators</a:t>
            </a:r>
            <a:br>
              <a:rPr lang="en-US" sz="3600" dirty="0" smtClean="0"/>
            </a:br>
            <a:r>
              <a:rPr lang="en-US" sz="2222" dirty="0" err="1" smtClean="0"/>
              <a:t>ProF</a:t>
            </a:r>
            <a:r>
              <a:rPr lang="en-US" sz="2222" dirty="0" smtClean="0"/>
              <a:t>. Thomas </a:t>
            </a:r>
            <a:r>
              <a:rPr lang="en-US" sz="2222" dirty="0" err="1" smtClean="0"/>
              <a:t>Malaby</a:t>
            </a:r>
            <a:r>
              <a:rPr lang="en-US" sz="2222" dirty="0" smtClean="0"/>
              <a:t>  </a:t>
            </a:r>
            <a:r>
              <a:rPr lang="en-US" sz="2222" i="1" dirty="0" smtClean="0"/>
              <a:t>“Making virtual Worlds”</a:t>
            </a:r>
            <a:r>
              <a:rPr lang="en-US" sz="2222" dirty="0" smtClean="0"/>
              <a:t/>
            </a:r>
            <a:br>
              <a:rPr lang="en-US" sz="2222" dirty="0" smtClean="0"/>
            </a:br>
            <a:r>
              <a:rPr lang="en-US" sz="2222" dirty="0" smtClean="0"/>
              <a:t>Christopher </a:t>
            </a:r>
            <a:r>
              <a:rPr lang="en-US" sz="2222" dirty="0" err="1" smtClean="0"/>
              <a:t>cooley</a:t>
            </a:r>
            <a:r>
              <a:rPr lang="en-US" sz="2222" dirty="0" smtClean="0"/>
              <a:t> - Doctoral student</a:t>
            </a:r>
            <a:br>
              <a:rPr lang="en-US" sz="2222" dirty="0" smtClean="0"/>
            </a:br>
            <a:r>
              <a:rPr lang="en-US" sz="2222" dirty="0" smtClean="0"/>
              <a:t>Shawn KERR - undergraduate</a:t>
            </a:r>
            <a:endParaRPr lang="en-US" sz="2222" dirty="0"/>
          </a:p>
        </p:txBody>
      </p:sp>
      <p:sp>
        <p:nvSpPr>
          <p:cNvPr id="5" name="Content Placeholder 4"/>
          <p:cNvSpPr>
            <a:spLocks noGrp="1"/>
          </p:cNvSpPr>
          <p:nvPr>
            <p:ph idx="1"/>
          </p:nvPr>
        </p:nvSpPr>
        <p:spPr/>
        <p:txBody>
          <a:bodyPr/>
          <a:lstStyle/>
          <a:p>
            <a:endParaRPr lang="en-US"/>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5856" y="557621"/>
            <a:ext cx="8376306" cy="1394061"/>
          </a:xfrm>
          <a:solidFill>
            <a:schemeClr val="bg1">
              <a:alpha val="50000"/>
            </a:schemeClr>
          </a:solidFill>
        </p:spPr>
        <p:txBody>
          <a:bodyPr>
            <a:normAutofit/>
          </a:bodyPr>
          <a:lstStyle/>
          <a:p>
            <a:r>
              <a:rPr lang="en-US" sz="3600" dirty="0" smtClean="0"/>
              <a:t>Funding support</a:t>
            </a:r>
            <a:br>
              <a:rPr lang="en-US" sz="3600" dirty="0" smtClean="0"/>
            </a:br>
            <a:r>
              <a:rPr lang="en-US" sz="3600" dirty="0" smtClean="0"/>
              <a:t>“</a:t>
            </a:r>
            <a:r>
              <a:rPr lang="en-US" sz="2222" dirty="0" smtClean="0"/>
              <a:t>ED Tech fee” is 2% of Student tuition</a:t>
            </a:r>
            <a:endParaRPr lang="en-US" sz="2222" dirty="0"/>
          </a:p>
        </p:txBody>
      </p:sp>
      <p:sp>
        <p:nvSpPr>
          <p:cNvPr id="5" name="Content Placeholder 4"/>
          <p:cNvSpPr>
            <a:spLocks noGrp="1"/>
          </p:cNvSpPr>
          <p:nvPr>
            <p:ph idx="1"/>
          </p:nvPr>
        </p:nvSpPr>
        <p:spPr/>
        <p:txBody>
          <a:bodyPr/>
          <a:lstStyle/>
          <a:p>
            <a:endParaRPr lang="en-US"/>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5856" y="557622"/>
            <a:ext cx="8376306" cy="1594694"/>
          </a:xfrm>
          <a:solidFill>
            <a:schemeClr val="bg1">
              <a:alpha val="50000"/>
            </a:schemeClr>
          </a:solidFill>
        </p:spPr>
        <p:txBody>
          <a:bodyPr>
            <a:normAutofit/>
          </a:bodyPr>
          <a:lstStyle/>
          <a:p>
            <a:r>
              <a:rPr lang="en-US" sz="3600" dirty="0" smtClean="0"/>
              <a:t>Facilities</a:t>
            </a:r>
            <a:br>
              <a:rPr lang="en-US" sz="3600" dirty="0" smtClean="0"/>
            </a:br>
            <a:r>
              <a:rPr lang="en-US" sz="2200" dirty="0" smtClean="0"/>
              <a:t>This was a study of </a:t>
            </a:r>
            <a:r>
              <a:rPr lang="en-US" sz="2200" i="1" dirty="0" smtClean="0"/>
              <a:t>students</a:t>
            </a:r>
            <a:r>
              <a:rPr lang="en-US" sz="2200" dirty="0" smtClean="0"/>
              <a:t> </a:t>
            </a:r>
            <a:r>
              <a:rPr lang="en-US" sz="2200" u="sng" dirty="0" smtClean="0"/>
              <a:t>not</a:t>
            </a:r>
            <a:r>
              <a:rPr lang="en-US" sz="2200" i="1" u="sng" dirty="0" smtClean="0"/>
              <a:t> </a:t>
            </a:r>
            <a:r>
              <a:rPr lang="en-US" sz="2200" i="1" dirty="0" smtClean="0"/>
              <a:t>facilities</a:t>
            </a:r>
            <a:br>
              <a:rPr lang="en-US" sz="2200" i="1" dirty="0" smtClean="0"/>
            </a:br>
            <a:r>
              <a:rPr lang="en-US" sz="2200" i="1" dirty="0" smtClean="0"/>
              <a:t> </a:t>
            </a:r>
            <a:r>
              <a:rPr lang="en-US" sz="2200" dirty="0" smtClean="0"/>
              <a:t>Nevertheless:</a:t>
            </a:r>
            <a:endParaRPr lang="en-US" sz="2222" dirty="0"/>
          </a:p>
        </p:txBody>
      </p:sp>
      <p:sp>
        <p:nvSpPr>
          <p:cNvPr id="5" name="Content Placeholder 4"/>
          <p:cNvSpPr>
            <a:spLocks noGrp="1"/>
          </p:cNvSpPr>
          <p:nvPr>
            <p:ph idx="1"/>
          </p:nvPr>
        </p:nvSpPr>
        <p:spPr/>
        <p:txBody>
          <a:bodyPr/>
          <a:lstStyle/>
          <a:p>
            <a:endParaRPr lang="en-US"/>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Union Computer Lounge1.jpg"/>
          <p:cNvPicPr>
            <a:picLocks noGrp="1" noChangeAspect="1"/>
          </p:cNvPicPr>
          <p:nvPr>
            <p:ph idx="1"/>
          </p:nvPr>
        </p:nvPicPr>
        <p:blipFill>
          <a:blip r:embed="rId3"/>
          <a:srcRect t="-4132" b="-4132"/>
          <a:stretch>
            <a:fillRect/>
          </a:stretch>
        </p:blipFill>
        <p:spPr>
          <a:xfrm>
            <a:off x="211518" y="1256923"/>
            <a:ext cx="8699220" cy="4697250"/>
          </a:xfrm>
          <a:effectLst>
            <a:glow rad="101600">
              <a:schemeClr val="accent3">
                <a:alpha val="75000"/>
              </a:schemeClr>
            </a:glow>
          </a:effectLst>
        </p:spPr>
      </p:pic>
      <p:sp>
        <p:nvSpPr>
          <p:cNvPr id="2" name="Title 1"/>
          <p:cNvSpPr>
            <a:spLocks noGrp="1"/>
          </p:cNvSpPr>
          <p:nvPr>
            <p:ph type="title"/>
          </p:nvPr>
        </p:nvSpPr>
        <p:spPr/>
        <p:txBody>
          <a:bodyPr/>
          <a:lstStyle/>
          <a:p>
            <a:r>
              <a:rPr lang="en-US" dirty="0" smtClean="0"/>
              <a:t>UNION Computer Lab</a:t>
            </a:r>
            <a:endParaRPr lang="en-US" dirty="0"/>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 Computer Lab</a:t>
            </a:r>
            <a:endParaRPr lang="en-US" dirty="0"/>
          </a:p>
        </p:txBody>
      </p:sp>
      <p:pic>
        <p:nvPicPr>
          <p:cNvPr id="6" name="Content Placeholder 5" descr="Union CCL.JPG"/>
          <p:cNvPicPr>
            <a:picLocks noGrp="1" noChangeAspect="1"/>
          </p:cNvPicPr>
          <p:nvPr>
            <p:ph idx="1"/>
          </p:nvPr>
        </p:nvPicPr>
        <p:blipFill>
          <a:blip r:embed="rId2"/>
          <a:srcRect l="-19449" r="-19449"/>
          <a:stretch>
            <a:fillRect/>
          </a:stretch>
        </p:blipFill>
        <p:spPr>
          <a:effectLst>
            <a:glow rad="101600">
              <a:schemeClr val="accent3">
                <a:alpha val="75000"/>
              </a:schemeClr>
            </a:glow>
          </a:effectLst>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4679</TotalTime>
  <Words>883</Words>
  <Application>Microsoft Macintosh PowerPoint</Application>
  <PresentationFormat>On-screen Show (4:3)</PresentationFormat>
  <Paragraphs>43</Paragraphs>
  <Slides>18</Slides>
  <Notes>9</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Office Theme</vt:lpstr>
      <vt:lpstr>Investigating How Students REALLY Use IT</vt:lpstr>
      <vt:lpstr>Slide 2</vt:lpstr>
      <vt:lpstr>Slide 3</vt:lpstr>
      <vt:lpstr>Impetus Studying Students: The Undergraduate Research Project at the University of Rochester Nancy Fried Foster and Susan Gibbons (Eds) 2007</vt:lpstr>
      <vt:lpstr>collaborators ProF. Thomas Malaby  “Making virtual Worlds” Christopher cooley - Doctoral student Shawn KERR - undergraduate</vt:lpstr>
      <vt:lpstr>Funding support “ED Tech fee” is 2% of Student tuition</vt:lpstr>
      <vt:lpstr>Facilities This was a study of students not facilities  Nevertheless:</vt:lpstr>
      <vt:lpstr>UNION Computer Lab</vt:lpstr>
      <vt:lpstr>UNION Computer Lab</vt:lpstr>
      <vt:lpstr>UNION Computer Lab</vt:lpstr>
      <vt:lpstr>Library Learning commons</vt:lpstr>
      <vt:lpstr>Library Learning commons</vt:lpstr>
      <vt:lpstr>Library Learning commons</vt:lpstr>
      <vt:lpstr>Discussion of the research Findings</vt:lpstr>
      <vt:lpstr>Positive outcomes for IT: - Lots of “Buzz” on campus - provost &amp; dean funding for follow-up - presentation to it Policy Committee - presentation at campus it brown bag - interest on the part of EcaR     </vt:lpstr>
      <vt:lpstr>Budget for summer 2010: - One month faculty buyout - 2 months wages for fieldwork - $3k in undergraduate student wages - Conference travel expenses  in-kind support: - Project shepherding from CIO Office - hr processing by IT Dept and faculty college - Generation of email lists and Enrollment stats   </vt:lpstr>
      <vt:lpstr>LESSONS Learned by IT: - “Beard the lion in his den” - It’s not always easy to buy faculty  - Unit of measure (course, month)  - competing research interests - HR processes for academic appointments - perception by other campus departments   </vt:lpstr>
      <vt:lpstr>Resources  “Studying Students” is Available in hardcopy from American Library Association (Item Number: 978-0-8389-8437-)   http://www.alastore.ala.org/detail.aspx?ID=2322 or as a free download at:  http://www.ala.org/ala/mgrps/divs/acrl/publications/digital/Foster Gibbons_cmpd.pdf  Proposal for the initial study: http://www4.uwm.edu/acad_aff/policy/ed-tech/uits-ethnographic-study.pdf  UW-Milwaukee’s Educational Technology Fund Policies and Procedures: http://www4.uwm.edu/acad_aff/policy/edtechpolicy.cfm  UW-Milwaukee’s Campus Computer Labs: https://www4.uwm.edu/uits/services/campus/ccls/</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How Students Really Use IT</dc:title>
  <dc:subject>MWRC11</dc:subject>
  <dc:creator>David Stack and Christopher Cooley</dc:creator>
  <cp:keywords/>
  <dc:description/>
  <cp:lastModifiedBy>UWM UITS</cp:lastModifiedBy>
  <cp:revision>92</cp:revision>
  <dcterms:created xsi:type="dcterms:W3CDTF">2011-03-12T18:25:51Z</dcterms:created>
  <dcterms:modified xsi:type="dcterms:W3CDTF">2011-03-12T18:39:24Z</dcterms:modified>
  <cp:category/>
</cp:coreProperties>
</file>