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3" r:id="rId3"/>
    <p:sldId id="257" r:id="rId4"/>
    <p:sldId id="265" r:id="rId5"/>
    <p:sldId id="277" r:id="rId6"/>
    <p:sldId id="281" r:id="rId7"/>
    <p:sldId id="288" r:id="rId8"/>
    <p:sldId id="279" r:id="rId9"/>
    <p:sldId id="278" r:id="rId10"/>
    <p:sldId id="282" r:id="rId11"/>
    <p:sldId id="269" r:id="rId12"/>
    <p:sldId id="285" r:id="rId13"/>
    <p:sldId id="291" r:id="rId14"/>
    <p:sldId id="287" r:id="rId15"/>
    <p:sldId id="292" r:id="rId16"/>
    <p:sldId id="274" r:id="rId17"/>
    <p:sldId id="275" r:id="rId18"/>
    <p:sldId id="290" r:id="rId19"/>
    <p:sldId id="261" r:id="rId20"/>
  </p:sldIdLst>
  <p:sldSz cx="9144000" cy="6858000" type="screen4x3"/>
  <p:notesSz cx="6858000" cy="9144000"/>
  <p:custShowLst>
    <p:custShow name="Custom Show 1" id="0">
      <p:sldLst>
        <p:sld r:id="rId2"/>
        <p:sld r:id="rId4"/>
        <p:sld r:id="rId5"/>
        <p:sld r:id="rId6"/>
        <p:sld r:id="rId7"/>
        <p:sld r:id="rId8"/>
        <p:sld r:id="rId9"/>
        <p:sld r:id="rId10"/>
        <p:sld r:id="rId11"/>
        <p:sld r:id="rId12"/>
        <p:sld r:id="rId13"/>
        <p:sld r:id="rId14"/>
        <p:sld r:id="rId15"/>
        <p:sld r:id="rId16"/>
        <p:sld r:id="rId17"/>
        <p:sld r:id="rId18"/>
        <p:sld r:id="rId19"/>
        <p:sld r:id="rId20"/>
      </p:sldLst>
    </p:custShow>
  </p:custShow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a:srgbClr val="0084A9"/>
    <a:srgbClr val="F58025"/>
    <a:srgbClr val="EC922E"/>
    <a:srgbClr val="FCD866"/>
    <a:srgbClr val="F3E570"/>
    <a:srgbClr val="DA5919"/>
    <a:srgbClr val="5D717E"/>
    <a:srgbClr val="3D6117"/>
    <a:srgbClr val="004A7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87" autoAdjust="0"/>
  </p:normalViewPr>
  <p:slideViewPr>
    <p:cSldViewPr snapToGrid="0" snapToObjects="1">
      <p:cViewPr>
        <p:scale>
          <a:sx n="101" d="100"/>
          <a:sy n="101" d="100"/>
        </p:scale>
        <p:origin x="-1818" y="-12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191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5ADED9B-6D03-47BF-AFAE-5ECB447ECAAB}" type="datetime1">
              <a:rPr lang="en-US"/>
              <a:pPr/>
              <a:t>3/18/2011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ABB746-9A00-4CD7-8078-9815D0DE0F59}" type="slidenum">
              <a:rPr lang="en-US"/>
              <a:pPr/>
              <a:t>‹#›</a:t>
            </a:fld>
            <a:endParaRPr lang="en-US"/>
          </a:p>
        </p:txBody>
      </p:sp>
    </p:spTree>
    <p:extLst>
      <p:ext uri="{BB962C8B-B14F-4D97-AF65-F5344CB8AC3E}">
        <p14:creationId xmlns:p14="http://schemas.microsoft.com/office/powerpoint/2010/main" val="2043567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5CA550B-4A0B-4E63-BAD4-F7B1E362DA3D}" type="datetime1">
              <a:rPr lang="en-US"/>
              <a:pPr/>
              <a:t>3/18/2011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54E0C0-7263-45AD-BDE4-6C593E369808}" type="slidenum">
              <a:rPr lang="en-US"/>
              <a:pPr/>
              <a:t>‹#›</a:t>
            </a:fld>
            <a:endParaRPr lang="en-US"/>
          </a:p>
        </p:txBody>
      </p:sp>
    </p:spTree>
    <p:extLst>
      <p:ext uri="{BB962C8B-B14F-4D97-AF65-F5344CB8AC3E}">
        <p14:creationId xmlns:p14="http://schemas.microsoft.com/office/powerpoint/2010/main" val="168714633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ic.net/Libraries/Technology/CICITLPParticipants.sflb"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Describe a time when you observed good (or bad) leadership.</a:t>
            </a:r>
          </a:p>
          <a:p>
            <a:pPr marL="228600" marR="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dirty="0" smtClean="0"/>
              <a:t>Pair up, introduce yourselves,</a:t>
            </a:r>
            <a:r>
              <a:rPr lang="en-US" baseline="0" dirty="0" smtClean="0"/>
              <a:t> and take turns comparing your definitions.  We’ll only take two minutes for this.</a:t>
            </a:r>
          </a:p>
          <a:p>
            <a:pPr marL="228600" marR="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baseline="0" dirty="0" err="1" smtClean="0"/>
              <a:t>Voluntell</a:t>
            </a:r>
            <a:r>
              <a:rPr lang="en-US" baseline="0" dirty="0" smtClean="0"/>
              <a:t> your definitions</a:t>
            </a:r>
            <a:endParaRPr lang="en-US"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3</a:t>
            </a:fld>
            <a:endParaRPr lang="en-US"/>
          </a:p>
        </p:txBody>
      </p:sp>
    </p:spTree>
    <p:extLst>
      <p:ext uri="{BB962C8B-B14F-4D97-AF65-F5344CB8AC3E}">
        <p14:creationId xmlns:p14="http://schemas.microsoft.com/office/powerpoint/2010/main" val="48298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http://www.cic.net/Home/Projects/Technology/ProfDevelopment/ITLeaders.aspx</a:t>
            </a:r>
          </a:p>
          <a:p>
            <a:r>
              <a:rPr lang="en-US" dirty="0" smtClean="0"/>
              <a:t>http://www.cic.net/</a:t>
            </a:r>
          </a:p>
          <a:p>
            <a:r>
              <a:rPr lang="en-US" dirty="0" smtClean="0"/>
              <a:t>http://morassociates.com/</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“In an effort to better prepare leaders for 21st century challenges within their respective IT organizations as well as higher education in general, the CIC Chief Information Officers (CIOs) instituted the Information Technology Leaders Program (ITLP) in the spring of 2007. Since that time, more than 100 IT staff from CIC universities are </a:t>
            </a:r>
            <a:r>
              <a:rPr lang="en-US" dirty="0" smtClean="0">
                <a:hlinkClick r:id="rId3"/>
              </a:rPr>
              <a:t>ITLP graduates</a:t>
            </a:r>
            <a:r>
              <a:rPr lang="en-US" dirty="0" smtClean="0"/>
              <a:t>.”</a:t>
            </a:r>
          </a:p>
        </p:txBody>
      </p:sp>
      <p:sp>
        <p:nvSpPr>
          <p:cNvPr id="4" name="Slide Number Placeholder 3"/>
          <p:cNvSpPr>
            <a:spLocks noGrp="1"/>
          </p:cNvSpPr>
          <p:nvPr>
            <p:ph type="sldNum" sz="quarter" idx="10"/>
          </p:nvPr>
        </p:nvSpPr>
        <p:spPr/>
        <p:txBody>
          <a:bodyPr/>
          <a:lstStyle/>
          <a:p>
            <a:fld id="{8954E0C0-7263-45AD-BDE4-6C593E369808}" type="slidenum">
              <a:rPr lang="en-US" smtClean="0"/>
              <a:pPr/>
              <a:t>4</a:t>
            </a:fld>
            <a:endParaRPr lang="en-US"/>
          </a:p>
        </p:txBody>
      </p:sp>
    </p:spTree>
    <p:extLst>
      <p:ext uri="{BB962C8B-B14F-4D97-AF65-F5344CB8AC3E}">
        <p14:creationId xmlns:p14="http://schemas.microsoft.com/office/powerpoint/2010/main" val="2711089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5</a:t>
            </a:fld>
            <a:endParaRPr lang="en-US"/>
          </a:p>
        </p:txBody>
      </p:sp>
    </p:spTree>
    <p:extLst>
      <p:ext uri="{BB962C8B-B14F-4D97-AF65-F5344CB8AC3E}">
        <p14:creationId xmlns:p14="http://schemas.microsoft.com/office/powerpoint/2010/main" val="2664473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a:t>
            </a:r>
            <a:r>
              <a:rPr lang="en-US" baseline="0" dirty="0" smtClean="0"/>
              <a:t> get away from campus.  Do not make it easy to run back to work.</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10</a:t>
            </a:fld>
            <a:endParaRPr lang="en-US"/>
          </a:p>
        </p:txBody>
      </p:sp>
    </p:spTree>
    <p:extLst>
      <p:ext uri="{BB962C8B-B14F-4D97-AF65-F5344CB8AC3E}">
        <p14:creationId xmlns:p14="http://schemas.microsoft.com/office/powerpoint/2010/main" val="175443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Coaching can (and should) be done even without the rest of the program.</a:t>
            </a:r>
          </a:p>
          <a:p>
            <a:r>
              <a:rPr lang="en-US" dirty="0" smtClean="0"/>
              <a:t>Thanks</a:t>
            </a:r>
            <a:r>
              <a:rPr lang="en-US" baseline="0" dirty="0" smtClean="0"/>
              <a:t> to all of our coaches.</a:t>
            </a:r>
          </a:p>
          <a:p>
            <a:endParaRPr lang="en-US"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12</a:t>
            </a:fld>
            <a:endParaRPr lang="en-US"/>
          </a:p>
        </p:txBody>
      </p:sp>
    </p:spTree>
    <p:extLst>
      <p:ext uri="{BB962C8B-B14F-4D97-AF65-F5344CB8AC3E}">
        <p14:creationId xmlns:p14="http://schemas.microsoft.com/office/powerpoint/2010/main" val="266447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14</a:t>
            </a:fld>
            <a:endParaRPr lang="en-US"/>
          </a:p>
        </p:txBody>
      </p:sp>
    </p:spTree>
    <p:extLst>
      <p:ext uri="{BB962C8B-B14F-4D97-AF65-F5344CB8AC3E}">
        <p14:creationId xmlns:p14="http://schemas.microsoft.com/office/powerpoint/2010/main" val="2664473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Project</a:t>
            </a:r>
            <a:r>
              <a:rPr lang="en-US" baseline="0" dirty="0" smtClean="0"/>
              <a:t> idea inspired by final exercise of 2007 EDUCAUSE Leadership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15</a:t>
            </a:fld>
            <a:endParaRPr lang="en-US"/>
          </a:p>
        </p:txBody>
      </p:sp>
    </p:spTree>
    <p:extLst>
      <p:ext uri="{BB962C8B-B14F-4D97-AF65-F5344CB8AC3E}">
        <p14:creationId xmlns:p14="http://schemas.microsoft.com/office/powerpoint/2010/main" val="397477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 typeface="+mj-lt"/>
              <a:buAutoNum type="arabicPeriod"/>
            </a:pPr>
            <a:r>
              <a:rPr lang="en-US" dirty="0" smtClean="0">
                <a:latin typeface="Arial" charset="0"/>
                <a:ea typeface="ＭＳ Ｐゴシック" pitchFamily="96" charset="-128"/>
              </a:rPr>
              <a:t>What did you like about the presentation?</a:t>
            </a:r>
          </a:p>
          <a:p>
            <a:pPr marL="228600" indent="-228600" eaLnBrk="1" hangingPunct="1">
              <a:buFont typeface="+mj-lt"/>
              <a:buAutoNum type="arabicPeriod"/>
            </a:pPr>
            <a:r>
              <a:rPr lang="en-US" dirty="0" smtClean="0">
                <a:latin typeface="Arial" charset="0"/>
                <a:ea typeface="ＭＳ Ｐゴシック" pitchFamily="96" charset="-128"/>
              </a:rPr>
              <a:t>What would you change about the presentation?</a:t>
            </a:r>
          </a:p>
          <a:p>
            <a:endParaRPr lang="en-US" dirty="0" smtClean="0"/>
          </a:p>
          <a:p>
            <a:r>
              <a:rPr lang="en-US" dirty="0" smtClean="0"/>
              <a:t>NOTE:  This slide was completed during the session.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18</a:t>
            </a:fld>
            <a:endParaRPr lang="en-US"/>
          </a:p>
        </p:txBody>
      </p:sp>
    </p:spTree>
    <p:extLst>
      <p:ext uri="{BB962C8B-B14F-4D97-AF65-F5344CB8AC3E}">
        <p14:creationId xmlns:p14="http://schemas.microsoft.com/office/powerpoint/2010/main" val="1473971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5D66243B-66F9-4E4B-AC5B-7350CD8F700B}" type="datetime1">
              <a:rPr lang="en-US"/>
              <a:pPr/>
              <a:t>3/18/2011</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6F004417-4D29-481F-BA71-CE255D0BB3A6}"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B7E46D-61C3-45BF-A4EE-F9F431134C7D}" type="datetime1">
              <a:rPr lang="en-US"/>
              <a:pPr/>
              <a:t>3/18/2011</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0A9D9E75-A596-481B-9CC1-322F7111E17E}"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F9C1056D-E189-44C2-8AF7-6990464A4B59}" type="datetime1">
              <a:rPr lang="en-US"/>
              <a:pPr/>
              <a:t>3/18/2011</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CF86267F-2ABF-4CAB-863A-D923FD4D4988}"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2A4E108-A864-4C15-82CB-65A2B039B6CB}" type="datetime1">
              <a:rPr lang="en-US"/>
              <a:pPr/>
              <a:t>3/18/2011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3E0F6464-6A89-48A5-A7F9-9D43FA41D5CA}"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9CA15C1-00CB-4218-9B0B-5AE6A96C6867}" type="datetime1">
              <a:rPr lang="en-US"/>
              <a:pPr/>
              <a:t>3/18/2011</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9CEBA5DA-B4AB-42A9-A3DE-97E2C7812ED5}"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D79FB9-3E8E-4D34-8466-9949FD87EDAE}" type="datetime1">
              <a:rPr lang="en-US"/>
              <a:pPr/>
              <a:t>3/18/2011</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3C631B8C-9282-4BBE-B005-5B7B683B7974}"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E7FDAB4-07BE-444D-B3B6-277A260B7CA1}" type="datetime1">
              <a:rPr lang="en-US"/>
              <a:pPr/>
              <a:t>3/18/2011</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8FB973DB-D0DA-4DEF-8270-AD720F80014D}"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Clr>
                <a:srgbClr val="558B34"/>
              </a:buClr>
              <a:defRPr sz="3200"/>
            </a:lvl1pPr>
            <a:lvl2pPr>
              <a:buClrTx/>
              <a:defRPr sz="2800"/>
            </a:lvl2pPr>
            <a:lvl3pPr>
              <a:buClr>
                <a:srgbClr val="558B34"/>
              </a:buClr>
              <a:defRPr sz="2400"/>
            </a:lvl3pPr>
            <a:lvl4pPr>
              <a:buClrTx/>
              <a:defRPr sz="2000"/>
            </a:lvl4pPr>
            <a:lvl5pPr>
              <a:buClr>
                <a:srgbClr val="558B34"/>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C69F5B4-D945-49C9-BEA0-3A9609CA2B70}" type="datetime1">
              <a:rPr lang="en-US"/>
              <a:pPr/>
              <a:t>3/18/2011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A48F9A39-EA43-41F0-82D4-E795A7B372B2}"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F29641-4493-4C36-AB8E-614F816A8236}" type="datetime1">
              <a:rPr lang="en-US"/>
              <a:pPr/>
              <a:t>3/18/2011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6B0AEC60-31EA-459D-9997-E57A41FD0E7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85439748-91FE-4A4B-AF2D-FB64EE129116}" type="datetime1">
              <a:rPr lang="en-US"/>
              <a:pPr/>
              <a:t>3/18/2011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271DCC74-33F1-497A-AA2E-7BE49694F730}"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B308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C00000"/>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pic>
        <p:nvPicPr>
          <p:cNvPr id="14" name="Picture 13" descr="PDbannerTEST.png"/>
          <p:cNvPicPr>
            <a:picLocks noChangeAspect="1"/>
          </p:cNvPicPr>
          <p:nvPr userDrawn="1"/>
        </p:nvPicPr>
        <p:blipFill>
          <a:blip r:embed="rId11"/>
          <a:stretch>
            <a:fillRect/>
          </a:stretch>
        </p:blipFill>
        <p:spPr>
          <a:xfrm>
            <a:off x="0" y="6331100"/>
            <a:ext cx="9144000" cy="539091"/>
          </a:xfrm>
          <a:prstGeom prst="rect">
            <a:avLst/>
          </a:prstGeom>
        </p:spPr>
      </p:pic>
    </p:spTree>
  </p:cSld>
  <p:clrMap bg1="lt1" tx1="dk1" bg2="lt2" tx2="dk2" accent1="accent1" accent2="accent2" accent3="accent3" accent4="accent4" accent5="accent5" accent6="accent6" hlink="hlink" folHlink="folHlink"/>
  <p:sldLayoutIdLst>
    <p:sldLayoutId id="2147483827" r:id="rId1"/>
    <p:sldLayoutId id="2147483818" r:id="rId2"/>
    <p:sldLayoutId id="2147483828" r:id="rId3"/>
    <p:sldLayoutId id="2147483819" r:id="rId4"/>
    <p:sldLayoutId id="2147483820" r:id="rId5"/>
    <p:sldLayoutId id="2147483821" r:id="rId6"/>
    <p:sldLayoutId id="2147483822" r:id="rId7"/>
    <p:sldLayoutId id="2147483823" r:id="rId8"/>
    <p:sldLayoutId id="2147483824" r:id="rId9"/>
  </p:sldLayoutIdLst>
  <p:transition spd="med">
    <p:fad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2597150"/>
            <a:ext cx="7772400" cy="1470025"/>
          </a:xfrm>
        </p:spPr>
        <p:txBody>
          <a:bodyPr/>
          <a:lstStyle/>
          <a:p>
            <a:pPr eaLnBrk="1" hangingPunct="1"/>
            <a:r>
              <a:rPr lang="en-US" cap="none" dirty="0" smtClean="0">
                <a:latin typeface="Arial" charset="0"/>
                <a:ea typeface="ＭＳ Ｐゴシック" pitchFamily="96" charset="-128"/>
              </a:rPr>
              <a:t>Leadership:  Pass It On</a:t>
            </a:r>
          </a:p>
        </p:txBody>
      </p:sp>
      <p:sp>
        <p:nvSpPr>
          <p:cNvPr id="15363" name="Subtitle 2"/>
          <p:cNvSpPr>
            <a:spLocks noGrp="1"/>
          </p:cNvSpPr>
          <p:nvPr>
            <p:ph type="subTitle" idx="1"/>
          </p:nvPr>
        </p:nvSpPr>
        <p:spPr>
          <a:xfrm>
            <a:off x="1447800" y="3860799"/>
            <a:ext cx="6400800" cy="2040379"/>
          </a:xfrm>
        </p:spPr>
        <p:txBody>
          <a:bodyPr>
            <a:normAutofit/>
          </a:bodyPr>
          <a:lstStyle/>
          <a:p>
            <a:pPr eaLnBrk="1" hangingPunct="1"/>
            <a:r>
              <a:rPr lang="en-US" dirty="0" smtClean="0">
                <a:latin typeface="Arial" charset="0"/>
                <a:ea typeface="ＭＳ Ｐゴシック" pitchFamily="96" charset="-128"/>
              </a:rPr>
              <a:t>Robert Baird</a:t>
            </a:r>
          </a:p>
          <a:p>
            <a:pPr eaLnBrk="1" hangingPunct="1"/>
            <a:r>
              <a:rPr lang="en-US" dirty="0" smtClean="0">
                <a:latin typeface="Arial" charset="0"/>
                <a:ea typeface="ＭＳ Ｐゴシック" pitchFamily="96" charset="-128"/>
              </a:rPr>
              <a:t>Alex Breen</a:t>
            </a:r>
          </a:p>
          <a:p>
            <a:pPr eaLnBrk="1" hangingPunct="1"/>
            <a:r>
              <a:rPr lang="en-US" dirty="0" smtClean="0">
                <a:latin typeface="Arial" charset="0"/>
                <a:ea typeface="ＭＳ Ｐゴシック" pitchFamily="96" charset="-128"/>
              </a:rPr>
              <a:t>James </a:t>
            </a:r>
            <a:r>
              <a:rPr lang="en-US" dirty="0" err="1" smtClean="0">
                <a:latin typeface="Arial" charset="0"/>
                <a:ea typeface="ＭＳ Ｐゴシック" pitchFamily="96" charset="-128"/>
              </a:rPr>
              <a:t>Quisenberry</a:t>
            </a:r>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Chuck Thompson</a:t>
            </a:r>
          </a:p>
          <a:p>
            <a:pPr eaLnBrk="1" hangingPunct="1"/>
            <a:r>
              <a:rPr lang="en-US" dirty="0" smtClean="0">
                <a:latin typeface="Arial" charset="0"/>
                <a:ea typeface="ＭＳ Ｐゴシック" pitchFamily="96" charset="-128"/>
              </a:rPr>
              <a:t>March 15, 2011</a:t>
            </a:r>
            <a:endParaRPr lang="en-US" dirty="0">
              <a:latin typeface="Arial" charset="0"/>
              <a:ea typeface="ＭＳ Ｐゴシック" pitchFamily="96" charset="-128"/>
            </a:endParaRPr>
          </a:p>
          <a:p>
            <a:pPr eaLnBrk="1" hangingPunct="1"/>
            <a:endParaRPr lang="en-US" dirty="0" smtClean="0">
              <a:latin typeface="Arial" charset="0"/>
              <a:ea typeface="ＭＳ Ｐゴシック" pitchFamily="96" charset="-128"/>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Location, Location, Location</a:t>
            </a:r>
          </a:p>
        </p:txBody>
      </p:sp>
      <p:pic>
        <p:nvPicPr>
          <p:cNvPr id="2050" name="Picture 2" descr="http://allerton.illinois.edu/images/Allert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1828797"/>
            <a:ext cx="668655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11869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Workshop Format</a:t>
            </a:r>
          </a:p>
        </p:txBody>
      </p:sp>
      <p:sp>
        <p:nvSpPr>
          <p:cNvPr id="2" name="TextBox 1"/>
          <p:cNvSpPr txBox="1"/>
          <p:nvPr/>
        </p:nvSpPr>
        <p:spPr>
          <a:xfrm>
            <a:off x="457200" y="1517716"/>
            <a:ext cx="1993769" cy="523220"/>
          </a:xfrm>
          <a:prstGeom prst="rect">
            <a:avLst/>
          </a:prstGeom>
          <a:noFill/>
        </p:spPr>
        <p:txBody>
          <a:bodyPr wrap="square" rtlCol="0">
            <a:spAutoFit/>
          </a:bodyPr>
          <a:lstStyle/>
          <a:p>
            <a:r>
              <a:rPr lang="en-US" sz="2800" dirty="0" smtClean="0">
                <a:solidFill>
                  <a:srgbClr val="00B050"/>
                </a:solidFill>
                <a:latin typeface="Arial Black" pitchFamily="34" charset="0"/>
              </a:rPr>
              <a:t>Coaching</a:t>
            </a:r>
            <a:endParaRPr lang="en-US" sz="2800" dirty="0">
              <a:solidFill>
                <a:srgbClr val="00B050"/>
              </a:solidFill>
              <a:latin typeface="Arial Black" pitchFamily="34" charset="0"/>
            </a:endParaRPr>
          </a:p>
        </p:txBody>
      </p:sp>
      <p:sp>
        <p:nvSpPr>
          <p:cNvPr id="3" name="TextBox 2"/>
          <p:cNvSpPr txBox="1"/>
          <p:nvPr/>
        </p:nvSpPr>
        <p:spPr>
          <a:xfrm>
            <a:off x="1244338" y="2300140"/>
            <a:ext cx="4025245" cy="584775"/>
          </a:xfrm>
          <a:prstGeom prst="rect">
            <a:avLst/>
          </a:prstGeom>
          <a:noFill/>
        </p:spPr>
        <p:txBody>
          <a:bodyPr wrap="square" rtlCol="0">
            <a:spAutoFit/>
          </a:bodyPr>
          <a:lstStyle/>
          <a:p>
            <a:r>
              <a:rPr lang="en-US" sz="3200" dirty="0" smtClean="0">
                <a:solidFill>
                  <a:srgbClr val="0070C0"/>
                </a:solidFill>
                <a:latin typeface="Britannic Bold" pitchFamily="34" charset="0"/>
              </a:rPr>
              <a:t>Major Topic Sessions</a:t>
            </a:r>
            <a:endParaRPr lang="en-US" sz="3200" dirty="0">
              <a:solidFill>
                <a:srgbClr val="0070C0"/>
              </a:solidFill>
              <a:latin typeface="Britannic Bold" pitchFamily="34" charset="0"/>
            </a:endParaRPr>
          </a:p>
        </p:txBody>
      </p:sp>
      <p:sp>
        <p:nvSpPr>
          <p:cNvPr id="4" name="TextBox 3"/>
          <p:cNvSpPr txBox="1"/>
          <p:nvPr/>
        </p:nvSpPr>
        <p:spPr>
          <a:xfrm>
            <a:off x="2582944" y="3142617"/>
            <a:ext cx="3638747" cy="1815882"/>
          </a:xfrm>
          <a:prstGeom prst="rect">
            <a:avLst/>
          </a:prstGeom>
          <a:noFill/>
        </p:spPr>
        <p:txBody>
          <a:bodyPr wrap="square" rtlCol="0">
            <a:spAutoFit/>
          </a:bodyPr>
          <a:lstStyle/>
          <a:p>
            <a:r>
              <a:rPr lang="en-US" sz="2800" dirty="0" smtClean="0">
                <a:solidFill>
                  <a:srgbClr val="7030A0"/>
                </a:solidFill>
                <a:latin typeface="Dutch801 XBd BT" pitchFamily="18" charset="0"/>
              </a:rPr>
              <a:t>Reflection (I-Time)</a:t>
            </a:r>
          </a:p>
          <a:p>
            <a:r>
              <a:rPr lang="en-US" sz="2800" dirty="0" smtClean="0">
                <a:solidFill>
                  <a:srgbClr val="7030A0"/>
                </a:solidFill>
                <a:latin typeface="Dutch801 XBd BT" pitchFamily="18" charset="0"/>
              </a:rPr>
              <a:t>Leadership Moments</a:t>
            </a:r>
          </a:p>
          <a:p>
            <a:r>
              <a:rPr lang="en-US" sz="2800" dirty="0" smtClean="0">
                <a:solidFill>
                  <a:srgbClr val="7030A0"/>
                </a:solidFill>
                <a:latin typeface="Dutch801 XBd BT" pitchFamily="18" charset="0"/>
              </a:rPr>
              <a:t>Networking Time</a:t>
            </a:r>
          </a:p>
          <a:p>
            <a:r>
              <a:rPr lang="en-US" sz="2800" dirty="0" smtClean="0">
                <a:solidFill>
                  <a:srgbClr val="7030A0"/>
                </a:solidFill>
                <a:latin typeface="Dutch801 XBd BT" pitchFamily="18" charset="0"/>
              </a:rPr>
              <a:t>Plus/Delta</a:t>
            </a:r>
            <a:endParaRPr lang="en-US" sz="2800" dirty="0">
              <a:solidFill>
                <a:srgbClr val="7030A0"/>
              </a:solidFill>
              <a:latin typeface="Dutch801 XBd BT" pitchFamily="18" charset="0"/>
            </a:endParaRPr>
          </a:p>
        </p:txBody>
      </p:sp>
      <p:sp>
        <p:nvSpPr>
          <p:cNvPr id="5" name="TextBox 4"/>
          <p:cNvSpPr txBox="1"/>
          <p:nvPr/>
        </p:nvSpPr>
        <p:spPr>
          <a:xfrm>
            <a:off x="5637229" y="4996206"/>
            <a:ext cx="2894029" cy="584775"/>
          </a:xfrm>
          <a:prstGeom prst="rect">
            <a:avLst/>
          </a:prstGeom>
          <a:noFill/>
        </p:spPr>
        <p:txBody>
          <a:bodyPr wrap="square" rtlCol="0">
            <a:spAutoFit/>
          </a:bodyPr>
          <a:lstStyle/>
          <a:p>
            <a:r>
              <a:rPr lang="en-US" sz="3200" dirty="0" smtClean="0">
                <a:solidFill>
                  <a:srgbClr val="B30838"/>
                </a:solidFill>
                <a:latin typeface="Vineta BT" pitchFamily="82" charset="0"/>
              </a:rPr>
              <a:t>Projects</a:t>
            </a:r>
            <a:endParaRPr lang="en-US" sz="3200" dirty="0">
              <a:solidFill>
                <a:srgbClr val="B30838"/>
              </a:solidFill>
              <a:latin typeface="Vineta BT" pitchFamily="82" charset="0"/>
            </a:endParaRPr>
          </a:p>
        </p:txBody>
      </p:sp>
    </p:spTree>
    <p:extLst>
      <p:ext uri="{BB962C8B-B14F-4D97-AF65-F5344CB8AC3E}">
        <p14:creationId xmlns:p14="http://schemas.microsoft.com/office/powerpoint/2010/main" val="120430211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Coaching</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71600" y="1280160"/>
            <a:ext cx="6383635" cy="4708082"/>
          </a:xfrm>
          <a:prstGeom prst="rect">
            <a:avLst/>
          </a:prstGeom>
        </p:spPr>
      </p:pic>
    </p:spTree>
    <p:extLst>
      <p:ext uri="{BB962C8B-B14F-4D97-AF65-F5344CB8AC3E}">
        <p14:creationId xmlns:p14="http://schemas.microsoft.com/office/powerpoint/2010/main" val="176598582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Major Topic Session Format</a:t>
            </a:r>
          </a:p>
        </p:txBody>
      </p:sp>
      <p:sp>
        <p:nvSpPr>
          <p:cNvPr id="2" name="TextBox 1"/>
          <p:cNvSpPr txBox="1"/>
          <p:nvPr/>
        </p:nvSpPr>
        <p:spPr>
          <a:xfrm>
            <a:off x="457200" y="1517716"/>
            <a:ext cx="2691353" cy="523220"/>
          </a:xfrm>
          <a:prstGeom prst="rect">
            <a:avLst/>
          </a:prstGeom>
          <a:noFill/>
        </p:spPr>
        <p:txBody>
          <a:bodyPr wrap="square" rtlCol="0">
            <a:spAutoFit/>
          </a:bodyPr>
          <a:lstStyle/>
          <a:p>
            <a:r>
              <a:rPr lang="en-US" sz="2800" b="1" u="sng" dirty="0" smtClean="0">
                <a:solidFill>
                  <a:srgbClr val="00B050"/>
                </a:solidFill>
                <a:latin typeface="Arial Black" pitchFamily="34" charset="0"/>
              </a:rPr>
              <a:t>Engagement</a:t>
            </a:r>
            <a:endParaRPr lang="en-US" sz="2800" b="1" u="sng" dirty="0">
              <a:solidFill>
                <a:srgbClr val="00B050"/>
              </a:solidFill>
              <a:latin typeface="Arial Black" pitchFamily="34" charset="0"/>
            </a:endParaRPr>
          </a:p>
        </p:txBody>
      </p:sp>
      <p:sp>
        <p:nvSpPr>
          <p:cNvPr id="3" name="TextBox 2"/>
          <p:cNvSpPr txBox="1"/>
          <p:nvPr/>
        </p:nvSpPr>
        <p:spPr>
          <a:xfrm>
            <a:off x="1244338" y="2300140"/>
            <a:ext cx="4025245" cy="1077218"/>
          </a:xfrm>
          <a:prstGeom prst="rect">
            <a:avLst/>
          </a:prstGeom>
          <a:noFill/>
        </p:spPr>
        <p:txBody>
          <a:bodyPr wrap="square" rtlCol="0">
            <a:spAutoFit/>
          </a:bodyPr>
          <a:lstStyle/>
          <a:p>
            <a:r>
              <a:rPr lang="en-US" sz="3200" dirty="0" smtClean="0">
                <a:solidFill>
                  <a:srgbClr val="0070C0"/>
                </a:solidFill>
                <a:latin typeface="Britannic Bold" pitchFamily="34" charset="0"/>
              </a:rPr>
              <a:t>Presentation</a:t>
            </a:r>
          </a:p>
          <a:p>
            <a:r>
              <a:rPr lang="en-US" sz="3200" dirty="0" smtClean="0">
                <a:solidFill>
                  <a:srgbClr val="0070C0"/>
                </a:solidFill>
                <a:latin typeface="Britannic Bold" pitchFamily="34" charset="0"/>
              </a:rPr>
              <a:t>Discussion</a:t>
            </a:r>
            <a:endParaRPr lang="en-US" sz="3200" dirty="0">
              <a:solidFill>
                <a:srgbClr val="0070C0"/>
              </a:solidFill>
              <a:latin typeface="Britannic Bold" pitchFamily="34" charset="0"/>
            </a:endParaRPr>
          </a:p>
        </p:txBody>
      </p:sp>
      <p:sp>
        <p:nvSpPr>
          <p:cNvPr id="4" name="TextBox 3"/>
          <p:cNvSpPr txBox="1"/>
          <p:nvPr/>
        </p:nvSpPr>
        <p:spPr>
          <a:xfrm>
            <a:off x="2950589" y="3642982"/>
            <a:ext cx="2394409" cy="1384995"/>
          </a:xfrm>
          <a:prstGeom prst="rect">
            <a:avLst/>
          </a:prstGeom>
          <a:noFill/>
        </p:spPr>
        <p:txBody>
          <a:bodyPr wrap="square" rtlCol="0">
            <a:spAutoFit/>
          </a:bodyPr>
          <a:lstStyle/>
          <a:p>
            <a:r>
              <a:rPr lang="en-US" sz="2800" b="1" u="sng" dirty="0" smtClean="0">
                <a:solidFill>
                  <a:srgbClr val="00B050"/>
                </a:solidFill>
                <a:latin typeface="Dutch801 XBd BT" pitchFamily="18" charset="0"/>
              </a:rPr>
              <a:t>Engagement</a:t>
            </a:r>
          </a:p>
          <a:p>
            <a:r>
              <a:rPr lang="en-US" sz="2800" dirty="0" smtClean="0">
                <a:solidFill>
                  <a:srgbClr val="7030A0"/>
                </a:solidFill>
                <a:latin typeface="Dutch801 XBd BT" pitchFamily="18" charset="0"/>
              </a:rPr>
              <a:t>Exercises</a:t>
            </a:r>
          </a:p>
          <a:p>
            <a:r>
              <a:rPr lang="en-US" sz="2800" dirty="0" smtClean="0">
                <a:solidFill>
                  <a:srgbClr val="7030A0"/>
                </a:solidFill>
                <a:latin typeface="Dutch801 XBd BT" pitchFamily="18" charset="0"/>
              </a:rPr>
              <a:t>Breakouts</a:t>
            </a:r>
            <a:endParaRPr lang="en-US" sz="2800" dirty="0">
              <a:solidFill>
                <a:srgbClr val="7030A0"/>
              </a:solidFill>
              <a:latin typeface="Dutch801 XBd BT" pitchFamily="18" charset="0"/>
            </a:endParaRPr>
          </a:p>
        </p:txBody>
      </p:sp>
      <p:sp>
        <p:nvSpPr>
          <p:cNvPr id="5" name="TextBox 4"/>
          <p:cNvSpPr txBox="1"/>
          <p:nvPr/>
        </p:nvSpPr>
        <p:spPr>
          <a:xfrm>
            <a:off x="5118755" y="5257816"/>
            <a:ext cx="3720445" cy="523220"/>
          </a:xfrm>
          <a:prstGeom prst="rect">
            <a:avLst/>
          </a:prstGeom>
          <a:noFill/>
        </p:spPr>
        <p:txBody>
          <a:bodyPr wrap="square" rtlCol="0">
            <a:spAutoFit/>
          </a:bodyPr>
          <a:lstStyle/>
          <a:p>
            <a:r>
              <a:rPr lang="en-US" sz="2800" b="1" u="sng" dirty="0" smtClean="0">
                <a:solidFill>
                  <a:srgbClr val="00B050"/>
                </a:solidFill>
                <a:latin typeface="Vineta BT" pitchFamily="82" charset="0"/>
              </a:rPr>
              <a:t>Engagement</a:t>
            </a:r>
            <a:endParaRPr lang="en-US" sz="2800" b="1" u="sng" dirty="0">
              <a:solidFill>
                <a:srgbClr val="00B050"/>
              </a:solidFill>
              <a:latin typeface="Vineta BT" pitchFamily="82" charset="0"/>
            </a:endParaRPr>
          </a:p>
        </p:txBody>
      </p:sp>
    </p:spTree>
    <p:extLst>
      <p:ext uri="{BB962C8B-B14F-4D97-AF65-F5344CB8AC3E}">
        <p14:creationId xmlns:p14="http://schemas.microsoft.com/office/powerpoint/2010/main" val="254585236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Engagement</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914400" y="2103120"/>
            <a:ext cx="7315200" cy="2651760"/>
          </a:xfrm>
          <a:prstGeom prst="rect">
            <a:avLst/>
          </a:prstGeom>
        </p:spPr>
      </p:pic>
    </p:spTree>
    <p:extLst>
      <p:ext uri="{BB962C8B-B14F-4D97-AF65-F5344CB8AC3E}">
        <p14:creationId xmlns:p14="http://schemas.microsoft.com/office/powerpoint/2010/main" val="327522711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Projects</a:t>
            </a:r>
          </a:p>
        </p:txBody>
      </p:sp>
      <p:sp>
        <p:nvSpPr>
          <p:cNvPr id="2" name="TextBox 1"/>
          <p:cNvSpPr txBox="1"/>
          <p:nvPr/>
        </p:nvSpPr>
        <p:spPr>
          <a:xfrm>
            <a:off x="457199" y="1517716"/>
            <a:ext cx="6627044" cy="523220"/>
          </a:xfrm>
          <a:prstGeom prst="rect">
            <a:avLst/>
          </a:prstGeom>
          <a:noFill/>
        </p:spPr>
        <p:txBody>
          <a:bodyPr wrap="square" rtlCol="0">
            <a:spAutoFit/>
          </a:bodyPr>
          <a:lstStyle/>
          <a:p>
            <a:r>
              <a:rPr lang="en-US" sz="2800" dirty="0" smtClean="0">
                <a:solidFill>
                  <a:srgbClr val="00B050"/>
                </a:solidFill>
                <a:latin typeface="Arial Black" pitchFamily="34" charset="0"/>
              </a:rPr>
              <a:t>Presentation to Council of Deans</a:t>
            </a:r>
            <a:endParaRPr lang="en-US" sz="2800" dirty="0">
              <a:solidFill>
                <a:srgbClr val="00B050"/>
              </a:solidFill>
              <a:latin typeface="Arial Black" pitchFamily="34" charset="0"/>
            </a:endParaRPr>
          </a:p>
        </p:txBody>
      </p:sp>
      <p:sp>
        <p:nvSpPr>
          <p:cNvPr id="3" name="TextBox 2"/>
          <p:cNvSpPr txBox="1"/>
          <p:nvPr/>
        </p:nvSpPr>
        <p:spPr>
          <a:xfrm>
            <a:off x="1244337" y="2300140"/>
            <a:ext cx="4751110" cy="584775"/>
          </a:xfrm>
          <a:prstGeom prst="rect">
            <a:avLst/>
          </a:prstGeom>
          <a:noFill/>
        </p:spPr>
        <p:txBody>
          <a:bodyPr wrap="square" rtlCol="0">
            <a:spAutoFit/>
          </a:bodyPr>
          <a:lstStyle/>
          <a:p>
            <a:r>
              <a:rPr lang="en-US" sz="3200" dirty="0" smtClean="0">
                <a:solidFill>
                  <a:srgbClr val="0070C0"/>
                </a:solidFill>
                <a:latin typeface="Britannic Bold" pitchFamily="34" charset="0"/>
              </a:rPr>
              <a:t>In-Between Session Work</a:t>
            </a:r>
            <a:endParaRPr lang="en-US" sz="3200" dirty="0">
              <a:solidFill>
                <a:srgbClr val="0070C0"/>
              </a:solidFill>
              <a:latin typeface="Britannic Bold" pitchFamily="34" charset="0"/>
            </a:endParaRPr>
          </a:p>
        </p:txBody>
      </p:sp>
      <p:sp>
        <p:nvSpPr>
          <p:cNvPr id="4" name="TextBox 3"/>
          <p:cNvSpPr txBox="1"/>
          <p:nvPr/>
        </p:nvSpPr>
        <p:spPr>
          <a:xfrm>
            <a:off x="2582945" y="3142617"/>
            <a:ext cx="3959258" cy="1384995"/>
          </a:xfrm>
          <a:prstGeom prst="rect">
            <a:avLst/>
          </a:prstGeom>
          <a:noFill/>
        </p:spPr>
        <p:txBody>
          <a:bodyPr wrap="square" rtlCol="0">
            <a:spAutoFit/>
          </a:bodyPr>
          <a:lstStyle/>
          <a:p>
            <a:r>
              <a:rPr lang="en-US" sz="2800" dirty="0" smtClean="0">
                <a:solidFill>
                  <a:srgbClr val="7030A0"/>
                </a:solidFill>
                <a:latin typeface="Dutch801 XBd BT" pitchFamily="18" charset="0"/>
              </a:rPr>
              <a:t>Required Networking</a:t>
            </a:r>
          </a:p>
          <a:p>
            <a:r>
              <a:rPr lang="en-US" sz="2800" dirty="0" smtClean="0">
                <a:solidFill>
                  <a:srgbClr val="7030A0"/>
                </a:solidFill>
                <a:latin typeface="Dutch801 XBd BT" pitchFamily="18" charset="0"/>
              </a:rPr>
              <a:t>Outside Comfort Zone</a:t>
            </a:r>
          </a:p>
          <a:p>
            <a:r>
              <a:rPr lang="en-US" sz="2800" dirty="0" smtClean="0">
                <a:solidFill>
                  <a:srgbClr val="7030A0"/>
                </a:solidFill>
                <a:latin typeface="Dutch801 XBd BT" pitchFamily="18" charset="0"/>
              </a:rPr>
              <a:t>Use Skills Learned</a:t>
            </a:r>
            <a:endParaRPr lang="en-US" sz="2800" dirty="0">
              <a:solidFill>
                <a:srgbClr val="7030A0"/>
              </a:solidFill>
              <a:latin typeface="Dutch801 XBd BT" pitchFamily="18" charset="0"/>
            </a:endParaRPr>
          </a:p>
        </p:txBody>
      </p:sp>
      <p:sp>
        <p:nvSpPr>
          <p:cNvPr id="5" name="TextBox 4"/>
          <p:cNvSpPr txBox="1"/>
          <p:nvPr/>
        </p:nvSpPr>
        <p:spPr>
          <a:xfrm>
            <a:off x="4949072" y="4996206"/>
            <a:ext cx="3582186" cy="1077218"/>
          </a:xfrm>
          <a:prstGeom prst="rect">
            <a:avLst/>
          </a:prstGeom>
          <a:noFill/>
        </p:spPr>
        <p:txBody>
          <a:bodyPr wrap="square" rtlCol="0">
            <a:spAutoFit/>
          </a:bodyPr>
          <a:lstStyle/>
          <a:p>
            <a:r>
              <a:rPr lang="en-US" sz="3200" dirty="0" smtClean="0">
                <a:solidFill>
                  <a:srgbClr val="B30838"/>
                </a:solidFill>
                <a:latin typeface="Vineta BT" pitchFamily="82" charset="0"/>
              </a:rPr>
              <a:t>Facilitator Learning</a:t>
            </a:r>
            <a:endParaRPr lang="en-US" sz="3200" dirty="0">
              <a:solidFill>
                <a:srgbClr val="B30838"/>
              </a:solidFill>
              <a:latin typeface="Vineta BT" pitchFamily="82" charset="0"/>
            </a:endParaRPr>
          </a:p>
        </p:txBody>
      </p:sp>
    </p:spTree>
    <p:extLst>
      <p:ext uri="{BB962C8B-B14F-4D97-AF65-F5344CB8AC3E}">
        <p14:creationId xmlns:p14="http://schemas.microsoft.com/office/powerpoint/2010/main" val="168679165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solidFill>
                  <a:srgbClr val="00B050"/>
                </a:solidFill>
                <a:latin typeface="Arial" charset="0"/>
                <a:ea typeface="ＭＳ Ｐゴシック" pitchFamily="96" charset="-128"/>
              </a:rPr>
              <a:t>Workshop Feedback</a:t>
            </a:r>
          </a:p>
        </p:txBody>
      </p:sp>
      <p:sp>
        <p:nvSpPr>
          <p:cNvPr id="16387" name="Content Placeholder 2"/>
          <p:cNvSpPr>
            <a:spLocks noGrp="1"/>
          </p:cNvSpPr>
          <p:nvPr>
            <p:ph idx="4294967295"/>
          </p:nvPr>
        </p:nvSpPr>
        <p:spPr>
          <a:xfrm>
            <a:off x="533400" y="1600200"/>
            <a:ext cx="8229600" cy="4525963"/>
          </a:xfrm>
        </p:spPr>
        <p:txBody>
          <a:bodyPr/>
          <a:lstStyle/>
          <a:p>
            <a:pPr eaLnBrk="1" hangingPunct="1"/>
            <a:r>
              <a:rPr lang="en-US" sz="3200" dirty="0" smtClean="0">
                <a:solidFill>
                  <a:schemeClr val="tx1"/>
                </a:solidFill>
                <a:latin typeface="Arial" charset="0"/>
                <a:ea typeface="ＭＳ Ｐゴシック" pitchFamily="96" charset="-128"/>
              </a:rPr>
              <a:t>Networking opportunities</a:t>
            </a:r>
          </a:p>
          <a:p>
            <a:pPr eaLnBrk="1" hangingPunct="1"/>
            <a:r>
              <a:rPr lang="en-US" sz="3200" dirty="0" smtClean="0">
                <a:solidFill>
                  <a:schemeClr val="tx1"/>
                </a:solidFill>
                <a:latin typeface="Arial" charset="0"/>
                <a:ea typeface="ＭＳ Ｐゴシック" pitchFamily="96" charset="-128"/>
              </a:rPr>
              <a:t>“Not just lectures”</a:t>
            </a:r>
          </a:p>
          <a:p>
            <a:pPr eaLnBrk="1" hangingPunct="1"/>
            <a:r>
              <a:rPr lang="en-US" sz="3200" dirty="0" smtClean="0">
                <a:solidFill>
                  <a:schemeClr val="tx1"/>
                </a:solidFill>
                <a:latin typeface="Arial" charset="0"/>
                <a:ea typeface="ＭＳ Ｐゴシック" pitchFamily="96" charset="-128"/>
              </a:rPr>
              <a:t>Immediately usable toolkit</a:t>
            </a:r>
          </a:p>
          <a:p>
            <a:pPr eaLnBrk="1" hangingPunct="1"/>
            <a:r>
              <a:rPr lang="en-US" sz="3200" dirty="0" smtClean="0">
                <a:solidFill>
                  <a:schemeClr val="tx1"/>
                </a:solidFill>
                <a:latin typeface="Arial" charset="0"/>
                <a:ea typeface="ＭＳ Ｐゴシック" pitchFamily="96" charset="-128"/>
              </a:rPr>
              <a:t>New perspectives beyond leadership</a:t>
            </a:r>
          </a:p>
          <a:p>
            <a:pPr eaLnBrk="1" hangingPunct="1"/>
            <a:r>
              <a:rPr lang="en-US" sz="3200" dirty="0" smtClean="0">
                <a:solidFill>
                  <a:schemeClr val="tx1"/>
                </a:solidFill>
                <a:latin typeface="Arial" charset="0"/>
                <a:ea typeface="ＭＳ Ｐゴシック" pitchFamily="96" charset="-128"/>
              </a:rPr>
              <a:t>Endorsed by Council of Academic CIOs</a:t>
            </a:r>
          </a:p>
          <a:p>
            <a:pPr eaLnBrk="1" hangingPunct="1"/>
            <a:r>
              <a:rPr lang="en-US" sz="3200" dirty="0" smtClean="0">
                <a:solidFill>
                  <a:schemeClr val="tx1"/>
                </a:solidFill>
                <a:latin typeface="Arial" charset="0"/>
                <a:ea typeface="ＭＳ Ｐゴシック" pitchFamily="96" charset="-128"/>
              </a:rPr>
              <a:t>Over 1/3 of participants assisting for 2011</a:t>
            </a:r>
            <a:endParaRPr lang="en-US" sz="3200" dirty="0">
              <a:solidFill>
                <a:schemeClr val="tx1"/>
              </a:solidFill>
              <a:latin typeface="Arial" charset="0"/>
              <a:ea typeface="ＭＳ Ｐゴシック" pitchFamily="96" charset="-128"/>
            </a:endParaRPr>
          </a:p>
        </p:txBody>
      </p:sp>
    </p:spTree>
    <p:extLst>
      <p:ext uri="{BB962C8B-B14F-4D97-AF65-F5344CB8AC3E}">
        <p14:creationId xmlns:p14="http://schemas.microsoft.com/office/powerpoint/2010/main" val="53987356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solidFill>
                  <a:srgbClr val="0070C0"/>
                </a:solidFill>
                <a:latin typeface="Arial" charset="0"/>
                <a:ea typeface="ＭＳ Ｐゴシック" pitchFamily="96" charset="-128"/>
              </a:rPr>
              <a:t>Discuss</a:t>
            </a:r>
          </a:p>
        </p:txBody>
      </p:sp>
      <p:sp>
        <p:nvSpPr>
          <p:cNvPr id="16387" name="Content Placeholder 2"/>
          <p:cNvSpPr>
            <a:spLocks noGrp="1"/>
          </p:cNvSpPr>
          <p:nvPr>
            <p:ph idx="4294967295"/>
          </p:nvPr>
        </p:nvSpPr>
        <p:spPr>
          <a:xfrm>
            <a:off x="533400" y="1600200"/>
            <a:ext cx="8229600" cy="4525963"/>
          </a:xfrm>
        </p:spPr>
        <p:txBody>
          <a:bodyPr/>
          <a:lstStyle/>
          <a:p>
            <a:pPr eaLnBrk="1" hangingPunct="1"/>
            <a:r>
              <a:rPr lang="en-US" dirty="0" smtClean="0">
                <a:solidFill>
                  <a:schemeClr val="tx1"/>
                </a:solidFill>
                <a:latin typeface="Arial" charset="0"/>
                <a:ea typeface="ＭＳ Ｐゴシック" pitchFamily="96" charset="-128"/>
              </a:rPr>
              <a:t>What interests you?</a:t>
            </a:r>
          </a:p>
          <a:p>
            <a:pPr eaLnBrk="1" hangingPunct="1"/>
            <a:endParaRPr lang="en-US" dirty="0" smtClean="0">
              <a:solidFill>
                <a:schemeClr val="tx1"/>
              </a:solidFill>
              <a:latin typeface="Arial" charset="0"/>
              <a:ea typeface="ＭＳ Ｐゴシック" pitchFamily="96" charset="-128"/>
            </a:endParaRPr>
          </a:p>
          <a:p>
            <a:pPr eaLnBrk="1" hangingPunct="1"/>
            <a:r>
              <a:rPr lang="en-US" dirty="0" smtClean="0">
                <a:solidFill>
                  <a:schemeClr val="tx1"/>
                </a:solidFill>
                <a:latin typeface="Arial" charset="0"/>
                <a:ea typeface="ＭＳ Ｐゴシック" pitchFamily="96" charset="-128"/>
              </a:rPr>
              <a:t>What do you want more details about?</a:t>
            </a:r>
          </a:p>
          <a:p>
            <a:pPr eaLnBrk="1" hangingPunct="1"/>
            <a:endParaRPr lang="en-US" dirty="0" smtClean="0">
              <a:solidFill>
                <a:schemeClr val="tx1"/>
              </a:solidFill>
              <a:latin typeface="Arial" charset="0"/>
              <a:ea typeface="ＭＳ Ｐゴシック" pitchFamily="96" charset="-128"/>
            </a:endParaRPr>
          </a:p>
          <a:p>
            <a:pPr eaLnBrk="1" hangingPunct="1"/>
            <a:r>
              <a:rPr lang="en-US" dirty="0" smtClean="0">
                <a:solidFill>
                  <a:schemeClr val="tx1"/>
                </a:solidFill>
                <a:latin typeface="Arial" charset="0"/>
                <a:ea typeface="ＭＳ Ｐゴシック" pitchFamily="96" charset="-128"/>
              </a:rPr>
              <a:t>What ideas for improvement came to mind?</a:t>
            </a:r>
          </a:p>
        </p:txBody>
      </p:sp>
    </p:spTree>
    <p:extLst>
      <p:ext uri="{BB962C8B-B14F-4D97-AF65-F5344CB8AC3E}">
        <p14:creationId xmlns:p14="http://schemas.microsoft.com/office/powerpoint/2010/main" val="153434967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Plus/Delta</a:t>
            </a:r>
          </a:p>
        </p:txBody>
      </p:sp>
      <p:sp>
        <p:nvSpPr>
          <p:cNvPr id="16387" name="Content Placeholder 2"/>
          <p:cNvSpPr>
            <a:spLocks noGrp="1"/>
          </p:cNvSpPr>
          <p:nvPr>
            <p:ph idx="4294967295"/>
          </p:nvPr>
        </p:nvSpPr>
        <p:spPr>
          <a:xfrm>
            <a:off x="533400" y="1600200"/>
            <a:ext cx="4019746" cy="4525963"/>
          </a:xfrm>
        </p:spPr>
        <p:txBody>
          <a:bodyPr/>
          <a:lstStyle/>
          <a:p>
            <a:pPr marL="0" indent="0" eaLnBrk="1" hangingPunct="1">
              <a:buNone/>
            </a:pPr>
            <a:r>
              <a:rPr lang="en-US" b="1" u="sng" dirty="0" smtClean="0">
                <a:solidFill>
                  <a:srgbClr val="0084A9"/>
                </a:solidFill>
                <a:latin typeface="Arial" charset="0"/>
                <a:ea typeface="ＭＳ Ｐゴシック" pitchFamily="96" charset="-128"/>
              </a:rPr>
              <a:t>Plus</a:t>
            </a:r>
          </a:p>
          <a:p>
            <a:pPr eaLnBrk="1" hangingPunct="1"/>
            <a:r>
              <a:rPr lang="en-US" sz="2400" dirty="0" smtClean="0">
                <a:latin typeface="Arial" charset="0"/>
                <a:ea typeface="ＭＳ Ｐゴシック" pitchFamily="96" charset="-128"/>
              </a:rPr>
              <a:t>participants do the workshop</a:t>
            </a:r>
          </a:p>
          <a:p>
            <a:pPr eaLnBrk="1" hangingPunct="1"/>
            <a:r>
              <a:rPr lang="en-US" sz="2400" dirty="0" smtClean="0">
                <a:latin typeface="Arial" charset="0"/>
                <a:ea typeface="ＭＳ Ｐゴシック" pitchFamily="96" charset="-128"/>
              </a:rPr>
              <a:t>participants help facilitate later sessions</a:t>
            </a:r>
          </a:p>
          <a:p>
            <a:pPr eaLnBrk="1" hangingPunct="1"/>
            <a:r>
              <a:rPr lang="en-US" sz="2400" dirty="0" smtClean="0">
                <a:latin typeface="Arial" charset="0"/>
                <a:ea typeface="ＭＳ Ｐゴシック" pitchFamily="96" charset="-128"/>
              </a:rPr>
              <a:t>have group have goals wanting to change and coaches work to help accomplish</a:t>
            </a:r>
          </a:p>
          <a:p>
            <a:pPr eaLnBrk="1" hangingPunct="1"/>
            <a:r>
              <a:rPr lang="en-US" sz="2400" dirty="0" smtClean="0">
                <a:latin typeface="Arial" charset="0"/>
                <a:ea typeface="ＭＳ Ｐゴシック" pitchFamily="96" charset="-128"/>
              </a:rPr>
              <a:t>graduation requirements</a:t>
            </a:r>
          </a:p>
        </p:txBody>
      </p:sp>
      <p:sp>
        <p:nvSpPr>
          <p:cNvPr id="4" name="Content Placeholder 2"/>
          <p:cNvSpPr txBox="1">
            <a:spLocks/>
          </p:cNvSpPr>
          <p:nvPr/>
        </p:nvSpPr>
        <p:spPr bwMode="auto">
          <a:xfrm>
            <a:off x="4754880" y="1601788"/>
            <a:ext cx="4019746"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b="1" u="sng" dirty="0" smtClean="0">
                <a:solidFill>
                  <a:srgbClr val="FFC000"/>
                </a:solidFill>
                <a:latin typeface="Arial" charset="0"/>
                <a:ea typeface="ＭＳ Ｐゴシック" pitchFamily="96" charset="-128"/>
              </a:rPr>
              <a:t>Delta</a:t>
            </a:r>
          </a:p>
          <a:p>
            <a:pPr eaLnBrk="1" hangingPunct="1"/>
            <a:r>
              <a:rPr lang="en-US" sz="2400" dirty="0" smtClean="0">
                <a:latin typeface="Arial" charset="0"/>
                <a:ea typeface="ＭＳ Ｐゴシック" pitchFamily="96" charset="-128"/>
              </a:rPr>
              <a:t>need more wireless </a:t>
            </a:r>
            <a:r>
              <a:rPr lang="en-US" sz="2400" dirty="0" err="1" smtClean="0">
                <a:latin typeface="Arial" charset="0"/>
                <a:ea typeface="ＭＳ Ｐゴシック" pitchFamily="96" charset="-128"/>
              </a:rPr>
              <a:t>mics</a:t>
            </a:r>
            <a:endParaRPr lang="en-US" sz="2400" dirty="0" smtClean="0">
              <a:latin typeface="Arial" charset="0"/>
              <a:ea typeface="ＭＳ Ｐゴシック" pitchFamily="96" charset="-128"/>
            </a:endParaRPr>
          </a:p>
          <a:p>
            <a:pPr eaLnBrk="1" hangingPunct="1"/>
            <a:r>
              <a:rPr lang="en-US" sz="2400" dirty="0" smtClean="0">
                <a:latin typeface="Arial" charset="0"/>
                <a:ea typeface="ＭＳ Ｐゴシック" pitchFamily="96" charset="-128"/>
              </a:rPr>
              <a:t>graduation requirements</a:t>
            </a:r>
          </a:p>
          <a:p>
            <a:pPr eaLnBrk="1" hangingPunct="1"/>
            <a:endParaRPr lang="en-US" dirty="0" smtClean="0">
              <a:latin typeface="Arial" charset="0"/>
              <a:ea typeface="ＭＳ Ｐゴシック" pitchFamily="96" charset="-128"/>
            </a:endParaRPr>
          </a:p>
        </p:txBody>
      </p:sp>
    </p:spTree>
    <p:extLst>
      <p:ext uri="{BB962C8B-B14F-4D97-AF65-F5344CB8AC3E}">
        <p14:creationId xmlns:p14="http://schemas.microsoft.com/office/powerpoint/2010/main" val="142186023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14400" y="2103120"/>
            <a:ext cx="7315200" cy="2651760"/>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Pre-Presentation </a:t>
            </a:r>
            <a:r>
              <a:rPr lang="en-US" cap="none" dirty="0" err="1" smtClean="0">
                <a:latin typeface="Arial" charset="0"/>
                <a:ea typeface="ＭＳ Ｐゴシック" pitchFamily="96" charset="-128"/>
              </a:rPr>
              <a:t>Administrivia</a:t>
            </a:r>
            <a:endParaRPr lang="en-US" cap="none" dirty="0" smtClean="0">
              <a:latin typeface="Arial" charset="0"/>
              <a:ea typeface="ＭＳ Ｐゴシック" pitchFamily="96" charset="-128"/>
            </a:endParaRPr>
          </a:p>
        </p:txBody>
      </p:sp>
      <p:sp>
        <p:nvSpPr>
          <p:cNvPr id="16387" name="Content Placeholder 2"/>
          <p:cNvSpPr>
            <a:spLocks noGrp="1"/>
          </p:cNvSpPr>
          <p:nvPr>
            <p:ph idx="4294967295"/>
          </p:nvPr>
        </p:nvSpPr>
        <p:spPr>
          <a:xfrm>
            <a:off x="533400" y="1600200"/>
            <a:ext cx="8229600" cy="4525963"/>
          </a:xfrm>
        </p:spPr>
        <p:txBody>
          <a:bodyPr/>
          <a:lstStyle/>
          <a:p>
            <a:pPr eaLnBrk="1" hangingPunct="1"/>
            <a:r>
              <a:rPr lang="en-US" dirty="0"/>
              <a:t>Copyright </a:t>
            </a:r>
            <a:r>
              <a:rPr lang="en-US" dirty="0" smtClean="0"/>
              <a:t>Robert Baird, Alex Breen, James </a:t>
            </a:r>
            <a:r>
              <a:rPr lang="en-US" dirty="0" err="1" smtClean="0"/>
              <a:t>Quisenberry</a:t>
            </a:r>
            <a:r>
              <a:rPr lang="en-US" dirty="0" smtClean="0"/>
              <a:t>, Chuck Thompson, 2011. </a:t>
            </a:r>
            <a:r>
              <a:rPr lang="en-US" dirty="0"/>
              <a:t>This work is the intellectual property of the </a:t>
            </a:r>
            <a:r>
              <a:rPr lang="en-US" dirty="0" smtClean="0"/>
              <a:t>authors. </a:t>
            </a:r>
            <a:r>
              <a:rPr lang="en-US" dirty="0"/>
              <a:t>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t>
            </a:r>
            <a:r>
              <a:rPr lang="en-US" dirty="0" smtClean="0"/>
              <a:t>authors.</a:t>
            </a:r>
            <a:endParaRPr lang="en-US" dirty="0"/>
          </a:p>
        </p:txBody>
      </p:sp>
    </p:spTree>
    <p:extLst>
      <p:ext uri="{BB962C8B-B14F-4D97-AF65-F5344CB8AC3E}">
        <p14:creationId xmlns:p14="http://schemas.microsoft.com/office/powerpoint/2010/main" val="51401703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Preparing, Comparing, Sharing</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31520" y="1828800"/>
            <a:ext cx="7589520" cy="3200400"/>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Starting Point</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990" y="1498093"/>
            <a:ext cx="294322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439" y="2099722"/>
            <a:ext cx="28098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thomp\AppData\Local\Temp\Temp1_imark_1867_bold.zip\imark_1867_bold\pc\1867_5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696" y="4354428"/>
            <a:ext cx="476250" cy="8096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2832949" y="2997724"/>
            <a:ext cx="1518747" cy="1234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a:off x="4853773" y="2997724"/>
            <a:ext cx="1631868" cy="1234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15251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a:latin typeface="Arial" charset="0"/>
                <a:ea typeface="ＭＳ Ｐゴシック" pitchFamily="96" charset="-128"/>
              </a:rPr>
              <a:t>Spreading the Word</a:t>
            </a:r>
            <a:endParaRPr lang="en-US" cap="none" dirty="0" smtClean="0">
              <a:latin typeface="Arial" charset="0"/>
              <a:ea typeface="ＭＳ Ｐゴシック" pitchFamily="96" charset="-128"/>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822960" y="1463040"/>
            <a:ext cx="7498080" cy="4480560"/>
          </a:xfrm>
          <a:prstGeom prst="rect">
            <a:avLst/>
          </a:prstGeom>
        </p:spPr>
      </p:pic>
    </p:spTree>
    <p:extLst>
      <p:ext uri="{BB962C8B-B14F-4D97-AF65-F5344CB8AC3E}">
        <p14:creationId xmlns:p14="http://schemas.microsoft.com/office/powerpoint/2010/main" val="363341984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Participants</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280160"/>
            <a:ext cx="66675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48563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Participant Units</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463040" y="1188721"/>
            <a:ext cx="6140654" cy="4663615"/>
          </a:xfrm>
          <a:prstGeom prst="rect">
            <a:avLst/>
          </a:prstGeom>
        </p:spPr>
      </p:pic>
    </p:spTree>
    <p:extLst>
      <p:ext uri="{BB962C8B-B14F-4D97-AF65-F5344CB8AC3E}">
        <p14:creationId xmlns:p14="http://schemas.microsoft.com/office/powerpoint/2010/main" val="335143066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Topics</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731520" y="1463040"/>
            <a:ext cx="7772400" cy="4023360"/>
          </a:xfrm>
          <a:prstGeom prst="rect">
            <a:avLst/>
          </a:prstGeom>
        </p:spPr>
      </p:pic>
    </p:spTree>
    <p:extLst>
      <p:ext uri="{BB962C8B-B14F-4D97-AF65-F5344CB8AC3E}">
        <p14:creationId xmlns:p14="http://schemas.microsoft.com/office/powerpoint/2010/main" val="283105818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Topics (But Wait)</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l="7754" t="17327" r="7761" b="16003"/>
          <a:stretch/>
        </p:blipFill>
        <p:spPr>
          <a:xfrm>
            <a:off x="822960" y="1280160"/>
            <a:ext cx="7498080" cy="4572000"/>
          </a:xfrm>
          <a:prstGeom prst="rect">
            <a:avLst/>
          </a:prstGeom>
        </p:spPr>
      </p:pic>
    </p:spTree>
    <p:extLst>
      <p:ext uri="{BB962C8B-B14F-4D97-AF65-F5344CB8AC3E}">
        <p14:creationId xmlns:p14="http://schemas.microsoft.com/office/powerpoint/2010/main" val="55757967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2827</TotalTime>
  <Words>413</Words>
  <Application>Microsoft Office PowerPoint</Application>
  <PresentationFormat>On-screen Show (4:3)</PresentationFormat>
  <Paragraphs>87</Paragraphs>
  <Slides>19</Slides>
  <Notes>8</Notes>
  <HiddenSlides>0</HiddenSlides>
  <MMClips>0</MMClips>
  <ScaleCrop>false</ScaleCrop>
  <HeadingPairs>
    <vt:vector size="6" baseType="variant">
      <vt:variant>
        <vt:lpstr>Theme</vt:lpstr>
      </vt:variant>
      <vt:variant>
        <vt:i4>1</vt:i4>
      </vt:variant>
      <vt:variant>
        <vt:lpstr>Slide Titles</vt:lpstr>
      </vt:variant>
      <vt:variant>
        <vt:i4>19</vt:i4>
      </vt:variant>
      <vt:variant>
        <vt:lpstr>Custom Shows</vt:lpstr>
      </vt:variant>
      <vt:variant>
        <vt:i4>1</vt:i4>
      </vt:variant>
    </vt:vector>
  </HeadingPairs>
  <TitlesOfParts>
    <vt:vector size="21" baseType="lpstr">
      <vt:lpstr>Office Theme</vt:lpstr>
      <vt:lpstr>Leadership:  Pass It On</vt:lpstr>
      <vt:lpstr>Pre-Presentation Administrivia</vt:lpstr>
      <vt:lpstr>Preparing, Comparing, Sharing</vt:lpstr>
      <vt:lpstr>Starting Point</vt:lpstr>
      <vt:lpstr>Spreading the Word</vt:lpstr>
      <vt:lpstr>Participants</vt:lpstr>
      <vt:lpstr>Participant Units</vt:lpstr>
      <vt:lpstr>Topics</vt:lpstr>
      <vt:lpstr>Topics (But Wait)</vt:lpstr>
      <vt:lpstr>Location, Location, Location</vt:lpstr>
      <vt:lpstr>Workshop Format</vt:lpstr>
      <vt:lpstr>Coaching</vt:lpstr>
      <vt:lpstr>Major Topic Session Format</vt:lpstr>
      <vt:lpstr>Engagement</vt:lpstr>
      <vt:lpstr>Projects</vt:lpstr>
      <vt:lpstr>Workshop Feedback</vt:lpstr>
      <vt:lpstr>Discuss</vt:lpstr>
      <vt:lpstr>Plus/Delta</vt:lpstr>
      <vt:lpstr>PowerPoint Presentation</vt:lpstr>
      <vt:lpstr>Custom Show 1</vt:lpstr>
    </vt:vector>
  </TitlesOfParts>
  <Company>University of Illinois at Urbana-Champaign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Pass It On</dc:title>
  <dc:subject>MWRC11</dc:subject>
  <dc:creator>Robert Baird;Alex Breen;James Quisenberry;Chuck Thompson</dc:creator>
  <cp:lastModifiedBy>Chuck Thompson</cp:lastModifiedBy>
  <cp:revision>101</cp:revision>
  <dcterms:created xsi:type="dcterms:W3CDTF">2009-07-28T17:41:50Z</dcterms:created>
  <dcterms:modified xsi:type="dcterms:W3CDTF">2011-03-18T13:05:32Z</dcterms:modified>
</cp:coreProperties>
</file>