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handoutMasterIdLst>
    <p:handoutMasterId r:id="rId8"/>
  </p:handoutMasterIdLst>
  <p:sldIdLst>
    <p:sldId id="256" r:id="rId2"/>
    <p:sldId id="262" r:id="rId3"/>
    <p:sldId id="263" r:id="rId4"/>
    <p:sldId id="264" r:id="rId5"/>
    <p:sldId id="261" r:id="rId6"/>
  </p:sldIdLst>
  <p:sldSz cx="9144000" cy="6858000" type="screen4x3"/>
  <p:notesSz cx="6858000" cy="9144000"/>
  <p:defaultTextStyle>
    <a:defPPr>
      <a:defRPr lang="en-US"/>
    </a:defPPr>
    <a:lvl1pPr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1pPr>
    <a:lvl2pPr marL="4572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2pPr>
    <a:lvl3pPr marL="9144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3pPr>
    <a:lvl4pPr marL="13716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4pPr>
    <a:lvl5pPr marL="1828800" algn="l" defTabSz="457200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ＭＳ Ｐゴシック" pitchFamily="96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4A9"/>
    <a:srgbClr val="F58025"/>
    <a:srgbClr val="B30838"/>
    <a:srgbClr val="EC922E"/>
    <a:srgbClr val="FCD866"/>
    <a:srgbClr val="F3E570"/>
    <a:srgbClr val="DA5919"/>
    <a:srgbClr val="5D717E"/>
    <a:srgbClr val="3D6117"/>
    <a:srgbClr val="004A7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>
        <p:scale>
          <a:sx n="95" d="100"/>
          <a:sy n="95" d="100"/>
        </p:scale>
        <p:origin x="-852" y="1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45ADED9B-6D03-47BF-AFAE-5ECB447ECAAB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AABB746-9A00-4CD7-8078-9815D0DE0F59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51842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05CA550B-4A0B-4E63-BAD4-F7B1E362DA3D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8954E0C0-7263-45AD-BDE4-6C593E369808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415007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ＭＳ Ｐゴシック" pitchFamily="48" charset="-128"/>
      </a:defRPr>
    </a:lvl1pPr>
    <a:lvl2pPr marL="4572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2pPr>
    <a:lvl3pPr marL="9144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3pPr>
    <a:lvl4pPr marL="13716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4pPr>
    <a:lvl5pPr marL="1828800" algn="l" defTabSz="45720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ＭＳ Ｐゴシック" pitchFamily="48" charset="-128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21" descr="cyber.jpg"/>
          <p:cNvPicPr>
            <a:picLocks noChangeAspect="1"/>
          </p:cNvPicPr>
          <p:nvPr userDrawn="1"/>
        </p:nvPicPr>
        <p:blipFill>
          <a:blip r:embed="rId2"/>
          <a:srcRect r="57039"/>
          <a:stretch>
            <a:fillRect/>
          </a:stretch>
        </p:blipFill>
        <p:spPr bwMode="auto">
          <a:xfrm>
            <a:off x="2614613" y="955675"/>
            <a:ext cx="3932237" cy="539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2228295"/>
            <a:ext cx="7772400" cy="1470025"/>
          </a:xfrm>
        </p:spPr>
        <p:txBody>
          <a:bodyPr/>
          <a:lstStyle>
            <a:lvl1pPr algn="ctr">
              <a:defRPr sz="3000">
                <a:solidFill>
                  <a:srgbClr val="000000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47800" y="3491945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rgbClr val="38434D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Date Placeholder 3"/>
          <p:cNvSpPr>
            <a:spLocks noGrp="1"/>
          </p:cNvSpPr>
          <p:nvPr userDrawn="1"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D66243B-66F9-4E4B-AC5B-7350CD8F700B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7" name="Footer Placeholder 4"/>
          <p:cNvSpPr>
            <a:spLocks noGrp="1"/>
          </p:cNvSpPr>
          <p:nvPr userDrawn="1"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8" name="Slide Number Placeholder 5"/>
          <p:cNvSpPr>
            <a:spLocks noGrp="1"/>
          </p:cNvSpPr>
          <p:nvPr userDrawn="1"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F004417-4D29-481F-BA71-CE255D0BB3A6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D7B7E46D-61C3-45BF-A4EE-F9F431134C7D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9D9E75-A596-481B-9CC1-322F7111E17E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 userDrawn="1"/>
        </p:nvSpPr>
        <p:spPr>
          <a:xfrm>
            <a:off x="0" y="0"/>
            <a:ext cx="9144000" cy="5697538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3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9C1056D-E189-44C2-8AF7-6990464A4B59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4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86267F-2ABF-4CAB-863A-D923FD4D4988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2A4E108-A864-4C15-82CB-65A2B039B6CB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E0F6464-6A89-48A5-A7F9-9D43FA41D5C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19CA15C1-00CB-4218-9B0B-5AE6A96C6867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CEBA5DA-B4AB-42A9-A3DE-97E2C7812ED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B9D79FB9-3E8E-4D34-8466-9949FD87EDAE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C631B8C-9282-4BBE-B005-5B7B683B7974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5E7FDAB4-07BE-444D-B3B6-277A260B7CA1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FB973DB-D0DA-4DEF-8270-AD720F80014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buClr>
                <a:srgbClr val="558B34"/>
              </a:buClr>
              <a:defRPr sz="3200"/>
            </a:lvl1pPr>
            <a:lvl2pPr>
              <a:buClrTx/>
              <a:defRPr sz="2800"/>
            </a:lvl2pPr>
            <a:lvl3pPr>
              <a:buClr>
                <a:srgbClr val="558B34"/>
              </a:buClr>
              <a:defRPr sz="2400"/>
            </a:lvl3pPr>
            <a:lvl4pPr>
              <a:buClrTx/>
              <a:defRPr sz="2000"/>
            </a:lvl4pPr>
            <a:lvl5pPr>
              <a:buClr>
                <a:srgbClr val="558B34"/>
              </a:buCl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FC69F5B4-D945-49C9-BEA0-3A9609CA2B70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48F9A39-EA43-41F0-82D4-E795A7B372B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71F29641-4493-4C36-AB8E-614F816A8236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B0AEC60-31EA-459D-9997-E57A41FD0E72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  <p:transition spd="med"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1.png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6344568"/>
            <a:ext cx="9144000" cy="5374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458788"/>
            <a:ext cx="8382000" cy="1143000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3820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85439748-91FE-4A4B-AF2D-FB64EE129116}" type="datetime1">
              <a:rPr lang="en-US"/>
              <a:pPr/>
              <a:t>3/27/2012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r>
              <a:rPr lang="en-US"/>
              <a:t>Presentation 1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>
                <a:solidFill>
                  <a:srgbClr val="A6A6A6"/>
                </a:solidFill>
                <a:cs typeface="Arial" charset="0"/>
              </a:defRPr>
            </a:lvl1pPr>
          </a:lstStyle>
          <a:p>
            <a:fld id="{271DCC74-33F1-497A-AA2E-7BE49694F730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5" name="Rectangle 24"/>
          <p:cNvSpPr/>
          <p:nvPr userDrawn="1"/>
        </p:nvSpPr>
        <p:spPr bwMode="auto">
          <a:xfrm>
            <a:off x="4941888" y="6046788"/>
            <a:ext cx="90487" cy="90487"/>
          </a:xfrm>
          <a:prstGeom prst="rect">
            <a:avLst/>
          </a:prstGeom>
          <a:solidFill>
            <a:srgbClr val="F58025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6" name="Rectangle 25"/>
          <p:cNvSpPr/>
          <p:nvPr userDrawn="1"/>
        </p:nvSpPr>
        <p:spPr bwMode="auto">
          <a:xfrm>
            <a:off x="4133850" y="6046788"/>
            <a:ext cx="88900" cy="90487"/>
          </a:xfrm>
          <a:prstGeom prst="rect">
            <a:avLst/>
          </a:prstGeom>
          <a:solidFill>
            <a:srgbClr val="B30838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 dirty="0">
              <a:solidFill>
                <a:srgbClr val="C00000"/>
              </a:solidFill>
              <a:ea typeface="ＭＳ Ｐゴシック" pitchFamily="96" charset="-128"/>
            </a:endParaRPr>
          </a:p>
        </p:txBody>
      </p:sp>
      <p:sp>
        <p:nvSpPr>
          <p:cNvPr id="27" name="Rectangle 26"/>
          <p:cNvSpPr/>
          <p:nvPr userDrawn="1"/>
        </p:nvSpPr>
        <p:spPr bwMode="auto">
          <a:xfrm>
            <a:off x="4400550" y="6046788"/>
            <a:ext cx="90488" cy="90487"/>
          </a:xfrm>
          <a:prstGeom prst="rect">
            <a:avLst/>
          </a:prstGeom>
          <a:solidFill>
            <a:srgbClr val="0084A9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  <p:sp>
        <p:nvSpPr>
          <p:cNvPr id="28" name="Rectangle 27"/>
          <p:cNvSpPr/>
          <p:nvPr userDrawn="1"/>
        </p:nvSpPr>
        <p:spPr bwMode="auto">
          <a:xfrm>
            <a:off x="4672013" y="6046788"/>
            <a:ext cx="88900" cy="90487"/>
          </a:xfrm>
          <a:prstGeom prst="rect">
            <a:avLst/>
          </a:prstGeom>
          <a:solidFill>
            <a:schemeClr val="tx1">
              <a:lumMod val="95000"/>
              <a:lumOff val="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>
              <a:solidFill>
                <a:srgbClr val="FFFFFF"/>
              </a:solidFill>
              <a:ea typeface="ＭＳ Ｐゴシック" pitchFamily="96" charset="-128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27" r:id="rId1"/>
    <p:sldLayoutId id="2147483818" r:id="rId2"/>
    <p:sldLayoutId id="2147483828" r:id="rId3"/>
    <p:sldLayoutId id="2147483819" r:id="rId4"/>
    <p:sldLayoutId id="2147483820" r:id="rId5"/>
    <p:sldLayoutId id="2147483821" r:id="rId6"/>
    <p:sldLayoutId id="2147483822" r:id="rId7"/>
    <p:sldLayoutId id="2147483823" r:id="rId8"/>
    <p:sldLayoutId id="2147483824" r:id="rId9"/>
  </p:sldLayoutIdLst>
  <p:transition spd="med">
    <p:fade/>
  </p:transition>
  <p:timing>
    <p:tnLst>
      <p:par>
        <p:cTn id="1" dur="indefinite" restart="never" nodeType="tmRoot"/>
      </p:par>
    </p:tnLst>
  </p:timing>
  <p:hf sldNum="0" hdr="0" ftr="0" dt="0"/>
  <p:txStyles>
    <p:titleStyle>
      <a:lvl1pPr algn="l" defTabSz="457200" rtl="0" eaLnBrk="0" fontAlgn="base" hangingPunct="0">
        <a:spcBef>
          <a:spcPct val="0"/>
        </a:spcBef>
        <a:spcAft>
          <a:spcPct val="0"/>
        </a:spcAft>
        <a:defRPr sz="3000" b="1" kern="1200" cap="all">
          <a:solidFill>
            <a:schemeClr val="tx1"/>
          </a:solidFill>
          <a:latin typeface="Arial"/>
          <a:ea typeface="ＭＳ Ｐゴシック" pitchFamily="48" charset="-128"/>
          <a:cs typeface="Arial"/>
        </a:defRPr>
      </a:lvl1pPr>
      <a:lvl2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2pPr>
      <a:lvl3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3pPr>
      <a:lvl4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4pPr>
      <a:lvl5pPr algn="l" defTabSz="457200" rtl="0" eaLnBrk="0" fontAlgn="base" hangingPunct="0">
        <a:spcBef>
          <a:spcPct val="0"/>
        </a:spcBef>
        <a:spcAft>
          <a:spcPct val="0"/>
        </a:spcAft>
        <a:defRPr sz="3000" b="1">
          <a:solidFill>
            <a:schemeClr val="tx1"/>
          </a:solidFill>
          <a:latin typeface="Arial" pitchFamily="48" charset="0"/>
          <a:ea typeface="ＭＳ Ｐゴシック" pitchFamily="48" charset="-128"/>
        </a:defRPr>
      </a:lvl5pPr>
      <a:lvl6pPr marL="4572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6pPr>
      <a:lvl7pPr marL="9144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7pPr>
      <a:lvl8pPr marL="13716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8pPr>
      <a:lvl9pPr marL="1828800" algn="l" defTabSz="457200" rtl="0" fontAlgn="base">
        <a:spcBef>
          <a:spcPct val="0"/>
        </a:spcBef>
        <a:spcAft>
          <a:spcPct val="0"/>
        </a:spcAft>
        <a:defRPr sz="3000" b="1">
          <a:solidFill>
            <a:srgbClr val="FC7F1D"/>
          </a:solidFill>
          <a:latin typeface="Arial" pitchFamily="48" charset="0"/>
          <a:ea typeface="ＭＳ Ｐゴシック" pitchFamily="48" charset="-128"/>
        </a:defRPr>
      </a:lvl9pPr>
    </p:titleStyle>
    <p:bodyStyle>
      <a:lvl1pPr marL="230188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8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1pPr>
      <a:lvl2pPr marL="511175" indent="-222250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sz="24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2pPr>
      <a:lvl3pPr marL="857250" indent="-23018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20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3pPr>
      <a:lvl4pPr marL="1146175" indent="-173038" algn="l" defTabSz="457200" rtl="0" eaLnBrk="0" fontAlgn="base" hangingPunct="0">
        <a:spcBef>
          <a:spcPct val="20000"/>
        </a:spcBef>
        <a:spcAft>
          <a:spcPct val="0"/>
        </a:spcAft>
        <a:buClrTx/>
        <a:buSzPct val="80000"/>
        <a:buFont typeface="Wingdings" pitchFamily="96" charset="2"/>
        <a:buChar char="§"/>
        <a:defRPr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4pPr>
      <a:lvl5pPr marL="1427163" indent="-173038" algn="l" defTabSz="457200" rtl="0" eaLnBrk="0" fontAlgn="base" hangingPunct="0">
        <a:spcBef>
          <a:spcPct val="20000"/>
        </a:spcBef>
        <a:spcAft>
          <a:spcPct val="0"/>
        </a:spcAft>
        <a:buClr>
          <a:srgbClr val="558B34"/>
        </a:buClr>
        <a:buSzPct val="80000"/>
        <a:buFont typeface="Wingdings" pitchFamily="96" charset="2"/>
        <a:buChar char="§"/>
        <a:defRPr sz="1600" kern="1200">
          <a:solidFill>
            <a:srgbClr val="4C4C4F"/>
          </a:solidFill>
          <a:latin typeface="Arial"/>
          <a:ea typeface="ＭＳ Ｐゴシック" pitchFamily="48" charset="-128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dirty="0" smtClean="0">
                <a:latin typeface="Arial" charset="0"/>
                <a:ea typeface="ＭＳ Ｐゴシック" pitchFamily="96" charset="-128"/>
              </a:rPr>
              <a:t>Project Management</a:t>
            </a:r>
            <a:endParaRPr lang="en-US" cap="none" dirty="0" smtClean="0">
              <a:latin typeface="Arial" charset="0"/>
              <a:ea typeface="ＭＳ Ｐゴシック" pitchFamily="96" charset="-128"/>
            </a:endParaRPr>
          </a:p>
        </p:txBody>
      </p:sp>
      <p:sp>
        <p:nvSpPr>
          <p:cNvPr id="15363" name="Subtitle 2"/>
          <p:cNvSpPr>
            <a:spLocks noGrp="1"/>
          </p:cNvSpPr>
          <p:nvPr>
            <p:ph type="subTitle" idx="1"/>
          </p:nvPr>
        </p:nvSpPr>
        <p:spPr>
          <a:xfrm>
            <a:off x="1447800" y="3860800"/>
            <a:ext cx="6400800" cy="1219200"/>
          </a:xfrm>
        </p:spPr>
        <p:txBody>
          <a:bodyPr/>
          <a:lstStyle/>
          <a:p>
            <a:pPr eaLnBrk="1" hangingPunct="1"/>
            <a:r>
              <a:rPr lang="en-US" dirty="0" smtClean="0">
                <a:latin typeface="Arial" charset="0"/>
                <a:ea typeface="ＭＳ Ｐゴシック" pitchFamily="96" charset="-128"/>
              </a:rPr>
              <a:t>Lunch Discussion Summary</a:t>
            </a:r>
            <a:endParaRPr lang="en-US" dirty="0" smtClean="0">
              <a:latin typeface="Arial" charset="0"/>
              <a:ea typeface="ＭＳ Ｐゴシック" pitchFamily="96" charset="-128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Requirements documentation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Main concern:  documenting scope and getting agreement that the project met its goals</a:t>
            </a:r>
          </a:p>
          <a:p>
            <a:r>
              <a:rPr lang="en-US" dirty="0" smtClean="0"/>
              <a:t>In Scope and Out of Scope sections in charter (Make out of scope section larger if using a form)</a:t>
            </a:r>
          </a:p>
          <a:p>
            <a:r>
              <a:rPr lang="en-US" dirty="0" smtClean="0"/>
              <a:t>Multiple signature lines on the charter for scope, budget, risks, change management process</a:t>
            </a:r>
          </a:p>
          <a:p>
            <a:r>
              <a:rPr lang="en-US" dirty="0" smtClean="0"/>
              <a:t>Build </a:t>
            </a:r>
            <a:r>
              <a:rPr lang="en-US" dirty="0"/>
              <a:t>S</a:t>
            </a:r>
            <a:r>
              <a:rPr lang="en-US" dirty="0" smtClean="0"/>
              <a:t>harePoint workflow for change management process to control scope after established</a:t>
            </a:r>
          </a:p>
          <a:p>
            <a:r>
              <a:rPr lang="en-US" dirty="0" smtClean="0"/>
              <a:t>Have multiple discovery sessions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09418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PM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Main questions: How do you introduce it? – and- </a:t>
            </a:r>
            <a:r>
              <a:rPr lang="en-US" dirty="0"/>
              <a:t>H</a:t>
            </a:r>
            <a:r>
              <a:rPr lang="en-US" dirty="0" smtClean="0"/>
              <a:t>ow do you enforce it?</a:t>
            </a:r>
          </a:p>
          <a:p>
            <a:r>
              <a:rPr lang="en-US" dirty="0" smtClean="0"/>
              <a:t>Build virtual PM team if no official PMO</a:t>
            </a:r>
          </a:p>
          <a:p>
            <a:r>
              <a:rPr lang="en-US" dirty="0" smtClean="0"/>
              <a:t>Start small—1 page charters</a:t>
            </a:r>
          </a:p>
          <a:p>
            <a:r>
              <a:rPr lang="en-US" dirty="0" smtClean="0"/>
              <a:t>Read and distribute Bare Bones project management book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9025378"/>
      </p:ext>
    </p:extLst>
  </p:cSld>
  <p:clrMapOvr>
    <a:masterClrMapping/>
  </p:clrMapOvr>
  <p:transition spd="med">
    <p:fade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Resistance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400" dirty="0" smtClean="0"/>
              <a:t>Main concern:  how do you overcome resistance to PM methodology?</a:t>
            </a:r>
          </a:p>
          <a:p>
            <a:r>
              <a:rPr lang="en-US" sz="2400" dirty="0" smtClean="0"/>
              <a:t>Pitch resource management benefits</a:t>
            </a:r>
          </a:p>
          <a:p>
            <a:r>
              <a:rPr lang="en-US" sz="2400" dirty="0" smtClean="0"/>
              <a:t>Couch answers in “Yes, but …” terms</a:t>
            </a:r>
          </a:p>
          <a:p>
            <a:r>
              <a:rPr lang="en-US" sz="2400" dirty="0" smtClean="0"/>
              <a:t>Get an executive mandate by identifying their pain points and showing them how a PM method will address those issues</a:t>
            </a:r>
          </a:p>
          <a:p>
            <a:r>
              <a:rPr lang="en-US" sz="2400" dirty="0" smtClean="0"/>
              <a:t>Find / create stars within the organization, folks who have embraced PM</a:t>
            </a:r>
          </a:p>
          <a:p>
            <a:r>
              <a:rPr lang="en-US" sz="2400" dirty="0" smtClean="0"/>
              <a:t>Change reporting process / standards so that it benefits folks who are following the methodology </a:t>
            </a:r>
          </a:p>
          <a:p>
            <a:r>
              <a:rPr lang="en-US" sz="2400" dirty="0" smtClean="0"/>
              <a:t>Oracle’s change management process is a good resource.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3931428"/>
      </p:ext>
    </p:extLst>
  </p:cSld>
  <p:clrMapOvr>
    <a:masterClrMapping/>
  </p:clrMapOvr>
  <p:transition spd="med">
    <p:fade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Title 1"/>
          <p:cNvSpPr>
            <a:spLocks noGrp="1"/>
          </p:cNvSpPr>
          <p:nvPr>
            <p:ph type="ctrTitle"/>
          </p:nvPr>
        </p:nvSpPr>
        <p:spPr bwMode="auto">
          <a:xfrm>
            <a:off x="762000" y="2597150"/>
            <a:ext cx="7772400" cy="1470025"/>
          </a:xfrm>
        </p:spPr>
        <p:txBody>
          <a:bodyPr/>
          <a:lstStyle/>
          <a:p>
            <a:pPr eaLnBrk="1" hangingPunct="1"/>
            <a:r>
              <a:rPr lang="en-US" cap="none" smtClean="0">
                <a:latin typeface="Arial" charset="0"/>
                <a:ea typeface="ＭＳ Ｐゴシック" pitchFamily="96" charset="-128"/>
              </a:rPr>
              <a:t>THANK YOU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1995</TotalTime>
  <Words>198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Project Management</vt:lpstr>
      <vt:lpstr>Requirements documentation</vt:lpstr>
      <vt:lpstr>PM Methodology</vt:lpstr>
      <vt:lpstr>Resistance</vt:lpstr>
      <vt:lpstr>THANK YOU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 Management Lunch Discussion</dc:title>
  <dc:subject>MWRC12</dc:subject>
  <dc:creator>cyncobb@uillinois.edu</dc:creator>
  <cp:lastModifiedBy>Cynthia Cobb</cp:lastModifiedBy>
  <cp:revision>59</cp:revision>
  <dcterms:created xsi:type="dcterms:W3CDTF">2009-07-28T17:41:50Z</dcterms:created>
  <dcterms:modified xsi:type="dcterms:W3CDTF">2012-03-27T19:08:45Z</dcterms:modified>
</cp:coreProperties>
</file>