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2" r:id="rId3"/>
    <p:sldId id="263" r:id="rId4"/>
    <p:sldId id="264" r:id="rId5"/>
    <p:sldId id="261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4A9"/>
    <a:srgbClr val="F58025"/>
    <a:srgbClr val="B30838"/>
    <a:srgbClr val="EC922E"/>
    <a:srgbClr val="FCD866"/>
    <a:srgbClr val="F3E570"/>
    <a:srgbClr val="DA5919"/>
    <a:srgbClr val="5D717E"/>
    <a:srgbClr val="3D6117"/>
    <a:srgbClr val="004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-852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ADED9B-6D03-47BF-AFAE-5ECB447ECAAB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B746-9A00-4CD7-8078-9815D0DE0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18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CA550B-4A0B-4E63-BAD4-F7B1E362DA3D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54E0C0-7263-45AD-BDE4-6C593E369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50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ＭＳ Ｐゴシック" pitchFamily="48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1" descr="cyber.jpg"/>
          <p:cNvPicPr>
            <a:picLocks noChangeAspect="1"/>
          </p:cNvPicPr>
          <p:nvPr userDrawn="1"/>
        </p:nvPicPr>
        <p:blipFill>
          <a:blip r:embed="rId2"/>
          <a:srcRect r="57039"/>
          <a:stretch>
            <a:fillRect/>
          </a:stretch>
        </p:blipFill>
        <p:spPr bwMode="auto">
          <a:xfrm>
            <a:off x="2614613" y="955675"/>
            <a:ext cx="393223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8295"/>
            <a:ext cx="7772400" cy="1470025"/>
          </a:xfrm>
        </p:spPr>
        <p:txBody>
          <a:bodyPr/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491945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8434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66243B-66F9-4E4B-AC5B-7350CD8F700B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04417-4D29-481F-BA71-CE255D0BB3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7E46D-61C3-45BF-A4EE-F9F431134C7D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D9E75-A596-481B-9CC1-322F7111E1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6975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C1056D-E189-44C2-8AF7-6990464A4B59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6267F-2ABF-4CAB-863A-D923FD4D49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A4E108-A864-4C15-82CB-65A2B039B6CB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F6464-6A89-48A5-A7F9-9D43FA41D5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A15C1-00CB-4218-9B0B-5AE6A96C6867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EBA5DA-B4AB-42A9-A3DE-97E2C7812E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D79FB9-3E8E-4D34-8466-9949FD87EDAE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31B8C-9282-4BBE-B005-5B7B683B7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7FDAB4-07BE-444D-B3B6-277A260B7CA1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973DB-D0DA-4DEF-8270-AD720F8001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rgbClr val="558B34"/>
              </a:buClr>
              <a:defRPr sz="3200"/>
            </a:lvl1pPr>
            <a:lvl2pPr>
              <a:buClrTx/>
              <a:defRPr sz="2800"/>
            </a:lvl2pPr>
            <a:lvl3pPr>
              <a:buClr>
                <a:srgbClr val="558B34"/>
              </a:buClr>
              <a:defRPr sz="2400"/>
            </a:lvl3pPr>
            <a:lvl4pPr>
              <a:buClrTx/>
              <a:defRPr sz="2000"/>
            </a:lvl4pPr>
            <a:lvl5pPr>
              <a:buClr>
                <a:srgbClr val="558B34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69F5B4-D945-49C9-BEA0-3A9609CA2B70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F9A39-EA43-41F0-82D4-E795A7B372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F29641-4493-4C36-AB8E-614F816A8236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AEC60-31EA-459D-9997-E57A41FD0E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44568"/>
            <a:ext cx="9144000" cy="537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8788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85439748-91FE-4A4B-AF2D-FB64EE129116}" type="datetime1">
              <a:rPr lang="en-US"/>
              <a:pPr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r>
              <a:rPr lang="en-US"/>
              <a:t>Presentation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A6A6A6"/>
                </a:solidFill>
                <a:cs typeface="Arial" charset="0"/>
              </a:defRPr>
            </a:lvl1pPr>
          </a:lstStyle>
          <a:p>
            <a:fld id="{271DCC74-33F1-497A-AA2E-7BE49694F7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24"/>
          <p:cNvSpPr/>
          <p:nvPr userDrawn="1"/>
        </p:nvSpPr>
        <p:spPr bwMode="auto">
          <a:xfrm>
            <a:off x="4941888" y="6046788"/>
            <a:ext cx="90487" cy="90487"/>
          </a:xfrm>
          <a:prstGeom prst="rect">
            <a:avLst/>
          </a:prstGeom>
          <a:solidFill>
            <a:srgbClr val="F5802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6" name="Rectangle 25"/>
          <p:cNvSpPr/>
          <p:nvPr userDrawn="1"/>
        </p:nvSpPr>
        <p:spPr bwMode="auto">
          <a:xfrm>
            <a:off x="4133850" y="6046788"/>
            <a:ext cx="88900" cy="90487"/>
          </a:xfrm>
          <a:prstGeom prst="rect">
            <a:avLst/>
          </a:prstGeom>
          <a:solidFill>
            <a:srgbClr val="B3083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C00000"/>
              </a:solidFill>
              <a:ea typeface="ＭＳ Ｐゴシック" pitchFamily="96" charset="-128"/>
            </a:endParaRPr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4400550" y="6046788"/>
            <a:ext cx="90488" cy="90487"/>
          </a:xfrm>
          <a:prstGeom prst="rect">
            <a:avLst/>
          </a:prstGeom>
          <a:solidFill>
            <a:srgbClr val="0084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  <p:sp>
        <p:nvSpPr>
          <p:cNvPr id="28" name="Rectangle 27"/>
          <p:cNvSpPr/>
          <p:nvPr userDrawn="1"/>
        </p:nvSpPr>
        <p:spPr bwMode="auto">
          <a:xfrm>
            <a:off x="4672013" y="6046788"/>
            <a:ext cx="88900" cy="9048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96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8" r:id="rId2"/>
    <p:sldLayoutId id="214748382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chemeClr val="tx1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Arial" pitchFamily="48" charset="0"/>
          <a:ea typeface="ＭＳ Ｐゴシック" pitchFamily="4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pitchFamily="96" charset="2"/>
        <a:buChar char="§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558B34"/>
        </a:buClr>
        <a:buSzPct val="80000"/>
        <a:buFont typeface="Wingdings" pitchFamily="96" charset="2"/>
        <a:buChar char="§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dirty="0" smtClean="0">
                <a:latin typeface="Arial" charset="0"/>
                <a:ea typeface="ＭＳ Ｐゴシック" pitchFamily="96" charset="-128"/>
              </a:rPr>
              <a:t>Project Management</a:t>
            </a:r>
            <a:endParaRPr lang="en-US" cap="none" dirty="0" smtClean="0">
              <a:latin typeface="Arial" charset="0"/>
              <a:ea typeface="ＭＳ Ｐゴシック" pitchFamily="96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1447800" y="3860800"/>
            <a:ext cx="6400800" cy="1219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ea typeface="ＭＳ Ｐゴシック" pitchFamily="96" charset="-128"/>
              </a:rPr>
              <a:t>Lunch Discussion Summary</a:t>
            </a:r>
            <a:endParaRPr lang="en-US" dirty="0" smtClean="0">
              <a:latin typeface="Arial" charset="0"/>
              <a:ea typeface="ＭＳ Ｐゴシック" pitchFamily="96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concern:  documenting scope and getting agreement that the project met its goals</a:t>
            </a:r>
          </a:p>
          <a:p>
            <a:r>
              <a:rPr lang="en-US" dirty="0" smtClean="0"/>
              <a:t>In Scope and Out of Scope sections in charter (Make out of scope section larger if using a form)</a:t>
            </a:r>
          </a:p>
          <a:p>
            <a:r>
              <a:rPr lang="en-US" dirty="0" smtClean="0"/>
              <a:t>Multiple signature lines on the charter for scope, budget, risks, change management process</a:t>
            </a:r>
          </a:p>
          <a:p>
            <a:r>
              <a:rPr lang="en-US" dirty="0" smtClean="0"/>
              <a:t>Build </a:t>
            </a:r>
            <a:r>
              <a:rPr lang="en-US" dirty="0"/>
              <a:t>S</a:t>
            </a:r>
            <a:r>
              <a:rPr lang="en-US" dirty="0" smtClean="0"/>
              <a:t>harePoint workflow for change management process to control scope after established</a:t>
            </a:r>
          </a:p>
          <a:p>
            <a:r>
              <a:rPr lang="en-US" dirty="0" smtClean="0"/>
              <a:t>Have multiple discovery sessions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941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PM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questions: How do you introduce it? – and- </a:t>
            </a:r>
            <a:r>
              <a:rPr lang="en-US" dirty="0"/>
              <a:t>H</a:t>
            </a:r>
            <a:r>
              <a:rPr lang="en-US" dirty="0" smtClean="0"/>
              <a:t>ow do you enforce it?</a:t>
            </a:r>
          </a:p>
          <a:p>
            <a:r>
              <a:rPr lang="en-US" dirty="0" smtClean="0"/>
              <a:t>Build virtual PM team if no official PMO</a:t>
            </a:r>
          </a:p>
          <a:p>
            <a:r>
              <a:rPr lang="en-US" dirty="0" smtClean="0"/>
              <a:t>Start small—1 page charters</a:t>
            </a:r>
          </a:p>
          <a:p>
            <a:r>
              <a:rPr lang="en-US" dirty="0" smtClean="0"/>
              <a:t>Read and distribute Bare Bones project management book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2537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Main concern:  how do you overcome resistance to PM methodology?</a:t>
            </a:r>
          </a:p>
          <a:p>
            <a:r>
              <a:rPr lang="en-US" sz="2400" dirty="0" smtClean="0"/>
              <a:t>Pitch resource management benefits</a:t>
            </a:r>
          </a:p>
          <a:p>
            <a:r>
              <a:rPr lang="en-US" sz="2400" dirty="0" smtClean="0"/>
              <a:t>Couch answers in “Yes, but …” terms</a:t>
            </a:r>
          </a:p>
          <a:p>
            <a:r>
              <a:rPr lang="en-US" sz="2400" dirty="0" smtClean="0"/>
              <a:t>Get an executive mandate by identifying their pain points and showing them how a PM method will address those issues</a:t>
            </a:r>
          </a:p>
          <a:p>
            <a:r>
              <a:rPr lang="en-US" sz="2400" dirty="0" smtClean="0"/>
              <a:t>Find / create stars within the organization, folks who have embraced PM</a:t>
            </a:r>
          </a:p>
          <a:p>
            <a:r>
              <a:rPr lang="en-US" sz="2400" dirty="0" smtClean="0"/>
              <a:t>Change reporting process / standards so that it benefits folks who are following the methodology </a:t>
            </a:r>
          </a:p>
          <a:p>
            <a:r>
              <a:rPr lang="en-US" sz="2400" dirty="0" smtClean="0"/>
              <a:t>Oracle’s change management process is a good resource.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93142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762000" y="2597150"/>
            <a:ext cx="7772400" cy="1470025"/>
          </a:xfrm>
        </p:spPr>
        <p:txBody>
          <a:bodyPr/>
          <a:lstStyle/>
          <a:p>
            <a:pPr eaLnBrk="1" hangingPunct="1"/>
            <a:r>
              <a:rPr lang="en-US" cap="none" smtClean="0">
                <a:latin typeface="Arial" charset="0"/>
                <a:ea typeface="ＭＳ Ｐゴシック" pitchFamily="96" charset="-128"/>
              </a:rPr>
              <a:t>THANK YOU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198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Project Management</vt:lpstr>
      <vt:lpstr>Requirements documentation</vt:lpstr>
      <vt:lpstr>PM Methodology</vt:lpstr>
      <vt:lpstr>Resistance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Lunch Discussion</dc:title>
  <dc:subject>MWRC12</dc:subject>
  <dc:creator>cyncobb@uillinois.edu</dc:creator>
  <cp:lastModifiedBy>Cynthia Cobb</cp:lastModifiedBy>
  <cp:revision>59</cp:revision>
  <dcterms:created xsi:type="dcterms:W3CDTF">2009-07-28T17:41:50Z</dcterms:created>
  <dcterms:modified xsi:type="dcterms:W3CDTF">2012-03-27T19:08:45Z</dcterms:modified>
</cp:coreProperties>
</file>