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850" r:id="rId1"/>
  </p:sldMasterIdLst>
  <p:sldIdLst>
    <p:sldId id="261" r:id="rId2"/>
    <p:sldId id="257" r:id="rId3"/>
    <p:sldId id="259" r:id="rId4"/>
    <p:sldId id="258" r:id="rId5"/>
    <p:sldId id="260" r:id="rId6"/>
    <p:sldId id="262" r:id="rId7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118" d="100"/>
          <a:sy n="118" d="100"/>
        </p:scale>
        <p:origin x="-1752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theme" Target="theme/theme1.xml"/><Relationship Id="rId1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printerSettings" Target="printerSettings/printerSettings1.bin"/><Relationship Id="rId9" Type="http://schemas.openxmlformats.org/officeDocument/2006/relationships/presProps" Target="presProps.xml"/><Relationship Id="rId1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624388" y="228600"/>
            <a:ext cx="2057400" cy="2039112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Content Placeholder 2"/>
          <p:cNvSpPr>
            <a:spLocks noGrp="1"/>
          </p:cNvSpPr>
          <p:nvPr>
            <p:ph sz="half" idx="17"/>
          </p:nvPr>
        </p:nvSpPr>
        <p:spPr>
          <a:xfrm>
            <a:off x="502920" y="1985963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Content Placeholder 2"/>
          <p:cNvSpPr>
            <a:spLocks noGrp="1"/>
          </p:cNvSpPr>
          <p:nvPr>
            <p:ph sz="half" idx="18"/>
          </p:nvPr>
        </p:nvSpPr>
        <p:spPr>
          <a:xfrm>
            <a:off x="502920" y="4164965"/>
            <a:ext cx="3657413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5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TextBox 7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3451225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5" y="2571750"/>
            <a:ext cx="3255264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68775" y="273050"/>
            <a:ext cx="4597399" cy="585311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3" y="3733800"/>
            <a:ext cx="325526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59305" y="6423585"/>
            <a:ext cx="3316941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69404" y="3124200"/>
            <a:ext cx="3898272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6" y="228600"/>
            <a:ext cx="3460658" cy="6345238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169404" y="3995737"/>
            <a:ext cx="3898272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3990110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6505" y="4424082"/>
            <a:ext cx="6191157" cy="83371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28600"/>
            <a:ext cx="637838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06505" y="5257799"/>
            <a:ext cx="6191157" cy="885825"/>
          </a:xfrm>
        </p:spPr>
        <p:txBody>
          <a:bodyPr/>
          <a:lstStyle>
            <a:lvl1pPr marL="0" indent="0">
              <a:spcBef>
                <a:spcPts val="3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Rectangle 8"/>
          <p:cNvSpPr/>
          <p:nvPr/>
        </p:nvSpPr>
        <p:spPr>
          <a:xfrm>
            <a:off x="6802438" y="2377440"/>
            <a:ext cx="2057400" cy="20391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327212" y="4632792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4" y="228600"/>
            <a:ext cx="6387167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6181611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6179566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5212262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46481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49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6802438" y="4535424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282575" y="228600"/>
            <a:ext cx="423545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0554" y="2571750"/>
            <a:ext cx="4016633" cy="1162050"/>
          </a:xfrm>
        </p:spPr>
        <p:txBody>
          <a:bodyPr anchor="b">
            <a:normAutofit/>
          </a:bodyPr>
          <a:lstStyle>
            <a:lvl1pPr algn="l">
              <a:defRPr sz="2600" b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94" y="3733800"/>
            <a:ext cx="4015304" cy="2392363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>
                <a:solidFill>
                  <a:schemeClr val="bg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3048000" y="6235607"/>
            <a:ext cx="1348398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81095" y="6235607"/>
            <a:ext cx="2590705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1" name="Rectangle 10"/>
          <p:cNvSpPr/>
          <p:nvPr/>
        </p:nvSpPr>
        <p:spPr>
          <a:xfrm>
            <a:off x="4624388" y="4534726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4624388" y="2381663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5"/>
          </p:nvPr>
        </p:nvSpPr>
        <p:spPr>
          <a:xfrm>
            <a:off x="6803136" y="2381662"/>
            <a:ext cx="2057400" cy="418795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Pictures with Caption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53000" y="3124200"/>
            <a:ext cx="3108960" cy="871538"/>
          </a:xfrm>
        </p:spPr>
        <p:txBody>
          <a:bodyPr anchor="b">
            <a:normAutofit/>
          </a:bodyPr>
          <a:lstStyle>
            <a:lvl1pPr algn="l">
              <a:defRPr sz="2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77905" y="2365248"/>
            <a:ext cx="4240119" cy="4187952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0" y="3995737"/>
            <a:ext cx="3108960" cy="2147888"/>
          </a:xfrm>
        </p:spPr>
        <p:txBody>
          <a:bodyPr/>
          <a:lstStyle>
            <a:lvl1pPr marL="0" indent="0">
              <a:spcBef>
                <a:spcPts val="600"/>
              </a:spcBef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391399" y="6423585"/>
            <a:ext cx="1537447" cy="365125"/>
          </a:xfrm>
        </p:spPr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191000" y="6423585"/>
            <a:ext cx="3005138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4750361" y="3370730"/>
            <a:ext cx="22056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2400" b="1" baseline="0">
                <a:solidFill>
                  <a:schemeClr val="accent1">
                    <a:lumMod val="60000"/>
                    <a:lumOff val="40000"/>
                  </a:schemeClr>
                </a:solidFill>
              </a:rPr>
              <a:t>+ </a:t>
            </a:r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27790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5" name="Picture Placeholder 12"/>
          <p:cNvSpPr>
            <a:spLocks noGrp="1"/>
          </p:cNvSpPr>
          <p:nvPr>
            <p:ph type="pic" sz="quarter" idx="14"/>
          </p:nvPr>
        </p:nvSpPr>
        <p:spPr>
          <a:xfrm>
            <a:off x="2460625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Rectangle 9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3"/>
            <a:ext cx="685800" cy="302217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95772" y="954742"/>
            <a:ext cx="681318" cy="5171422"/>
          </a:xfrm>
        </p:spPr>
        <p:txBody>
          <a:bodyPr vert="eaVert" anchor="t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58756"/>
            <a:ext cx="6858000" cy="5184869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 rot="16200000">
            <a:off x="8593111" y="561668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ontent, Alt.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8474" y="134471"/>
            <a:ext cx="7556313" cy="995082"/>
          </a:xfrm>
        </p:spPr>
        <p:txBody>
          <a:bodyPr anchor="b" anchorCtr="0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498518" y="1129553"/>
            <a:ext cx="7558960" cy="774700"/>
          </a:xfrm>
        </p:spPr>
        <p:txBody>
          <a:bodyPr vert="horz" lIns="91440" tIns="45720" rIns="91440" bIns="45720" rtlCol="0" anchor="t" anchorCtr="0">
            <a:noAutofit/>
          </a:bodyPr>
          <a:lstStyle>
            <a:lvl1pPr marL="0" indent="0">
              <a:buNone/>
              <a:defRPr kumimoji="0" sz="2400" b="0" i="0" u="none" strike="noStrike" kern="1200" cap="none" spc="0" normalizeH="0" baseline="0">
                <a:ln>
                  <a:noFill/>
                </a:ln>
                <a:solidFill>
                  <a:schemeClr val="accent3"/>
                </a:solidFill>
                <a:effectLst/>
                <a:uLnTx/>
                <a:uFillTx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Slide with 2 Pictu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0600" y="4624668"/>
            <a:ext cx="4038600" cy="933450"/>
          </a:xfrm>
        </p:spPr>
        <p:txBody>
          <a:bodyPr>
            <a:normAutofit/>
          </a:bodyPr>
          <a:lstStyle>
            <a:lvl1pPr>
              <a:defRPr sz="280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800600" y="5562599"/>
            <a:ext cx="4038600" cy="748553"/>
          </a:xfrm>
        </p:spPr>
        <p:txBody>
          <a:bodyPr>
            <a:normAutofit/>
          </a:bodyPr>
          <a:lstStyle>
            <a:lvl1pPr marL="0" indent="0" algn="l">
              <a:spcBef>
                <a:spcPts val="300"/>
              </a:spcBef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800600" y="6425640"/>
            <a:ext cx="1232647" cy="365125"/>
          </a:xfrm>
        </p:spPr>
        <p:txBody>
          <a:bodyPr/>
          <a:lstStyle>
            <a:lvl1pPr algn="l">
              <a:defRPr/>
            </a:lvl1pPr>
          </a:lstStyle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311153" y="6425640"/>
            <a:ext cx="2617694" cy="365125"/>
          </a:xfrm>
        </p:spPr>
        <p:txBody>
          <a:bodyPr/>
          <a:lstStyle>
            <a:lvl1pPr algn="r">
              <a:defRPr/>
            </a:lvl1pPr>
          </a:lstStyle>
          <a:p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282575" y="228600"/>
            <a:ext cx="4235450" cy="4187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8" name="Rectangle 7"/>
          <p:cNvSpPr/>
          <p:nvPr/>
        </p:nvSpPr>
        <p:spPr>
          <a:xfrm>
            <a:off x="6802438" y="228600"/>
            <a:ext cx="2057400" cy="2039112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Rectangle 9"/>
          <p:cNvSpPr/>
          <p:nvPr/>
        </p:nvSpPr>
        <p:spPr>
          <a:xfrm>
            <a:off x="4624388" y="2377440"/>
            <a:ext cx="2057400" cy="2039112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3" name="Picture Placeholder 12"/>
          <p:cNvSpPr>
            <a:spLocks noGrp="1"/>
          </p:cNvSpPr>
          <p:nvPr>
            <p:ph type="pic" sz="quarter" idx="12"/>
          </p:nvPr>
        </p:nvSpPr>
        <p:spPr>
          <a:xfrm>
            <a:off x="4624388" y="22860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4" name="Picture Placeholder 12"/>
          <p:cNvSpPr>
            <a:spLocks noGrp="1"/>
          </p:cNvSpPr>
          <p:nvPr>
            <p:ph type="pic" sz="quarter" idx="13"/>
          </p:nvPr>
        </p:nvSpPr>
        <p:spPr>
          <a:xfrm>
            <a:off x="6802438" y="2377440"/>
            <a:ext cx="2057400" cy="2039112"/>
          </a:xfrm>
        </p:spPr>
        <p:txBody>
          <a:bodyPr/>
          <a:lstStyle>
            <a:lvl1pPr>
              <a:buNone/>
              <a:defRPr/>
            </a:lvl1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857250" y="1779494"/>
            <a:ext cx="3086100" cy="2040905"/>
          </a:xfrm>
        </p:spPr>
        <p:txBody>
          <a:bodyPr lIns="45720" tIns="45720" rIns="45720" anchor="t">
            <a:noAutofit/>
          </a:bodyPr>
          <a:lstStyle>
            <a:lvl1pPr marL="0" indent="0" algn="ctr">
              <a:spcBef>
                <a:spcPts val="600"/>
              </a:spcBef>
              <a:buNone/>
              <a:defRPr sz="4600">
                <a:solidFill>
                  <a:schemeClr val="bg1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424891" y="174812"/>
            <a:ext cx="41330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54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658907" y="228600"/>
            <a:ext cx="8200930" cy="634523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3124200"/>
            <a:ext cx="5638800" cy="1362075"/>
          </a:xfrm>
        </p:spPr>
        <p:txBody>
          <a:bodyPr anchor="b" anchorCtr="0">
            <a:normAutofit/>
          </a:bodyPr>
          <a:lstStyle>
            <a:lvl1pPr algn="l">
              <a:defRPr sz="3200" b="0" cap="none" baseline="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4495800"/>
            <a:ext cx="5638800" cy="1500187"/>
          </a:xfrm>
        </p:spPr>
        <p:txBody>
          <a:bodyPr anchor="t" anchorCtr="0">
            <a:normAutofit/>
          </a:bodyPr>
          <a:lstStyle>
            <a:lvl1pPr marL="0" indent="0">
              <a:spcBef>
                <a:spcPts val="300"/>
              </a:spcBef>
              <a:buNone/>
              <a:defRPr sz="1400" cap="none" baseline="0">
                <a:solidFill>
                  <a:schemeClr val="bg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8906" y="6248774"/>
            <a:ext cx="1474694" cy="365125"/>
          </a:xfrm>
        </p:spPr>
        <p:txBody>
          <a:bodyPr/>
          <a:lstStyle>
            <a:lvl1pPr algn="l">
              <a:defRPr>
                <a:solidFill>
                  <a:schemeClr val="bg1"/>
                </a:solidFill>
              </a:defRPr>
            </a:lvl1pPr>
          </a:lstStyle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286000" y="6248774"/>
            <a:ext cx="5638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05800" y="6248774"/>
            <a:ext cx="554038" cy="365125"/>
          </a:xfrm>
        </p:spPr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2003612" y="3110754"/>
            <a:ext cx="26090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40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9" name="Rectangle 8"/>
          <p:cNvSpPr/>
          <p:nvPr/>
        </p:nvSpPr>
        <p:spPr>
          <a:xfrm>
            <a:off x="285750" y="228600"/>
            <a:ext cx="212725" cy="6345238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8210550" y="282574"/>
            <a:ext cx="642097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Rectangle 11"/>
          <p:cNvSpPr/>
          <p:nvPr/>
        </p:nvSpPr>
        <p:spPr>
          <a:xfrm>
            <a:off x="8068235" y="282574"/>
            <a:ext cx="91440" cy="1600200"/>
          </a:xfrm>
          <a:prstGeom prst="rect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39987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2" name="TextBox 11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7541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399878" y="2447365"/>
            <a:ext cx="3657600" cy="3678797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7541" y="2070847"/>
            <a:ext cx="3657600" cy="322729"/>
          </a:xfrm>
          <a:prstGeom prst="rect">
            <a:avLst/>
          </a:prstGeom>
          <a:solidFill>
            <a:schemeClr val="accent3"/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399878" y="2070847"/>
            <a:ext cx="3657600" cy="322729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tIns="0" bIns="0" anchor="ctr" anchorCtr="0">
            <a:noAutofit/>
          </a:bodyPr>
          <a:lstStyle>
            <a:lvl1pPr marL="0" indent="0" algn="ctr">
              <a:spcBef>
                <a:spcPts val="0"/>
              </a:spcBef>
              <a:buNone/>
              <a:defRPr sz="1800" b="0">
                <a:solidFill>
                  <a:schemeClr val="bg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2 Content, Top and Bot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98517" y="1985963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3" name="Content Placeholder 2"/>
          <p:cNvSpPr>
            <a:spLocks noGrp="1"/>
          </p:cNvSpPr>
          <p:nvPr>
            <p:ph sz="half" idx="14"/>
          </p:nvPr>
        </p:nvSpPr>
        <p:spPr>
          <a:xfrm>
            <a:off x="498517" y="4164965"/>
            <a:ext cx="7569157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4" name="Rectangle 13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5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05800" y="242234"/>
            <a:ext cx="554038" cy="365125"/>
          </a:xfrm>
        </p:spPr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8166847" y="282574"/>
            <a:ext cx="685800" cy="1600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10" name="TextBox 9"/>
          <p:cNvSpPr txBox="1"/>
          <p:nvPr/>
        </p:nvSpPr>
        <p:spPr>
          <a:xfrm>
            <a:off x="223185" y="228600"/>
            <a:ext cx="260909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sz="3600" b="1">
                <a:solidFill>
                  <a:schemeClr val="accent1">
                    <a:lumMod val="60000"/>
                    <a:lumOff val="40000"/>
                  </a:schemeClr>
                </a:solidFill>
              </a:rPr>
              <a:t>+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10075" y="1985963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2"/>
          <p:cNvSpPr>
            <a:spLocks noGrp="1"/>
          </p:cNvSpPr>
          <p:nvPr>
            <p:ph sz="half" idx="15"/>
          </p:nvPr>
        </p:nvSpPr>
        <p:spPr>
          <a:xfrm>
            <a:off x="498518" y="1985963"/>
            <a:ext cx="3657600" cy="4140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13" name="Content Placeholder 2"/>
          <p:cNvSpPr>
            <a:spLocks noGrp="1"/>
          </p:cNvSpPr>
          <p:nvPr>
            <p:ph sz="half" idx="16"/>
          </p:nvPr>
        </p:nvSpPr>
        <p:spPr>
          <a:xfrm>
            <a:off x="4410075" y="4169664"/>
            <a:ext cx="3657600" cy="196596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20" Type="http://schemas.openxmlformats.org/officeDocument/2006/relationships/slideLayout" Target="../slideLayouts/slideLayout20.xml"/><Relationship Id="rId21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slideLayout" Target="../slideLayouts/slideLayout15.xml"/><Relationship Id="rId16" Type="http://schemas.openxmlformats.org/officeDocument/2006/relationships/slideLayout" Target="../slideLayouts/slideLayout16.xml"/><Relationship Id="rId17" Type="http://schemas.openxmlformats.org/officeDocument/2006/relationships/slideLayout" Target="../slideLayouts/slideLayout17.xml"/><Relationship Id="rId18" Type="http://schemas.openxmlformats.org/officeDocument/2006/relationships/slideLayout" Target="../slideLayouts/slideLayout18.xml"/><Relationship Id="rId19" Type="http://schemas.openxmlformats.org/officeDocument/2006/relationships/slideLayout" Target="../slideLayouts/slideLayout19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98474" y="484094"/>
            <a:ext cx="7556313" cy="1116106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8474" y="1981200"/>
            <a:ext cx="7556313" cy="4144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795247" y="642358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fld id="{F1BC49B9-4780-9D43-95B3-555A9800438C}" type="datetimeFigureOut">
              <a:rPr lang="en-US" smtClean="0"/>
              <a:t>3/20/12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01706" y="6423585"/>
            <a:ext cx="6122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305800" y="242234"/>
            <a:ext cx="5540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bg1"/>
                </a:solidFill>
              </a:defRPr>
            </a:lvl1pPr>
          </a:lstStyle>
          <a:p>
            <a:fld id="{17F5B872-20E5-694F-B3F8-9BE2177B38C0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  <p:sldLayoutId id="2147483862" r:id="rId12"/>
    <p:sldLayoutId id="2147483863" r:id="rId13"/>
    <p:sldLayoutId id="2147483864" r:id="rId14"/>
    <p:sldLayoutId id="2147483865" r:id="rId15"/>
    <p:sldLayoutId id="2147483866" r:id="rId16"/>
    <p:sldLayoutId id="2147483867" r:id="rId17"/>
    <p:sldLayoutId id="2147483868" r:id="rId18"/>
    <p:sldLayoutId id="2147483869" r:id="rId19"/>
    <p:sldLayoutId id="2147483870" r:id="rId20"/>
  </p:sldLayoutIdLst>
  <p:txStyles>
    <p:titleStyle>
      <a:lvl1pPr algn="l" defTabSz="914400" rtl="0" eaLnBrk="1" latinLnBrk="0" hangingPunct="1">
        <a:spcBef>
          <a:spcPct val="0"/>
        </a:spcBef>
        <a:buNone/>
        <a:defRPr sz="3600" b="0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spcBef>
          <a:spcPts val="2000"/>
        </a:spcBef>
        <a:buClr>
          <a:schemeClr val="accent1"/>
        </a:buClr>
        <a:buSzPct val="75000"/>
        <a:buFont typeface="Wingdings" pitchFamily="2" charset="2"/>
        <a:buChar char="n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spcBef>
          <a:spcPts val="6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spcBef>
          <a:spcPts val="600"/>
        </a:spcBef>
        <a:buClr>
          <a:schemeClr val="accent1"/>
        </a:buClr>
        <a:buSzPct val="75000"/>
        <a:buFont typeface="Wingdings" pitchFamily="2" charset="2"/>
        <a:buChar char="n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1377950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1603375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1830388" indent="-228600" algn="l" defTabSz="914400" rtl="0" eaLnBrk="1" latinLnBrk="0" hangingPunct="1">
        <a:spcBef>
          <a:spcPct val="20000"/>
        </a:spcBef>
        <a:buClr>
          <a:schemeClr val="accent1">
            <a:lumMod val="60000"/>
            <a:lumOff val="40000"/>
          </a:schemeClr>
        </a:buClr>
        <a:buSzPct val="75000"/>
        <a:buFont typeface="Wingdings" pitchFamily="2" charset="2"/>
        <a:buChar char=""/>
        <a:defRPr lang="en-US" sz="1800" kern="1200" baseline="0" dirty="0" smtClean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2057400" indent="-228600" algn="l" defTabSz="914400" rtl="0" eaLnBrk="1" latinLnBrk="0" hangingPunct="1">
        <a:spcBef>
          <a:spcPct val="20000"/>
        </a:spcBef>
        <a:buClr>
          <a:schemeClr val="accent1"/>
        </a:buClr>
        <a:buSzPct val="75000"/>
        <a:buFont typeface="Wingdings" pitchFamily="2" charset="2"/>
        <a:buChar char=""/>
        <a:defRPr lang="en-US" sz="1800" kern="1200" baseline="0" dirty="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1.jpg"/><Relationship Id="rId3" Type="http://schemas.openxmlformats.org/officeDocument/2006/relationships/image" Target="../media/image2.jp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3.jp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4.JPG"/><Relationship Id="rId3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Relationship Id="rId2" Type="http://schemas.openxmlformats.org/officeDocument/2006/relationships/image" Target="../media/image6.jpg"/><Relationship Id="rId3" Type="http://schemas.openxmlformats.org/officeDocument/2006/relationships/image" Target="../media/image7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2286000" y="424221"/>
            <a:ext cx="5638800" cy="1362075"/>
          </a:xfrm>
        </p:spPr>
        <p:txBody>
          <a:bodyPr>
            <a:normAutofit fontScale="90000"/>
          </a:bodyPr>
          <a:lstStyle/>
          <a:p>
            <a:r>
              <a:rPr lang="en-US" dirty="0">
                <a:solidFill>
                  <a:schemeClr val="bg2"/>
                </a:solidFill>
              </a:rPr>
              <a:t>Librarian and Instructional Technologist: </a:t>
            </a:r>
            <a:br>
              <a:rPr lang="en-US" dirty="0">
                <a:solidFill>
                  <a:schemeClr val="bg2"/>
                </a:solidFill>
              </a:rPr>
            </a:br>
            <a:r>
              <a:rPr lang="en-US" dirty="0">
                <a:solidFill>
                  <a:schemeClr val="bg2"/>
                </a:solidFill>
              </a:rPr>
              <a:t>A Natural Pairing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idx="1"/>
          </p:nvPr>
        </p:nvSpPr>
        <p:spPr>
          <a:xfrm>
            <a:off x="2286000" y="2276415"/>
            <a:ext cx="6444425" cy="4105353"/>
          </a:xfrm>
        </p:spPr>
        <p:txBody>
          <a:bodyPr>
            <a:normAutofit lnSpcReduction="10000"/>
          </a:bodyPr>
          <a:lstStyle/>
          <a:p>
            <a:r>
              <a:rPr lang="en-US" sz="2400" dirty="0"/>
              <a:t>With a diminishing budget and a hiring freeze, K-State Salina embraced the emerging trend of a combined position that pairs library services and instructional technology. </a:t>
            </a:r>
            <a:endParaRPr lang="en-US" sz="2400" dirty="0" smtClean="0"/>
          </a:p>
          <a:p>
            <a:endParaRPr lang="en-US" sz="2000" dirty="0"/>
          </a:p>
          <a:p>
            <a:r>
              <a:rPr lang="en-US" sz="2400" dirty="0" smtClean="0"/>
              <a:t>This </a:t>
            </a:r>
            <a:r>
              <a:rPr lang="en-US" sz="2400" dirty="0"/>
              <a:t>budget friendly position was created to meet the increased research needs brought about by a new university vision, graduate program, and the need for onsite instructional </a:t>
            </a:r>
            <a:r>
              <a:rPr lang="en-US" sz="2400" dirty="0" smtClean="0"/>
              <a:t>technology assistance and training. 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959626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381094" y="287250"/>
            <a:ext cx="6181611" cy="761042"/>
          </a:xfrm>
        </p:spPr>
        <p:txBody>
          <a:bodyPr/>
          <a:lstStyle/>
          <a:p>
            <a:r>
              <a:rPr lang="en-US" dirty="0" smtClean="0"/>
              <a:t>        Why Change Was Needed…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sz="half" idx="2"/>
          </p:nvPr>
        </p:nvSpPr>
        <p:spPr>
          <a:xfrm>
            <a:off x="447177" y="1411112"/>
            <a:ext cx="6179566" cy="5440195"/>
          </a:xfrm>
        </p:spPr>
        <p:txBody>
          <a:bodyPr>
            <a:normAutofit fontScale="92500" lnSpcReduction="20000"/>
          </a:bodyPr>
          <a:lstStyle/>
          <a:p>
            <a:pPr marL="285750" indent="-285750">
              <a:buFont typeface="Arial"/>
              <a:buChar char="•"/>
            </a:pPr>
            <a:r>
              <a:rPr lang="en-US" sz="2400" dirty="0" smtClean="0"/>
              <a:t>New Population of Students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chemeClr val="bg1"/>
                </a:solidFill>
              </a:rPr>
              <a:t>The K-State Salina started its first ever Graduate Program in the Fall of 2011.  A student population that had yet to be seen on this small Midwestern campus.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New University Initiative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University wide goal to be a Top 25 Research Institute by 2025 meant more need for research assistance for Faculty and Students, adding to the pressure of already stretched library services.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Historically this campus had been a technical school where faculty had workforce experience rather than educational research experience.  </a:t>
            </a:r>
          </a:p>
          <a:p>
            <a:pPr marL="285750" indent="-285750">
              <a:buFont typeface="Arial"/>
              <a:buChar char="•"/>
            </a:pPr>
            <a:r>
              <a:rPr lang="en-US" sz="2400" dirty="0" smtClean="0"/>
              <a:t>Existing Needs not being met</a:t>
            </a:r>
          </a:p>
          <a:p>
            <a:pPr marL="742950" lvl="1" indent="-285750">
              <a:buFont typeface="Arial"/>
              <a:buChar char="•"/>
            </a:pPr>
            <a:r>
              <a:rPr lang="en-US" sz="2200" dirty="0" smtClean="0">
                <a:solidFill>
                  <a:srgbClr val="FFFFFF"/>
                </a:solidFill>
              </a:rPr>
              <a:t>A state-wide hiring freeze made rehiring a vacated Instructional Technologist difficult, meaning this large need was not being met.  </a:t>
            </a:r>
          </a:p>
          <a:p>
            <a:pPr marL="742950" lvl="1" indent="-285750">
              <a:buFont typeface="Arial"/>
              <a:buChar char="•"/>
            </a:pPr>
            <a:endParaRPr lang="en-US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 smtClean="0"/>
          </a:p>
        </p:txBody>
      </p:sp>
      <p:pic>
        <p:nvPicPr>
          <p:cNvPr id="11" name="Picture Placeholder 10" descr="change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179" r="12179"/>
          <a:stretch>
            <a:fillRect/>
          </a:stretch>
        </p:blipFill>
        <p:spPr/>
      </p:pic>
      <p:pic>
        <p:nvPicPr>
          <p:cNvPr id="12" name="Picture Placeholder 11" descr="2025_header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73286" b="-73286"/>
          <a:stretch>
            <a:fillRect/>
          </a:stretch>
        </p:blipFill>
        <p:spPr>
          <a:xfrm>
            <a:off x="6802438" y="4535488"/>
            <a:ext cx="2057400" cy="2038350"/>
          </a:xfrm>
        </p:spPr>
      </p:pic>
    </p:spTree>
    <p:extLst>
      <p:ext uri="{BB962C8B-B14F-4D97-AF65-F5344CB8AC3E}">
        <p14:creationId xmlns:p14="http://schemas.microsoft.com/office/powerpoint/2010/main" val="32241641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1178718"/>
            <a:ext cx="6179566" cy="5277754"/>
          </a:xfrm>
        </p:spPr>
        <p:txBody>
          <a:bodyPr>
            <a:normAutofit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Faculty Needs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A faculty survey revealed that assistance for research and instructional technology was a large perceived need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Campus Needs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A push to add online classes 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chemeClr val="bg1"/>
                </a:solidFill>
              </a:rPr>
              <a:t>The goal of becoming a top 25 research institution meant increased research for undergrad students as well, putting more strain on library services.  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Candidate with the right skill set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Could a candidate with the combined skill set be found in the candidate pool?</a:t>
            </a:r>
          </a:p>
          <a:p>
            <a:endParaRPr lang="en-US" dirty="0"/>
          </a:p>
        </p:txBody>
      </p:sp>
      <p:pic>
        <p:nvPicPr>
          <p:cNvPr id="7" name="Picture Placeholder 6" descr="magnifying-glass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6101" b="-16101"/>
          <a:stretch>
            <a:fillRect/>
          </a:stretch>
        </p:blipFill>
        <p:spPr>
          <a:xfrm>
            <a:off x="6802438" y="2374900"/>
            <a:ext cx="2057400" cy="2039938"/>
          </a:xfrm>
        </p:spPr>
      </p:pic>
      <p:sp>
        <p:nvSpPr>
          <p:cNvPr id="5" name="Picture Placeholder 4"/>
          <p:cNvSpPr>
            <a:spLocks noGrp="1"/>
          </p:cNvSpPr>
          <p:nvPr>
            <p:ph type="pic" sz="quarter" idx="14"/>
          </p:nvPr>
        </p:nvSpPr>
        <p:spPr/>
      </p:sp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381094" y="287250"/>
            <a:ext cx="6181611" cy="761042"/>
          </a:xfrm>
        </p:spPr>
        <p:txBody>
          <a:bodyPr/>
          <a:lstStyle/>
          <a:p>
            <a:r>
              <a:rPr lang="en-US" dirty="0" smtClean="0"/>
              <a:t>        Research…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266093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383139" y="1539240"/>
            <a:ext cx="6179566" cy="4927903"/>
          </a:xfrm>
        </p:spPr>
        <p:txBody>
          <a:bodyPr/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Combined Degree Programs</a:t>
            </a:r>
          </a:p>
          <a:p>
            <a:pPr marL="742950" lvl="1" indent="-285750">
              <a:buFont typeface="Arial"/>
              <a:buChar char="•"/>
            </a:pPr>
            <a:r>
              <a:rPr lang="en-US" sz="2000" dirty="0" smtClean="0">
                <a:solidFill>
                  <a:srgbClr val="FFFFFF"/>
                </a:solidFill>
              </a:rPr>
              <a:t>Many universities have combined Library Science and Instructional Technology Degrees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Emporia State University, Emporia KS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University of Missouri, Columbia, MO</a:t>
            </a:r>
          </a:p>
          <a:p>
            <a:pPr marL="1200150" lvl="2" indent="-285750">
              <a:buFont typeface="Arial"/>
              <a:buChar char="•"/>
            </a:pPr>
            <a:r>
              <a:rPr lang="en-US" sz="1800" dirty="0" smtClean="0">
                <a:solidFill>
                  <a:srgbClr val="FFFFFF"/>
                </a:solidFill>
              </a:rPr>
              <a:t>Kutztown University, Kutztown, PA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Combined Library and Technical Assistance Centers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Kansas State University, Manhattan, KS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Georgia College, </a:t>
            </a:r>
            <a:r>
              <a:rPr lang="en-US" sz="1900" dirty="0">
                <a:solidFill>
                  <a:srgbClr val="FFFFFF"/>
                </a:solidFill>
              </a:rPr>
              <a:t>Milledgeville, GA</a:t>
            </a:r>
            <a:endParaRPr lang="en-US" sz="1900" dirty="0" smtClean="0">
              <a:solidFill>
                <a:srgbClr val="FFFFFF"/>
              </a:solidFill>
            </a:endParaRPr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  <p:pic>
        <p:nvPicPr>
          <p:cNvPr id="10" name="Picture Placeholder 9" descr="MP900314164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30797" b="-30797"/>
          <a:stretch>
            <a:fillRect/>
          </a:stretch>
        </p:blipFill>
        <p:spPr>
          <a:xfrm>
            <a:off x="6914198" y="280924"/>
            <a:ext cx="1828287" cy="1812036"/>
          </a:xfrm>
        </p:spPr>
      </p:pic>
      <p:pic>
        <p:nvPicPr>
          <p:cNvPr id="11" name="Picture Placeholder 10" descr="13_4_orig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6" b="416"/>
          <a:stretch>
            <a:fillRect/>
          </a:stretch>
        </p:blipFill>
        <p:spPr/>
      </p:pic>
      <p:sp>
        <p:nvSpPr>
          <p:cNvPr id="6" name="Title 6"/>
          <p:cNvSpPr txBox="1">
            <a:spLocks/>
          </p:cNvSpPr>
          <p:nvPr/>
        </p:nvSpPr>
        <p:spPr>
          <a:xfrm>
            <a:off x="381094" y="287250"/>
            <a:ext cx="6181611" cy="94211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 fontScale="85000" lnSpcReduction="10000"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2600" b="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en-US" dirty="0" smtClean="0"/>
              <a:t>        National Trends in Library Science and                                	Instructional Design and Technology…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77006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Placeholder 7" descr="money.jpg"/>
          <p:cNvPicPr>
            <a:picLocks noGrp="1" noChangeAspect="1"/>
          </p:cNvPicPr>
          <p:nvPr>
            <p:ph type="pic"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4" b="424"/>
          <a:stretch>
            <a:fillRect/>
          </a:stretch>
        </p:blipFill>
        <p:spPr>
          <a:xfrm>
            <a:off x="6802438" y="4383572"/>
            <a:ext cx="2057400" cy="2039112"/>
          </a:xfrm>
        </p:spPr>
      </p:pic>
      <p:pic>
        <p:nvPicPr>
          <p:cNvPr id="9" name="Picture Placeholder 8" descr="balances-and-scales.jpg"/>
          <p:cNvPicPr>
            <a:picLocks noGrp="1" noChangeAspect="1"/>
          </p:cNvPicPr>
          <p:nvPr>
            <p:ph type="pic" sz="quarter" idx="1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5996" b="-15996"/>
          <a:stretch>
            <a:fillRect/>
          </a:stretch>
        </p:blipFill>
        <p:spPr>
          <a:xfrm>
            <a:off x="6954838" y="317730"/>
            <a:ext cx="1730292" cy="1714270"/>
          </a:xfrm>
        </p:spPr>
      </p:pic>
      <p:sp>
        <p:nvSpPr>
          <p:cNvPr id="6" name="Title 6"/>
          <p:cNvSpPr>
            <a:spLocks noGrp="1"/>
          </p:cNvSpPr>
          <p:nvPr>
            <p:ph type="title"/>
          </p:nvPr>
        </p:nvSpPr>
        <p:spPr>
          <a:xfrm>
            <a:off x="381094" y="287250"/>
            <a:ext cx="6181611" cy="761042"/>
          </a:xfrm>
        </p:spPr>
        <p:txBody>
          <a:bodyPr/>
          <a:lstStyle/>
          <a:p>
            <a:r>
              <a:rPr lang="en-US" dirty="0" smtClean="0"/>
              <a:t>       Benefits and Challenges…</a:t>
            </a:r>
            <a:endParaRPr lang="en-US" dirty="0"/>
          </a:p>
        </p:txBody>
      </p:sp>
      <p:sp>
        <p:nvSpPr>
          <p:cNvPr id="11" name="Text Placeholder 2"/>
          <p:cNvSpPr>
            <a:spLocks noGrp="1"/>
          </p:cNvSpPr>
          <p:nvPr>
            <p:ph type="body" sz="half" idx="2"/>
          </p:nvPr>
        </p:nvSpPr>
        <p:spPr>
          <a:xfrm>
            <a:off x="381094" y="1070109"/>
            <a:ext cx="6179566" cy="5391402"/>
          </a:xfrm>
        </p:spPr>
        <p:txBody>
          <a:bodyPr>
            <a:normAutofit lnSpcReduction="10000"/>
          </a:bodyPr>
          <a:lstStyle/>
          <a:p>
            <a:pPr marL="285750" indent="-285750">
              <a:buFont typeface="Arial"/>
              <a:buChar char="•"/>
            </a:pPr>
            <a:r>
              <a:rPr lang="en-US" sz="2200" dirty="0" smtClean="0"/>
              <a:t>Benefits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Cost Savings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One Stop Shop for faculty and student research and technical needs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Better focus on different library populations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Challenges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Differing Customer Service Ideals between Library Service and  Instructional Technology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Getting faculty to adjust to a new point person and a new process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Splitting time adequately between the two sets of job duties</a:t>
            </a:r>
          </a:p>
          <a:p>
            <a:pPr marL="285750" indent="-285750">
              <a:buFont typeface="Arial"/>
              <a:buChar char="•"/>
            </a:pPr>
            <a:r>
              <a:rPr lang="en-US" sz="2200" dirty="0" smtClean="0"/>
              <a:t>Always a Silver Lining</a:t>
            </a:r>
          </a:p>
          <a:p>
            <a:pPr marL="742950" lvl="1" indent="-285750">
              <a:buFont typeface="Arial"/>
              <a:buChar char="•"/>
            </a:pPr>
            <a:r>
              <a:rPr lang="en-US" sz="1900" dirty="0" smtClean="0">
                <a:solidFill>
                  <a:srgbClr val="FFFFFF"/>
                </a:solidFill>
              </a:rPr>
              <a:t>Graduate program just began in the Fall of 2011, allowing this part of the job to be slowly integrated. </a:t>
            </a:r>
          </a:p>
          <a:p>
            <a:pPr marL="285750" indent="-285750">
              <a:buFont typeface="Arial"/>
              <a:buChar char="•"/>
            </a:pPr>
            <a:endParaRPr lang="en-US" dirty="0" smtClean="0"/>
          </a:p>
          <a:p>
            <a:pPr marL="285750" indent="-285750">
              <a:buFont typeface="Arial"/>
              <a:buChar char="•"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207534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ctrTitle"/>
          </p:nvPr>
        </p:nvSpPr>
        <p:spPr>
          <a:xfrm>
            <a:off x="403369" y="1060269"/>
            <a:ext cx="4153956" cy="933450"/>
          </a:xfrm>
        </p:spPr>
        <p:txBody>
          <a:bodyPr>
            <a:normAutofit fontScale="90000"/>
          </a:bodyPr>
          <a:lstStyle/>
          <a:p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>Lisa Craft</a:t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  <a:t>Faculty and Graduate Services Librarian</a:t>
            </a:r>
            <a:br>
              <a:rPr lang="en-US" sz="33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  <a:t/>
            </a:r>
            <a:br>
              <a:rPr lang="en-US" sz="3600" dirty="0" smtClean="0">
                <a:solidFill>
                  <a:schemeClr val="bg1">
                    <a:lumMod val="95000"/>
                  </a:schemeClr>
                </a:solidFill>
              </a:rPr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8" name="Subtitle 7"/>
          <p:cNvSpPr>
            <a:spLocks noGrp="1"/>
          </p:cNvSpPr>
          <p:nvPr>
            <p:ph type="subTitle" idx="1"/>
          </p:nvPr>
        </p:nvSpPr>
        <p:spPr>
          <a:xfrm>
            <a:off x="2529475" y="4744953"/>
            <a:ext cx="6264987" cy="1551441"/>
          </a:xfrm>
        </p:spPr>
        <p:txBody>
          <a:bodyPr>
            <a:no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Kansas State University – Salina</a:t>
            </a:r>
            <a:endParaRPr lang="en-US" sz="3200" dirty="0" smtClean="0">
              <a:solidFill>
                <a:schemeClr val="bg2"/>
              </a:solidFill>
            </a:endParaRPr>
          </a:p>
          <a:p>
            <a:r>
              <a:rPr lang="en-US" sz="3200" dirty="0" smtClean="0">
                <a:solidFill>
                  <a:schemeClr val="bg2"/>
                </a:solidFill>
              </a:rPr>
              <a:t>Salina, KS</a:t>
            </a:r>
            <a:endParaRPr lang="en-US" sz="32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0427266"/>
      </p:ext>
    </p:extLst>
  </p:cSld>
  <p:clrMapOvr>
    <a:masterClrMapping/>
  </p:clrMapOvr>
</p:sld>
</file>

<file path=ppt/theme/theme1.xml><?xml version="1.0" encoding="utf-8"?>
<a:theme xmlns:a="http://schemas.openxmlformats.org/drawingml/2006/main" name="Advantage">
  <a:themeElements>
    <a:clrScheme name="Advantage">
      <a:dk1>
        <a:sysClr val="windowText" lastClr="000000"/>
      </a:dk1>
      <a:lt1>
        <a:sysClr val="window" lastClr="FFFFFF"/>
      </a:lt1>
      <a:dk2>
        <a:srgbClr val="2B142D"/>
      </a:dk2>
      <a:lt2>
        <a:srgbClr val="C3AFCC"/>
      </a:lt2>
      <a:accent1>
        <a:srgbClr val="663366"/>
      </a:accent1>
      <a:accent2>
        <a:srgbClr val="330F42"/>
      </a:accent2>
      <a:accent3>
        <a:srgbClr val="666699"/>
      </a:accent3>
      <a:accent4>
        <a:srgbClr val="999966"/>
      </a:accent4>
      <a:accent5>
        <a:srgbClr val="F7901E"/>
      </a:accent5>
      <a:accent6>
        <a:srgbClr val="A3A101"/>
      </a:accent6>
      <a:hlink>
        <a:srgbClr val="BC5FBC"/>
      </a:hlink>
      <a:folHlink>
        <a:srgbClr val="9775A7"/>
      </a:folHlink>
    </a:clrScheme>
    <a:fontScheme name="Advantage">
      <a:maj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ajorFont>
      <a:minorFont>
        <a:latin typeface="Rockwell"/>
        <a:ea typeface=""/>
        <a:cs typeface=""/>
        <a:font script="Jpan" typeface="ＭＳ ゴシック"/>
        <a:font script="Hans" typeface="宋体"/>
        <a:font script="Hant" typeface="新細明體"/>
      </a:minorFont>
    </a:fontScheme>
    <a:fmtScheme name="Advantage">
      <a: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6000000" scaled="1"/>
        </a:gradFill>
        <a:gradFill rotWithShape="1">
          <a:gsLst>
            <a:gs pos="0">
              <a:schemeClr val="phClr">
                <a:shade val="40000"/>
                <a:alpha val="100000"/>
                <a:satMod val="150000"/>
                <a:lumMod val="100000"/>
              </a:schemeClr>
            </a:gs>
            <a:gs pos="100000">
              <a:schemeClr val="phClr">
                <a:tint val="70000"/>
                <a:shade val="100000"/>
                <a:alpha val="100000"/>
                <a:satMod val="200000"/>
                <a:lumMod val="100000"/>
              </a:schemeClr>
            </a:gs>
          </a:gsLst>
          <a:lin ang="5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FFFFFF">
                <a:alpha val="75000"/>
              </a:srgbClr>
            </a:innerShdw>
            <a:outerShdw blurRad="63500" dist="25400" dir="5400000" rotWithShape="0">
              <a:srgbClr val="808080">
                <a:alpha val="75000"/>
              </a:srgbClr>
            </a:outerShdw>
          </a:effectLst>
        </a:effectStyle>
        <a:effectStyle>
          <a:effectLst/>
          <a:scene3d>
            <a:camera prst="orthographicFront">
              <a:rot lat="0" lon="0" rev="0"/>
            </a:camera>
            <a:lightRig rig="twoPt" dir="tl">
              <a:rot lat="0" lon="0" rev="4500000"/>
            </a:lightRig>
          </a:scene3d>
          <a:sp3d>
            <a:bevelT w="635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1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Advantage.thmx</Template>
  <TotalTime>1581</TotalTime>
  <Words>420</Words>
  <Application>Microsoft Macintosh PowerPoint</Application>
  <PresentationFormat>On-screen Show (4:3)</PresentationFormat>
  <Paragraphs>44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Advantage</vt:lpstr>
      <vt:lpstr>Librarian and Instructional Technologist:  A Natural Pairing</vt:lpstr>
      <vt:lpstr>        Why Change Was Needed…</vt:lpstr>
      <vt:lpstr>        Research…</vt:lpstr>
      <vt:lpstr>PowerPoint Presentation</vt:lpstr>
      <vt:lpstr>       Benefits and Challenges…</vt:lpstr>
      <vt:lpstr>Lisa Craft  Faculty and Graduate Services Librarian   </vt:lpstr>
    </vt:vector>
  </TitlesOfParts>
  <Company>K-State at Salina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   Why Change Was Needed…</dc:title>
  <dc:creator>Lisa Craft</dc:creator>
  <cp:lastModifiedBy>Lisa Craft</cp:lastModifiedBy>
  <cp:revision>23</cp:revision>
  <dcterms:created xsi:type="dcterms:W3CDTF">2012-03-19T01:27:09Z</dcterms:created>
  <dcterms:modified xsi:type="dcterms:W3CDTF">2012-03-20T21:25:39Z</dcterms:modified>
</cp:coreProperties>
</file>