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4" r:id="rId3"/>
    <p:sldId id="263" r:id="rId4"/>
    <p:sldId id="265" r:id="rId5"/>
    <p:sldId id="266" r:id="rId6"/>
    <p:sldId id="288" r:id="rId7"/>
    <p:sldId id="289" r:id="rId8"/>
    <p:sldId id="269" r:id="rId9"/>
    <p:sldId id="286" r:id="rId10"/>
    <p:sldId id="285" r:id="rId11"/>
    <p:sldId id="271" r:id="rId12"/>
    <p:sldId id="281" r:id="rId13"/>
    <p:sldId id="284" r:id="rId14"/>
    <p:sldId id="287" r:id="rId15"/>
    <p:sldId id="290" r:id="rId16"/>
    <p:sldId id="295" r:id="rId17"/>
    <p:sldId id="296" r:id="rId18"/>
    <p:sldId id="291" r:id="rId19"/>
    <p:sldId id="292" r:id="rId20"/>
    <p:sldId id="293" r:id="rId21"/>
    <p:sldId id="273" r:id="rId22"/>
    <p:sldId id="274" r:id="rId23"/>
    <p:sldId id="261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66"/>
    <a:srgbClr val="0084A9"/>
    <a:srgbClr val="F58025"/>
    <a:srgbClr val="B30838"/>
    <a:srgbClr val="EC922E"/>
    <a:srgbClr val="F3E570"/>
    <a:srgbClr val="DA5919"/>
    <a:srgbClr val="5D717E"/>
    <a:srgbClr val="3D6117"/>
    <a:srgbClr val="00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47" autoAdjust="0"/>
  </p:normalViewPr>
  <p:slideViewPr>
    <p:cSldViewPr snapToGrid="0" snapToObjects="1">
      <p:cViewPr>
        <p:scale>
          <a:sx n="66" d="100"/>
          <a:sy n="66" d="100"/>
        </p:scale>
        <p:origin x="-228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DED9B-6D03-47BF-AFAE-5ECB447ECAAB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BB746-9A00-4CD7-8078-9815D0DE0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8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CA550B-4A0B-4E63-BAD4-F7B1E362DA3D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54E0C0-7263-45AD-BDE4-6C593E369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TREE diagram is a stalwart tool for describing the design of metrics.  </a:t>
            </a:r>
          </a:p>
          <a:p>
            <a:endParaRPr lang="en-US" smtClean="0"/>
          </a:p>
          <a:p>
            <a:r>
              <a:rPr lang="en-US" smtClean="0"/>
              <a:t>GO OVER THE TREE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58E679-7ACF-4F1B-96AD-8589FB2ED8E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Pick a Category of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0C0-7263-45AD-BDE4-6C593E3698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Notice that for each there are at least three measures (or measurement areas).  Triangulation gives us more confidence in the results, the story we’re telling.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0C0-7263-45AD-BDE4-6C593E3698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61F35-F78D-4392-806E-9BCB60B909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Start off with some basic assumptions.  That the audience knows the common language of metrics. 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9191C3-D5BB-4153-AAC0-7CAC4C76292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Tell ‘</a:t>
            </a:r>
            <a:r>
              <a:rPr lang="en-US" dirty="0" err="1" smtClean="0"/>
              <a:t>em</a:t>
            </a:r>
            <a:r>
              <a:rPr lang="en-US" dirty="0" smtClean="0"/>
              <a:t> what I’m going to tell ‘</a:t>
            </a:r>
            <a:r>
              <a:rPr lang="en-US" dirty="0" err="1" smtClean="0"/>
              <a:t>em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AC47F3-A8A4-45F3-AA94-E0EDED4F9CC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answer key provides structure to what may seem disparate, unorganized measures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D9D40E-EBB2-4D5F-B163-3D8FBF298DE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four viewpoints dictate different Metrics (data, measures, and information); customer, business, employee, and leadership viewpoints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measure may seem the same – Speed to resolve but the viewpoint changes our perception.  Think Six Sigma and process improvement vs. Customer Satisfaction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14EBC6-FD82-4782-839A-4653047A074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0C0-7263-45AD-BDE4-6C593E3698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 quick comparison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 effectiveness is a better place to start than Efficiency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How Efficiency can create fear and resistance, which Effectiveness avoids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796EE0-F043-4CB9-93B9-21F8C1CB904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we find many times…You end up with no triangulation, not complete picture.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0C0-7263-45AD-BDE4-6C593E3698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we find many times…You end up with no triangulation, not complete picture.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0C0-7263-45AD-BDE4-6C593E36980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2"/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243B-66F9-4E4B-AC5B-7350CD8F700B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04417-4D29-481F-BA71-CE255D0BB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7E46D-61C3-45BF-A4EE-F9F431134C7D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9E75-A596-481B-9CC1-322F7111E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056D-E189-44C2-8AF7-6990464A4B59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267F-2ABF-4CAB-863A-D923FD4D4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4E108-A864-4C15-82CB-65A2B039B6CB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464-6A89-48A5-A7F9-9D43FA41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A15C1-00CB-4218-9B0B-5AE6A96C6867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A5DA-B4AB-42A9-A3DE-97E2C781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79FB9-3E8E-4D34-8466-9949FD87EDAE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31B8C-9282-4BBE-B005-5B7B683B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FDAB4-07BE-444D-B3B6-277A260B7CA1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973DB-D0DA-4DEF-8270-AD720F80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58B34"/>
              </a:buClr>
              <a:defRPr sz="3200"/>
            </a:lvl1pPr>
            <a:lvl2pPr>
              <a:buClrTx/>
              <a:defRPr sz="2800"/>
            </a:lvl2pPr>
            <a:lvl3pPr>
              <a:buClr>
                <a:srgbClr val="558B34"/>
              </a:buClr>
              <a:defRPr sz="2400"/>
            </a:lvl3pPr>
            <a:lvl4pPr>
              <a:buClrTx/>
              <a:defRPr sz="2000"/>
            </a:lvl4pPr>
            <a:lvl5pPr>
              <a:buClr>
                <a:srgbClr val="558B3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9F5B4-D945-49C9-BEA0-3A9609CA2B70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F9A39-EA43-41F0-82D4-E795A7B37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29641-4493-4C36-AB8E-614F816A8236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EC60-31EA-459D-9997-E57A41FD0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568"/>
            <a:ext cx="9144000" cy="537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85439748-91FE-4A4B-AF2D-FB64EE129116}" type="datetime1">
              <a:rPr lang="en-US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271DCC74-33F1-497A-AA2E-7BE49694F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F58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rgbClr val="B308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C00000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008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558B34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amazon.com/gp/reader/0814408915/ref=sib_dp_p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Measuring the Present</a:t>
            </a:r>
            <a:br>
              <a:rPr lang="en-US" cap="none" dirty="0" smtClean="0">
                <a:latin typeface="Arial" charset="0"/>
                <a:ea typeface="ＭＳ Ｐゴシック" pitchFamily="96" charset="-128"/>
              </a:rPr>
            </a:br>
            <a:r>
              <a:rPr lang="en-US" sz="2400" cap="none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96" charset="-128"/>
              </a:rPr>
              <a:t>The Answer </a:t>
            </a:r>
            <a:r>
              <a:rPr lang="en-US" sz="2400" cap="none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96" charset="-128"/>
              </a:rPr>
              <a:t>Key</a:t>
            </a:r>
            <a:br>
              <a:rPr lang="en-US" sz="2400" cap="none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96" charset="-128"/>
              </a:rPr>
            </a:br>
            <a:r>
              <a:rPr lang="en-US" sz="2400" cap="non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96" charset="-128"/>
              </a:rPr>
              <a:t/>
            </a:r>
            <a:br>
              <a:rPr lang="en-US" sz="2400" cap="none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96" charset="-128"/>
              </a:rPr>
            </a:br>
            <a:r>
              <a:rPr lang="en-US" sz="2400" cap="none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pitchFamily="96" charset="-128"/>
              </a:rPr>
              <a:t>Don Padgett, University of Notre Dame</a:t>
            </a:r>
            <a:endParaRPr lang="en-US" cap="none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96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4067174"/>
            <a:ext cx="6400800" cy="10128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27 Mar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3675" y="2154953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Cost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675" y="2690811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Resource </a:t>
            </a:r>
            <a:r>
              <a:rPr lang="en-US" sz="1200" dirty="0">
                <a:solidFill>
                  <a:schemeClr val="tx2"/>
                </a:solidFill>
              </a:rPr>
              <a:t>Allocation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5793" y="2976853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Quality </a:t>
            </a:r>
            <a:r>
              <a:rPr lang="en-US" sz="1200" dirty="0">
                <a:solidFill>
                  <a:schemeClr val="tx2"/>
                </a:solidFill>
              </a:rPr>
              <a:t>– Includes Rework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6704989" y="3570834"/>
            <a:ext cx="1877723" cy="1774767"/>
            <a:chOff x="6767513" y="282633"/>
            <a:chExt cx="1877723" cy="1774767"/>
          </a:xfrm>
        </p:grpSpPr>
        <p:sp>
          <p:nvSpPr>
            <p:cNvPr id="59" name="Rectangle 58"/>
            <p:cNvSpPr/>
            <p:nvPr/>
          </p:nvSpPr>
          <p:spPr>
            <a:xfrm>
              <a:off x="6767513" y="282633"/>
              <a:ext cx="1877723" cy="17747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201" y="450850"/>
              <a:ext cx="1517202" cy="145415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37752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>
            <a:fillRect/>
          </a:stretch>
        </p:blipFill>
        <p:spPr bwMode="auto">
          <a:xfrm>
            <a:off x="383947" y="720725"/>
            <a:ext cx="30765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6" y="721407"/>
            <a:ext cx="2454275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4849" y="446087"/>
            <a:ext cx="57150" cy="53244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2" y="2386012"/>
            <a:ext cx="26987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72" y="3400425"/>
            <a:ext cx="181610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5" y="4575175"/>
            <a:ext cx="2732087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6" name="TextBox 2"/>
          <p:cNvSpPr txBox="1">
            <a:spLocks noChangeArrowheads="1"/>
          </p:cNvSpPr>
          <p:nvPr/>
        </p:nvSpPr>
        <p:spPr bwMode="auto">
          <a:xfrm>
            <a:off x="6260419" y="446087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Efficiency</a:t>
            </a:r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1145947" y="446087"/>
            <a:ext cx="155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Effectiveness</a:t>
            </a:r>
          </a:p>
        </p:txBody>
      </p:sp>
      <p:sp>
        <p:nvSpPr>
          <p:cNvPr id="11278" name="TextBox 1"/>
          <p:cNvSpPr txBox="1">
            <a:spLocks noChangeArrowheads="1"/>
          </p:cNvSpPr>
          <p:nvPr/>
        </p:nvSpPr>
        <p:spPr bwMode="auto">
          <a:xfrm>
            <a:off x="4271962" y="536575"/>
            <a:ext cx="6000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V.S.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6" y="2000931"/>
            <a:ext cx="22987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2726418"/>
            <a:ext cx="21431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6" y="3764644"/>
            <a:ext cx="3429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86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 descr="C:\Users\mklubeck\AppData\Local\Microsoft\Windows\Temporary Internet Files\Content.IE5\13LHH4GT\MP9004484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24" y="4697960"/>
            <a:ext cx="24987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00061" y="4557473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5636" y="3995489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3443" y="4256718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793" y="3917008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5793" y="417823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7911" y="4464279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3675" y="2154953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Cost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675" y="2690811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Resource </a:t>
            </a:r>
            <a:r>
              <a:rPr lang="en-US" sz="1200" dirty="0">
                <a:solidFill>
                  <a:schemeClr val="tx2"/>
                </a:solidFill>
              </a:rPr>
              <a:t>Allocation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5793" y="2976853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Quality </a:t>
            </a:r>
            <a:r>
              <a:rPr lang="en-US" sz="1200" dirty="0">
                <a:solidFill>
                  <a:schemeClr val="tx2"/>
                </a:solidFill>
              </a:rPr>
              <a:t>– Includes Rework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0829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218476" y="5271540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18476" y="5271540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18476" y="4996910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00061" y="4557473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5636" y="3995489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3443" y="4256718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793" y="3917008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5793" y="417823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7911" y="4464279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65792" y="5153577"/>
            <a:ext cx="3291129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Strategic </a:t>
            </a:r>
            <a:r>
              <a:rPr lang="en-US" sz="1200" dirty="0">
                <a:solidFill>
                  <a:schemeClr val="tx2"/>
                </a:solidFill>
              </a:rPr>
              <a:t>Planning and Goal Attainment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5793" y="487894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Project/</a:t>
            </a:r>
            <a:r>
              <a:rPr lang="en-US" sz="1200" dirty="0" err="1" smtClean="0">
                <a:solidFill>
                  <a:schemeClr val="tx2"/>
                </a:solidFill>
              </a:rPr>
              <a:t>Prgm</a:t>
            </a:r>
            <a:r>
              <a:rPr lang="en-US" sz="1200" dirty="0" smtClean="0">
                <a:solidFill>
                  <a:schemeClr val="tx2"/>
                </a:solidFill>
              </a:rPr>
              <a:t> Management – </a:t>
            </a:r>
            <a:r>
              <a:rPr lang="en-US" sz="1000" dirty="0" smtClean="0">
                <a:solidFill>
                  <a:schemeClr val="tx2"/>
                </a:solidFill>
              </a:rPr>
              <a:t>Insight into Projects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7911" y="5436757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Priority </a:t>
            </a:r>
            <a:r>
              <a:rPr lang="en-US" sz="1200" dirty="0">
                <a:solidFill>
                  <a:schemeClr val="tx2"/>
                </a:solidFill>
              </a:rPr>
              <a:t>Setting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3675" y="2154953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Cost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675" y="2690811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Resource </a:t>
            </a:r>
            <a:r>
              <a:rPr lang="en-US" sz="1200" dirty="0">
                <a:solidFill>
                  <a:schemeClr val="tx2"/>
                </a:solidFill>
              </a:rPr>
              <a:t>Allocation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5793" y="2976853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Quality </a:t>
            </a:r>
            <a:r>
              <a:rPr lang="en-US" sz="1200" dirty="0">
                <a:solidFill>
                  <a:schemeClr val="tx2"/>
                </a:solidFill>
              </a:rPr>
              <a:t>– Includes Rework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" b="11639"/>
          <a:stretch>
            <a:fillRect/>
          </a:stretch>
        </p:blipFill>
        <p:spPr bwMode="auto">
          <a:xfrm>
            <a:off x="6328229" y="2511563"/>
            <a:ext cx="2673835" cy="220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218476" y="5271540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18476" y="5271540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18476" y="4996910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00061" y="4557473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5636" y="3995489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3443" y="4256718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793" y="3917008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5793" y="417823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7911" y="4464279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65792" y="5153577"/>
            <a:ext cx="3291129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Strategic </a:t>
            </a:r>
            <a:r>
              <a:rPr lang="en-US" sz="1200" dirty="0">
                <a:solidFill>
                  <a:schemeClr val="tx2"/>
                </a:solidFill>
              </a:rPr>
              <a:t>Planning and Goal Attainment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5793" y="487894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Project/</a:t>
            </a:r>
            <a:r>
              <a:rPr lang="en-US" sz="1200" dirty="0" err="1" smtClean="0">
                <a:solidFill>
                  <a:schemeClr val="tx2"/>
                </a:solidFill>
              </a:rPr>
              <a:t>Prgm</a:t>
            </a:r>
            <a:r>
              <a:rPr lang="en-US" sz="1200" dirty="0" smtClean="0">
                <a:solidFill>
                  <a:schemeClr val="tx2"/>
                </a:solidFill>
              </a:rPr>
              <a:t> Management – </a:t>
            </a:r>
            <a:r>
              <a:rPr lang="en-US" sz="1000" dirty="0" smtClean="0">
                <a:solidFill>
                  <a:schemeClr val="tx2"/>
                </a:solidFill>
              </a:rPr>
              <a:t>Insight into Projects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7911" y="5436757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Priority </a:t>
            </a:r>
            <a:r>
              <a:rPr lang="en-US" sz="1200" dirty="0">
                <a:solidFill>
                  <a:schemeClr val="tx2"/>
                </a:solidFill>
              </a:rPr>
              <a:t>Setting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3675" y="2154953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Cost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675" y="2690811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Resource </a:t>
            </a:r>
            <a:r>
              <a:rPr lang="en-US" sz="1200" dirty="0">
                <a:solidFill>
                  <a:schemeClr val="tx2"/>
                </a:solidFill>
              </a:rPr>
              <a:t>Allocation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5793" y="2976853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Quality </a:t>
            </a:r>
            <a:r>
              <a:rPr lang="en-US" sz="1200" dirty="0">
                <a:solidFill>
                  <a:schemeClr val="tx2"/>
                </a:solidFill>
              </a:rPr>
              <a:t>– Includes Rework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9492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18476" y="5271540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Management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65792" y="5153577"/>
            <a:ext cx="3291129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Strategic </a:t>
            </a:r>
            <a:r>
              <a:rPr lang="en-US" sz="1200" dirty="0">
                <a:solidFill>
                  <a:schemeClr val="tx2"/>
                </a:solidFill>
              </a:rPr>
              <a:t>Planning and Goal Attainment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triped Right Arrow 1"/>
          <p:cNvSpPr/>
          <p:nvPr/>
        </p:nvSpPr>
        <p:spPr>
          <a:xfrm rot="10800000">
            <a:off x="3073872" y="173724"/>
            <a:ext cx="5235573" cy="567921"/>
          </a:xfrm>
          <a:prstGeom prst="stripedRightArrow">
            <a:avLst>
              <a:gd name="adj1" fmla="val 62426"/>
              <a:gd name="adj2" fmla="val 50000"/>
            </a:avLst>
          </a:prstGeom>
          <a:gradFill>
            <a:gsLst>
              <a:gs pos="34572">
                <a:schemeClr val="tx2">
                  <a:lumMod val="67000"/>
                  <a:lumOff val="33000"/>
                </a:schemeClr>
              </a:gs>
              <a:gs pos="67000">
                <a:schemeClr val="tx2">
                  <a:lumMod val="23000"/>
                  <a:lumOff val="77000"/>
                </a:schemeClr>
              </a:gs>
              <a:gs pos="0">
                <a:schemeClr val="tx2">
                  <a:lumMod val="9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6033" r="7502" b="10047"/>
          <a:stretch/>
        </p:blipFill>
        <p:spPr bwMode="auto">
          <a:xfrm>
            <a:off x="261985" y="562975"/>
            <a:ext cx="5146034" cy="541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98" y="657192"/>
            <a:ext cx="5146034" cy="532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 rot="19519302">
            <a:off x="209266" y="346800"/>
            <a:ext cx="21130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What do you </a:t>
            </a:r>
            <a:br>
              <a:rPr lang="en-US" sz="2400" b="1" dirty="0" smtClean="0"/>
            </a:br>
            <a:r>
              <a:rPr lang="en-US" sz="2400" b="1" dirty="0" smtClean="0"/>
              <a:t>Have?</a:t>
            </a:r>
            <a:br>
              <a:rPr lang="en-US" sz="2400" b="1" dirty="0" smtClean="0"/>
            </a:br>
            <a:r>
              <a:rPr lang="en-US" sz="2000" dirty="0" smtClean="0"/>
              <a:t>(an example)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32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triped Right Arrow 1"/>
          <p:cNvSpPr/>
          <p:nvPr/>
        </p:nvSpPr>
        <p:spPr>
          <a:xfrm rot="10800000">
            <a:off x="3073872" y="173724"/>
            <a:ext cx="5235573" cy="567921"/>
          </a:xfrm>
          <a:prstGeom prst="stripedRightArrow">
            <a:avLst>
              <a:gd name="adj1" fmla="val 62426"/>
              <a:gd name="adj2" fmla="val 50000"/>
            </a:avLst>
          </a:prstGeom>
          <a:gradFill>
            <a:gsLst>
              <a:gs pos="34572">
                <a:schemeClr val="tx2">
                  <a:lumMod val="67000"/>
                  <a:lumOff val="33000"/>
                </a:schemeClr>
              </a:gs>
              <a:gs pos="67000">
                <a:schemeClr val="tx2">
                  <a:lumMod val="23000"/>
                  <a:lumOff val="77000"/>
                </a:schemeClr>
              </a:gs>
              <a:gs pos="0">
                <a:schemeClr val="tx2">
                  <a:lumMod val="9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9519302">
            <a:off x="236517" y="408356"/>
            <a:ext cx="2058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What do </a:t>
            </a:r>
            <a:br>
              <a:rPr lang="en-US" sz="2400" b="1" dirty="0" smtClean="0"/>
            </a:br>
            <a:r>
              <a:rPr lang="en-US" sz="3600" b="1" dirty="0" smtClean="0"/>
              <a:t>you </a:t>
            </a:r>
            <a:r>
              <a:rPr lang="en-US" sz="2400" b="1" dirty="0" smtClean="0"/>
              <a:t>Have?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28909" y="141866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04530" y="102637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5279" y="129916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406807" y="102453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413161" y="156039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04530" y="185624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221655" y="4096497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97276" y="3704209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408025" y="397700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399553" y="3702371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405907" y="4238229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397276" y="4534076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14401" y="5293905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90022" y="4901617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400771" y="5174408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392299" y="4899779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398653" y="5435637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390022" y="573148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2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218476" y="5271540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18476" y="5271540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18476" y="4996910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00061" y="4557473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5636" y="3995489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3443" y="4256718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793" y="3917008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5793" y="417823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7911" y="4464279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65792" y="5153577"/>
            <a:ext cx="3291129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Strategic </a:t>
            </a:r>
            <a:r>
              <a:rPr lang="en-US" sz="1200" dirty="0">
                <a:solidFill>
                  <a:schemeClr val="tx2"/>
                </a:solidFill>
              </a:rPr>
              <a:t>Planning and Goal Attainment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5793" y="487894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Project/</a:t>
            </a:r>
            <a:r>
              <a:rPr lang="en-US" sz="1200" dirty="0" err="1" smtClean="0">
                <a:solidFill>
                  <a:schemeClr val="tx2"/>
                </a:solidFill>
              </a:rPr>
              <a:t>Prgm</a:t>
            </a:r>
            <a:r>
              <a:rPr lang="en-US" sz="1200" dirty="0" smtClean="0">
                <a:solidFill>
                  <a:schemeClr val="tx2"/>
                </a:solidFill>
              </a:rPr>
              <a:t> Management – </a:t>
            </a:r>
            <a:r>
              <a:rPr lang="en-US" sz="1000" dirty="0" smtClean="0">
                <a:solidFill>
                  <a:schemeClr val="tx2"/>
                </a:solidFill>
              </a:rPr>
              <a:t>Insight into Projects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7911" y="5436757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Priority </a:t>
            </a:r>
            <a:r>
              <a:rPr lang="en-US" sz="1200" dirty="0">
                <a:solidFill>
                  <a:schemeClr val="tx2"/>
                </a:solidFill>
              </a:rPr>
              <a:t>Setting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3675" y="2154953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Cost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675" y="2690811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Resource </a:t>
            </a:r>
            <a:r>
              <a:rPr lang="en-US" sz="1200" dirty="0">
                <a:solidFill>
                  <a:schemeClr val="tx2"/>
                </a:solidFill>
              </a:rPr>
              <a:t>Allocation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5793" y="2976853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Quality </a:t>
            </a:r>
            <a:r>
              <a:rPr lang="en-US" sz="1200" dirty="0">
                <a:solidFill>
                  <a:schemeClr val="tx2"/>
                </a:solidFill>
              </a:rPr>
              <a:t>– Includes Rework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5929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 rot="19519302">
            <a:off x="267036" y="901738"/>
            <a:ext cx="1834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Use to Build</a:t>
            </a:r>
            <a:endParaRPr lang="en-US" sz="2200" b="1" dirty="0"/>
          </a:p>
        </p:txBody>
      </p:sp>
      <p:sp>
        <p:nvSpPr>
          <p:cNvPr id="58" name="Striped Right Arrow 57"/>
          <p:cNvSpPr/>
          <p:nvPr/>
        </p:nvSpPr>
        <p:spPr>
          <a:xfrm>
            <a:off x="3073872" y="173724"/>
            <a:ext cx="5235573" cy="567921"/>
          </a:xfrm>
          <a:prstGeom prst="stripedRightArrow">
            <a:avLst>
              <a:gd name="adj1" fmla="val 62426"/>
              <a:gd name="adj2" fmla="val 50000"/>
            </a:avLst>
          </a:prstGeom>
          <a:gradFill>
            <a:gsLst>
              <a:gs pos="34572">
                <a:schemeClr val="tx2">
                  <a:lumMod val="67000"/>
                  <a:lumOff val="33000"/>
                </a:schemeClr>
              </a:gs>
              <a:gs pos="67000">
                <a:schemeClr val="tx2">
                  <a:lumMod val="23000"/>
                  <a:lumOff val="77000"/>
                </a:schemeClr>
              </a:gs>
              <a:gs pos="0">
                <a:schemeClr val="tx2">
                  <a:lumMod val="9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2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5636" y="3995489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3443" y="4285746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793" y="3917008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5793" y="417823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7911" y="4464279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9" name="TextBox 58"/>
          <p:cNvSpPr txBox="1"/>
          <p:nvPr/>
        </p:nvSpPr>
        <p:spPr>
          <a:xfrm rot="19519302">
            <a:off x="253783" y="915982"/>
            <a:ext cx="1834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Use to Build</a:t>
            </a:r>
            <a:endParaRPr lang="en-US" sz="2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9065" y="1226623"/>
            <a:ext cx="409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Focus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Surveys – ND Voice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Performance Evaluations feedback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89067" y="546854"/>
            <a:ext cx="78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Data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30512" y="903457"/>
            <a:ext cx="409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5554551" y="3927401"/>
            <a:ext cx="3291128" cy="192024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569842" y="4199476"/>
            <a:ext cx="3291128" cy="192024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556669" y="4482443"/>
            <a:ext cx="3289010" cy="192024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558920" y="3656641"/>
            <a:ext cx="3291128" cy="192024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9064" y="1233907"/>
            <a:ext cx="409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Training $ spent / employee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% trained / skilled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Continuing Education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86970" y="1243761"/>
            <a:ext cx="409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Accidents per employee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Computer replacement cycle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Sick Leave / Vacation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86969" y="1230222"/>
            <a:ext cx="409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Rewards given by organization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Rewards earned from outside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Recog</a:t>
            </a:r>
            <a:r>
              <a:rPr lang="en-US" dirty="0" smtClean="0"/>
              <a:t> Program statistics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06189" y="4568772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381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57" grpId="0"/>
      <p:bldP spid="2" grpId="0" build="allAtOnce"/>
      <p:bldP spid="61" grpId="0"/>
      <p:bldP spid="62" grpId="0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7" grpId="0" uiExpand="1" build="allAtOnce"/>
      <p:bldP spid="68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0" y="2472729"/>
            <a:ext cx="47815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dpadgett\AppData\Local\Microsoft\Windows\Temporary Internet Files\Content.IE5\US8VLEIL\MP9004116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206668">
            <a:off x="987343" y="1792025"/>
            <a:ext cx="8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60212">
            <a:off x="3401668" y="1361105"/>
            <a:ext cx="69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016513">
            <a:off x="1704321" y="1379225"/>
            <a:ext cx="8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304384">
            <a:off x="4029628" y="1767735"/>
            <a:ext cx="84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209640">
            <a:off x="3731997" y="2346372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295747">
            <a:off x="1388211" y="2335196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6026" y="1868877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3550" y="3374571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47300" y="3374571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Information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8214" y="4406984"/>
            <a:ext cx="98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Metric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734" y="5484713"/>
            <a:ext cx="322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Root Question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9939" y="1194556"/>
            <a:ext cx="8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984615">
            <a:off x="4556687" y="2335197"/>
            <a:ext cx="84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20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3" grpId="0"/>
      <p:bldP spid="11" grpId="0"/>
      <p:bldP spid="12" grpId="0"/>
      <p:bldP spid="4" grpId="0"/>
      <p:bldP spid="14" grpId="0"/>
      <p:bldP spid="5" grpId="0"/>
      <p:bldP spid="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218476" y="5271540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18476" y="5271540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218476" y="4996910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22712" y="4114986"/>
            <a:ext cx="184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>
            <a:off x="5221649" y="2645091"/>
            <a:ext cx="177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7270" y="2252803"/>
            <a:ext cx="17471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00061" y="4557473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97089" y="3741291"/>
            <a:ext cx="18360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5636" y="3995489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13443" y="4256718"/>
            <a:ext cx="16551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08019" y="2525594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5793" y="3642379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Employee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793" y="3917008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Training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5793" y="417823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Work </a:t>
            </a:r>
            <a:r>
              <a:rPr lang="en-US" sz="1200" dirty="0">
                <a:solidFill>
                  <a:schemeClr val="tx2"/>
                </a:solidFill>
              </a:rPr>
              <a:t>Environment – Safe/Clean/Space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7911" y="4464279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Rewards </a:t>
            </a:r>
            <a:r>
              <a:rPr lang="en-US" sz="1200" dirty="0">
                <a:solidFill>
                  <a:schemeClr val="tx2"/>
                </a:solidFill>
              </a:rPr>
              <a:t>/ Recognition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65792" y="5153577"/>
            <a:ext cx="3291129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Strategic </a:t>
            </a:r>
            <a:r>
              <a:rPr lang="en-US" sz="1200" dirty="0">
                <a:solidFill>
                  <a:schemeClr val="tx2"/>
                </a:solidFill>
              </a:rPr>
              <a:t>Planning and Goal Attainment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5793" y="4878947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Project/</a:t>
            </a:r>
            <a:r>
              <a:rPr lang="en-US" sz="1200" dirty="0" err="1" smtClean="0">
                <a:solidFill>
                  <a:schemeClr val="tx2"/>
                </a:solidFill>
              </a:rPr>
              <a:t>Prgm</a:t>
            </a:r>
            <a:r>
              <a:rPr lang="en-US" sz="1200" dirty="0" smtClean="0">
                <a:solidFill>
                  <a:schemeClr val="tx2"/>
                </a:solidFill>
              </a:rPr>
              <a:t> Management – </a:t>
            </a:r>
            <a:r>
              <a:rPr lang="en-US" sz="1000" dirty="0" smtClean="0">
                <a:solidFill>
                  <a:schemeClr val="tx2"/>
                </a:solidFill>
              </a:rPr>
              <a:t>Insight into Projects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7911" y="5436757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Priority </a:t>
            </a:r>
            <a:r>
              <a:rPr lang="en-US" sz="1200" dirty="0">
                <a:solidFill>
                  <a:schemeClr val="tx2"/>
                </a:solidFill>
              </a:rPr>
              <a:t>Setting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3675" y="2154953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Cost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3675" y="2429582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Time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3675" y="2690811"/>
            <a:ext cx="3293246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Resource </a:t>
            </a:r>
            <a:r>
              <a:rPr lang="en-US" sz="1200" dirty="0">
                <a:solidFill>
                  <a:schemeClr val="tx2"/>
                </a:solidFill>
              </a:rPr>
              <a:t>Allocation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5793" y="2976853"/>
            <a:ext cx="3291128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d. Quality </a:t>
            </a:r>
            <a:r>
              <a:rPr lang="en-US" sz="1200" dirty="0">
                <a:solidFill>
                  <a:schemeClr val="tx2"/>
                </a:solidFill>
              </a:rPr>
              <a:t>– Includes Rework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399547" y="2250965"/>
            <a:ext cx="2649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05901" y="2786823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397270" y="3082670"/>
            <a:ext cx="15989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01931" y="3738391"/>
            <a:ext cx="4935" cy="819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3915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sforming Performance Measurement: Rethinking the Way We Measure and Drive Organizational Success">
            <a:hlinkClick r:id="rId4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3333" r="25333"/>
          <a:stretch>
            <a:fillRect/>
          </a:stretch>
        </p:blipFill>
        <p:spPr bwMode="auto">
          <a:xfrm>
            <a:off x="5564188" y="76200"/>
            <a:ext cx="1428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1522614" y="1981200"/>
            <a:ext cx="6359525" cy="9906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Suggested References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00200" y="2652568"/>
            <a:ext cx="7375525" cy="3459163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Print Matter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Metrics: How to Improve Key Business Results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Transformational Measures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Why Organizations Struggle So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Hard to Improve So Little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How to </a:t>
            </a:r>
            <a:r>
              <a:rPr lang="en-US" dirty="0" smtClean="0">
                <a:ea typeface="ＭＳ Ｐゴシック" pitchFamily="34" charset="-128"/>
              </a:rPr>
              <a:t>Measure Anything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6" descr="Why organizations Struggle So Hard to improve So Little-31373743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565525"/>
            <a:ext cx="1755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02247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5" y="3919394"/>
            <a:ext cx="1452563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74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/>
        </p:nvSpPr>
        <p:spPr bwMode="auto">
          <a:xfrm>
            <a:off x="884237" y="1518458"/>
            <a:ext cx="737552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ＭＳ Ｐゴシック" pitchFamily="1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Online References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LinkedIn.com  Groups</a:t>
            </a:r>
          </a:p>
          <a:p>
            <a:pPr lvl="2">
              <a:defRPr/>
            </a:pPr>
            <a:r>
              <a:rPr lang="en-US" sz="2000" dirty="0" smtClean="0">
                <a:ea typeface="ＭＳ Ｐゴシック" pitchFamily="34" charset="-128"/>
              </a:rPr>
              <a:t>IT Metrics – CEITPS</a:t>
            </a:r>
          </a:p>
          <a:p>
            <a:pPr lvl="2">
              <a:defRPr/>
            </a:pPr>
            <a:r>
              <a:rPr lang="en-US" sz="2000" dirty="0" smtClean="0">
                <a:ea typeface="ＭＳ Ｐゴシック" pitchFamily="34" charset="-128"/>
              </a:rPr>
              <a:t>IT Performance Management</a:t>
            </a:r>
          </a:p>
          <a:p>
            <a:pPr lvl="2">
              <a:defRPr/>
            </a:pPr>
            <a:r>
              <a:rPr lang="en-US" sz="2000" dirty="0" smtClean="0">
                <a:ea typeface="ＭＳ Ｐゴシック" pitchFamily="34" charset="-128"/>
              </a:rPr>
              <a:t>Performance Measurement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thepalladiumgroup.com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Search on “Metrics”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Twitter (I tweet daily with a metric quip)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34" charset="-128"/>
              </a:rPr>
              <a:t>Dilbert Cartoons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0" y="525087"/>
            <a:ext cx="6359525" cy="990600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Suggested References</a:t>
            </a:r>
          </a:p>
        </p:txBody>
      </p:sp>
    </p:spTree>
    <p:extLst>
      <p:ext uri="{BB962C8B-B14F-4D97-AF65-F5344CB8AC3E}">
        <p14:creationId xmlns:p14="http://schemas.microsoft.com/office/powerpoint/2010/main" val="2787282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1749252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Questions</a:t>
            </a:r>
          </a:p>
        </p:txBody>
      </p:sp>
      <p:pic>
        <p:nvPicPr>
          <p:cNvPr id="2050" name="Picture 2" descr="C:\Users\mklubeck\AppData\Local\Microsoft\Windows\Temporary Internet Files\Content.IE5\YH2UTFLG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07" y="2411067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990600"/>
          </a:xfrm>
        </p:spPr>
        <p:txBody>
          <a:bodyPr/>
          <a:lstStyle/>
          <a:p>
            <a:r>
              <a:rPr lang="en-US" dirty="0" smtClean="0"/>
              <a:t>Measuring the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639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Answer Key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6800" y="2895600"/>
            <a:ext cx="6248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ＭＳ Ｐゴシック" pitchFamily="1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Martin Klubeck   </a:t>
            </a:r>
            <a:r>
              <a:rPr lang="en-US" sz="2400" dirty="0" smtClean="0"/>
              <a:t>(klubeck.1@nd.edu)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574-631-5447</a:t>
            </a:r>
          </a:p>
          <a:p>
            <a:pPr marL="0" indent="0">
              <a:buNone/>
            </a:pPr>
            <a:r>
              <a:rPr lang="en-US" dirty="0" smtClean="0"/>
              <a:t>Donald Padgett   </a:t>
            </a:r>
            <a:r>
              <a:rPr lang="en-US" sz="2400" dirty="0" smtClean="0"/>
              <a:t>(dpadgett@nd.edu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                                         574-631-3556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626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 bwMode="auto">
          <a:xfrm>
            <a:off x="762000" y="2597150"/>
            <a:ext cx="7772400" cy="1470025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charset="0"/>
                <a:ea typeface="ＭＳ Ｐゴシック" pitchFamily="96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1000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ea typeface="ＭＳ Ｐゴシック" pitchFamily="34" charset="-128"/>
              </a:rPr>
              <a:t>Assumptions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295400"/>
            <a:ext cx="2743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40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8229600" cy="990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374371"/>
            <a:ext cx="8229600" cy="34591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Answer Key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Customers’ view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Business (managers’) view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Organization’s (workers’) view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Leadership’s view</a:t>
            </a:r>
          </a:p>
          <a:p>
            <a:r>
              <a:rPr lang="en-US" dirty="0" smtClean="0">
                <a:ea typeface="ＭＳ Ｐゴシック" pitchFamily="34" charset="-128"/>
              </a:rPr>
              <a:t>Triangulation</a:t>
            </a:r>
          </a:p>
          <a:p>
            <a:r>
              <a:rPr lang="en-US" dirty="0" smtClean="0">
                <a:ea typeface="ＭＳ Ｐゴシック" pitchFamily="34" charset="-128"/>
              </a:rPr>
              <a:t>How to Use the Answer Key</a:t>
            </a:r>
          </a:p>
          <a:p>
            <a:r>
              <a:rPr lang="en-US" dirty="0" smtClean="0">
                <a:ea typeface="ＭＳ Ｐゴシック" pitchFamily="34" charset="-128"/>
              </a:rPr>
              <a:t>References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 descr="C:\Users\mklubeck\AppData\Local\Microsoft\Windows\Temporary Internet Files\Content.IE5\13LHH4GT\MP9003826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1" y="795938"/>
            <a:ext cx="2883997" cy="403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7586" y="1374371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Char char="§"/>
              <a:defRPr sz="28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Char char="§"/>
              <a:defRPr sz="24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Char char="§"/>
              <a:defRPr sz="20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96" charset="2"/>
              <a:buChar char="§"/>
              <a:defRPr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B34"/>
              </a:buClr>
              <a:buSzPct val="80000"/>
              <a:buFont typeface="Wingdings" pitchFamily="96" charset="2"/>
              <a:buChar char="§"/>
              <a:defRPr sz="1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ＭＳ Ｐゴシック" pitchFamily="34" charset="-128"/>
              </a:rPr>
              <a:t>The Answer Key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Product/Service Health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Process Health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Organizational Health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Future Health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842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400" dirty="0" smtClean="0">
                <a:ea typeface="ＭＳ Ｐゴシック" pitchFamily="34" charset="-128"/>
              </a:rPr>
              <a:t>Measuring the Present</a:t>
            </a:r>
            <a:br>
              <a:rPr lang="en-US" sz="3400" dirty="0" smtClean="0">
                <a:ea typeface="ＭＳ Ｐゴシック" pitchFamily="34" charset="-128"/>
              </a:rPr>
            </a:br>
            <a:r>
              <a:rPr lang="en-US" sz="3400" dirty="0" smtClean="0">
                <a:ea typeface="ＭＳ Ｐゴシック" pitchFamily="34" charset="-128"/>
              </a:rPr>
              <a:t>	</a:t>
            </a:r>
            <a:r>
              <a:rPr lang="en-US" sz="2800" dirty="0" smtClean="0">
                <a:ea typeface="ＭＳ Ｐゴシック" pitchFamily="34" charset="-128"/>
              </a:rPr>
              <a:t>The Answer Key</a:t>
            </a:r>
          </a:p>
        </p:txBody>
      </p:sp>
    </p:spTree>
    <p:extLst>
      <p:ext uri="{BB962C8B-B14F-4D97-AF65-F5344CB8AC3E}">
        <p14:creationId xmlns:p14="http://schemas.microsoft.com/office/powerpoint/2010/main" val="1531558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06474" y="3239888"/>
            <a:ext cx="406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Root Need or Root Question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5036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6475" y="3239888"/>
            <a:ext cx="143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METRICS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5638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 descr="C:\Users\mklubeck\AppData\Local\Microsoft\Windows\Temporary Internet Files\Content.IE5\YH2UTFLG\MP9004422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198118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mklubeck\AppData\Local\Microsoft\Windows\Temporary Internet Files\Content.IE5\RV6W6GIM\MC90043482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96" y="179069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1439863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2488" y="2641601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9775" y="4335463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62313" y="5478463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onut 1"/>
          <p:cNvSpPr/>
          <p:nvPr/>
        </p:nvSpPr>
        <p:spPr>
          <a:xfrm>
            <a:off x="6068396" y="1876424"/>
            <a:ext cx="1828800" cy="1600200"/>
          </a:xfrm>
          <a:prstGeom prst="donut">
            <a:avLst>
              <a:gd name="adj" fmla="val 521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iagonal Stripe 2"/>
          <p:cNvSpPr/>
          <p:nvPr/>
        </p:nvSpPr>
        <p:spPr>
          <a:xfrm>
            <a:off x="6590684" y="2028824"/>
            <a:ext cx="869632" cy="1412875"/>
          </a:xfrm>
          <a:prstGeom prst="diagStripe">
            <a:avLst>
              <a:gd name="adj" fmla="val 8759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7538" y="1789140"/>
            <a:ext cx="1877723" cy="1774767"/>
            <a:chOff x="6767513" y="282633"/>
            <a:chExt cx="1877723" cy="1774767"/>
          </a:xfrm>
        </p:grpSpPr>
        <p:sp>
          <p:nvSpPr>
            <p:cNvPr id="6" name="Rectangle 5"/>
            <p:cNvSpPr/>
            <p:nvPr/>
          </p:nvSpPr>
          <p:spPr>
            <a:xfrm>
              <a:off x="6767513" y="282633"/>
              <a:ext cx="1877723" cy="17747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201" y="450850"/>
              <a:ext cx="1517202" cy="1454150"/>
            </a:xfrm>
            <a:prstGeom prst="rect">
              <a:avLst/>
            </a:prstGeom>
          </p:spPr>
        </p:pic>
      </p:grpSp>
      <p:pic>
        <p:nvPicPr>
          <p:cNvPr id="11267" name="Picture 4" descr="C:\Users\mklubeck\AppData\Local\Microsoft\Windows\Temporary Internet Files\Content.IE5\13LHH4GT\MP90044849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00" y="3505200"/>
            <a:ext cx="24987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" b="11639"/>
          <a:stretch>
            <a:fillRect/>
          </a:stretch>
        </p:blipFill>
        <p:spPr bwMode="auto">
          <a:xfrm>
            <a:off x="5372387" y="4735512"/>
            <a:ext cx="192405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eft Brace 16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ounded Rectangle 25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7" name="Rounded Rectangle 26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8" name="Rounded Rectangle 27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9" name="Rounded Rectangle 28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3872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8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ft Brace 27"/>
          <p:cNvSpPr/>
          <p:nvPr/>
        </p:nvSpPr>
        <p:spPr>
          <a:xfrm>
            <a:off x="890760" y="1963028"/>
            <a:ext cx="415714" cy="26483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2751394" y="1309993"/>
            <a:ext cx="322478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2743200" y="4023413"/>
            <a:ext cx="329609" cy="1322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34" name="Straight Arrow Connector 33"/>
          <p:cNvCxnSpPr>
            <a:endCxn id="22" idx="1"/>
          </p:cNvCxnSpPr>
          <p:nvPr/>
        </p:nvCxnSpPr>
        <p:spPr>
          <a:xfrm flipV="1">
            <a:off x="5222712" y="1131375"/>
            <a:ext cx="345199" cy="2746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2712" y="1406005"/>
            <a:ext cx="340963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1"/>
          </p:cNvCxnSpPr>
          <p:nvPr/>
        </p:nvCxnSpPr>
        <p:spPr>
          <a:xfrm>
            <a:off x="5222712" y="1406005"/>
            <a:ext cx="345199" cy="261229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96605" y="1900966"/>
            <a:ext cx="694155" cy="2727469"/>
          </a:xfrm>
          <a:prstGeom prst="roundRect">
            <a:avLst/>
          </a:prstGeom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 anchorCtr="0"/>
          <a:lstStyle/>
          <a:p>
            <a:pPr algn="ctr"/>
            <a:r>
              <a:rPr lang="en-US" sz="2000" b="1" kern="600" spc="100" dirty="0" smtClean="0"/>
              <a:t>Organizational</a:t>
            </a:r>
          </a:p>
          <a:p>
            <a:pPr algn="ctr"/>
            <a:r>
              <a:rPr lang="en-US" sz="2000" b="1" kern="1000" spc="100" dirty="0" smtClean="0"/>
              <a:t>Information Needs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06475" y="1579082"/>
            <a:ext cx="1436725" cy="767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Return vs. Investment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6474" y="4258929"/>
            <a:ext cx="1436725" cy="7160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State of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Union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ounded Rectangle 6" title="Process Health"/>
          <p:cNvSpPr/>
          <p:nvPr/>
        </p:nvSpPr>
        <p:spPr>
          <a:xfrm>
            <a:off x="3072809" y="2233611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Process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Efficiency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Business View - Investments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Rounded Rectangle 8" title="Process Health"/>
          <p:cNvSpPr/>
          <p:nvPr/>
        </p:nvSpPr>
        <p:spPr>
          <a:xfrm>
            <a:off x="3073872" y="995870"/>
            <a:ext cx="2147777" cy="82027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Product/Services Health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Effectiveness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Customer View - Return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0" name="Rounded Rectangle 9" title="Process Health"/>
          <p:cNvSpPr/>
          <p:nvPr/>
        </p:nvSpPr>
        <p:spPr>
          <a:xfrm>
            <a:off x="3069636" y="3697552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Organizational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Workers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Rounded Rectangle 10" title="Process Health"/>
          <p:cNvSpPr/>
          <p:nvPr/>
        </p:nvSpPr>
        <p:spPr>
          <a:xfrm>
            <a:off x="3072809" y="4878947"/>
            <a:ext cx="2148840" cy="822960"/>
          </a:xfrm>
          <a:prstGeom prst="roundRect">
            <a:avLst/>
          </a:prstGeom>
          <a:solidFill>
            <a:srgbClr val="FBFB7D"/>
          </a:solidFill>
          <a:ln>
            <a:solidFill>
              <a:schemeClr val="bg2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Future Health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Leadership View 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67911" y="103536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a. Delivery - Products/Services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67911" y="1309993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b. Usage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67911" y="1571222"/>
            <a:ext cx="3289010" cy="192024"/>
          </a:xfrm>
          <a:prstGeom prst="roundRect">
            <a:avLst/>
          </a:prstGeom>
          <a:solidFill>
            <a:srgbClr val="FFFFCC"/>
          </a:solidFill>
          <a:effectLst>
            <a:glow>
              <a:schemeClr val="accent1">
                <a:alpha val="39000"/>
              </a:schemeClr>
            </a:glow>
            <a:outerShdw blurRad="40000" dist="23000" dir="5400000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88900" h="25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c. Customer </a:t>
            </a:r>
            <a:r>
              <a:rPr lang="en-US" sz="1200" dirty="0">
                <a:solidFill>
                  <a:schemeClr val="tx2"/>
                </a:solidFill>
              </a:rPr>
              <a:t>Satisfaction - Surveys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7340" y="8517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2911973" y="209511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897340" y="35038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897340" y="469796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pic>
        <p:nvPicPr>
          <p:cNvPr id="35" name="Picture 3" descr="C:\Users\mklubeck\AppData\Local\Microsoft\Windows\Temporary Internet Files\Content.IE5\YH2UTFLG\MP9004422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15" y="3642378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90785" y="3239888"/>
            <a:ext cx="22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2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MEASURES</a:t>
            </a:r>
            <a:endParaRPr lang="en-US" b="1" spc="12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6033" r="7502" b="10047"/>
          <a:stretch/>
        </p:blipFill>
        <p:spPr bwMode="auto">
          <a:xfrm>
            <a:off x="170182" y="368787"/>
            <a:ext cx="5146034" cy="541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777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D001EB5-7582-40C7-985A-71373F50C55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00510B1-0A4F-42B6-90AB-B773D34C36F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1289</Words>
  <Application>Microsoft Office PowerPoint</Application>
  <PresentationFormat>On-screen Show (4:3)</PresentationFormat>
  <Paragraphs>440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Measuring the Present The Answer Key  Don Padgett, University of Notre Dame</vt:lpstr>
      <vt:lpstr>PowerPoint Presentation</vt:lpstr>
      <vt:lpstr>Assumptions</vt:lpstr>
      <vt:lpstr>Outline</vt:lpstr>
      <vt:lpstr>Measuring the Present  The Answer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References</vt:lpstr>
      <vt:lpstr>Suggested References</vt:lpstr>
      <vt:lpstr>Questions</vt:lpstr>
      <vt:lpstr>Measuring the Present</vt:lpstr>
      <vt:lpstr>THANK YOU</vt:lpstr>
    </vt:vector>
  </TitlesOfParts>
  <Company>brain bolts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Windows User</cp:lastModifiedBy>
  <cp:revision>95</cp:revision>
  <dcterms:created xsi:type="dcterms:W3CDTF">2009-07-28T17:41:50Z</dcterms:created>
  <dcterms:modified xsi:type="dcterms:W3CDTF">2012-03-27T15:23:55Z</dcterms:modified>
</cp:coreProperties>
</file>