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2"/>
  </p:notesMasterIdLst>
  <p:sldIdLst>
    <p:sldId id="256" r:id="rId2"/>
    <p:sldId id="257" r:id="rId3"/>
    <p:sldId id="258" r:id="rId4"/>
    <p:sldId id="261" r:id="rId5"/>
    <p:sldId id="262" r:id="rId6"/>
    <p:sldId id="263" r:id="rId7"/>
    <p:sldId id="265" r:id="rId8"/>
    <p:sldId id="259" r:id="rId9"/>
    <p:sldId id="264" r:id="rId10"/>
    <p:sldId id="266"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0FB7"/>
    <a:srgbClr val="66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231" autoAdjust="0"/>
    <p:restoredTop sz="72761" autoAdjust="0"/>
  </p:normalViewPr>
  <p:slideViewPr>
    <p:cSldViewPr>
      <p:cViewPr varScale="1">
        <p:scale>
          <a:sx n="53" d="100"/>
          <a:sy n="53" d="100"/>
        </p:scale>
        <p:origin x="-1692" y="-84"/>
      </p:cViewPr>
      <p:guideLst>
        <p:guide orient="horz" pos="2160"/>
        <p:guide pos="2880"/>
      </p:guideLst>
    </p:cSldViewPr>
  </p:slideViewPr>
  <p:outlineViewPr>
    <p:cViewPr>
      <p:scale>
        <a:sx n="33" d="100"/>
        <a:sy n="33" d="100"/>
      </p:scale>
      <p:origin x="0" y="5034"/>
    </p:cViewPr>
  </p:outlineViewPr>
  <p:notesTextViewPr>
    <p:cViewPr>
      <p:scale>
        <a:sx n="1" d="1"/>
        <a:sy n="1" d="1"/>
      </p:scale>
      <p:origin x="0" y="0"/>
    </p:cViewPr>
  </p:notesTextViewPr>
  <p:notesViewPr>
    <p:cSldViewPr>
      <p:cViewPr varScale="1">
        <p:scale>
          <a:sx n="87" d="100"/>
          <a:sy n="87" d="100"/>
        </p:scale>
        <p:origin x="-190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80E5B2C-00C8-498E-B143-FBED19370C33}" type="datetimeFigureOut">
              <a:rPr lang="en-US" smtClean="0"/>
              <a:t>3/27/2012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0682B13-6349-4E07-886D-8AC4DA79E019}" type="slidenum">
              <a:rPr lang="en-US" smtClean="0"/>
              <a:t>‹#›</a:t>
            </a:fld>
            <a:endParaRPr lang="en-US"/>
          </a:p>
        </p:txBody>
      </p:sp>
    </p:spTree>
    <p:extLst>
      <p:ext uri="{BB962C8B-B14F-4D97-AF65-F5344CB8AC3E}">
        <p14:creationId xmlns:p14="http://schemas.microsoft.com/office/powerpoint/2010/main" val="16795286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Social</a:t>
            </a:r>
            <a:r>
              <a:rPr lang="en-US" baseline="0" dirty="0" smtClean="0"/>
              <a:t> Media helps people to form r</a:t>
            </a:r>
            <a:r>
              <a:rPr lang="en-US" dirty="0" smtClean="0"/>
              <a:t>elationships, network and provides a passage</a:t>
            </a:r>
            <a:r>
              <a:rPr lang="en-US" baseline="0" dirty="0" smtClean="0"/>
              <a:t> to</a:t>
            </a:r>
            <a:r>
              <a:rPr lang="en-US" dirty="0" smtClean="0"/>
              <a:t> limitless exposure.</a:t>
            </a:r>
          </a:p>
          <a:p>
            <a:endParaRPr lang="en-US" dirty="0" smtClean="0"/>
          </a:p>
          <a:p>
            <a:r>
              <a:rPr lang="en-US" dirty="0" smtClean="0"/>
              <a:t>2min</a:t>
            </a:r>
            <a:endParaRPr lang="en-US" dirty="0"/>
          </a:p>
        </p:txBody>
      </p:sp>
      <p:sp>
        <p:nvSpPr>
          <p:cNvPr id="4" name="Slide Number Placeholder 3"/>
          <p:cNvSpPr>
            <a:spLocks noGrp="1"/>
          </p:cNvSpPr>
          <p:nvPr>
            <p:ph type="sldNum" sz="quarter" idx="10"/>
          </p:nvPr>
        </p:nvSpPr>
        <p:spPr/>
        <p:txBody>
          <a:bodyPr/>
          <a:lstStyle/>
          <a:p>
            <a:fld id="{40682B13-6349-4E07-886D-8AC4DA79E019}" type="slidenum">
              <a:rPr lang="en-US" smtClean="0"/>
              <a:t>2</a:t>
            </a:fld>
            <a:endParaRPr lang="en-US"/>
          </a:p>
        </p:txBody>
      </p:sp>
    </p:spTree>
    <p:extLst>
      <p:ext uri="{BB962C8B-B14F-4D97-AF65-F5344CB8AC3E}">
        <p14:creationId xmlns:p14="http://schemas.microsoft.com/office/powerpoint/2010/main" val="28996651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1) 4</a:t>
            </a:r>
            <a:r>
              <a:rPr lang="en-US" baseline="0" dirty="0" smtClean="0"/>
              <a:t> main campuses – Lake Shore/Water Tower/LUREC (Retreat/Ecology Center)/ Maywood</a:t>
            </a:r>
          </a:p>
          <a:p>
            <a:r>
              <a:rPr lang="en-US" baseline="0" dirty="0" smtClean="0"/>
              <a:t>2) ResNet – Students pay a technology fee to receive on-site technical support at a drop-in location at either LS or WT. Services include providing software support on their personal electronic devices and developing their technical knowledgebase for professional development.</a:t>
            </a:r>
          </a:p>
          <a:p>
            <a:endParaRPr lang="en-US" baseline="0" dirty="0" smtClean="0"/>
          </a:p>
          <a:p>
            <a:r>
              <a:rPr lang="en-US" baseline="0" dirty="0" smtClean="0"/>
              <a:t>5 min</a:t>
            </a:r>
          </a:p>
        </p:txBody>
      </p:sp>
      <p:sp>
        <p:nvSpPr>
          <p:cNvPr id="4" name="Slide Number Placeholder 3"/>
          <p:cNvSpPr>
            <a:spLocks noGrp="1"/>
          </p:cNvSpPr>
          <p:nvPr>
            <p:ph type="sldNum" sz="quarter" idx="10"/>
          </p:nvPr>
        </p:nvSpPr>
        <p:spPr/>
        <p:txBody>
          <a:bodyPr/>
          <a:lstStyle/>
          <a:p>
            <a:fld id="{40682B13-6349-4E07-886D-8AC4DA79E019}" type="slidenum">
              <a:rPr lang="en-US" smtClean="0"/>
              <a:t>3</a:t>
            </a:fld>
            <a:endParaRPr lang="en-US"/>
          </a:p>
        </p:txBody>
      </p:sp>
    </p:spTree>
    <p:extLst>
      <p:ext uri="{BB962C8B-B14F-4D97-AF65-F5344CB8AC3E}">
        <p14:creationId xmlns:p14="http://schemas.microsoft.com/office/powerpoint/2010/main" val="28683792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marR="0" indent="-228600" algn="l" defTabSz="914400" rtl="0" eaLnBrk="1" fontAlgn="auto" latinLnBrk="0" hangingPunct="1">
              <a:lnSpc>
                <a:spcPct val="100000"/>
              </a:lnSpc>
              <a:spcBef>
                <a:spcPts val="0"/>
              </a:spcBef>
              <a:spcAft>
                <a:spcPts val="0"/>
              </a:spcAft>
              <a:buClrTx/>
              <a:buSzTx/>
              <a:buFontTx/>
              <a:buAutoNum type="arabicParenR"/>
              <a:tabLst/>
              <a:defRPr/>
            </a:pPr>
            <a:r>
              <a:rPr lang="en-US" dirty="0" smtClean="0"/>
              <a:t>33% of these requests included HD tickets closed on first-contact</a:t>
            </a:r>
            <a:r>
              <a:rPr lang="en-US" sz="1200" kern="1200" dirty="0" smtClean="0">
                <a:solidFill>
                  <a:schemeClr val="tx1"/>
                </a:solidFill>
                <a:effectLst/>
                <a:latin typeface="+mn-lt"/>
                <a:ea typeface="+mn-ea"/>
                <a:cs typeface="+mn-cs"/>
              </a:rPr>
              <a:t>, largely focusing on support in the areas of mobile email configuration and how-to questions re:</a:t>
            </a:r>
            <a:r>
              <a:rPr lang="en-US" sz="1200" kern="1200" baseline="0" dirty="0" smtClean="0">
                <a:solidFill>
                  <a:schemeClr val="tx1"/>
                </a:solidFill>
                <a:effectLst/>
                <a:latin typeface="+mn-lt"/>
                <a:ea typeface="+mn-ea"/>
                <a:cs typeface="+mn-cs"/>
              </a:rPr>
              <a:t> virtual private network connectivity, information security, anti-virus removal and printer configuration</a:t>
            </a:r>
            <a:endParaRPr lang="en-US" sz="1200" kern="1200" dirty="0" smtClean="0">
              <a:solidFill>
                <a:schemeClr val="tx1"/>
              </a:solidFill>
              <a:effectLst/>
              <a:latin typeface="+mn-lt"/>
              <a:ea typeface="+mn-ea"/>
              <a:cs typeface="+mn-cs"/>
            </a:endParaRPr>
          </a:p>
          <a:p>
            <a:pPr marL="228600" marR="0" indent="-228600" algn="l" defTabSz="914400" rtl="0" eaLnBrk="1" fontAlgn="auto" latinLnBrk="0" hangingPunct="1">
              <a:lnSpc>
                <a:spcPct val="100000"/>
              </a:lnSpc>
              <a:spcBef>
                <a:spcPts val="0"/>
              </a:spcBef>
              <a:spcAft>
                <a:spcPts val="0"/>
              </a:spcAft>
              <a:buClrTx/>
              <a:buSzTx/>
              <a:buFontTx/>
              <a:buAutoNum type="arabicParenR"/>
              <a:tabLst/>
              <a:defRPr/>
            </a:pPr>
            <a:r>
              <a:rPr lang="en-US" dirty="0" smtClean="0"/>
              <a:t>The majority of student-centered support focused on personal mobile device configuration, University network access configuration and suggestive cost-efficient technology resources encouraging coursework completion</a:t>
            </a:r>
          </a:p>
          <a:p>
            <a:pPr marL="228600" marR="0" indent="-228600" algn="l" defTabSz="914400" rtl="0" eaLnBrk="1" fontAlgn="auto" latinLnBrk="0" hangingPunct="1">
              <a:lnSpc>
                <a:spcPct val="100000"/>
              </a:lnSpc>
              <a:spcBef>
                <a:spcPts val="0"/>
              </a:spcBef>
              <a:spcAft>
                <a:spcPts val="0"/>
              </a:spcAft>
              <a:buClrTx/>
              <a:buSzTx/>
              <a:buFontTx/>
              <a:buAutoNum type="arabicParenR"/>
              <a:tabLst/>
              <a:defRPr/>
            </a:pPr>
            <a:r>
              <a:rPr lang="en-US" sz="1200" kern="1200" dirty="0" smtClean="0">
                <a:solidFill>
                  <a:schemeClr val="tx1"/>
                </a:solidFill>
                <a:effectLst/>
                <a:latin typeface="+mn-lt"/>
                <a:ea typeface="+mn-ea"/>
                <a:cs typeface="+mn-cs"/>
              </a:rPr>
              <a:t>Faculty/Staff-classified requests informed the HD about the need for online resources providing faculty with tutorials on how to best utilize University applications, learn more information on how to use 3</a:t>
            </a:r>
            <a:r>
              <a:rPr lang="en-US" sz="1200" kern="1200" baseline="30000" dirty="0" smtClean="0">
                <a:solidFill>
                  <a:schemeClr val="tx1"/>
                </a:solidFill>
                <a:effectLst/>
                <a:latin typeface="+mn-lt"/>
                <a:ea typeface="+mn-ea"/>
                <a:cs typeface="+mn-cs"/>
              </a:rPr>
              <a:t>rd</a:t>
            </a:r>
            <a:r>
              <a:rPr lang="en-US" sz="1200" kern="1200" dirty="0" smtClean="0">
                <a:solidFill>
                  <a:schemeClr val="tx1"/>
                </a:solidFill>
                <a:effectLst/>
                <a:latin typeface="+mn-lt"/>
                <a:ea typeface="+mn-ea"/>
                <a:cs typeface="+mn-cs"/>
              </a:rPr>
              <a:t> party vendor applications for curriculum development and create and implement training programs focusing on Loyola-specific applications. </a:t>
            </a:r>
          </a:p>
          <a:p>
            <a:pPr marL="228600" marR="0" indent="-228600" algn="l" defTabSz="914400" rtl="0" eaLnBrk="1" fontAlgn="auto" latinLnBrk="0" hangingPunct="1">
              <a:lnSpc>
                <a:spcPct val="100000"/>
              </a:lnSpc>
              <a:spcBef>
                <a:spcPts val="0"/>
              </a:spcBef>
              <a:spcAft>
                <a:spcPts val="0"/>
              </a:spcAft>
              <a:buClrTx/>
              <a:buSzTx/>
              <a:buFontTx/>
              <a:buAutoNum type="arabicParenR"/>
              <a:tabLst/>
              <a:defRPr/>
            </a:pP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5 min</a:t>
            </a:r>
          </a:p>
          <a:p>
            <a:endParaRPr lang="en-US" dirty="0"/>
          </a:p>
        </p:txBody>
      </p:sp>
      <p:sp>
        <p:nvSpPr>
          <p:cNvPr id="4" name="Slide Number Placeholder 3"/>
          <p:cNvSpPr>
            <a:spLocks noGrp="1"/>
          </p:cNvSpPr>
          <p:nvPr>
            <p:ph type="sldNum" sz="quarter" idx="10"/>
          </p:nvPr>
        </p:nvSpPr>
        <p:spPr/>
        <p:txBody>
          <a:bodyPr/>
          <a:lstStyle/>
          <a:p>
            <a:fld id="{40682B13-6349-4E07-886D-8AC4DA79E019}" type="slidenum">
              <a:rPr lang="en-US" smtClean="0"/>
              <a:t>4</a:t>
            </a:fld>
            <a:endParaRPr lang="en-US"/>
          </a:p>
        </p:txBody>
      </p:sp>
    </p:spTree>
    <p:extLst>
      <p:ext uri="{BB962C8B-B14F-4D97-AF65-F5344CB8AC3E}">
        <p14:creationId xmlns:p14="http://schemas.microsoft.com/office/powerpoint/2010/main" val="196056934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The Social</a:t>
            </a:r>
            <a:r>
              <a:rPr lang="en-US" sz="1200" kern="1200" baseline="0" dirty="0" smtClean="0">
                <a:solidFill>
                  <a:schemeClr val="tx1"/>
                </a:solidFill>
                <a:effectLst/>
                <a:latin typeface="+mn-lt"/>
                <a:ea typeface="+mn-ea"/>
                <a:cs typeface="+mn-cs"/>
              </a:rPr>
              <a:t> Media Taskforce was created and </a:t>
            </a:r>
            <a:r>
              <a:rPr lang="en-US" sz="1200" kern="1200" dirty="0" smtClean="0">
                <a:solidFill>
                  <a:schemeClr val="tx1"/>
                </a:solidFill>
                <a:effectLst/>
                <a:latin typeface="+mn-lt"/>
                <a:ea typeface="+mn-ea"/>
                <a:cs typeface="+mn-cs"/>
              </a:rPr>
              <a:t>implemented a web presence providing content promoting self-service support. The</a:t>
            </a:r>
            <a:r>
              <a:rPr lang="en-US" sz="1200" kern="1200" baseline="0" dirty="0" smtClean="0">
                <a:solidFill>
                  <a:schemeClr val="tx1"/>
                </a:solidFill>
                <a:effectLst/>
                <a:latin typeface="+mn-lt"/>
                <a:ea typeface="+mn-ea"/>
                <a:cs typeface="+mn-cs"/>
              </a:rPr>
              <a:t> main goal was to b</a:t>
            </a:r>
            <a:r>
              <a:rPr lang="en-US" sz="1200" kern="1200" dirty="0" smtClean="0">
                <a:solidFill>
                  <a:schemeClr val="tx1"/>
                </a:solidFill>
                <a:effectLst/>
                <a:latin typeface="+mn-lt"/>
                <a:ea typeface="+mn-ea"/>
                <a:cs typeface="+mn-cs"/>
              </a:rPr>
              <a:t>uild</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relationships with the University community and provide updated</a:t>
            </a:r>
            <a:r>
              <a:rPr lang="en-US" sz="1200" kern="1200" baseline="0" dirty="0" smtClean="0">
                <a:solidFill>
                  <a:schemeClr val="tx1"/>
                </a:solidFill>
                <a:effectLst/>
                <a:latin typeface="+mn-lt"/>
                <a:ea typeface="+mn-ea"/>
                <a:cs typeface="+mn-cs"/>
              </a:rPr>
              <a:t> technology information by</a:t>
            </a:r>
            <a:r>
              <a:rPr lang="en-US" sz="1200" kern="1200" dirty="0" smtClean="0">
                <a:solidFill>
                  <a:schemeClr val="tx1"/>
                </a:solidFill>
                <a:effectLst/>
                <a:latin typeface="+mn-lt"/>
                <a:ea typeface="+mn-ea"/>
                <a:cs typeface="+mn-cs"/>
              </a:rPr>
              <a:t> offering timely technical support, tech-driven blogs and when necessary, personal phone call follow-up. </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5 min</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endParaRPr lang="en-US" dirty="0" smtClean="0"/>
          </a:p>
          <a:p>
            <a:endParaRPr lang="en-US" dirty="0"/>
          </a:p>
        </p:txBody>
      </p:sp>
      <p:sp>
        <p:nvSpPr>
          <p:cNvPr id="4" name="Slide Number Placeholder 3"/>
          <p:cNvSpPr>
            <a:spLocks noGrp="1"/>
          </p:cNvSpPr>
          <p:nvPr>
            <p:ph type="sldNum" sz="quarter" idx="10"/>
          </p:nvPr>
        </p:nvSpPr>
        <p:spPr/>
        <p:txBody>
          <a:bodyPr/>
          <a:lstStyle/>
          <a:p>
            <a:fld id="{40682B13-6349-4E07-886D-8AC4DA79E019}" type="slidenum">
              <a:rPr lang="en-US" smtClean="0"/>
              <a:t>5</a:t>
            </a:fld>
            <a:endParaRPr lang="en-US"/>
          </a:p>
        </p:txBody>
      </p:sp>
    </p:spTree>
    <p:extLst>
      <p:ext uri="{BB962C8B-B14F-4D97-AF65-F5344CB8AC3E}">
        <p14:creationId xmlns:p14="http://schemas.microsoft.com/office/powerpoint/2010/main" val="48979386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smtClean="0">
                <a:solidFill>
                  <a:schemeClr val="tx1"/>
                </a:solidFill>
                <a:effectLst/>
                <a:latin typeface="+mn-lt"/>
                <a:ea typeface="+mn-ea"/>
                <a:cs typeface="+mn-cs"/>
              </a:rPr>
              <a:t>Accuracy.</a:t>
            </a:r>
            <a:r>
              <a:rPr lang="en-US" sz="1200" kern="1200" dirty="0" smtClean="0">
                <a:solidFill>
                  <a:schemeClr val="tx1"/>
                </a:solidFill>
                <a:effectLst/>
                <a:latin typeface="+mn-lt"/>
                <a:ea typeface="+mn-ea"/>
                <a:cs typeface="+mn-cs"/>
              </a:rPr>
              <a:t> Make sure that you have all the facts before you post. It's better to verify information with a source first than have to post a correction or retraction later. Cite and link to your sources whenever possible; after all, that's how you build community. </a:t>
            </a:r>
          </a:p>
          <a:p>
            <a:endParaRPr lang="en-US" sz="1200"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Transparency</a:t>
            </a:r>
            <a:r>
              <a:rPr lang="en-US" sz="1200" kern="1200" dirty="0" smtClean="0">
                <a:solidFill>
                  <a:schemeClr val="tx1"/>
                </a:solidFill>
                <a:effectLst/>
                <a:latin typeface="+mn-lt"/>
                <a:ea typeface="+mn-ea"/>
                <a:cs typeface="+mn-cs"/>
              </a:rPr>
              <a:t>. When posting information about the company</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always include your role (e.g. Coordinator).  If you mistakenly post incorrect information, correct it swiftly. </a:t>
            </a:r>
          </a:p>
          <a:p>
            <a:endParaRPr lang="en-US" sz="1200" b="1"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Employee Handbook</a:t>
            </a:r>
            <a:r>
              <a:rPr lang="en-US" sz="1200" kern="1200" dirty="0" smtClean="0">
                <a:solidFill>
                  <a:schemeClr val="tx1"/>
                </a:solidFill>
                <a:effectLst/>
                <a:latin typeface="+mn-lt"/>
                <a:ea typeface="+mn-ea"/>
                <a:cs typeface="+mn-cs"/>
              </a:rPr>
              <a:t>. Be sure to review the employee handbook prior to utilizing social media to post content in order to protect yourself and the University. </a:t>
            </a:r>
          </a:p>
          <a:p>
            <a:endParaRPr lang="en-US" sz="1200" b="1" kern="1200" dirty="0" smtClean="0">
              <a:solidFill>
                <a:schemeClr val="tx1"/>
              </a:solidFill>
              <a:effectLst/>
              <a:latin typeface="+mn-lt"/>
              <a:ea typeface="+mn-ea"/>
              <a:cs typeface="+mn-cs"/>
            </a:endParaRPr>
          </a:p>
          <a:p>
            <a:r>
              <a:rPr lang="en-US" sz="1200" b="1" u="sng" kern="1200" dirty="0" smtClean="0">
                <a:solidFill>
                  <a:schemeClr val="tx1"/>
                </a:solidFill>
                <a:effectLst/>
                <a:latin typeface="+mn-lt"/>
                <a:ea typeface="+mn-ea"/>
                <a:cs typeface="+mn-cs"/>
              </a:rPr>
              <a:t>Best Practices</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Follow</a:t>
            </a:r>
            <a:r>
              <a:rPr lang="en-US" sz="1200" kern="1200" baseline="0" dirty="0" smtClean="0">
                <a:solidFill>
                  <a:schemeClr val="tx1"/>
                </a:solidFill>
                <a:effectLst/>
                <a:latin typeface="+mn-lt"/>
                <a:ea typeface="+mn-ea"/>
                <a:cs typeface="+mn-cs"/>
              </a:rPr>
              <a:t> l</a:t>
            </a:r>
            <a:r>
              <a:rPr lang="en-US" sz="1200" kern="1200" dirty="0" smtClean="0">
                <a:solidFill>
                  <a:schemeClr val="tx1"/>
                </a:solidFill>
                <a:effectLst/>
                <a:latin typeface="+mn-lt"/>
                <a:ea typeface="+mn-ea"/>
                <a:cs typeface="+mn-cs"/>
              </a:rPr>
              <a:t>ocal and federal laws</a:t>
            </a:r>
          </a:p>
          <a:p>
            <a:pPr lvl="0"/>
            <a:endParaRPr lang="en-US"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Exhibit moral and professional responsibility </a:t>
            </a:r>
          </a:p>
          <a:p>
            <a:pPr lvl="0"/>
            <a:endParaRPr lang="en-US"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Members must have authorization to post on behalf of their department.</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Unless authorized to release new information, all information posted must already be public knowledge. When appropriate, cite source information. </a:t>
            </a:r>
          </a:p>
          <a:p>
            <a:pPr lvl="0"/>
            <a:endParaRPr lang="en-US"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If no policy guideline exists, employees should use their best professional judgment and take the most thoughtful course of action possible. If uncertainty still exists, consult a Manager or Supervisor</a:t>
            </a:r>
          </a:p>
          <a:p>
            <a:pPr lvl="0"/>
            <a:endParaRPr lang="en-US"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Make sure posts are accurate and correct. Correct inaccurate or misleading posts in a timely manner</a:t>
            </a:r>
          </a:p>
          <a:p>
            <a:pPr lvl="0"/>
            <a:endParaRPr lang="en-US"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If comment features are enabled on a social media site, moderate the content of comments to the best of their ability, but ultimately does not endorse any information posted by “followers” and is ultimately not responsible for their content</a:t>
            </a:r>
          </a:p>
          <a:p>
            <a:pPr lvl="0"/>
            <a:endParaRPr lang="en-US"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Remain transparent and open when communicating via social media networks</a:t>
            </a:r>
          </a:p>
          <a:p>
            <a:pPr lvl="0"/>
            <a:endParaRPr lang="en-US"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Posts are created to add value so be sure to remain engaged and informed.</a:t>
            </a:r>
            <a:r>
              <a:rPr lang="en-US" sz="1200" kern="1200" baseline="0" dirty="0" smtClean="0">
                <a:solidFill>
                  <a:schemeClr val="tx1"/>
                </a:solidFill>
                <a:effectLst/>
                <a:latin typeface="+mn-lt"/>
                <a:ea typeface="+mn-ea"/>
                <a:cs typeface="+mn-cs"/>
              </a:rPr>
              <a:t> Social Media p</a:t>
            </a:r>
            <a:r>
              <a:rPr lang="en-US" sz="1200" kern="1200" dirty="0" smtClean="0">
                <a:solidFill>
                  <a:schemeClr val="tx1"/>
                </a:solidFill>
                <a:effectLst/>
                <a:latin typeface="+mn-lt"/>
                <a:ea typeface="+mn-ea"/>
                <a:cs typeface="+mn-cs"/>
              </a:rPr>
              <a:t>articipation should be of use and value to readers </a:t>
            </a:r>
          </a:p>
          <a:p>
            <a:pPr lvl="0"/>
            <a:endParaRPr lang="en-US"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3 min</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40682B13-6349-4E07-886D-8AC4DA79E019}" type="slidenum">
              <a:rPr lang="en-US" smtClean="0"/>
              <a:t>6</a:t>
            </a:fld>
            <a:endParaRPr lang="en-US"/>
          </a:p>
        </p:txBody>
      </p:sp>
    </p:spTree>
    <p:extLst>
      <p:ext uri="{BB962C8B-B14F-4D97-AF65-F5344CB8AC3E}">
        <p14:creationId xmlns:p14="http://schemas.microsoft.com/office/powerpoint/2010/main" val="414715953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arenR"/>
            </a:pPr>
            <a:r>
              <a:rPr lang="en-US" dirty="0" smtClean="0"/>
              <a:t>S.M.</a:t>
            </a:r>
            <a:r>
              <a:rPr lang="en-US" baseline="0" dirty="0" smtClean="0"/>
              <a:t> is another vehicle to get to where you want to be. No different from using email or an online request tool to submit tech requests</a:t>
            </a:r>
          </a:p>
          <a:p>
            <a:pPr marL="228600" indent="-228600">
              <a:buAutoNum type="arabicParenR"/>
            </a:pPr>
            <a:r>
              <a:rPr lang="en-US" dirty="0" smtClean="0"/>
              <a:t>How</a:t>
            </a:r>
            <a:r>
              <a:rPr lang="en-US" baseline="0" dirty="0" smtClean="0"/>
              <a:t> many followers are </a:t>
            </a:r>
            <a:r>
              <a:rPr lang="en-US" baseline="0" dirty="0" err="1" smtClean="0"/>
              <a:t>retweeting</a:t>
            </a:r>
            <a:r>
              <a:rPr lang="en-US" baseline="0" dirty="0" smtClean="0"/>
              <a:t>/sharing your posting(s) or responding to your content?</a:t>
            </a:r>
          </a:p>
          <a:p>
            <a:pPr marL="228600" indent="-228600">
              <a:buAutoNum type="arabicParenR"/>
            </a:pPr>
            <a:r>
              <a:rPr lang="en-US" baseline="0" dirty="0" smtClean="0"/>
              <a:t>What kind of feedback to you receive and what do you do with the content? For example, we received feedback on how to install specific software on personal devices and created a knowledgebase using our </a:t>
            </a:r>
            <a:r>
              <a:rPr lang="en-US" baseline="0" dirty="0" err="1" smtClean="0"/>
              <a:t>Techconnect</a:t>
            </a:r>
            <a:r>
              <a:rPr lang="en-US" baseline="0" dirty="0" smtClean="0"/>
              <a:t> site for followers to access this information 24/7. Or, you may consider generating blog content based upon inquires.</a:t>
            </a:r>
          </a:p>
          <a:p>
            <a:pPr marL="0" indent="0">
              <a:buNone/>
            </a:pPr>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5 min</a:t>
            </a:r>
          </a:p>
        </p:txBody>
      </p:sp>
      <p:sp>
        <p:nvSpPr>
          <p:cNvPr id="4" name="Slide Number Placeholder 3"/>
          <p:cNvSpPr>
            <a:spLocks noGrp="1"/>
          </p:cNvSpPr>
          <p:nvPr>
            <p:ph type="sldNum" sz="quarter" idx="10"/>
          </p:nvPr>
        </p:nvSpPr>
        <p:spPr/>
        <p:txBody>
          <a:bodyPr/>
          <a:lstStyle/>
          <a:p>
            <a:fld id="{40682B13-6349-4E07-886D-8AC4DA79E019}" type="slidenum">
              <a:rPr lang="en-US" smtClean="0"/>
              <a:t>7</a:t>
            </a:fld>
            <a:endParaRPr lang="en-US"/>
          </a:p>
        </p:txBody>
      </p:sp>
    </p:spTree>
    <p:extLst>
      <p:ext uri="{BB962C8B-B14F-4D97-AF65-F5344CB8AC3E}">
        <p14:creationId xmlns:p14="http://schemas.microsoft.com/office/powerpoint/2010/main" val="213306409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marR="0" indent="-228600" algn="l" defTabSz="914400" rtl="0" eaLnBrk="1" fontAlgn="auto" latinLnBrk="0" hangingPunct="1">
              <a:lnSpc>
                <a:spcPct val="100000"/>
              </a:lnSpc>
              <a:spcBef>
                <a:spcPts val="0"/>
              </a:spcBef>
              <a:spcAft>
                <a:spcPts val="0"/>
              </a:spcAft>
              <a:buClrTx/>
              <a:buSzTx/>
              <a:buFontTx/>
              <a:buAutoNum type="arabicParenR"/>
              <a:tabLst/>
              <a:defRPr/>
            </a:pPr>
            <a:r>
              <a:rPr lang="en-US" sz="1200" kern="1200" dirty="0" smtClean="0">
                <a:solidFill>
                  <a:schemeClr val="tx1"/>
                </a:solidFill>
                <a:effectLst/>
                <a:latin typeface="+mn-lt"/>
                <a:ea typeface="+mn-ea"/>
                <a:cs typeface="+mn-cs"/>
              </a:rPr>
              <a:t>We</a:t>
            </a:r>
            <a:r>
              <a:rPr lang="en-US" sz="1200" kern="1200" baseline="0" dirty="0" smtClean="0">
                <a:solidFill>
                  <a:schemeClr val="tx1"/>
                </a:solidFill>
                <a:effectLst/>
                <a:latin typeface="+mn-lt"/>
                <a:ea typeface="+mn-ea"/>
                <a:cs typeface="+mn-cs"/>
              </a:rPr>
              <a:t> offer Social Media resources providing clients with information on what they need in order to complete University business (including coursework)</a:t>
            </a:r>
          </a:p>
          <a:p>
            <a:pPr marL="228600" marR="0" indent="-228600" algn="l" defTabSz="914400" rtl="0" eaLnBrk="1" fontAlgn="auto" latinLnBrk="0" hangingPunct="1">
              <a:lnSpc>
                <a:spcPct val="100000"/>
              </a:lnSpc>
              <a:spcBef>
                <a:spcPts val="0"/>
              </a:spcBef>
              <a:spcAft>
                <a:spcPts val="0"/>
              </a:spcAft>
              <a:buClrTx/>
              <a:buSzTx/>
              <a:buFontTx/>
              <a:buAutoNum type="arabicParenR"/>
              <a:tabLst/>
              <a:defRPr/>
            </a:pPr>
            <a:r>
              <a:rPr lang="en-US" sz="1200" kern="1200" baseline="0" dirty="0" smtClean="0">
                <a:solidFill>
                  <a:schemeClr val="tx1"/>
                </a:solidFill>
                <a:effectLst/>
                <a:latin typeface="+mn-lt"/>
                <a:ea typeface="+mn-ea"/>
                <a:cs typeface="+mn-cs"/>
              </a:rPr>
              <a:t>Weekly, we statically track community feedback and value-added information we provide to the community</a:t>
            </a:r>
          </a:p>
          <a:p>
            <a:pPr marL="228600" marR="0" indent="-228600" algn="l" defTabSz="914400" rtl="0" eaLnBrk="1" fontAlgn="auto" latinLnBrk="0" hangingPunct="1">
              <a:lnSpc>
                <a:spcPct val="100000"/>
              </a:lnSpc>
              <a:spcBef>
                <a:spcPts val="0"/>
              </a:spcBef>
              <a:spcAft>
                <a:spcPts val="0"/>
              </a:spcAft>
              <a:buClrTx/>
              <a:buSzTx/>
              <a:buFontTx/>
              <a:buAutoNum type="arabicParenR"/>
              <a:tabLst/>
              <a:defRPr/>
            </a:pPr>
            <a:r>
              <a:rPr lang="en-US" sz="1200" kern="1200" baseline="0" dirty="0" smtClean="0">
                <a:solidFill>
                  <a:schemeClr val="tx1"/>
                </a:solidFill>
                <a:effectLst/>
                <a:latin typeface="+mn-lt"/>
                <a:ea typeface="+mn-ea"/>
                <a:cs typeface="+mn-cs"/>
              </a:rPr>
              <a:t>We follow the University community members and vendors to engage folks within our community and promote tech-related information</a:t>
            </a:r>
          </a:p>
          <a:p>
            <a:pPr marL="228600" marR="0" indent="-228600" algn="l" defTabSz="914400" rtl="0" eaLnBrk="1" fontAlgn="auto" latinLnBrk="0" hangingPunct="1">
              <a:lnSpc>
                <a:spcPct val="100000"/>
              </a:lnSpc>
              <a:spcBef>
                <a:spcPts val="0"/>
              </a:spcBef>
              <a:spcAft>
                <a:spcPts val="0"/>
              </a:spcAft>
              <a:buClrTx/>
              <a:buSzTx/>
              <a:buFontTx/>
              <a:buAutoNum type="arabicParenR"/>
              <a:tabLst/>
              <a:defRPr/>
            </a:pPr>
            <a:r>
              <a:rPr lang="en-US" sz="1200" kern="1200" baseline="0" dirty="0" smtClean="0">
                <a:solidFill>
                  <a:schemeClr val="tx1"/>
                </a:solidFill>
                <a:effectLst/>
                <a:latin typeface="+mn-lt"/>
                <a:ea typeface="+mn-ea"/>
                <a:cs typeface="+mn-cs"/>
              </a:rPr>
              <a:t>We tailor content to reflect tech-specific research along with the latest technology endeavors so our client can become informed</a:t>
            </a:r>
          </a:p>
          <a:p>
            <a:pPr marL="228600" marR="0" indent="-228600" algn="l" defTabSz="914400" rtl="0" eaLnBrk="1" fontAlgn="auto" latinLnBrk="0" hangingPunct="1">
              <a:lnSpc>
                <a:spcPct val="100000"/>
              </a:lnSpc>
              <a:spcBef>
                <a:spcPts val="0"/>
              </a:spcBef>
              <a:spcAft>
                <a:spcPts val="0"/>
              </a:spcAft>
              <a:buClrTx/>
              <a:buSzTx/>
              <a:buFontTx/>
              <a:buAutoNum type="arabicParenR"/>
              <a:tabLst/>
              <a:defRPr/>
            </a:pPr>
            <a:r>
              <a:rPr lang="en-US" sz="1200" kern="1200" baseline="0" dirty="0" smtClean="0">
                <a:solidFill>
                  <a:schemeClr val="tx1"/>
                </a:solidFill>
                <a:effectLst/>
                <a:latin typeface="+mn-lt"/>
                <a:ea typeface="+mn-ea"/>
                <a:cs typeface="+mn-cs"/>
              </a:rPr>
              <a:t>We utilize Social Media and Web 2.0 tools that work for us</a:t>
            </a:r>
          </a:p>
          <a:p>
            <a:pPr marL="228600" marR="0" indent="-228600" algn="l" defTabSz="914400" rtl="0" eaLnBrk="1" fontAlgn="auto" latinLnBrk="0" hangingPunct="1">
              <a:lnSpc>
                <a:spcPct val="100000"/>
              </a:lnSpc>
              <a:spcBef>
                <a:spcPts val="0"/>
              </a:spcBef>
              <a:spcAft>
                <a:spcPts val="0"/>
              </a:spcAft>
              <a:buClrTx/>
              <a:buSzTx/>
              <a:buFontTx/>
              <a:buAutoNum type="arabicParenR"/>
              <a:tabLst/>
              <a:defRPr/>
            </a:pPr>
            <a:endParaRPr lang="en-US"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err="1" smtClean="0">
                <a:solidFill>
                  <a:schemeClr val="tx1"/>
                </a:solidFill>
                <a:effectLst/>
                <a:latin typeface="+mn-lt"/>
                <a:ea typeface="+mn-ea"/>
                <a:cs typeface="+mn-cs"/>
              </a:rPr>
              <a:t>TechConnect</a:t>
            </a:r>
            <a:r>
              <a:rPr lang="en-US" sz="1200" kern="1200" dirty="0" smtClean="0">
                <a:solidFill>
                  <a:schemeClr val="tx1"/>
                </a:solidFill>
                <a:effectLst/>
                <a:latin typeface="+mn-lt"/>
                <a:ea typeface="+mn-ea"/>
                <a:cs typeface="+mn-cs"/>
              </a:rPr>
              <a:t> offers</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complimentary software downloads, vendor referrals and reduced priced hardware and software apps allowing the University community to conduct University business remotely and cost-efficiently. The example will portray the importance in creating and implementing a tech-rich resource to encourage building organizational community, provide an outlet for client feedback, cultivate prompt customer service response rates and deliver self-service tools. </a:t>
            </a:r>
          </a:p>
          <a:p>
            <a:endParaRPr lang="en-US" dirty="0" smtClean="0"/>
          </a:p>
          <a:p>
            <a:r>
              <a:rPr lang="en-US" dirty="0" smtClean="0"/>
              <a:t>3 min</a:t>
            </a:r>
            <a:endParaRPr lang="en-US" dirty="0"/>
          </a:p>
        </p:txBody>
      </p:sp>
      <p:sp>
        <p:nvSpPr>
          <p:cNvPr id="4" name="Slide Number Placeholder 3"/>
          <p:cNvSpPr>
            <a:spLocks noGrp="1"/>
          </p:cNvSpPr>
          <p:nvPr>
            <p:ph type="sldNum" sz="quarter" idx="10"/>
          </p:nvPr>
        </p:nvSpPr>
        <p:spPr/>
        <p:txBody>
          <a:bodyPr/>
          <a:lstStyle/>
          <a:p>
            <a:fld id="{40682B13-6349-4E07-886D-8AC4DA79E019}" type="slidenum">
              <a:rPr lang="en-US" smtClean="0"/>
              <a:t>8</a:t>
            </a:fld>
            <a:endParaRPr lang="en-US"/>
          </a:p>
        </p:txBody>
      </p:sp>
    </p:spTree>
    <p:extLst>
      <p:ext uri="{BB962C8B-B14F-4D97-AF65-F5344CB8AC3E}">
        <p14:creationId xmlns:p14="http://schemas.microsoft.com/office/powerpoint/2010/main" val="418648315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 IT</a:t>
            </a:r>
            <a:r>
              <a:rPr lang="en-US" sz="1200" kern="1200" baseline="0" dirty="0" smtClean="0">
                <a:solidFill>
                  <a:schemeClr val="tx1"/>
                </a:solidFill>
                <a:effectLst/>
                <a:latin typeface="+mn-lt"/>
                <a:ea typeface="+mn-ea"/>
                <a:cs typeface="+mn-cs"/>
              </a:rPr>
              <a:t> S.M. presence @ 7/ 28 </a:t>
            </a:r>
            <a:r>
              <a:rPr lang="en-US" sz="1200" kern="1200" dirty="0" smtClean="0">
                <a:solidFill>
                  <a:schemeClr val="tx1"/>
                </a:solidFill>
                <a:effectLst/>
                <a:latin typeface="+mn-lt"/>
                <a:ea typeface="+mn-ea"/>
                <a:cs typeface="+mn-cs"/>
              </a:rPr>
              <a:t>AJCU</a:t>
            </a:r>
            <a:r>
              <a:rPr lang="en-US" sz="1200" kern="1200" baseline="0" dirty="0" smtClean="0">
                <a:solidFill>
                  <a:schemeClr val="tx1"/>
                </a:solidFill>
                <a:effectLst/>
                <a:latin typeface="+mn-lt"/>
                <a:ea typeface="+mn-ea"/>
                <a:cs typeface="+mn-cs"/>
              </a:rPr>
              <a:t> schools</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The HD social media task force lessons learned include 1) the importance in researching social media tools used at peer institutions, 2) researching benchmarking re: client response rates to gauge our growth and potential areas for improvement and 3) conducting monthly web content reviews. Web content review allowed us to determine the need for unique content to attract new followers and retain current subscribers. As a team, we had to consistently review the promotion of 3</a:t>
            </a:r>
            <a:r>
              <a:rPr lang="en-US" sz="1200" kern="1200" baseline="30000" dirty="0" smtClean="0">
                <a:solidFill>
                  <a:schemeClr val="tx1"/>
                </a:solidFill>
                <a:effectLst/>
                <a:latin typeface="+mn-lt"/>
                <a:ea typeface="+mn-ea"/>
                <a:cs typeface="+mn-cs"/>
              </a:rPr>
              <a:t>rd</a:t>
            </a:r>
            <a:r>
              <a:rPr lang="en-US" sz="1200" kern="1200" dirty="0" smtClean="0">
                <a:solidFill>
                  <a:schemeClr val="tx1"/>
                </a:solidFill>
                <a:effectLst/>
                <a:latin typeface="+mn-lt"/>
                <a:ea typeface="+mn-ea"/>
                <a:cs typeface="+mn-cs"/>
              </a:rPr>
              <a:t> party content to ensure vision and mission alignment re: our organizational practices.</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Additionally, the task force recruitment was pivotal in seeking individuals within our organization who not only could contribute articles and commentary but also believe in the mission and vision re: the use and incorporation of social media into our HD environment. We had to evaluate experience and skill sets in the design of the task force development and learn how to build team camaraderie as a secondary growth in relation to the primary goal: Cultivating and redefining customer service outreach through social media and Web 2.0 tools</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Lastly, the social media task force researched the importance in incorporating color psychology theory and simplified web design, learn how to create a character or motto using imagery to reflect branding and tailor marketing to </a:t>
            </a:r>
            <a:r>
              <a:rPr lang="en-US" sz="1200" kern="1200" dirty="0" smtClean="0">
                <a:solidFill>
                  <a:schemeClr val="tx1"/>
                </a:solidFill>
                <a:effectLst/>
                <a:latin typeface="+mn-lt"/>
                <a:ea typeface="+mn-ea"/>
                <a:cs typeface="+mn-cs"/>
              </a:rPr>
              <a:t>attract the </a:t>
            </a:r>
            <a:r>
              <a:rPr lang="en-US" sz="1200" kern="1200" dirty="0" smtClean="0">
                <a:solidFill>
                  <a:schemeClr val="tx1"/>
                </a:solidFill>
                <a:effectLst/>
                <a:latin typeface="+mn-lt"/>
                <a:ea typeface="+mn-ea"/>
                <a:cs typeface="+mn-cs"/>
              </a:rPr>
              <a:t>intended audience. </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7 min</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40682B13-6349-4E07-886D-8AC4DA79E019}" type="slidenum">
              <a:rPr lang="en-US" smtClean="0"/>
              <a:t>9</a:t>
            </a:fld>
            <a:endParaRPr lang="en-US"/>
          </a:p>
        </p:txBody>
      </p:sp>
    </p:spTree>
    <p:extLst>
      <p:ext uri="{BB962C8B-B14F-4D97-AF65-F5344CB8AC3E}">
        <p14:creationId xmlns:p14="http://schemas.microsoft.com/office/powerpoint/2010/main" val="129663776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solidFill>
                <a:srgbClr val="6699FF"/>
              </a:solidFill>
            </a:endParaRPr>
          </a:p>
        </p:txBody>
      </p:sp>
      <p:sp>
        <p:nvSpPr>
          <p:cNvPr id="4" name="Slide Number Placeholder 3"/>
          <p:cNvSpPr>
            <a:spLocks noGrp="1"/>
          </p:cNvSpPr>
          <p:nvPr>
            <p:ph type="sldNum" sz="quarter" idx="10"/>
          </p:nvPr>
        </p:nvSpPr>
        <p:spPr/>
        <p:txBody>
          <a:bodyPr/>
          <a:lstStyle/>
          <a:p>
            <a:fld id="{40682B13-6349-4E07-886D-8AC4DA79E019}" type="slidenum">
              <a:rPr lang="en-US" smtClean="0"/>
              <a:t>10</a:t>
            </a:fld>
            <a:endParaRPr lang="en-US"/>
          </a:p>
        </p:txBody>
      </p:sp>
    </p:spTree>
    <p:extLst>
      <p:ext uri="{BB962C8B-B14F-4D97-AF65-F5344CB8AC3E}">
        <p14:creationId xmlns:p14="http://schemas.microsoft.com/office/powerpoint/2010/main" val="33844048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29DA5CF8-EACC-47B5-9829-B99AC6ABAC70}" type="datetimeFigureOut">
              <a:rPr lang="en-US" smtClean="0"/>
              <a:t>3/27/2012</a:t>
            </a:fld>
            <a:endParaRPr lang="en-US"/>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n-US"/>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4EACB6A4-4960-480C-A97A-F1EBD94B4031}" type="slidenum">
              <a:rPr lang="en-US" smtClean="0"/>
              <a:t>‹#›</a:t>
            </a:fld>
            <a:endParaRPr lang="en-US"/>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9DA5CF8-EACC-47B5-9829-B99AC6ABAC70}" type="datetimeFigureOut">
              <a:rPr lang="en-US" smtClean="0"/>
              <a:t>3/27/2012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ACB6A4-4960-480C-A97A-F1EBD94B4031}"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9DA5CF8-EACC-47B5-9829-B99AC6ABAC70}" type="datetimeFigureOut">
              <a:rPr lang="en-US" smtClean="0"/>
              <a:t>3/27/2012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ACB6A4-4960-480C-A97A-F1EBD94B4031}"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9DA5CF8-EACC-47B5-9829-B99AC6ABAC70}" type="datetimeFigureOut">
              <a:rPr lang="en-US" smtClean="0"/>
              <a:t>3/27/2012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ACB6A4-4960-480C-A97A-F1EBD94B4031}"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9DA5CF8-EACC-47B5-9829-B99AC6ABAC70}" type="datetimeFigureOut">
              <a:rPr lang="en-US" smtClean="0"/>
              <a:t>3/27/2012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ACB6A4-4960-480C-A97A-F1EBD94B4031}"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29DA5CF8-EACC-47B5-9829-B99AC6ABAC70}" type="datetimeFigureOut">
              <a:rPr lang="en-US" smtClean="0"/>
              <a:t>3/27/2012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EACB6A4-4960-480C-A97A-F1EBD94B4031}" type="slidenum">
              <a:rPr lang="en-US" smtClean="0"/>
              <a:t>‹#›</a:t>
            </a:fld>
            <a:endParaRPr lang="en-US"/>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29DA5CF8-EACC-47B5-9829-B99AC6ABAC70}" type="datetimeFigureOut">
              <a:rPr lang="en-US" smtClean="0"/>
              <a:t>3/27/2012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EACB6A4-4960-480C-A97A-F1EBD94B4031}"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9DA5CF8-EACC-47B5-9829-B99AC6ABAC70}" type="datetimeFigureOut">
              <a:rPr lang="en-US" smtClean="0"/>
              <a:t>3/27/2012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EACB6A4-4960-480C-A97A-F1EBD94B4031}"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9DA5CF8-EACC-47B5-9829-B99AC6ABAC70}" type="datetimeFigureOut">
              <a:rPr lang="en-US" smtClean="0"/>
              <a:t>3/27/2012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EACB6A4-4960-480C-A97A-F1EBD94B4031}"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29DA5CF8-EACC-47B5-9829-B99AC6ABAC70}" type="datetimeFigureOut">
              <a:rPr lang="en-US" smtClean="0"/>
              <a:t>3/27/2012</a:t>
            </a:fld>
            <a:endParaRPr lang="en-US"/>
          </a:p>
        </p:txBody>
      </p:sp>
      <p:sp>
        <p:nvSpPr>
          <p:cNvPr id="7" name="Slide Number Placeholder 6"/>
          <p:cNvSpPr>
            <a:spLocks noGrp="1"/>
          </p:cNvSpPr>
          <p:nvPr>
            <p:ph type="sldNum" sz="quarter" idx="12"/>
          </p:nvPr>
        </p:nvSpPr>
        <p:spPr/>
        <p:txBody>
          <a:bodyPr/>
          <a:lstStyle/>
          <a:p>
            <a:fld id="{4EACB6A4-4960-480C-A97A-F1EBD94B4031}" type="slidenum">
              <a:rPr lang="en-US" smtClean="0"/>
              <a:t>‹#›</a:t>
            </a:fld>
            <a:endParaRPr lang="en-US"/>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9DA5CF8-EACC-47B5-9829-B99AC6ABAC70}" type="datetimeFigureOut">
              <a:rPr lang="en-US" smtClean="0"/>
              <a:t>3/27/2012</a:t>
            </a:fld>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7" name="Slide Number Placeholder 6"/>
          <p:cNvSpPr>
            <a:spLocks noGrp="1"/>
          </p:cNvSpPr>
          <p:nvPr>
            <p:ph type="sldNum" sz="quarter" idx="12"/>
          </p:nvPr>
        </p:nvSpPr>
        <p:spPr/>
        <p:txBody>
          <a:bodyPr/>
          <a:lstStyle/>
          <a:p>
            <a:fld id="{4EACB6A4-4960-480C-A97A-F1EBD94B4031}"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29DA5CF8-EACC-47B5-9829-B99AC6ABAC70}" type="datetimeFigureOut">
              <a:rPr lang="en-US" smtClean="0"/>
              <a:t>3/27/2012</a:t>
            </a:fld>
            <a:endParaRPr lang="en-US"/>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n-US"/>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4EACB6A4-4960-480C-A97A-F1EBD94B4031}"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9.xml"/><Relationship Id="rId1" Type="http://schemas.openxmlformats.org/officeDocument/2006/relationships/slideLayout" Target="../slideLayouts/slideLayout9.xml"/><Relationship Id="rId5" Type="http://schemas.openxmlformats.org/officeDocument/2006/relationships/hyperlink" Target="mailto:alewis7@luc.edu" TargetMode="External"/><Relationship Id="rId4" Type="http://schemas.openxmlformats.org/officeDocument/2006/relationships/hyperlink" Target="mailto:ajimen4@luc.edu"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hyperlink" Target="http://www.youtube.com/watch?v=xIFqKi4v3GA" TargetMode="External"/><Relationship Id="rId2" Type="http://schemas.openxmlformats.org/officeDocument/2006/relationships/notesSlide" Target="../notesSlides/notesSlide6.xml"/><Relationship Id="rId1" Type="http://schemas.openxmlformats.org/officeDocument/2006/relationships/slideLayout" Target="../slideLayouts/slideLayout3.xml"/><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hyperlink" Target="https://twitter.com/"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hyperlink" Target="https://myits.luc.edu/techconnect/" TargetMode="External"/><Relationship Id="rId5" Type="http://schemas.openxmlformats.org/officeDocument/2006/relationships/hyperlink" Target="http://www.facebook.com/pages/LUC-ITS-Helpdesk/108237389229790" TargetMode="External"/><Relationship Id="rId4" Type="http://schemas.openxmlformats.org/officeDocument/2006/relationships/hyperlink" Target="http://blogs.luc.edu/itshelpdesk/" TargetMode="Externa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219200"/>
            <a:ext cx="7772400" cy="2590800"/>
          </a:xfrm>
        </p:spPr>
        <p:txBody>
          <a:bodyPr>
            <a:normAutofit fontScale="90000"/>
          </a:bodyPr>
          <a:lstStyle/>
          <a:p>
            <a:r>
              <a:rPr lang="en-US" sz="3600" dirty="0">
                <a:solidFill>
                  <a:schemeClr val="tx1"/>
                </a:solidFill>
              </a:rPr>
              <a:t>Relationships Matter: Cultivating and Redefining Customer Service Outreach through Social Media and Web 2.0 Tools</a:t>
            </a:r>
            <a:r>
              <a:rPr lang="en-US" dirty="0">
                <a:solidFill>
                  <a:srgbClr val="330FB7"/>
                </a:solidFill>
              </a:rPr>
              <a:t/>
            </a:r>
            <a:br>
              <a:rPr lang="en-US" dirty="0">
                <a:solidFill>
                  <a:srgbClr val="330FB7"/>
                </a:solidFill>
              </a:rPr>
            </a:br>
            <a:endParaRPr lang="en-US" dirty="0">
              <a:solidFill>
                <a:srgbClr val="330FB7"/>
              </a:solidFill>
            </a:endParaRPr>
          </a:p>
        </p:txBody>
      </p:sp>
      <p:sp>
        <p:nvSpPr>
          <p:cNvPr id="3" name="Subtitle 2"/>
          <p:cNvSpPr>
            <a:spLocks noGrp="1"/>
          </p:cNvSpPr>
          <p:nvPr>
            <p:ph type="subTitle" idx="1"/>
          </p:nvPr>
        </p:nvSpPr>
        <p:spPr>
          <a:xfrm>
            <a:off x="1371600" y="5105400"/>
            <a:ext cx="6400800" cy="533400"/>
          </a:xfrm>
        </p:spPr>
        <p:txBody>
          <a:bodyPr>
            <a:normAutofit/>
          </a:bodyPr>
          <a:lstStyle/>
          <a:p>
            <a:pPr algn="r"/>
            <a:r>
              <a:rPr lang="en-US" sz="1600" dirty="0" smtClean="0"/>
              <a:t>Presented By: </a:t>
            </a:r>
            <a:r>
              <a:rPr lang="en-US" sz="1600" dirty="0" err="1" smtClean="0"/>
              <a:t>Arcelia</a:t>
            </a:r>
            <a:r>
              <a:rPr lang="en-US" sz="1600" dirty="0" smtClean="0"/>
              <a:t> Jimenez and Ariana Lewis</a:t>
            </a:r>
          </a:p>
        </p:txBody>
      </p:sp>
    </p:spTree>
    <p:extLst>
      <p:ext uri="{BB962C8B-B14F-4D97-AF65-F5344CB8AC3E}">
        <p14:creationId xmlns:p14="http://schemas.microsoft.com/office/powerpoint/2010/main" val="163746534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34424" y="1066800"/>
            <a:ext cx="3300984" cy="762000"/>
          </a:xfrm>
        </p:spPr>
        <p:txBody>
          <a:bodyPr/>
          <a:lstStyle/>
          <a:p>
            <a:pPr algn="ctr"/>
            <a:r>
              <a:rPr lang="en-US" dirty="0" smtClean="0"/>
              <a:t>Thank You</a:t>
            </a:r>
            <a:endParaRPr lang="en-US" dirty="0"/>
          </a:p>
        </p:txBody>
      </p:sp>
      <p:pic>
        <p:nvPicPr>
          <p:cNvPr id="6" name="Picture Placeholder 5"/>
          <p:cNvPicPr>
            <a:picLocks noGrp="1" noChangeAspect="1"/>
          </p:cNvPicPr>
          <p:nvPr>
            <p:ph type="pic" idx="1"/>
          </p:nvPr>
        </p:nvPicPr>
        <p:blipFill>
          <a:blip r:embed="rId3">
            <a:extLst>
              <a:ext uri="{28A0092B-C50C-407E-A947-70E740481C1C}">
                <a14:useLocalDpi xmlns:a14="http://schemas.microsoft.com/office/drawing/2010/main" val="0"/>
              </a:ext>
            </a:extLst>
          </a:blip>
          <a:srcRect l="29526" r="29526"/>
          <a:stretch>
            <a:fillRect/>
          </a:stretch>
        </p:blipFill>
        <p:spPr>
          <a:prstGeom prst="rect">
            <a:avLst/>
          </a:prstGeom>
          <a:ln>
            <a:noFill/>
          </a:ln>
          <a:effectLst>
            <a:softEdge rad="112500"/>
          </a:effectLst>
        </p:spPr>
      </p:pic>
      <p:sp>
        <p:nvSpPr>
          <p:cNvPr id="3" name="Content Placeholder 2"/>
          <p:cNvSpPr>
            <a:spLocks noGrp="1"/>
          </p:cNvSpPr>
          <p:nvPr>
            <p:ph type="body" sz="half" idx="2"/>
          </p:nvPr>
        </p:nvSpPr>
        <p:spPr>
          <a:xfrm>
            <a:off x="4734630" y="2438400"/>
            <a:ext cx="3300573" cy="3124199"/>
          </a:xfrm>
        </p:spPr>
        <p:txBody>
          <a:bodyPr>
            <a:normAutofit/>
          </a:bodyPr>
          <a:lstStyle/>
          <a:p>
            <a:pPr algn="ctr"/>
            <a:r>
              <a:rPr lang="en-US" dirty="0" err="1" smtClean="0"/>
              <a:t>Arcelia</a:t>
            </a:r>
            <a:r>
              <a:rPr lang="en-US" dirty="0" smtClean="0"/>
              <a:t> Jimenez</a:t>
            </a:r>
            <a:br>
              <a:rPr lang="en-US" dirty="0" smtClean="0"/>
            </a:br>
            <a:r>
              <a:rPr lang="en-US" dirty="0" smtClean="0"/>
              <a:t>(773) 508 - 7663</a:t>
            </a:r>
            <a:r>
              <a:rPr lang="en-US" dirty="0"/>
              <a:t/>
            </a:r>
            <a:br>
              <a:rPr lang="en-US" dirty="0"/>
            </a:br>
            <a:r>
              <a:rPr lang="en-US" dirty="0" smtClean="0">
                <a:hlinkClick r:id="rId4"/>
              </a:rPr>
              <a:t>ajimen4@luc.edu</a:t>
            </a:r>
            <a:endParaRPr lang="en-US" dirty="0"/>
          </a:p>
          <a:p>
            <a:pPr marL="68580" indent="0" algn="ctr">
              <a:buNone/>
            </a:pPr>
            <a:endParaRPr lang="en-US" dirty="0"/>
          </a:p>
          <a:p>
            <a:pPr algn="ctr"/>
            <a:r>
              <a:rPr lang="en-US" dirty="0" smtClean="0"/>
              <a:t>Ariana Lewis</a:t>
            </a:r>
            <a:r>
              <a:rPr lang="en-US" dirty="0"/>
              <a:t/>
            </a:r>
            <a:br>
              <a:rPr lang="en-US" dirty="0"/>
            </a:br>
            <a:r>
              <a:rPr lang="en-US" dirty="0" smtClean="0"/>
              <a:t>(773) 508 – 7676</a:t>
            </a:r>
            <a:br>
              <a:rPr lang="en-US" dirty="0" smtClean="0"/>
            </a:br>
            <a:r>
              <a:rPr lang="en-US" dirty="0" smtClean="0">
                <a:hlinkClick r:id="rId5"/>
              </a:rPr>
              <a:t>alewis7@luc.edu</a:t>
            </a:r>
            <a:endParaRPr lang="en-US" dirty="0" smtClean="0"/>
          </a:p>
        </p:txBody>
      </p:sp>
    </p:spTree>
    <p:extLst>
      <p:ext uri="{BB962C8B-B14F-4D97-AF65-F5344CB8AC3E}">
        <p14:creationId xmlns:p14="http://schemas.microsoft.com/office/powerpoint/2010/main" val="410534893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Exactly what is </a:t>
            </a:r>
            <a:br>
              <a:rPr lang="en-US" dirty="0" smtClean="0"/>
            </a:br>
            <a:r>
              <a:rPr lang="en-US" dirty="0" smtClean="0"/>
              <a:t>Social Media and Web 2.0???</a:t>
            </a:r>
            <a:endParaRPr lang="en-US" dirty="0"/>
          </a:p>
        </p:txBody>
      </p:sp>
      <p:sp>
        <p:nvSpPr>
          <p:cNvPr id="3" name="Content Placeholder 2"/>
          <p:cNvSpPr>
            <a:spLocks noGrp="1"/>
          </p:cNvSpPr>
          <p:nvPr>
            <p:ph idx="1"/>
          </p:nvPr>
        </p:nvSpPr>
        <p:spPr/>
        <p:txBody>
          <a:bodyPr>
            <a:normAutofit/>
          </a:bodyPr>
          <a:lstStyle/>
          <a:p>
            <a:r>
              <a:rPr lang="en-US" dirty="0" smtClean="0"/>
              <a:t>Social Media = Online outlets allowing individuals to communicate with each other about anything. </a:t>
            </a:r>
          </a:p>
          <a:p>
            <a:endParaRPr lang="en-US" dirty="0" smtClean="0"/>
          </a:p>
          <a:p>
            <a:r>
              <a:rPr lang="en-US" dirty="0" smtClean="0"/>
              <a:t>Web 2.0 = AKA Internet</a:t>
            </a:r>
            <a:r>
              <a:rPr lang="en-US" sz="1400" baseline="100000" dirty="0" smtClean="0">
                <a:latin typeface="Zz"/>
              </a:rPr>
              <a:t>2</a:t>
            </a:r>
            <a:r>
              <a:rPr lang="en-US" sz="900" dirty="0" smtClean="0"/>
              <a:t> …  </a:t>
            </a:r>
            <a:r>
              <a:rPr lang="en-US" dirty="0"/>
              <a:t>I</a:t>
            </a:r>
            <a:r>
              <a:rPr lang="en-US" dirty="0" smtClean="0"/>
              <a:t>ncludes HTML features enabling community-style knowledge sharing (e.g. Blogs/Wikis). </a:t>
            </a:r>
            <a:endParaRPr lang="en-US" sz="900" dirty="0"/>
          </a:p>
        </p:txBody>
      </p:sp>
    </p:spTree>
    <p:extLst>
      <p:ext uri="{BB962C8B-B14F-4D97-AF65-F5344CB8AC3E}">
        <p14:creationId xmlns:p14="http://schemas.microsoft.com/office/powerpoint/2010/main" val="3834492792"/>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circle(in)">
                                      <p:cBhvr>
                                        <p:cTn id="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ITS Help Desk (HD) Background</a:t>
            </a:r>
            <a:endParaRPr lang="en-US" dirty="0"/>
          </a:p>
        </p:txBody>
      </p:sp>
      <p:sp>
        <p:nvSpPr>
          <p:cNvPr id="3" name="Content Placeholder 2"/>
          <p:cNvSpPr>
            <a:spLocks noGrp="1"/>
          </p:cNvSpPr>
          <p:nvPr>
            <p:ph idx="1"/>
          </p:nvPr>
        </p:nvSpPr>
        <p:spPr/>
        <p:txBody>
          <a:bodyPr>
            <a:normAutofit/>
          </a:bodyPr>
          <a:lstStyle/>
          <a:p>
            <a:r>
              <a:rPr lang="en-US" dirty="0" smtClean="0"/>
              <a:t>19 Student Workers, 3 FTEs, 1 Manager </a:t>
            </a:r>
          </a:p>
          <a:p>
            <a:r>
              <a:rPr lang="en-US" dirty="0" smtClean="0"/>
              <a:t>Technical support provided Monday – Sunday, in addition to an on-call rotation</a:t>
            </a:r>
          </a:p>
          <a:p>
            <a:r>
              <a:rPr lang="en-US" dirty="0" smtClean="0"/>
              <a:t>Maintain support for roughly 16,000 students and approximately 3,000 Faculty and Staff members</a:t>
            </a:r>
          </a:p>
          <a:p>
            <a:r>
              <a:rPr lang="en-US" dirty="0"/>
              <a:t>Phone/Email/Instant Message</a:t>
            </a:r>
          </a:p>
          <a:p>
            <a:r>
              <a:rPr lang="en-US" dirty="0" smtClean="0"/>
              <a:t>ResNet</a:t>
            </a:r>
          </a:p>
          <a:p>
            <a:endParaRPr lang="en-US" dirty="0"/>
          </a:p>
        </p:txBody>
      </p:sp>
    </p:spTree>
    <p:extLst>
      <p:ext uri="{BB962C8B-B14F-4D97-AF65-F5344CB8AC3E}">
        <p14:creationId xmlns:p14="http://schemas.microsoft.com/office/powerpoint/2010/main" val="3415605305"/>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fade">
                                      <p:cBhvr>
                                        <p:cTn id="7" dur="1000"/>
                                        <p:tgtEl>
                                          <p:spTgt spid="3">
                                            <p:txEl>
                                              <p:pRg st="4" end="4"/>
                                            </p:txEl>
                                          </p:spTgt>
                                        </p:tgtEl>
                                      </p:cBhvr>
                                    </p:animEffect>
                                    <p:anim calcmode="lin" valueType="num">
                                      <p:cBhvr>
                                        <p:cTn id="8"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HD Background (cont.)</a:t>
            </a:r>
            <a:endParaRPr lang="en-US" dirty="0"/>
          </a:p>
        </p:txBody>
      </p:sp>
      <p:sp>
        <p:nvSpPr>
          <p:cNvPr id="3" name="Content Placeholder 2"/>
          <p:cNvSpPr>
            <a:spLocks noGrp="1"/>
          </p:cNvSpPr>
          <p:nvPr>
            <p:ph idx="1"/>
          </p:nvPr>
        </p:nvSpPr>
        <p:spPr/>
        <p:txBody>
          <a:bodyPr>
            <a:normAutofit/>
          </a:bodyPr>
          <a:lstStyle/>
          <a:p>
            <a:r>
              <a:rPr lang="en-US" dirty="0" smtClean="0"/>
              <a:t>Call </a:t>
            </a:r>
            <a:r>
              <a:rPr lang="en-US" dirty="0"/>
              <a:t>Tracking data </a:t>
            </a:r>
            <a:r>
              <a:rPr lang="en-US" dirty="0" smtClean="0"/>
              <a:t>includes </a:t>
            </a:r>
            <a:r>
              <a:rPr lang="en-US" dirty="0" smtClean="0"/>
              <a:t>64</a:t>
            </a:r>
            <a:r>
              <a:rPr lang="en-US" dirty="0" smtClean="0"/>
              <a:t>,000</a:t>
            </a:r>
            <a:r>
              <a:rPr lang="en-US" dirty="0" smtClean="0"/>
              <a:t>+ support </a:t>
            </a:r>
            <a:r>
              <a:rPr lang="en-US" dirty="0"/>
              <a:t>requests entered over the last two </a:t>
            </a:r>
            <a:r>
              <a:rPr lang="en-US" dirty="0" smtClean="0"/>
              <a:t>years</a:t>
            </a:r>
          </a:p>
          <a:p>
            <a:r>
              <a:rPr lang="en-US" dirty="0" smtClean="0"/>
              <a:t>33</a:t>
            </a:r>
            <a:r>
              <a:rPr lang="en-US" dirty="0"/>
              <a:t>% of these requests included HD tickets closed on </a:t>
            </a:r>
            <a:r>
              <a:rPr lang="en-US" dirty="0" smtClean="0"/>
              <a:t>first-contact</a:t>
            </a:r>
          </a:p>
          <a:p>
            <a:r>
              <a:rPr lang="en-US" dirty="0" smtClean="0"/>
              <a:t>Student-centered support vs. Faculty/Staff-centered support</a:t>
            </a:r>
            <a:endParaRPr lang="en-US" dirty="0"/>
          </a:p>
        </p:txBody>
      </p:sp>
    </p:spTree>
    <p:extLst>
      <p:ext uri="{BB962C8B-B14F-4D97-AF65-F5344CB8AC3E}">
        <p14:creationId xmlns:p14="http://schemas.microsoft.com/office/powerpoint/2010/main" val="15086701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HD Response</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Social Media Idea</a:t>
            </a:r>
          </a:p>
          <a:p>
            <a:pPr marL="365760" lvl="1" indent="0">
              <a:buNone/>
            </a:pPr>
            <a:r>
              <a:rPr lang="en-US" dirty="0"/>
              <a:t>	</a:t>
            </a:r>
            <a:r>
              <a:rPr lang="en-US" dirty="0" smtClean="0"/>
              <a:t>- September 2010</a:t>
            </a:r>
          </a:p>
          <a:p>
            <a:pPr marL="365760" lvl="1" indent="0">
              <a:buNone/>
            </a:pPr>
            <a:r>
              <a:rPr lang="en-US" dirty="0"/>
              <a:t>	</a:t>
            </a:r>
            <a:r>
              <a:rPr lang="en-US" dirty="0" smtClean="0"/>
              <a:t>- Management Support</a:t>
            </a:r>
          </a:p>
          <a:p>
            <a:endParaRPr lang="en-US" dirty="0"/>
          </a:p>
          <a:p>
            <a:r>
              <a:rPr lang="en-US" dirty="0" smtClean="0"/>
              <a:t>Social Media Redefined</a:t>
            </a:r>
          </a:p>
          <a:p>
            <a:pPr marL="685800" lvl="2" indent="0">
              <a:buNone/>
            </a:pPr>
            <a:r>
              <a:rPr lang="en-US" dirty="0" smtClean="0"/>
              <a:t>	- August 2011</a:t>
            </a:r>
          </a:p>
          <a:p>
            <a:pPr marL="685800" lvl="2" indent="0">
              <a:buNone/>
            </a:pPr>
            <a:r>
              <a:rPr lang="en-US" dirty="0"/>
              <a:t>	- </a:t>
            </a:r>
            <a:r>
              <a:rPr lang="en-US" dirty="0" smtClean="0"/>
              <a:t>Policies</a:t>
            </a:r>
          </a:p>
          <a:p>
            <a:pPr marL="685800" lvl="2" indent="0">
              <a:buNone/>
            </a:pPr>
            <a:r>
              <a:rPr lang="en-US" dirty="0"/>
              <a:t>	</a:t>
            </a:r>
            <a:r>
              <a:rPr lang="en-US" dirty="0" smtClean="0"/>
              <a:t>- </a:t>
            </a:r>
            <a:r>
              <a:rPr lang="en-US" dirty="0"/>
              <a:t>Best Practices</a:t>
            </a:r>
          </a:p>
          <a:p>
            <a:pPr marL="685800" lvl="2" indent="0">
              <a:buNone/>
            </a:pPr>
            <a:r>
              <a:rPr lang="en-US" dirty="0" smtClean="0"/>
              <a:t/>
            </a:r>
            <a:br>
              <a:rPr lang="en-US" dirty="0" smtClean="0"/>
            </a:br>
            <a:r>
              <a:rPr lang="en-US" dirty="0" smtClean="0"/>
              <a:t>	</a:t>
            </a:r>
          </a:p>
          <a:p>
            <a:endParaRPr lang="en-US" dirty="0" smtClean="0"/>
          </a:p>
          <a:p>
            <a:endParaRPr lang="en-US" dirty="0"/>
          </a:p>
          <a:p>
            <a:endParaRPr lang="en-US" dirty="0" smtClean="0"/>
          </a:p>
          <a:p>
            <a:endParaRPr lang="en-US" dirty="0" smtClean="0"/>
          </a:p>
          <a:p>
            <a:endParaRPr lang="en-US" dirty="0"/>
          </a:p>
        </p:txBody>
      </p:sp>
    </p:spTree>
    <p:extLst>
      <p:ext uri="{BB962C8B-B14F-4D97-AF65-F5344CB8AC3E}">
        <p14:creationId xmlns:p14="http://schemas.microsoft.com/office/powerpoint/2010/main" val="1620142390"/>
      </p:ext>
    </p:extLst>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3" presetClass="entr" presetSubtype="16" fill="hold" nodeType="withEffect">
                                  <p:stCondLst>
                                    <p:cond delay="0"/>
                                  </p:stCondLst>
                                  <p:childTnLst>
                                    <p:set>
                                      <p:cBhvr>
                                        <p:cTn id="6" dur="1" fill="hold">
                                          <p:stCondLst>
                                            <p:cond delay="0"/>
                                          </p:stCondLst>
                                        </p:cTn>
                                        <p:tgtEl>
                                          <p:spTgt spid="3">
                                            <p:txEl>
                                              <p:pRg st="8" end="8"/>
                                            </p:txEl>
                                          </p:spTgt>
                                        </p:tgtEl>
                                        <p:attrNameLst>
                                          <p:attrName>style.visibility</p:attrName>
                                        </p:attrNameLst>
                                      </p:cBhvr>
                                      <p:to>
                                        <p:strVal val="visible"/>
                                      </p:to>
                                    </p:set>
                                    <p:animEffect transition="in" filter="plus(in)">
                                      <p:cBhvr>
                                        <p:cTn id="7" dur="2000"/>
                                        <p:tgtEl>
                                          <p:spTgt spid="3">
                                            <p:txEl>
                                              <p:pRg st="8" end="8"/>
                                            </p:txEl>
                                          </p:spTgt>
                                        </p:tgtEl>
                                      </p:cBhvr>
                                    </p:animEffect>
                                  </p:childTnLst>
                                </p:cTn>
                              </p:par>
                              <p:par>
                                <p:cTn id="8" presetID="45" presetClass="entr" presetSubtype="0" fill="hold" grpId="0" nodeType="withEffect">
                                  <p:stCondLst>
                                    <p:cond delay="0"/>
                                  </p:stCondLst>
                                  <p:childTnLst>
                                    <p:set>
                                      <p:cBhvr>
                                        <p:cTn id="9" dur="1" fill="hold">
                                          <p:stCondLst>
                                            <p:cond delay="0"/>
                                          </p:stCondLst>
                                        </p:cTn>
                                        <p:tgtEl>
                                          <p:spTgt spid="3">
                                            <p:txEl>
                                              <p:pRg st="8" end="8"/>
                                            </p:txEl>
                                          </p:spTgt>
                                        </p:tgtEl>
                                        <p:attrNameLst>
                                          <p:attrName>style.visibility</p:attrName>
                                        </p:attrNameLst>
                                      </p:cBhvr>
                                      <p:to>
                                        <p:strVal val="visible"/>
                                      </p:to>
                                    </p:set>
                                    <p:animEffect transition="in" filter="fade">
                                      <p:cBhvr>
                                        <p:cTn id="10" dur="2000"/>
                                        <p:tgtEl>
                                          <p:spTgt spid="3">
                                            <p:txEl>
                                              <p:pRg st="8" end="8"/>
                                            </p:txEl>
                                          </p:spTgt>
                                        </p:tgtEl>
                                      </p:cBhvr>
                                    </p:animEffect>
                                    <p:anim calcmode="lin" valueType="num">
                                      <p:cBhvr>
                                        <p:cTn id="11" dur="2000" fill="hold"/>
                                        <p:tgtEl>
                                          <p:spTgt spid="3">
                                            <p:txEl>
                                              <p:pRg st="8" end="8"/>
                                            </p:txEl>
                                          </p:spTgt>
                                        </p:tgtEl>
                                        <p:attrNameLst>
                                          <p:attrName>ppt_w</p:attrName>
                                        </p:attrNameLst>
                                      </p:cBhvr>
                                      <p:tavLst>
                                        <p:tav tm="0" fmla="#ppt_w*sin(2.5*pi*$)">
                                          <p:val>
                                            <p:fltVal val="0"/>
                                          </p:val>
                                        </p:tav>
                                        <p:tav tm="100000">
                                          <p:val>
                                            <p:fltVal val="1"/>
                                          </p:val>
                                        </p:tav>
                                      </p:tavLst>
                                    </p:anim>
                                    <p:anim calcmode="lin" valueType="num">
                                      <p:cBhvr>
                                        <p:cTn id="12" dur="2000" fill="hold"/>
                                        <p:tgtEl>
                                          <p:spTgt spid="3">
                                            <p:txEl>
                                              <p:pRg st="8" end="8"/>
                                            </p:txEl>
                                          </p:spTgt>
                                        </p:tgtEl>
                                        <p:attrNameLst>
                                          <p:attrName>ppt_h</p:attrName>
                                        </p:attrNameLst>
                                      </p:cBhvr>
                                      <p:tavLst>
                                        <p:tav tm="0">
                                          <p:val>
                                            <p:strVal val="#ppt_h"/>
                                          </p:val>
                                        </p:tav>
                                        <p:tav tm="100000">
                                          <p:val>
                                            <p:strVal val="#ppt_h"/>
                                          </p:val>
                                        </p:tav>
                                      </p:tavLst>
                                    </p:anim>
                                  </p:childTnLst>
                                </p:cTn>
                              </p:par>
                            </p:childTnLst>
                          </p:cTn>
                        </p:par>
                      </p:childTnLst>
                    </p:cTn>
                  </p:par>
                  <p:par>
                    <p:cTn id="13" fill="hold">
                      <p:stCondLst>
                        <p:cond delay="indefinite"/>
                      </p:stCondLst>
                      <p:childTnLst>
                        <p:par>
                          <p:cTn id="14" fill="hold">
                            <p:stCondLst>
                              <p:cond delay="0"/>
                            </p:stCondLst>
                            <p:childTnLst>
                              <p:par>
                                <p:cTn id="15" presetID="31" presetClass="entr" presetSubtype="0" fill="hold"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 calcmode="lin" valueType="num">
                                      <p:cBhvr>
                                        <p:cTn id="1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1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20" dur="1000"/>
                                        <p:tgtEl>
                                          <p:spTgt spid="3">
                                            <p:txEl>
                                              <p:pRg st="0" end="0"/>
                                            </p:txEl>
                                          </p:spTgt>
                                        </p:tgtEl>
                                      </p:cBhvr>
                                    </p:animEffect>
                                  </p:childTnLst>
                                </p:cTn>
                              </p:par>
                              <p:par>
                                <p:cTn id="21" presetID="31" presetClass="entr" presetSubtype="0" fill="hold" nodeType="withEffect">
                                  <p:stCondLst>
                                    <p:cond delay="0"/>
                                  </p:stCondLst>
                                  <p:childTnLst>
                                    <p:set>
                                      <p:cBhvr>
                                        <p:cTn id="22" dur="1" fill="hold">
                                          <p:stCondLst>
                                            <p:cond delay="0"/>
                                          </p:stCondLst>
                                        </p:cTn>
                                        <p:tgtEl>
                                          <p:spTgt spid="3">
                                            <p:txEl>
                                              <p:pRg st="1" end="1"/>
                                            </p:txEl>
                                          </p:spTgt>
                                        </p:tgtEl>
                                        <p:attrNameLst>
                                          <p:attrName>style.visibility</p:attrName>
                                        </p:attrNameLst>
                                      </p:cBhvr>
                                      <p:to>
                                        <p:strVal val="visible"/>
                                      </p:to>
                                    </p:set>
                                    <p:anim calcmode="lin" valueType="num">
                                      <p:cBhvr>
                                        <p:cTn id="23"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4"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25"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26" dur="1000"/>
                                        <p:tgtEl>
                                          <p:spTgt spid="3">
                                            <p:txEl>
                                              <p:pRg st="1" end="1"/>
                                            </p:txEl>
                                          </p:spTgt>
                                        </p:tgtEl>
                                      </p:cBhvr>
                                    </p:animEffect>
                                  </p:childTnLst>
                                </p:cTn>
                              </p:par>
                              <p:par>
                                <p:cTn id="27" presetID="31" presetClass="entr" presetSubtype="0" fill="hold" nodeType="withEffect">
                                  <p:stCondLst>
                                    <p:cond delay="0"/>
                                  </p:stCondLst>
                                  <p:childTnLst>
                                    <p:set>
                                      <p:cBhvr>
                                        <p:cTn id="28" dur="1" fill="hold">
                                          <p:stCondLst>
                                            <p:cond delay="0"/>
                                          </p:stCondLst>
                                        </p:cTn>
                                        <p:tgtEl>
                                          <p:spTgt spid="3">
                                            <p:txEl>
                                              <p:pRg st="2" end="2"/>
                                            </p:txEl>
                                          </p:spTgt>
                                        </p:tgtEl>
                                        <p:attrNameLst>
                                          <p:attrName>style.visibility</p:attrName>
                                        </p:attrNameLst>
                                      </p:cBhvr>
                                      <p:to>
                                        <p:strVal val="visible"/>
                                      </p:to>
                                    </p:set>
                                    <p:anim calcmode="lin" valueType="num">
                                      <p:cBhvr>
                                        <p:cTn id="29"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30"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31"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32" dur="1000"/>
                                        <p:tgtEl>
                                          <p:spTgt spid="3">
                                            <p:txEl>
                                              <p:pRg st="2" end="2"/>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1" presetClass="entr" presetSubtype="0" fill="hold"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p:cTn id="37"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8"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39" dur="1000" fill="hold"/>
                                        <p:tgtEl>
                                          <p:spTgt spid="3">
                                            <p:txEl>
                                              <p:pRg st="4" end="4"/>
                                            </p:txEl>
                                          </p:spTgt>
                                        </p:tgtEl>
                                        <p:attrNameLst>
                                          <p:attrName>style.rotation</p:attrName>
                                        </p:attrNameLst>
                                      </p:cBhvr>
                                      <p:tavLst>
                                        <p:tav tm="0">
                                          <p:val>
                                            <p:fltVal val="90"/>
                                          </p:val>
                                        </p:tav>
                                        <p:tav tm="100000">
                                          <p:val>
                                            <p:fltVal val="0"/>
                                          </p:val>
                                        </p:tav>
                                      </p:tavLst>
                                    </p:anim>
                                    <p:animEffect transition="in" filter="fade">
                                      <p:cBhvr>
                                        <p:cTn id="40" dur="1000"/>
                                        <p:tgtEl>
                                          <p:spTgt spid="3">
                                            <p:txEl>
                                              <p:pRg st="4" end="4"/>
                                            </p:txEl>
                                          </p:spTgt>
                                        </p:tgtEl>
                                      </p:cBhvr>
                                    </p:animEffect>
                                  </p:childTnLst>
                                </p:cTn>
                              </p:par>
                              <p:par>
                                <p:cTn id="41" presetID="31" presetClass="entr" presetSubtype="0" fill="hold" nodeType="with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 calcmode="lin" valueType="num">
                                      <p:cBhvr>
                                        <p:cTn id="43" dur="10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4" dur="1000" fill="hold"/>
                                        <p:tgtEl>
                                          <p:spTgt spid="3">
                                            <p:txEl>
                                              <p:pRg st="5" end="5"/>
                                            </p:txEl>
                                          </p:spTgt>
                                        </p:tgtEl>
                                        <p:attrNameLst>
                                          <p:attrName>ppt_h</p:attrName>
                                        </p:attrNameLst>
                                      </p:cBhvr>
                                      <p:tavLst>
                                        <p:tav tm="0">
                                          <p:val>
                                            <p:fltVal val="0"/>
                                          </p:val>
                                        </p:tav>
                                        <p:tav tm="100000">
                                          <p:val>
                                            <p:strVal val="#ppt_h"/>
                                          </p:val>
                                        </p:tav>
                                      </p:tavLst>
                                    </p:anim>
                                    <p:anim calcmode="lin" valueType="num">
                                      <p:cBhvr>
                                        <p:cTn id="45" dur="1000" fill="hold"/>
                                        <p:tgtEl>
                                          <p:spTgt spid="3">
                                            <p:txEl>
                                              <p:pRg st="5" end="5"/>
                                            </p:txEl>
                                          </p:spTgt>
                                        </p:tgtEl>
                                        <p:attrNameLst>
                                          <p:attrName>style.rotation</p:attrName>
                                        </p:attrNameLst>
                                      </p:cBhvr>
                                      <p:tavLst>
                                        <p:tav tm="0">
                                          <p:val>
                                            <p:fltVal val="90"/>
                                          </p:val>
                                        </p:tav>
                                        <p:tav tm="100000">
                                          <p:val>
                                            <p:fltVal val="0"/>
                                          </p:val>
                                        </p:tav>
                                      </p:tavLst>
                                    </p:anim>
                                    <p:animEffect transition="in" filter="fade">
                                      <p:cBhvr>
                                        <p:cTn id="46" dur="1000"/>
                                        <p:tgtEl>
                                          <p:spTgt spid="3">
                                            <p:txEl>
                                              <p:pRg st="5" end="5"/>
                                            </p:txEl>
                                          </p:spTgt>
                                        </p:tgtEl>
                                      </p:cBhvr>
                                    </p:animEffect>
                                  </p:childTnLst>
                                </p:cTn>
                              </p:par>
                              <p:par>
                                <p:cTn id="47" presetID="31" presetClass="entr" presetSubtype="0" fill="hold" nodeType="with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p:cTn id="49" dur="1000" fill="hold"/>
                                        <p:tgtEl>
                                          <p:spTgt spid="3">
                                            <p:txEl>
                                              <p:pRg st="6" end="6"/>
                                            </p:txEl>
                                          </p:spTgt>
                                        </p:tgtEl>
                                        <p:attrNameLst>
                                          <p:attrName>ppt_w</p:attrName>
                                        </p:attrNameLst>
                                      </p:cBhvr>
                                      <p:tavLst>
                                        <p:tav tm="0">
                                          <p:val>
                                            <p:fltVal val="0"/>
                                          </p:val>
                                        </p:tav>
                                        <p:tav tm="100000">
                                          <p:val>
                                            <p:strVal val="#ppt_w"/>
                                          </p:val>
                                        </p:tav>
                                      </p:tavLst>
                                    </p:anim>
                                    <p:anim calcmode="lin" valueType="num">
                                      <p:cBhvr>
                                        <p:cTn id="50" dur="1000" fill="hold"/>
                                        <p:tgtEl>
                                          <p:spTgt spid="3">
                                            <p:txEl>
                                              <p:pRg st="6" end="6"/>
                                            </p:txEl>
                                          </p:spTgt>
                                        </p:tgtEl>
                                        <p:attrNameLst>
                                          <p:attrName>ppt_h</p:attrName>
                                        </p:attrNameLst>
                                      </p:cBhvr>
                                      <p:tavLst>
                                        <p:tav tm="0">
                                          <p:val>
                                            <p:fltVal val="0"/>
                                          </p:val>
                                        </p:tav>
                                        <p:tav tm="100000">
                                          <p:val>
                                            <p:strVal val="#ppt_h"/>
                                          </p:val>
                                        </p:tav>
                                      </p:tavLst>
                                    </p:anim>
                                    <p:anim calcmode="lin" valueType="num">
                                      <p:cBhvr>
                                        <p:cTn id="51" dur="1000" fill="hold"/>
                                        <p:tgtEl>
                                          <p:spTgt spid="3">
                                            <p:txEl>
                                              <p:pRg st="6" end="6"/>
                                            </p:txEl>
                                          </p:spTgt>
                                        </p:tgtEl>
                                        <p:attrNameLst>
                                          <p:attrName>style.rotation</p:attrName>
                                        </p:attrNameLst>
                                      </p:cBhvr>
                                      <p:tavLst>
                                        <p:tav tm="0">
                                          <p:val>
                                            <p:fltVal val="90"/>
                                          </p:val>
                                        </p:tav>
                                        <p:tav tm="100000">
                                          <p:val>
                                            <p:fltVal val="0"/>
                                          </p:val>
                                        </p:tav>
                                      </p:tavLst>
                                    </p:anim>
                                    <p:animEffect transition="in" filter="fade">
                                      <p:cBhvr>
                                        <p:cTn id="52" dur="1000"/>
                                        <p:tgtEl>
                                          <p:spTgt spid="3">
                                            <p:txEl>
                                              <p:pRg st="6" end="6"/>
                                            </p:txEl>
                                          </p:spTgt>
                                        </p:tgtEl>
                                      </p:cBhvr>
                                    </p:animEffect>
                                  </p:childTnLst>
                                </p:cTn>
                              </p:par>
                              <p:par>
                                <p:cTn id="53" presetID="31" presetClass="entr" presetSubtype="0" fill="hold" nodeType="withEffect">
                                  <p:stCondLst>
                                    <p:cond delay="0"/>
                                  </p:stCondLst>
                                  <p:childTnLst>
                                    <p:set>
                                      <p:cBhvr>
                                        <p:cTn id="54" dur="1" fill="hold">
                                          <p:stCondLst>
                                            <p:cond delay="0"/>
                                          </p:stCondLst>
                                        </p:cTn>
                                        <p:tgtEl>
                                          <p:spTgt spid="3">
                                            <p:txEl>
                                              <p:pRg st="7" end="7"/>
                                            </p:txEl>
                                          </p:spTgt>
                                        </p:tgtEl>
                                        <p:attrNameLst>
                                          <p:attrName>style.visibility</p:attrName>
                                        </p:attrNameLst>
                                      </p:cBhvr>
                                      <p:to>
                                        <p:strVal val="visible"/>
                                      </p:to>
                                    </p:set>
                                    <p:anim calcmode="lin" valueType="num">
                                      <p:cBhvr>
                                        <p:cTn id="55" dur="1000" fill="hold"/>
                                        <p:tgtEl>
                                          <p:spTgt spid="3">
                                            <p:txEl>
                                              <p:pRg st="7" end="7"/>
                                            </p:txEl>
                                          </p:spTgt>
                                        </p:tgtEl>
                                        <p:attrNameLst>
                                          <p:attrName>ppt_w</p:attrName>
                                        </p:attrNameLst>
                                      </p:cBhvr>
                                      <p:tavLst>
                                        <p:tav tm="0">
                                          <p:val>
                                            <p:fltVal val="0"/>
                                          </p:val>
                                        </p:tav>
                                        <p:tav tm="100000">
                                          <p:val>
                                            <p:strVal val="#ppt_w"/>
                                          </p:val>
                                        </p:tav>
                                      </p:tavLst>
                                    </p:anim>
                                    <p:anim calcmode="lin" valueType="num">
                                      <p:cBhvr>
                                        <p:cTn id="56" dur="1000" fill="hold"/>
                                        <p:tgtEl>
                                          <p:spTgt spid="3">
                                            <p:txEl>
                                              <p:pRg st="7" end="7"/>
                                            </p:txEl>
                                          </p:spTgt>
                                        </p:tgtEl>
                                        <p:attrNameLst>
                                          <p:attrName>ppt_h</p:attrName>
                                        </p:attrNameLst>
                                      </p:cBhvr>
                                      <p:tavLst>
                                        <p:tav tm="0">
                                          <p:val>
                                            <p:fltVal val="0"/>
                                          </p:val>
                                        </p:tav>
                                        <p:tav tm="100000">
                                          <p:val>
                                            <p:strVal val="#ppt_h"/>
                                          </p:val>
                                        </p:tav>
                                      </p:tavLst>
                                    </p:anim>
                                    <p:anim calcmode="lin" valueType="num">
                                      <p:cBhvr>
                                        <p:cTn id="57" dur="1000" fill="hold"/>
                                        <p:tgtEl>
                                          <p:spTgt spid="3">
                                            <p:txEl>
                                              <p:pRg st="7" end="7"/>
                                            </p:txEl>
                                          </p:spTgt>
                                        </p:tgtEl>
                                        <p:attrNameLst>
                                          <p:attrName>style.rotation</p:attrName>
                                        </p:attrNameLst>
                                      </p:cBhvr>
                                      <p:tavLst>
                                        <p:tav tm="0">
                                          <p:val>
                                            <p:fltVal val="90"/>
                                          </p:val>
                                        </p:tav>
                                        <p:tav tm="100000">
                                          <p:val>
                                            <p:fltVal val="0"/>
                                          </p:val>
                                        </p:tav>
                                      </p:tavLst>
                                    </p:anim>
                                    <p:animEffect transition="in" filter="fade">
                                      <p:cBhvr>
                                        <p:cTn id="58" dur="1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pPr algn="ctr"/>
            <a:r>
              <a:rPr lang="en-US" dirty="0" smtClean="0"/>
              <a:t>Social Media Best Practices</a:t>
            </a:r>
            <a:endParaRPr lang="en-US" dirty="0"/>
          </a:p>
        </p:txBody>
      </p:sp>
      <p:sp>
        <p:nvSpPr>
          <p:cNvPr id="8" name="Content Placeholder 7"/>
          <p:cNvSpPr>
            <a:spLocks noGrp="1"/>
          </p:cNvSpPr>
          <p:nvPr>
            <p:ph sz="quarter" idx="13"/>
          </p:nvPr>
        </p:nvSpPr>
        <p:spPr>
          <a:xfrm>
            <a:off x="1042416" y="2286000"/>
            <a:ext cx="3419856" cy="3520440"/>
          </a:xfrm>
        </p:spPr>
        <p:txBody>
          <a:bodyPr>
            <a:normAutofit fontScale="92500"/>
          </a:bodyPr>
          <a:lstStyle/>
          <a:p>
            <a:r>
              <a:rPr lang="en-US" dirty="0" smtClean="0"/>
              <a:t>Accuracy</a:t>
            </a:r>
          </a:p>
          <a:p>
            <a:r>
              <a:rPr lang="en-US" dirty="0" smtClean="0"/>
              <a:t>Transparency</a:t>
            </a:r>
          </a:p>
          <a:p>
            <a:r>
              <a:rPr lang="en-US" dirty="0" smtClean="0"/>
              <a:t>Employee Handbook Review</a:t>
            </a:r>
          </a:p>
          <a:p>
            <a:r>
              <a:rPr lang="en-US" dirty="0"/>
              <a:t>Moral &amp; Professional Responsibility (including judgment)</a:t>
            </a:r>
          </a:p>
          <a:p>
            <a:pPr marL="68580" indent="0">
              <a:buNone/>
            </a:pPr>
            <a:endParaRPr lang="en-US" dirty="0" smtClean="0"/>
          </a:p>
          <a:p>
            <a:pPr marL="68580" indent="0">
              <a:buNone/>
            </a:pPr>
            <a:r>
              <a:rPr lang="en-US" dirty="0" smtClean="0"/>
              <a:t>	</a:t>
            </a:r>
            <a:endParaRPr lang="en-US" dirty="0"/>
          </a:p>
        </p:txBody>
      </p:sp>
      <p:sp>
        <p:nvSpPr>
          <p:cNvPr id="9" name="Content Placeholder 8"/>
          <p:cNvSpPr>
            <a:spLocks noGrp="1"/>
          </p:cNvSpPr>
          <p:nvPr>
            <p:ph sz="quarter" idx="14"/>
          </p:nvPr>
        </p:nvSpPr>
        <p:spPr/>
        <p:txBody>
          <a:bodyPr>
            <a:normAutofit/>
          </a:bodyPr>
          <a:lstStyle/>
          <a:p>
            <a:r>
              <a:rPr lang="en-US" dirty="0" smtClean="0"/>
              <a:t>Posting Authorization</a:t>
            </a:r>
          </a:p>
          <a:p>
            <a:r>
              <a:rPr lang="en-US" dirty="0" smtClean="0"/>
              <a:t>Timely Corrections</a:t>
            </a:r>
          </a:p>
          <a:p>
            <a:r>
              <a:rPr lang="en-US" dirty="0" smtClean="0"/>
              <a:t>Enable/Disable Comments</a:t>
            </a:r>
          </a:p>
          <a:p>
            <a:r>
              <a:rPr lang="en-US" dirty="0" smtClean="0"/>
              <a:t>Value-added</a:t>
            </a:r>
          </a:p>
          <a:p>
            <a:endParaRPr lang="en-US" dirty="0" smtClean="0"/>
          </a:p>
          <a:p>
            <a:pPr marL="68580" indent="0">
              <a:buNone/>
            </a:pPr>
            <a:r>
              <a:rPr lang="en-US" dirty="0" smtClean="0"/>
              <a:t>			</a:t>
            </a:r>
            <a:endParaRPr lang="en-US" dirty="0"/>
          </a:p>
        </p:txBody>
      </p:sp>
    </p:spTree>
    <p:extLst>
      <p:ext uri="{BB962C8B-B14F-4D97-AF65-F5344CB8AC3E}">
        <p14:creationId xmlns:p14="http://schemas.microsoft.com/office/powerpoint/2010/main" val="17752075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32"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circle(out)">
                                      <p:cBhvr>
                                        <p:cTn id="7" dur="2000"/>
                                        <p:tgtEl>
                                          <p:spTgt spid="9">
                                            <p:txEl>
                                              <p:pRg st="0" end="0"/>
                                            </p:txEl>
                                          </p:spTgt>
                                        </p:tgtEl>
                                      </p:cBhvr>
                                    </p:animEffect>
                                  </p:childTnLst>
                                </p:cTn>
                              </p:par>
                              <p:par>
                                <p:cTn id="8" presetID="6" presetClass="entr" presetSubtype="32" fill="hold" nodeType="withEffect">
                                  <p:stCondLst>
                                    <p:cond delay="0"/>
                                  </p:stCondLst>
                                  <p:childTnLst>
                                    <p:set>
                                      <p:cBhvr>
                                        <p:cTn id="9" dur="1" fill="hold">
                                          <p:stCondLst>
                                            <p:cond delay="0"/>
                                          </p:stCondLst>
                                        </p:cTn>
                                        <p:tgtEl>
                                          <p:spTgt spid="9">
                                            <p:txEl>
                                              <p:pRg st="1" end="1"/>
                                            </p:txEl>
                                          </p:spTgt>
                                        </p:tgtEl>
                                        <p:attrNameLst>
                                          <p:attrName>style.visibility</p:attrName>
                                        </p:attrNameLst>
                                      </p:cBhvr>
                                      <p:to>
                                        <p:strVal val="visible"/>
                                      </p:to>
                                    </p:set>
                                    <p:animEffect transition="in" filter="circle(out)">
                                      <p:cBhvr>
                                        <p:cTn id="10" dur="2000"/>
                                        <p:tgtEl>
                                          <p:spTgt spid="9">
                                            <p:txEl>
                                              <p:pRg st="1" end="1"/>
                                            </p:txEl>
                                          </p:spTgt>
                                        </p:tgtEl>
                                      </p:cBhvr>
                                    </p:animEffect>
                                  </p:childTnLst>
                                </p:cTn>
                              </p:par>
                              <p:par>
                                <p:cTn id="11" presetID="6" presetClass="entr" presetSubtype="32" fill="hold" nodeType="withEffect">
                                  <p:stCondLst>
                                    <p:cond delay="0"/>
                                  </p:stCondLst>
                                  <p:childTnLst>
                                    <p:set>
                                      <p:cBhvr>
                                        <p:cTn id="12" dur="1" fill="hold">
                                          <p:stCondLst>
                                            <p:cond delay="0"/>
                                          </p:stCondLst>
                                        </p:cTn>
                                        <p:tgtEl>
                                          <p:spTgt spid="9">
                                            <p:txEl>
                                              <p:pRg st="2" end="2"/>
                                            </p:txEl>
                                          </p:spTgt>
                                        </p:tgtEl>
                                        <p:attrNameLst>
                                          <p:attrName>style.visibility</p:attrName>
                                        </p:attrNameLst>
                                      </p:cBhvr>
                                      <p:to>
                                        <p:strVal val="visible"/>
                                      </p:to>
                                    </p:set>
                                    <p:animEffect transition="in" filter="circle(out)">
                                      <p:cBhvr>
                                        <p:cTn id="13" dur="2000"/>
                                        <p:tgtEl>
                                          <p:spTgt spid="9">
                                            <p:txEl>
                                              <p:pRg st="2" end="2"/>
                                            </p:txEl>
                                          </p:spTgt>
                                        </p:tgtEl>
                                      </p:cBhvr>
                                    </p:animEffect>
                                  </p:childTnLst>
                                </p:cTn>
                              </p:par>
                              <p:par>
                                <p:cTn id="14" presetID="6" presetClass="entr" presetSubtype="32" fill="hold" nodeType="withEffect">
                                  <p:stCondLst>
                                    <p:cond delay="0"/>
                                  </p:stCondLst>
                                  <p:childTnLst>
                                    <p:set>
                                      <p:cBhvr>
                                        <p:cTn id="15" dur="1" fill="hold">
                                          <p:stCondLst>
                                            <p:cond delay="0"/>
                                          </p:stCondLst>
                                        </p:cTn>
                                        <p:tgtEl>
                                          <p:spTgt spid="9">
                                            <p:txEl>
                                              <p:pRg st="3" end="3"/>
                                            </p:txEl>
                                          </p:spTgt>
                                        </p:tgtEl>
                                        <p:attrNameLst>
                                          <p:attrName>style.visibility</p:attrName>
                                        </p:attrNameLst>
                                      </p:cBhvr>
                                      <p:to>
                                        <p:strVal val="visible"/>
                                      </p:to>
                                    </p:set>
                                    <p:animEffect transition="in" filter="circle(out)">
                                      <p:cBhvr>
                                        <p:cTn id="16" dur="2000"/>
                                        <p:tgtEl>
                                          <p:spTgt spid="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1258645" y="1295401"/>
            <a:ext cx="6637468" cy="685799"/>
          </a:xfrm>
        </p:spPr>
        <p:txBody>
          <a:bodyPr>
            <a:normAutofit fontScale="90000"/>
          </a:bodyPr>
          <a:lstStyle/>
          <a:p>
            <a:pPr algn="ctr"/>
            <a:r>
              <a:rPr lang="en-US" dirty="0" smtClean="0"/>
              <a:t>Session Interaction</a:t>
            </a:r>
            <a:endParaRPr lang="en-US" dirty="0"/>
          </a:p>
        </p:txBody>
      </p:sp>
      <p:pic>
        <p:nvPicPr>
          <p:cNvPr id="1026" name="Picture 2">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09713" y="2085975"/>
            <a:ext cx="6124575" cy="2686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82337390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Social Media/Web 2.0 Tools</a:t>
            </a:r>
            <a:endParaRPr lang="en-US" dirty="0"/>
          </a:p>
        </p:txBody>
      </p:sp>
      <p:sp>
        <p:nvSpPr>
          <p:cNvPr id="3" name="Content Placeholder 2"/>
          <p:cNvSpPr>
            <a:spLocks noGrp="1"/>
          </p:cNvSpPr>
          <p:nvPr>
            <p:ph idx="1"/>
          </p:nvPr>
        </p:nvSpPr>
        <p:spPr>
          <a:xfrm>
            <a:off x="1043492" y="2819400"/>
            <a:ext cx="6777317" cy="3013229"/>
          </a:xfrm>
        </p:spPr>
        <p:txBody>
          <a:bodyPr>
            <a:normAutofit lnSpcReduction="10000"/>
          </a:bodyPr>
          <a:lstStyle/>
          <a:p>
            <a:r>
              <a:rPr lang="en-US" dirty="0" smtClean="0">
                <a:hlinkClick r:id="rId3"/>
              </a:rPr>
              <a:t>@</a:t>
            </a:r>
            <a:r>
              <a:rPr lang="en-US" dirty="0" err="1" smtClean="0">
                <a:hlinkClick r:id="rId3"/>
              </a:rPr>
              <a:t>LUCITSHelpdesk</a:t>
            </a:r>
            <a:endParaRPr lang="en-US" dirty="0" smtClean="0"/>
          </a:p>
          <a:p>
            <a:endParaRPr lang="en-US" dirty="0" smtClean="0"/>
          </a:p>
          <a:p>
            <a:r>
              <a:rPr lang="en-US" dirty="0" smtClean="0">
                <a:hlinkClick r:id="rId4"/>
              </a:rPr>
              <a:t>Blogging</a:t>
            </a:r>
            <a:endParaRPr lang="en-US" dirty="0" smtClean="0"/>
          </a:p>
          <a:p>
            <a:endParaRPr lang="en-US" dirty="0">
              <a:hlinkClick r:id="rId5"/>
            </a:endParaRPr>
          </a:p>
          <a:p>
            <a:r>
              <a:rPr lang="en-US" dirty="0" smtClean="0">
                <a:hlinkClick r:id="rId5"/>
              </a:rPr>
              <a:t>LUC </a:t>
            </a:r>
            <a:r>
              <a:rPr lang="en-US" dirty="0">
                <a:hlinkClick r:id="rId5"/>
              </a:rPr>
              <a:t>ITS Helpdesk</a:t>
            </a:r>
            <a:endParaRPr lang="en-US" dirty="0"/>
          </a:p>
          <a:p>
            <a:pPr marL="68580" indent="0">
              <a:buNone/>
            </a:pPr>
            <a:endParaRPr lang="en-US" dirty="0"/>
          </a:p>
          <a:p>
            <a:r>
              <a:rPr lang="en-US" dirty="0" err="1" smtClean="0">
                <a:solidFill>
                  <a:srgbClr val="92D050"/>
                </a:solidFill>
                <a:hlinkClick r:id="rId6"/>
              </a:rPr>
              <a:t>TechConnect</a:t>
            </a:r>
            <a:r>
              <a:rPr lang="en-US" dirty="0" smtClean="0">
                <a:solidFill>
                  <a:srgbClr val="92D050"/>
                </a:solidFill>
                <a:hlinkClick r:id="rId6"/>
              </a:rPr>
              <a:t> </a:t>
            </a:r>
            <a:endParaRPr lang="en-US" dirty="0" smtClean="0">
              <a:solidFill>
                <a:srgbClr val="92D050"/>
              </a:solidFill>
            </a:endParaRPr>
          </a:p>
        </p:txBody>
      </p:sp>
    </p:spTree>
    <p:extLst>
      <p:ext uri="{BB962C8B-B14F-4D97-AF65-F5344CB8AC3E}">
        <p14:creationId xmlns:p14="http://schemas.microsoft.com/office/powerpoint/2010/main" val="314769962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Lessons Learned</a:t>
            </a:r>
            <a:endParaRPr lang="en-US" dirty="0"/>
          </a:p>
        </p:txBody>
      </p:sp>
      <p:sp>
        <p:nvSpPr>
          <p:cNvPr id="3" name="Content Placeholder 2"/>
          <p:cNvSpPr>
            <a:spLocks noGrp="1"/>
          </p:cNvSpPr>
          <p:nvPr>
            <p:ph idx="1"/>
          </p:nvPr>
        </p:nvSpPr>
        <p:spPr/>
        <p:txBody>
          <a:bodyPr>
            <a:normAutofit/>
          </a:bodyPr>
          <a:lstStyle/>
          <a:p>
            <a:r>
              <a:rPr lang="en-US" dirty="0"/>
              <a:t>Develop intent (vs. content coupled w/branding)</a:t>
            </a:r>
          </a:p>
          <a:p>
            <a:r>
              <a:rPr lang="en-US" dirty="0"/>
              <a:t>Developing social media </a:t>
            </a:r>
            <a:r>
              <a:rPr lang="en-US" dirty="0" smtClean="0"/>
              <a:t>policies</a:t>
            </a:r>
          </a:p>
          <a:p>
            <a:r>
              <a:rPr lang="en-US" dirty="0"/>
              <a:t>Consider color theory</a:t>
            </a:r>
          </a:p>
          <a:p>
            <a:r>
              <a:rPr lang="en-US" dirty="0" smtClean="0"/>
              <a:t>What are our peers doing?</a:t>
            </a:r>
          </a:p>
          <a:p>
            <a:r>
              <a:rPr lang="en-US" dirty="0"/>
              <a:t>Web content review/timely </a:t>
            </a:r>
            <a:r>
              <a:rPr lang="en-US" dirty="0" smtClean="0"/>
              <a:t>responses</a:t>
            </a:r>
          </a:p>
          <a:p>
            <a:r>
              <a:rPr lang="en-US" dirty="0" smtClean="0"/>
              <a:t>Research benchmarking</a:t>
            </a:r>
          </a:p>
        </p:txBody>
      </p:sp>
    </p:spTree>
    <p:extLst>
      <p:ext uri="{BB962C8B-B14F-4D97-AF65-F5344CB8AC3E}">
        <p14:creationId xmlns:p14="http://schemas.microsoft.com/office/powerpoint/2010/main" val="5313037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circle(in)">
                                      <p:cBhvr>
                                        <p:cTn id="7" dur="2000"/>
                                        <p:tgtEl>
                                          <p:spTgt spid="3">
                                            <p:txEl>
                                              <p:pRg st="3" end="3"/>
                                            </p:txEl>
                                          </p:spTgt>
                                        </p:tgtEl>
                                      </p:cBhvr>
                                    </p:animEffect>
                                  </p:childTnLst>
                                </p:cTn>
                              </p:par>
                              <p:par>
                                <p:cTn id="8" presetID="6" presetClass="entr" presetSubtype="16" fill="hold" nodeType="withEffect">
                                  <p:stCondLst>
                                    <p:cond delay="0"/>
                                  </p:stCondLst>
                                  <p:childTnLst>
                                    <p:set>
                                      <p:cBhvr>
                                        <p:cTn id="9" dur="1" fill="hold">
                                          <p:stCondLst>
                                            <p:cond delay="0"/>
                                          </p:stCondLst>
                                        </p:cTn>
                                        <p:tgtEl>
                                          <p:spTgt spid="3">
                                            <p:txEl>
                                              <p:pRg st="4" end="4"/>
                                            </p:txEl>
                                          </p:spTgt>
                                        </p:tgtEl>
                                        <p:attrNameLst>
                                          <p:attrName>style.visibility</p:attrName>
                                        </p:attrNameLst>
                                      </p:cBhvr>
                                      <p:to>
                                        <p:strVal val="visible"/>
                                      </p:to>
                                    </p:set>
                                    <p:animEffect transition="in" filter="circle(in)">
                                      <p:cBhvr>
                                        <p:cTn id="10" dur="2000"/>
                                        <p:tgtEl>
                                          <p:spTgt spid="3">
                                            <p:txEl>
                                              <p:pRg st="4" end="4"/>
                                            </p:txEl>
                                          </p:spTgt>
                                        </p:tgtEl>
                                      </p:cBhvr>
                                    </p:animEffect>
                                  </p:childTnLst>
                                </p:cTn>
                              </p:par>
                              <p:par>
                                <p:cTn id="11" presetID="6" presetClass="entr" presetSubtype="16" fill="hold" nodeType="with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animEffect transition="in" filter="circle(in)">
                                      <p:cBhvr>
                                        <p:cTn id="13" dur="2000"/>
                                        <p:tgtEl>
                                          <p:spTgt spid="3">
                                            <p:txEl>
                                              <p:pRg st="5" end="5"/>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6" presetClass="entr" presetSubtype="0" fill="hold" nodeType="clickEffect">
                                  <p:stCondLst>
                                    <p:cond delay="0"/>
                                  </p:stCondLst>
                                  <p:childTnLst>
                                    <p:set>
                                      <p:cBhvr>
                                        <p:cTn id="17" dur="1" fill="hold">
                                          <p:stCondLst>
                                            <p:cond delay="0"/>
                                          </p:stCondLst>
                                        </p:cTn>
                                        <p:tgtEl>
                                          <p:spTgt spid="3">
                                            <p:txEl>
                                              <p:pRg st="0" end="0"/>
                                            </p:txEl>
                                          </p:spTgt>
                                        </p:tgtEl>
                                        <p:attrNameLst>
                                          <p:attrName>style.visibility</p:attrName>
                                        </p:attrNameLst>
                                      </p:cBhvr>
                                      <p:to>
                                        <p:strVal val="visible"/>
                                      </p:to>
                                    </p:set>
                                    <p:animEffect transition="in" filter="wipe(down)">
                                      <p:cBhvr>
                                        <p:cTn id="18" dur="580">
                                          <p:stCondLst>
                                            <p:cond delay="0"/>
                                          </p:stCondLst>
                                        </p:cTn>
                                        <p:tgtEl>
                                          <p:spTgt spid="3">
                                            <p:txEl>
                                              <p:pRg st="0" end="0"/>
                                            </p:txEl>
                                          </p:spTgt>
                                        </p:tgtEl>
                                      </p:cBhvr>
                                    </p:animEffect>
                                    <p:anim calcmode="lin" valueType="num">
                                      <p:cBhvr>
                                        <p:cTn id="19"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20"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21"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22"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23"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24" dur="26">
                                          <p:stCondLst>
                                            <p:cond delay="650"/>
                                          </p:stCondLst>
                                        </p:cTn>
                                        <p:tgtEl>
                                          <p:spTgt spid="3">
                                            <p:txEl>
                                              <p:pRg st="0" end="0"/>
                                            </p:txEl>
                                          </p:spTgt>
                                        </p:tgtEl>
                                      </p:cBhvr>
                                      <p:to x="100000" y="60000"/>
                                    </p:animScale>
                                    <p:animScale>
                                      <p:cBhvr>
                                        <p:cTn id="25" dur="166" decel="50000">
                                          <p:stCondLst>
                                            <p:cond delay="676"/>
                                          </p:stCondLst>
                                        </p:cTn>
                                        <p:tgtEl>
                                          <p:spTgt spid="3">
                                            <p:txEl>
                                              <p:pRg st="0" end="0"/>
                                            </p:txEl>
                                          </p:spTgt>
                                        </p:tgtEl>
                                      </p:cBhvr>
                                      <p:to x="100000" y="100000"/>
                                    </p:animScale>
                                    <p:animScale>
                                      <p:cBhvr>
                                        <p:cTn id="26" dur="26">
                                          <p:stCondLst>
                                            <p:cond delay="1312"/>
                                          </p:stCondLst>
                                        </p:cTn>
                                        <p:tgtEl>
                                          <p:spTgt spid="3">
                                            <p:txEl>
                                              <p:pRg st="0" end="0"/>
                                            </p:txEl>
                                          </p:spTgt>
                                        </p:tgtEl>
                                      </p:cBhvr>
                                      <p:to x="100000" y="80000"/>
                                    </p:animScale>
                                    <p:animScale>
                                      <p:cBhvr>
                                        <p:cTn id="27" dur="166" decel="50000">
                                          <p:stCondLst>
                                            <p:cond delay="1338"/>
                                          </p:stCondLst>
                                        </p:cTn>
                                        <p:tgtEl>
                                          <p:spTgt spid="3">
                                            <p:txEl>
                                              <p:pRg st="0" end="0"/>
                                            </p:txEl>
                                          </p:spTgt>
                                        </p:tgtEl>
                                      </p:cBhvr>
                                      <p:to x="100000" y="100000"/>
                                    </p:animScale>
                                    <p:animScale>
                                      <p:cBhvr>
                                        <p:cTn id="28" dur="26">
                                          <p:stCondLst>
                                            <p:cond delay="1642"/>
                                          </p:stCondLst>
                                        </p:cTn>
                                        <p:tgtEl>
                                          <p:spTgt spid="3">
                                            <p:txEl>
                                              <p:pRg st="0" end="0"/>
                                            </p:txEl>
                                          </p:spTgt>
                                        </p:tgtEl>
                                      </p:cBhvr>
                                      <p:to x="100000" y="90000"/>
                                    </p:animScale>
                                    <p:animScale>
                                      <p:cBhvr>
                                        <p:cTn id="29" dur="166" decel="50000">
                                          <p:stCondLst>
                                            <p:cond delay="1668"/>
                                          </p:stCondLst>
                                        </p:cTn>
                                        <p:tgtEl>
                                          <p:spTgt spid="3">
                                            <p:txEl>
                                              <p:pRg st="0" end="0"/>
                                            </p:txEl>
                                          </p:spTgt>
                                        </p:tgtEl>
                                      </p:cBhvr>
                                      <p:to x="100000" y="100000"/>
                                    </p:animScale>
                                    <p:animScale>
                                      <p:cBhvr>
                                        <p:cTn id="30" dur="26">
                                          <p:stCondLst>
                                            <p:cond delay="1808"/>
                                          </p:stCondLst>
                                        </p:cTn>
                                        <p:tgtEl>
                                          <p:spTgt spid="3">
                                            <p:txEl>
                                              <p:pRg st="0" end="0"/>
                                            </p:txEl>
                                          </p:spTgt>
                                        </p:tgtEl>
                                      </p:cBhvr>
                                      <p:to x="100000" y="95000"/>
                                    </p:animScale>
                                    <p:animScale>
                                      <p:cBhvr>
                                        <p:cTn id="31" dur="166" decel="50000">
                                          <p:stCondLst>
                                            <p:cond delay="1834"/>
                                          </p:stCondLst>
                                        </p:cTn>
                                        <p:tgtEl>
                                          <p:spTgt spid="3">
                                            <p:txEl>
                                              <p:pRg st="0" end="0"/>
                                            </p:txEl>
                                          </p:spTgt>
                                        </p:tgtEl>
                                      </p:cBhvr>
                                      <p:to x="100000" y="100000"/>
                                    </p:animScale>
                                  </p:childTnLst>
                                </p:cTn>
                              </p:par>
                              <p:par>
                                <p:cTn id="32" presetID="26" presetClass="entr" presetSubtype="0" fill="hold" nodeType="withEffect">
                                  <p:stCondLst>
                                    <p:cond delay="0"/>
                                  </p:stCondLst>
                                  <p:childTnLst>
                                    <p:set>
                                      <p:cBhvr>
                                        <p:cTn id="33" dur="1" fill="hold">
                                          <p:stCondLst>
                                            <p:cond delay="0"/>
                                          </p:stCondLst>
                                        </p:cTn>
                                        <p:tgtEl>
                                          <p:spTgt spid="3">
                                            <p:txEl>
                                              <p:pRg st="1" end="1"/>
                                            </p:txEl>
                                          </p:spTgt>
                                        </p:tgtEl>
                                        <p:attrNameLst>
                                          <p:attrName>style.visibility</p:attrName>
                                        </p:attrNameLst>
                                      </p:cBhvr>
                                      <p:to>
                                        <p:strVal val="visible"/>
                                      </p:to>
                                    </p:set>
                                    <p:animEffect transition="in" filter="wipe(down)">
                                      <p:cBhvr>
                                        <p:cTn id="34" dur="580">
                                          <p:stCondLst>
                                            <p:cond delay="0"/>
                                          </p:stCondLst>
                                        </p:cTn>
                                        <p:tgtEl>
                                          <p:spTgt spid="3">
                                            <p:txEl>
                                              <p:pRg st="1" end="1"/>
                                            </p:txEl>
                                          </p:spTgt>
                                        </p:tgtEl>
                                      </p:cBhvr>
                                    </p:animEffect>
                                    <p:anim calcmode="lin" valueType="num">
                                      <p:cBhvr>
                                        <p:cTn id="35"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36"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37"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38"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39"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40" dur="26">
                                          <p:stCondLst>
                                            <p:cond delay="650"/>
                                          </p:stCondLst>
                                        </p:cTn>
                                        <p:tgtEl>
                                          <p:spTgt spid="3">
                                            <p:txEl>
                                              <p:pRg st="1" end="1"/>
                                            </p:txEl>
                                          </p:spTgt>
                                        </p:tgtEl>
                                      </p:cBhvr>
                                      <p:to x="100000" y="60000"/>
                                    </p:animScale>
                                    <p:animScale>
                                      <p:cBhvr>
                                        <p:cTn id="41" dur="166" decel="50000">
                                          <p:stCondLst>
                                            <p:cond delay="676"/>
                                          </p:stCondLst>
                                        </p:cTn>
                                        <p:tgtEl>
                                          <p:spTgt spid="3">
                                            <p:txEl>
                                              <p:pRg st="1" end="1"/>
                                            </p:txEl>
                                          </p:spTgt>
                                        </p:tgtEl>
                                      </p:cBhvr>
                                      <p:to x="100000" y="100000"/>
                                    </p:animScale>
                                    <p:animScale>
                                      <p:cBhvr>
                                        <p:cTn id="42" dur="26">
                                          <p:stCondLst>
                                            <p:cond delay="1312"/>
                                          </p:stCondLst>
                                        </p:cTn>
                                        <p:tgtEl>
                                          <p:spTgt spid="3">
                                            <p:txEl>
                                              <p:pRg st="1" end="1"/>
                                            </p:txEl>
                                          </p:spTgt>
                                        </p:tgtEl>
                                      </p:cBhvr>
                                      <p:to x="100000" y="80000"/>
                                    </p:animScale>
                                    <p:animScale>
                                      <p:cBhvr>
                                        <p:cTn id="43" dur="166" decel="50000">
                                          <p:stCondLst>
                                            <p:cond delay="1338"/>
                                          </p:stCondLst>
                                        </p:cTn>
                                        <p:tgtEl>
                                          <p:spTgt spid="3">
                                            <p:txEl>
                                              <p:pRg st="1" end="1"/>
                                            </p:txEl>
                                          </p:spTgt>
                                        </p:tgtEl>
                                      </p:cBhvr>
                                      <p:to x="100000" y="100000"/>
                                    </p:animScale>
                                    <p:animScale>
                                      <p:cBhvr>
                                        <p:cTn id="44" dur="26">
                                          <p:stCondLst>
                                            <p:cond delay="1642"/>
                                          </p:stCondLst>
                                        </p:cTn>
                                        <p:tgtEl>
                                          <p:spTgt spid="3">
                                            <p:txEl>
                                              <p:pRg st="1" end="1"/>
                                            </p:txEl>
                                          </p:spTgt>
                                        </p:tgtEl>
                                      </p:cBhvr>
                                      <p:to x="100000" y="90000"/>
                                    </p:animScale>
                                    <p:animScale>
                                      <p:cBhvr>
                                        <p:cTn id="45" dur="166" decel="50000">
                                          <p:stCondLst>
                                            <p:cond delay="1668"/>
                                          </p:stCondLst>
                                        </p:cTn>
                                        <p:tgtEl>
                                          <p:spTgt spid="3">
                                            <p:txEl>
                                              <p:pRg st="1" end="1"/>
                                            </p:txEl>
                                          </p:spTgt>
                                        </p:tgtEl>
                                      </p:cBhvr>
                                      <p:to x="100000" y="100000"/>
                                    </p:animScale>
                                    <p:animScale>
                                      <p:cBhvr>
                                        <p:cTn id="46" dur="26">
                                          <p:stCondLst>
                                            <p:cond delay="1808"/>
                                          </p:stCondLst>
                                        </p:cTn>
                                        <p:tgtEl>
                                          <p:spTgt spid="3">
                                            <p:txEl>
                                              <p:pRg st="1" end="1"/>
                                            </p:txEl>
                                          </p:spTgt>
                                        </p:tgtEl>
                                      </p:cBhvr>
                                      <p:to x="100000" y="95000"/>
                                    </p:animScale>
                                    <p:animScale>
                                      <p:cBhvr>
                                        <p:cTn id="47" dur="166" decel="50000">
                                          <p:stCondLst>
                                            <p:cond delay="1834"/>
                                          </p:stCondLst>
                                        </p:cTn>
                                        <p:tgtEl>
                                          <p:spTgt spid="3">
                                            <p:txEl>
                                              <p:pRg st="1" end="1"/>
                                            </p:txEl>
                                          </p:spTgt>
                                        </p:tgtEl>
                                      </p:cBhvr>
                                      <p:to x="100000" y="100000"/>
                                    </p:animScale>
                                  </p:childTnLst>
                                </p:cTn>
                              </p:par>
                              <p:par>
                                <p:cTn id="48" presetID="26" presetClass="entr" presetSubtype="0" fill="hold" nodeType="withEffect">
                                  <p:stCondLst>
                                    <p:cond delay="0"/>
                                  </p:stCondLst>
                                  <p:childTnLst>
                                    <p:set>
                                      <p:cBhvr>
                                        <p:cTn id="49" dur="1" fill="hold">
                                          <p:stCondLst>
                                            <p:cond delay="0"/>
                                          </p:stCondLst>
                                        </p:cTn>
                                        <p:tgtEl>
                                          <p:spTgt spid="3">
                                            <p:txEl>
                                              <p:pRg st="2" end="2"/>
                                            </p:txEl>
                                          </p:spTgt>
                                        </p:tgtEl>
                                        <p:attrNameLst>
                                          <p:attrName>style.visibility</p:attrName>
                                        </p:attrNameLst>
                                      </p:cBhvr>
                                      <p:to>
                                        <p:strVal val="visible"/>
                                      </p:to>
                                    </p:set>
                                    <p:animEffect transition="in" filter="wipe(down)">
                                      <p:cBhvr>
                                        <p:cTn id="50" dur="580">
                                          <p:stCondLst>
                                            <p:cond delay="0"/>
                                          </p:stCondLst>
                                        </p:cTn>
                                        <p:tgtEl>
                                          <p:spTgt spid="3">
                                            <p:txEl>
                                              <p:pRg st="2" end="2"/>
                                            </p:txEl>
                                          </p:spTgt>
                                        </p:tgtEl>
                                      </p:cBhvr>
                                    </p:animEffect>
                                    <p:anim calcmode="lin" valueType="num">
                                      <p:cBhvr>
                                        <p:cTn id="51"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52"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53"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54"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55"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56" dur="26">
                                          <p:stCondLst>
                                            <p:cond delay="650"/>
                                          </p:stCondLst>
                                        </p:cTn>
                                        <p:tgtEl>
                                          <p:spTgt spid="3">
                                            <p:txEl>
                                              <p:pRg st="2" end="2"/>
                                            </p:txEl>
                                          </p:spTgt>
                                        </p:tgtEl>
                                      </p:cBhvr>
                                      <p:to x="100000" y="60000"/>
                                    </p:animScale>
                                    <p:animScale>
                                      <p:cBhvr>
                                        <p:cTn id="57" dur="166" decel="50000">
                                          <p:stCondLst>
                                            <p:cond delay="676"/>
                                          </p:stCondLst>
                                        </p:cTn>
                                        <p:tgtEl>
                                          <p:spTgt spid="3">
                                            <p:txEl>
                                              <p:pRg st="2" end="2"/>
                                            </p:txEl>
                                          </p:spTgt>
                                        </p:tgtEl>
                                      </p:cBhvr>
                                      <p:to x="100000" y="100000"/>
                                    </p:animScale>
                                    <p:animScale>
                                      <p:cBhvr>
                                        <p:cTn id="58" dur="26">
                                          <p:stCondLst>
                                            <p:cond delay="1312"/>
                                          </p:stCondLst>
                                        </p:cTn>
                                        <p:tgtEl>
                                          <p:spTgt spid="3">
                                            <p:txEl>
                                              <p:pRg st="2" end="2"/>
                                            </p:txEl>
                                          </p:spTgt>
                                        </p:tgtEl>
                                      </p:cBhvr>
                                      <p:to x="100000" y="80000"/>
                                    </p:animScale>
                                    <p:animScale>
                                      <p:cBhvr>
                                        <p:cTn id="59" dur="166" decel="50000">
                                          <p:stCondLst>
                                            <p:cond delay="1338"/>
                                          </p:stCondLst>
                                        </p:cTn>
                                        <p:tgtEl>
                                          <p:spTgt spid="3">
                                            <p:txEl>
                                              <p:pRg st="2" end="2"/>
                                            </p:txEl>
                                          </p:spTgt>
                                        </p:tgtEl>
                                      </p:cBhvr>
                                      <p:to x="100000" y="100000"/>
                                    </p:animScale>
                                    <p:animScale>
                                      <p:cBhvr>
                                        <p:cTn id="60" dur="26">
                                          <p:stCondLst>
                                            <p:cond delay="1642"/>
                                          </p:stCondLst>
                                        </p:cTn>
                                        <p:tgtEl>
                                          <p:spTgt spid="3">
                                            <p:txEl>
                                              <p:pRg st="2" end="2"/>
                                            </p:txEl>
                                          </p:spTgt>
                                        </p:tgtEl>
                                      </p:cBhvr>
                                      <p:to x="100000" y="90000"/>
                                    </p:animScale>
                                    <p:animScale>
                                      <p:cBhvr>
                                        <p:cTn id="61" dur="166" decel="50000">
                                          <p:stCondLst>
                                            <p:cond delay="1668"/>
                                          </p:stCondLst>
                                        </p:cTn>
                                        <p:tgtEl>
                                          <p:spTgt spid="3">
                                            <p:txEl>
                                              <p:pRg st="2" end="2"/>
                                            </p:txEl>
                                          </p:spTgt>
                                        </p:tgtEl>
                                      </p:cBhvr>
                                      <p:to x="100000" y="100000"/>
                                    </p:animScale>
                                    <p:animScale>
                                      <p:cBhvr>
                                        <p:cTn id="62" dur="26">
                                          <p:stCondLst>
                                            <p:cond delay="1808"/>
                                          </p:stCondLst>
                                        </p:cTn>
                                        <p:tgtEl>
                                          <p:spTgt spid="3">
                                            <p:txEl>
                                              <p:pRg st="2" end="2"/>
                                            </p:txEl>
                                          </p:spTgt>
                                        </p:tgtEl>
                                      </p:cBhvr>
                                      <p:to x="100000" y="95000"/>
                                    </p:animScale>
                                    <p:animScale>
                                      <p:cBhvr>
                                        <p:cTn id="63" dur="166" decel="50000">
                                          <p:stCondLst>
                                            <p:cond delay="1834"/>
                                          </p:stCondLst>
                                        </p:cTn>
                                        <p:tgtEl>
                                          <p:spTgt spid="3">
                                            <p:txEl>
                                              <p:pRg st="2" end="2"/>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3799</TotalTime>
  <Words>1254</Words>
  <Application>Microsoft Office PowerPoint</Application>
  <PresentationFormat>On-screen Show (4:3)</PresentationFormat>
  <Paragraphs>134</Paragraphs>
  <Slides>10</Slides>
  <Notes>9</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Austin</vt:lpstr>
      <vt:lpstr>Relationships Matter: Cultivating and Redefining Customer Service Outreach through Social Media and Web 2.0 Tools </vt:lpstr>
      <vt:lpstr>Exactly what is  Social Media and Web 2.0???</vt:lpstr>
      <vt:lpstr>ITS Help Desk (HD) Background</vt:lpstr>
      <vt:lpstr>HD Background (cont.)</vt:lpstr>
      <vt:lpstr>HD Response</vt:lpstr>
      <vt:lpstr>Social Media Best Practices</vt:lpstr>
      <vt:lpstr>Session Interaction</vt:lpstr>
      <vt:lpstr>Social Media/Web 2.0 Tools</vt:lpstr>
      <vt:lpstr>Lessons Learned</vt:lpstr>
      <vt:lpstr>Thank You</vt:lpstr>
    </vt:vector>
  </TitlesOfParts>
  <Company>Loyola University Chicago</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Relationships Matter: Cultivating and Redefining Customer Service Outreach through Social Media and Web 2.0 Tools</dc:title>
  <dc:creator>Ariana Lewis</dc:creator>
  <cp:lastModifiedBy>Ariana Lewis</cp:lastModifiedBy>
  <cp:revision>86</cp:revision>
  <dcterms:created xsi:type="dcterms:W3CDTF">2012-03-05T16:41:00Z</dcterms:created>
  <dcterms:modified xsi:type="dcterms:W3CDTF">2012-03-28T04:49:12Z</dcterms:modified>
</cp:coreProperties>
</file>