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62" r:id="rId3"/>
    <p:sldId id="286" r:id="rId4"/>
    <p:sldId id="265" r:id="rId5"/>
    <p:sldId id="263" r:id="rId6"/>
    <p:sldId id="281" r:id="rId7"/>
    <p:sldId id="282" r:id="rId8"/>
    <p:sldId id="283" r:id="rId9"/>
    <p:sldId id="287" r:id="rId10"/>
    <p:sldId id="27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273" r:id="rId24"/>
    <p:sldId id="304" r:id="rId25"/>
    <p:sldId id="297" r:id="rId26"/>
    <p:sldId id="306" r:id="rId27"/>
    <p:sldId id="302" r:id="rId28"/>
    <p:sldId id="303" r:id="rId29"/>
    <p:sldId id="269" r:id="rId30"/>
    <p:sldId id="288" r:id="rId31"/>
    <p:sldId id="309" r:id="rId32"/>
    <p:sldId id="270" r:id="rId33"/>
    <p:sldId id="275" r:id="rId34"/>
    <p:sldId id="271" r:id="rId35"/>
    <p:sldId id="307" r:id="rId36"/>
    <p:sldId id="276" r:id="rId37"/>
    <p:sldId id="277" r:id="rId38"/>
    <p:sldId id="274" r:id="rId39"/>
    <p:sldId id="310" r:id="rId40"/>
    <p:sldId id="311" r:id="rId41"/>
    <p:sldId id="278" r:id="rId42"/>
    <p:sldId id="301" r:id="rId43"/>
    <p:sldId id="312" r:id="rId44"/>
    <p:sldId id="261"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32" autoAdjust="0"/>
  </p:normalViewPr>
  <p:slideViewPr>
    <p:cSldViewPr snapToGrid="0" snapToObjects="1">
      <p:cViewPr>
        <p:scale>
          <a:sx n="78" d="100"/>
          <a:sy n="78" d="100"/>
        </p:scale>
        <p:origin x="-144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3/26/12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63951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3/26/12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123415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1E400F1-9C0E-4013-AAFE-7162C3F2258A}" type="slidenum">
              <a:rPr lang="en-US" smtClean="0"/>
              <a:pPr/>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dirty="0"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Organizational</a:t>
            </a:r>
            <a:r>
              <a:rPr lang="en-US" baseline="0" dirty="0" smtClean="0"/>
              <a:t> Alignment </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Explain</a:t>
            </a:r>
            <a:r>
              <a:rPr lang="en-US" baseline="0" dirty="0" smtClean="0"/>
              <a:t> what teams are responsible for. Who is on them. How they help.</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 It’s complex, lots of moving parts, quite a few technical challenges</a:t>
            </a:r>
            <a:r>
              <a:rPr lang="en-US" baseline="0" dirty="0" smtClean="0"/>
              <a:t> which we are going to talk about.</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We have over 300 applications</a:t>
            </a:r>
            <a:r>
              <a:rPr lang="en-US" baseline="0" dirty="0" smtClean="0"/>
              <a:t> in our main ColdFusion environment – And many outside it as well</a:t>
            </a:r>
          </a:p>
          <a:p>
            <a:endParaRPr lang="en-US" baseline="0" dirty="0" smtClean="0"/>
          </a:p>
          <a:p>
            <a:r>
              <a:rPr lang="en-US" baseline="0" dirty="0" smtClean="0"/>
              <a:t>Need to investigate any app using LDAP or AD – following the path back to the endpoint, ensuring that the entire auth process is secured.  This means IPSec, </a:t>
            </a:r>
            <a:r>
              <a:rPr lang="en-US" baseline="0" dirty="0" err="1" smtClean="0"/>
              <a:t>LDAPS</a:t>
            </a:r>
            <a:r>
              <a:rPr lang="en-US" baseline="0" dirty="0" smtClean="0"/>
              <a:t>, </a:t>
            </a:r>
            <a:r>
              <a:rPr lang="en-US" baseline="0" dirty="0" err="1" smtClean="0"/>
              <a:t>NTLMv2</a:t>
            </a:r>
            <a:r>
              <a:rPr lang="en-US" baseline="0" dirty="0" smtClean="0"/>
              <a:t> – no more binds in the clear. Lots of time investigating and identifying the issues. We are pursuing a SIEM / Logging solution to assist. Will take time explain to others and resolve the issues.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Clock</a:t>
            </a:r>
            <a:r>
              <a:rPr lang="en-US" baseline="0" dirty="0" smtClean="0"/>
              <a:t> is ticking</a:t>
            </a:r>
          </a:p>
          <a:p>
            <a:r>
              <a:rPr lang="en-US" baseline="0" dirty="0" smtClean="0"/>
              <a:t>We are building partnerships, reaching out to IT staff and key areas on campus –building support.</a:t>
            </a:r>
          </a:p>
          <a:p>
            <a:r>
              <a:rPr lang="en-US" baseline="0" dirty="0" smtClean="0"/>
              <a:t>Some items will require a “tough love” approach and we are going to need to make some hard decisions. Some services will need to be significantly adjusted in order to secure our credentials sufficiently.  It’s not that they are insecure, we just need to ensure that they are meeting the compliance standards for InCommon Silver.</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Yes, two-factor auth is in our</a:t>
            </a:r>
            <a:r>
              <a:rPr lang="en-US" baseline="0" dirty="0" smtClean="0"/>
              <a:t> future</a:t>
            </a:r>
          </a:p>
          <a:p>
            <a:r>
              <a:rPr lang="en-US" baseline="0" dirty="0" smtClean="0"/>
              <a:t>We are researching pros and cons.</a:t>
            </a:r>
          </a:p>
          <a:p>
            <a:r>
              <a:rPr lang="en-US" baseline="0" dirty="0" smtClean="0"/>
              <a:t>Need something flexible and extensible. Watching what others are doing. InCommon multi-factor group. We like the flexibility of OTP, need to also be able to handle personal certificates.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05A2-9D2D-9B45-B7D6-269FFC86BD82}" type="slidenum">
              <a:rPr lang="en-US" smtClean="0"/>
              <a:pPr/>
              <a:t>7</a:t>
            </a:fld>
            <a:endParaRPr lang="en-US"/>
          </a:p>
        </p:txBody>
      </p:sp>
    </p:spTree>
    <p:extLst>
      <p:ext uri="{BB962C8B-B14F-4D97-AF65-F5344CB8AC3E}">
        <p14:creationId xmlns:p14="http://schemas.microsoft.com/office/powerpoint/2010/main" val="85379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make friends</a:t>
            </a:r>
            <a:r>
              <a:rPr lang="en-US" baseline="0" dirty="0" smtClean="0"/>
              <a:t> with IT Auditor, your security office others on campus willing to assist in promoting your message.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Just keep talking! To everyone!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Some final important points and considerations when headed down the InCommon Silver road.  We know that governance brings value. However, with IAM</a:t>
            </a:r>
            <a:r>
              <a:rPr lang="en-US" baseline="0" dirty="0" smtClean="0"/>
              <a:t> and </a:t>
            </a:r>
            <a:r>
              <a:rPr lang="en-US" baseline="0" smtClean="0"/>
              <a:t>InCommon Silver, </a:t>
            </a:r>
            <a:r>
              <a:rPr lang="en-US" dirty="0" smtClean="0"/>
              <a:t>General purpose governance</a:t>
            </a:r>
            <a:r>
              <a:rPr lang="en-US" baseline="0" dirty="0" smtClean="0"/>
              <a:t> sometimes is not enough, you should consider special purpose governance dedicated to IAM Services. The issues are complex and most likely interwoven into all facets of campus business process and technical configurations for business and learning systems on your campus.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B05A2-9D2D-9B45-B7D6-269FFC86BD82}" type="slidenum">
              <a:rPr lang="en-US" smtClean="0"/>
              <a:pPr/>
              <a:t>8</a:t>
            </a:fld>
            <a:endParaRPr lang="en-US"/>
          </a:p>
        </p:txBody>
      </p:sp>
    </p:spTree>
    <p:extLst>
      <p:ext uri="{BB962C8B-B14F-4D97-AF65-F5344CB8AC3E}">
        <p14:creationId xmlns:p14="http://schemas.microsoft.com/office/powerpoint/2010/main" val="248428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717B7-2EB6-4D8E-8CBA-4C6E588DEC6E}" type="slidenum">
              <a:rPr lang="en-US" smtClean="0"/>
              <a:pPr/>
              <a:t>20</a:t>
            </a:fld>
            <a:endParaRPr lang="en-US"/>
          </a:p>
        </p:txBody>
      </p:sp>
    </p:spTree>
    <p:extLst>
      <p:ext uri="{BB962C8B-B14F-4D97-AF65-F5344CB8AC3E}">
        <p14:creationId xmlns:p14="http://schemas.microsoft.com/office/powerpoint/2010/main" val="369757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CIC (Big Ten Schools + University of Chicago) CIOs set a goal in 2009 of all members achieving InCommon Silver in Fall 2011</a:t>
            </a:r>
          </a:p>
          <a:p>
            <a:r>
              <a:rPr lang="en-US" dirty="0" smtClean="0"/>
              <a:t>The CIC Identity Management group started a Silver project to facilitate the members achieving this goal</a:t>
            </a:r>
          </a:p>
          <a:p>
            <a:r>
              <a:rPr lang="en-US" dirty="0" smtClean="0"/>
              <a:t>The Silver project identified some areas for focus – Documentation, Registration Authority</a:t>
            </a:r>
            <a:r>
              <a:rPr lang="en-US" baseline="0" dirty="0" smtClean="0"/>
              <a:t> processes (the processes involved in validating a person’s identity and issuing their credentials) as well as some authentication technology and process groups such as Active Directory, Multi-Factor and Kerberos authentication.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46B05A2-9D2D-9B45-B7D6-269FFC86BD82}" type="slidenum">
              <a:rPr lang="en-US" smtClean="0"/>
              <a:pPr/>
              <a:t>22</a:t>
            </a:fld>
            <a:endParaRPr lang="en-US" dirty="0"/>
          </a:p>
        </p:txBody>
      </p:sp>
    </p:spTree>
    <p:extLst>
      <p:ext uri="{BB962C8B-B14F-4D97-AF65-F5344CB8AC3E}">
        <p14:creationId xmlns:p14="http://schemas.microsoft.com/office/powerpoint/2010/main" val="3550233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46B05A2-9D2D-9B45-B7D6-269FFC86BD82}" type="slidenum">
              <a:rPr lang="en-US" smtClean="0"/>
              <a:pPr/>
              <a:t>25</a:t>
            </a:fld>
            <a:endParaRPr lang="en-US"/>
          </a:p>
        </p:txBody>
      </p:sp>
    </p:spTree>
    <p:extLst>
      <p:ext uri="{BB962C8B-B14F-4D97-AF65-F5344CB8AC3E}">
        <p14:creationId xmlns:p14="http://schemas.microsoft.com/office/powerpoint/2010/main" val="250603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(Chris) We want to give our</a:t>
            </a:r>
            <a:r>
              <a:rPr lang="en-US" baseline="0" dirty="0" smtClean="0"/>
              <a:t> researchers an edge when utilizing a wide variety of resources including but not limited to the federal resources that have indicated that they will be requiring external credentials and higher levels of assurance for those credentials. </a:t>
            </a:r>
            <a:r>
              <a:rPr lang="en-US" dirty="0" smtClean="0"/>
              <a:t>So,</a:t>
            </a:r>
            <a:r>
              <a:rPr lang="en-US" baseline="0" dirty="0" smtClean="0"/>
              <a:t> what do we need to construct in order to make this happen. First, we need to look at our internal credential services. Assure that our accounts are linked to real people, secure the credentials at rest, and secure them during transport between the directories and applications. Sounds easy, right?</a:t>
            </a:r>
            <a:endParaRPr lang="en-US" dirty="0" smtClean="0"/>
          </a:p>
        </p:txBody>
      </p:sp>
      <p:sp>
        <p:nvSpPr>
          <p:cNvPr id="4" name="Slide Number Placeholder 3"/>
          <p:cNvSpPr>
            <a:spLocks noGrp="1"/>
          </p:cNvSpPr>
          <p:nvPr>
            <p:ph type="sldNum" sz="quarter" idx="10"/>
          </p:nvPr>
        </p:nvSpPr>
        <p:spPr/>
        <p:txBody>
          <a:bodyPr/>
          <a:lstStyle/>
          <a:p>
            <a:fld id="{246B05A2-9D2D-9B45-B7D6-269FFC86BD82}"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So</a:t>
            </a:r>
            <a:r>
              <a:rPr lang="en-US" baseline="0" dirty="0" smtClean="0"/>
              <a:t> far we have completed the following technical tasks. </a:t>
            </a:r>
            <a:r>
              <a:rPr lang="en-US" dirty="0" smtClean="0"/>
              <a:t>AD Upgrade, Open LDAP Upgrade, Deploy Shibboleth environment, Upgrade credential hashing, Deploy </a:t>
            </a:r>
            <a:r>
              <a:rPr lang="en-US" dirty="0" err="1" smtClean="0"/>
              <a:t>eduPerson</a:t>
            </a:r>
            <a:r>
              <a:rPr lang="en-US" dirty="0" smtClean="0"/>
              <a:t> attributes and completed an</a:t>
            </a:r>
            <a:r>
              <a:rPr lang="en-US" baseline="0" dirty="0" smtClean="0"/>
              <a:t> </a:t>
            </a:r>
            <a:r>
              <a:rPr lang="en-US" dirty="0" smtClean="0"/>
              <a:t>Initial AD “Lockdown”</a:t>
            </a:r>
          </a:p>
          <a:p>
            <a:r>
              <a:rPr lang="en-US" dirty="0" smtClean="0"/>
              <a:t>We</a:t>
            </a:r>
            <a:r>
              <a:rPr lang="en-US" baseline="0" dirty="0" smtClean="0"/>
              <a:t> have also completed the following non-technical tasks </a:t>
            </a:r>
            <a:r>
              <a:rPr lang="en-US" dirty="0" smtClean="0"/>
              <a:t>Current State Survey,</a:t>
            </a:r>
            <a:r>
              <a:rPr lang="en-US" baseline="0" dirty="0" smtClean="0"/>
              <a:t> </a:t>
            </a:r>
            <a:r>
              <a:rPr lang="en-US" dirty="0" smtClean="0"/>
              <a:t>Service Provider </a:t>
            </a:r>
            <a:r>
              <a:rPr lang="en-US" dirty="0" err="1" smtClean="0"/>
              <a:t>Onboarding</a:t>
            </a:r>
            <a:r>
              <a:rPr lang="en-US" dirty="0" smtClean="0"/>
              <a:t> procedure,</a:t>
            </a:r>
            <a:r>
              <a:rPr lang="en-US" baseline="0" dirty="0" smtClean="0"/>
              <a:t> </a:t>
            </a:r>
            <a:r>
              <a:rPr lang="en-US" dirty="0" smtClean="0"/>
              <a:t>Risk Assessments</a:t>
            </a:r>
            <a:r>
              <a:rPr lang="en-US" baseline="0" dirty="0" smtClean="0"/>
              <a:t> for AD and LDAP environments</a:t>
            </a:r>
            <a:r>
              <a:rPr lang="en-US" dirty="0" smtClean="0"/>
              <a:t>,</a:t>
            </a:r>
            <a:r>
              <a:rPr lang="en-US" baseline="0" dirty="0" smtClean="0"/>
              <a:t> and Formal Operating </a:t>
            </a:r>
            <a:r>
              <a:rPr lang="en-US" dirty="0" smtClean="0"/>
              <a:t>Process Development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3/26/12</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3/26/12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3/26/12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3/26/12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530" y="3044825"/>
            <a:ext cx="7772400" cy="1362075"/>
          </a:xfrm>
        </p:spPr>
        <p:txBody>
          <a:bodyPr anchor="t"/>
          <a:lstStyle>
            <a:lvl1pPr algn="ctr">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76530" y="44069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3/26/12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3/26/12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762000" y="762000"/>
            <a:ext cx="7391400" cy="630237"/>
          </a:xfrm>
        </p:spPr>
        <p:txBody>
          <a:bodyPr/>
          <a:lstStyle/>
          <a:p>
            <a:r>
              <a:rPr lang="en-US" dirty="0" smtClean="0"/>
              <a:t>Click to edit Master title style</a:t>
            </a:r>
            <a:endParaRPr lang="en-US" dirty="0"/>
          </a:p>
        </p:txBody>
      </p:sp>
      <p:sp>
        <p:nvSpPr>
          <p:cNvPr id="4" name="Rectangle 103"/>
          <p:cNvSpPr>
            <a:spLocks noGrp="1" noChangeArrowheads="1"/>
          </p:cNvSpPr>
          <p:nvPr>
            <p:ph type="sldNum" sz="quarter" idx="4"/>
          </p:nvPr>
        </p:nvSpPr>
        <p:spPr bwMode="auto">
          <a:xfrm>
            <a:off x="381000" y="6228652"/>
            <a:ext cx="2846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rgbClr val="FFFFFF"/>
                </a:solidFill>
                <a:latin typeface="Arial" pitchFamily="34" charset="0"/>
              </a:defRPr>
            </a:lvl1pPr>
          </a:lstStyle>
          <a:p>
            <a:pPr>
              <a:defRPr/>
            </a:pPr>
            <a:r>
              <a:rPr lang="en-US" dirty="0" smtClean="0"/>
              <a:t>Page </a:t>
            </a:r>
            <a:fld id="{0F98B46E-4709-42D5-B839-C48DEB4C6A8A}" type="slidenum">
              <a:rPr lang="en-US" smtClean="0"/>
              <a:pPr>
                <a:defRPr/>
              </a:pPr>
              <a:t>‹#›</a:t>
            </a:fld>
            <a:r>
              <a:rPr lang="en-US" dirty="0" smtClean="0"/>
              <a:t> - CSPADA/RANKM</a:t>
            </a:r>
            <a:endParaRPr lang="en-US" sz="1200" dirty="0">
              <a:solidFill>
                <a:srgbClr val="FFAD18"/>
              </a:solidFill>
            </a:endParaRPr>
          </a:p>
        </p:txBody>
      </p:sp>
    </p:spTree>
    <p:extLst>
      <p:ext uri="{BB962C8B-B14F-4D97-AF65-F5344CB8AC3E}">
        <p14:creationId xmlns:p14="http://schemas.microsoft.com/office/powerpoint/2010/main" val="37075499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44568"/>
            <a:ext cx="9144000" cy="537450"/>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3/26/12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1" r:id="rId5"/>
    <p:sldLayoutId id="2147483822" r:id="rId6"/>
    <p:sldLayoutId id="2147483829" r:id="rId7"/>
  </p:sldLayoutIdLst>
  <p:transition xmlns:p14="http://schemas.microsoft.com/office/powerpoint/2010/main" spd="med">
    <p:fade/>
  </p:transition>
  <p:timing>
    <p:tnLst>
      <p:par>
        <p:cTn xmlns:p14="http://schemas.microsoft.com/office/powerpoint/2010/mai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cio.gov/documents/OMBReqforAcceptingExternally_IssuedIdCred10-6-2011.pdf"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en-US" cap="none" dirty="0">
                <a:latin typeface="Arial" charset="0"/>
                <a:ea typeface="ＭＳ Ｐゴシック" pitchFamily="96" charset="-128"/>
              </a:rPr>
              <a:t>Connecting </a:t>
            </a:r>
            <a:r>
              <a:rPr lang="en-US" cap="none" dirty="0" err="1">
                <a:latin typeface="Arial" charset="0"/>
                <a:ea typeface="ＭＳ Ｐゴシック" pitchFamily="96" charset="-128"/>
              </a:rPr>
              <a:t>InCommon</a:t>
            </a:r>
            <a:r>
              <a:rPr lang="en-US" cap="none" dirty="0">
                <a:latin typeface="Arial" charset="0"/>
                <a:ea typeface="ＭＳ Ｐゴシック" pitchFamily="96" charset="-128"/>
              </a:rPr>
              <a:t>-Silver and Research at UW-Milwaukee</a:t>
            </a:r>
            <a:endParaRPr lang="en-US"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rPr>
              <a:t>Tom Barton, Mark Rank and Chris </a:t>
            </a:r>
            <a:r>
              <a:rPr lang="en-US" dirty="0" err="1" smtClean="0">
                <a:latin typeface="Arial" charset="0"/>
                <a:ea typeface="ＭＳ Ｐゴシック" pitchFamily="96" charset="-128"/>
              </a:rPr>
              <a:t>Spadanuda</a:t>
            </a:r>
            <a:r>
              <a:rPr lang="en-US" dirty="0" smtClean="0">
                <a:latin typeface="Arial" charset="0"/>
                <a:ea typeface="ＭＳ Ｐゴシック" pitchFamily="96" charset="-128"/>
              </a:rPr>
              <a:t> </a:t>
            </a:r>
          </a:p>
          <a:p>
            <a:pPr eaLnBrk="1" hangingPunct="1"/>
            <a:r>
              <a:rPr lang="en-US" dirty="0" smtClean="0">
                <a:latin typeface="Arial" charset="0"/>
                <a:ea typeface="ＭＳ Ｐゴシック" pitchFamily="96" charset="-128"/>
              </a:rPr>
              <a:t>March 26, 2012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Pause for some background ON</a:t>
            </a:r>
            <a:br>
              <a:rPr lang="en-US" dirty="0" smtClean="0"/>
            </a:br>
            <a:r>
              <a:rPr lang="en-US" dirty="0" err="1" smtClean="0"/>
              <a:t>Incommon</a:t>
            </a:r>
            <a:r>
              <a:rPr lang="en-US" dirty="0" smtClean="0"/>
              <a:t> silver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0144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7320"/>
            <a:ext cx="8382000" cy="4525963"/>
          </a:xfrm>
        </p:spPr>
        <p:txBody>
          <a:bodyPr/>
          <a:lstStyle/>
          <a:p>
            <a:r>
              <a:rPr lang="en-US" dirty="0" err="1" smtClean="0"/>
              <a:t>UChicago’s</a:t>
            </a:r>
            <a:r>
              <a:rPr lang="en-US" dirty="0" smtClean="0"/>
              <a:t> central IT</a:t>
            </a:r>
          </a:p>
          <a:p>
            <a:pPr lvl="1"/>
            <a:r>
              <a:rPr lang="en-US" dirty="0" err="1" smtClean="0"/>
              <a:t>Sr</a:t>
            </a:r>
            <a:r>
              <a:rPr lang="en-US" dirty="0" smtClean="0"/>
              <a:t> Director for Architecture, Integration, &amp; Security</a:t>
            </a:r>
          </a:p>
          <a:p>
            <a:pPr lvl="1"/>
            <a:r>
              <a:rPr lang="en-US" dirty="0" smtClean="0"/>
              <a:t>CISO</a:t>
            </a:r>
          </a:p>
          <a:p>
            <a:r>
              <a:rPr lang="en-US" dirty="0" smtClean="0"/>
              <a:t>External</a:t>
            </a:r>
          </a:p>
          <a:p>
            <a:pPr lvl="1"/>
            <a:r>
              <a:rPr lang="en-US" dirty="0" smtClean="0"/>
              <a:t>InCommon Technical Advisory Committee</a:t>
            </a:r>
          </a:p>
          <a:p>
            <a:pPr lvl="1"/>
            <a:r>
              <a:rPr lang="en-US" dirty="0" smtClean="0"/>
              <a:t>Internet2 Middleware Initiative/MACE</a:t>
            </a:r>
          </a:p>
          <a:p>
            <a:pPr lvl="1"/>
            <a:r>
              <a:rPr lang="en-US" dirty="0" smtClean="0"/>
              <a:t>Grouper Project Manager</a:t>
            </a:r>
          </a:p>
          <a:p>
            <a:pPr lvl="1"/>
            <a:r>
              <a:rPr lang="en-US" dirty="0" smtClean="0"/>
              <a:t>EDUCAUSE IAM Steering Group</a:t>
            </a:r>
          </a:p>
          <a:p>
            <a:pPr lvl="1"/>
            <a:r>
              <a:rPr lang="en-US" dirty="0" smtClean="0"/>
              <a:t>CIC </a:t>
            </a:r>
            <a:r>
              <a:rPr lang="en-US" dirty="0" err="1" smtClean="0"/>
              <a:t>IdM</a:t>
            </a:r>
            <a:r>
              <a:rPr lang="en-US" dirty="0" smtClean="0"/>
              <a:t> Task Force</a:t>
            </a:r>
          </a:p>
          <a:p>
            <a:r>
              <a:rPr lang="en-US" dirty="0" smtClean="0"/>
              <a:t>Math professor turned to the dark side</a:t>
            </a:r>
          </a:p>
        </p:txBody>
      </p:sp>
      <p:sp>
        <p:nvSpPr>
          <p:cNvPr id="4" name="Date Placeholder 3"/>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CEBA7518-4DD2-430D-A80B-A5760B2551EC}" type="slidenum">
              <a:rPr lang="en-US" smtClean="0"/>
              <a:pPr/>
              <a:t>11</a:t>
            </a:fld>
            <a:endParaRPr lang="en-US"/>
          </a:p>
        </p:txBody>
      </p:sp>
      <p:sp>
        <p:nvSpPr>
          <p:cNvPr id="5" name="Title 4"/>
          <p:cNvSpPr>
            <a:spLocks noGrp="1"/>
          </p:cNvSpPr>
          <p:nvPr>
            <p:ph type="title"/>
          </p:nvPr>
        </p:nvSpPr>
        <p:spPr>
          <a:xfrm>
            <a:off x="457200" y="422212"/>
            <a:ext cx="8382000" cy="967676"/>
          </a:xfrm>
        </p:spPr>
        <p:txBody>
          <a:bodyPr/>
          <a:lstStyle/>
          <a:p>
            <a:r>
              <a:rPr lang="en-US" dirty="0" smtClean="0"/>
              <a:t>Who Am I?</a:t>
            </a:r>
            <a:endParaRPr lang="en-US" dirty="0"/>
          </a:p>
        </p:txBody>
      </p:sp>
    </p:spTree>
    <p:extLst>
      <p:ext uri="{BB962C8B-B14F-4D97-AF65-F5344CB8AC3E}">
        <p14:creationId xmlns:p14="http://schemas.microsoft.com/office/powerpoint/2010/main" val="337278573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7320"/>
            <a:ext cx="8382000" cy="4525963"/>
          </a:xfrm>
        </p:spPr>
        <p:txBody>
          <a:bodyPr/>
          <a:lstStyle/>
          <a:p>
            <a:r>
              <a:rPr lang="en-US" dirty="0" err="1" smtClean="0"/>
              <a:t>UChicago’s</a:t>
            </a:r>
            <a:r>
              <a:rPr lang="en-US" dirty="0" smtClean="0"/>
              <a:t> central IT</a:t>
            </a:r>
          </a:p>
          <a:p>
            <a:pPr lvl="1"/>
            <a:r>
              <a:rPr lang="en-US" dirty="0" err="1" smtClean="0"/>
              <a:t>Sr</a:t>
            </a:r>
            <a:r>
              <a:rPr lang="en-US" dirty="0" smtClean="0"/>
              <a:t> Director for Architecture, Integration, &amp; Security</a:t>
            </a:r>
          </a:p>
          <a:p>
            <a:pPr lvl="1"/>
            <a:r>
              <a:rPr lang="en-US" dirty="0" smtClean="0"/>
              <a:t>CISO</a:t>
            </a:r>
          </a:p>
          <a:p>
            <a:r>
              <a:rPr lang="en-US" dirty="0" smtClean="0"/>
              <a:t>External</a:t>
            </a:r>
          </a:p>
          <a:p>
            <a:pPr lvl="1"/>
            <a:r>
              <a:rPr lang="en-US" dirty="0" smtClean="0"/>
              <a:t>InCommon Technical Advisory Committee</a:t>
            </a:r>
          </a:p>
          <a:p>
            <a:pPr lvl="1"/>
            <a:r>
              <a:rPr lang="en-US" dirty="0" smtClean="0"/>
              <a:t>Internet2 Middleware Initiative/MACE</a:t>
            </a:r>
          </a:p>
          <a:p>
            <a:pPr lvl="1"/>
            <a:r>
              <a:rPr lang="en-US" dirty="0" smtClean="0"/>
              <a:t>Grouper Project Manager</a:t>
            </a:r>
          </a:p>
          <a:p>
            <a:pPr lvl="1"/>
            <a:r>
              <a:rPr lang="en-US" dirty="0" smtClean="0"/>
              <a:t>EDUCAUSE IAM Steering Group</a:t>
            </a:r>
          </a:p>
          <a:p>
            <a:pPr lvl="1"/>
            <a:r>
              <a:rPr lang="en-US" dirty="0" smtClean="0"/>
              <a:t>CIC </a:t>
            </a:r>
            <a:r>
              <a:rPr lang="en-US" dirty="0" err="1" smtClean="0"/>
              <a:t>IdM</a:t>
            </a:r>
            <a:r>
              <a:rPr lang="en-US" dirty="0" smtClean="0"/>
              <a:t> Task Force</a:t>
            </a:r>
          </a:p>
          <a:p>
            <a:r>
              <a:rPr lang="en-US" dirty="0" smtClean="0"/>
              <a:t>Math professor turned to the dark side</a:t>
            </a:r>
          </a:p>
        </p:txBody>
      </p:sp>
      <p:sp>
        <p:nvSpPr>
          <p:cNvPr id="4" name="Date Placeholder 3"/>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CEBA7518-4DD2-430D-A80B-A5760B2551EC}" type="slidenum">
              <a:rPr lang="en-US" smtClean="0"/>
              <a:pPr/>
              <a:t>12</a:t>
            </a:fld>
            <a:endParaRPr lang="en-US"/>
          </a:p>
        </p:txBody>
      </p:sp>
      <p:sp>
        <p:nvSpPr>
          <p:cNvPr id="5" name="Title 4"/>
          <p:cNvSpPr>
            <a:spLocks noGrp="1"/>
          </p:cNvSpPr>
          <p:nvPr>
            <p:ph type="title"/>
          </p:nvPr>
        </p:nvSpPr>
        <p:spPr>
          <a:xfrm>
            <a:off x="457200" y="422212"/>
            <a:ext cx="8382000" cy="967676"/>
          </a:xfrm>
        </p:spPr>
        <p:txBody>
          <a:bodyPr/>
          <a:lstStyle/>
          <a:p>
            <a:r>
              <a:rPr lang="en-US" dirty="0" smtClean="0"/>
              <a:t>Who Am I?</a:t>
            </a:r>
            <a:endParaRPr lang="en-US" dirty="0"/>
          </a:p>
        </p:txBody>
      </p:sp>
    </p:spTree>
    <p:extLst>
      <p:ext uri="{BB962C8B-B14F-4D97-AF65-F5344CB8AC3E}">
        <p14:creationId xmlns:p14="http://schemas.microsoft.com/office/powerpoint/2010/main" val="10753428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Identity &amp; access management </a:t>
            </a:r>
            <a:endParaRPr lang="en-US" dirty="0"/>
          </a:p>
        </p:txBody>
      </p:sp>
      <p:sp>
        <p:nvSpPr>
          <p:cNvPr id="4" name="Content Placeholder 3"/>
          <p:cNvSpPr>
            <a:spLocks noGrp="1"/>
          </p:cNvSpPr>
          <p:nvPr>
            <p:ph sz="half" idx="1"/>
          </p:nvPr>
        </p:nvSpPr>
        <p:spPr>
          <a:xfrm>
            <a:off x="457200" y="1600200"/>
            <a:ext cx="4322064" cy="4239767"/>
          </a:xfrm>
        </p:spPr>
        <p:txBody>
          <a:bodyPr/>
          <a:lstStyle/>
          <a:p>
            <a:r>
              <a:rPr lang="en-US" dirty="0" smtClean="0"/>
              <a:t>Identity</a:t>
            </a:r>
          </a:p>
          <a:p>
            <a:pPr lvl="1"/>
            <a:r>
              <a:rPr lang="en-US" dirty="0" smtClean="0"/>
              <a:t>You</a:t>
            </a:r>
          </a:p>
          <a:p>
            <a:r>
              <a:rPr lang="en-US" dirty="0" smtClean="0"/>
              <a:t>Authentication</a:t>
            </a:r>
          </a:p>
          <a:p>
            <a:pPr lvl="1"/>
            <a:r>
              <a:rPr lang="en-US" dirty="0" smtClean="0"/>
              <a:t>Log in</a:t>
            </a:r>
          </a:p>
          <a:p>
            <a:r>
              <a:rPr lang="en-US" dirty="0" smtClean="0"/>
              <a:t>Authorization</a:t>
            </a:r>
          </a:p>
          <a:p>
            <a:pPr lvl="1"/>
            <a:r>
              <a:rPr lang="en-US" dirty="0" smtClean="0"/>
              <a:t>What </a:t>
            </a:r>
            <a:r>
              <a:rPr lang="en-US" dirty="0"/>
              <a:t>you can </a:t>
            </a:r>
            <a:r>
              <a:rPr lang="en-US" dirty="0" smtClean="0"/>
              <a:t>do</a:t>
            </a:r>
          </a:p>
          <a:p>
            <a:r>
              <a:rPr lang="en-US" dirty="0" smtClean="0"/>
              <a:t>Access management</a:t>
            </a:r>
          </a:p>
          <a:p>
            <a:pPr lvl="1"/>
            <a:r>
              <a:rPr lang="en-US" dirty="0" smtClean="0"/>
              <a:t>Mapping policy &amp; authority to authorization</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39640" y="2052892"/>
            <a:ext cx="3838194" cy="2219477"/>
          </a:xfrm>
        </p:spPr>
      </p:pic>
    </p:spTree>
    <p:extLst>
      <p:ext uri="{BB962C8B-B14F-4D97-AF65-F5344CB8AC3E}">
        <p14:creationId xmlns:p14="http://schemas.microsoft.com/office/powerpoint/2010/main" val="14134224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in Higher Education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5445" y="1601788"/>
            <a:ext cx="4587755" cy="3971178"/>
          </a:xfrm>
        </p:spPr>
      </p:pic>
      <p:sp>
        <p:nvSpPr>
          <p:cNvPr id="4" name="Content Placeholder 3"/>
          <p:cNvSpPr>
            <a:spLocks noGrp="1"/>
          </p:cNvSpPr>
          <p:nvPr>
            <p:ph sz="half" idx="2"/>
          </p:nvPr>
        </p:nvSpPr>
        <p:spPr>
          <a:xfrm>
            <a:off x="4904232" y="1600200"/>
            <a:ext cx="4038600" cy="4525963"/>
          </a:xfrm>
        </p:spPr>
        <p:txBody>
          <a:bodyPr/>
          <a:lstStyle/>
          <a:p>
            <a:r>
              <a:rPr lang="en-US" dirty="0" smtClean="0"/>
              <a:t>Translate those concepts into typical campus environment</a:t>
            </a:r>
          </a:p>
          <a:p>
            <a:endParaRPr lang="en-US" sz="1800" dirty="0" smtClean="0"/>
          </a:p>
          <a:p>
            <a:r>
              <a:rPr lang="en-US" sz="2400" dirty="0" smtClean="0"/>
              <a:t>Which people?</a:t>
            </a:r>
          </a:p>
          <a:p>
            <a:r>
              <a:rPr lang="en-US" sz="2400" dirty="0" smtClean="0"/>
              <a:t>What systems &amp; business processes?</a:t>
            </a:r>
          </a:p>
          <a:p>
            <a:r>
              <a:rPr lang="en-US" sz="2400" dirty="0" smtClean="0"/>
              <a:t>What policies?</a:t>
            </a:r>
          </a:p>
          <a:p>
            <a:r>
              <a:rPr lang="en-US" sz="2400" dirty="0" smtClean="0"/>
              <a:t>What purposes?</a:t>
            </a:r>
          </a:p>
          <a:p>
            <a:r>
              <a:rPr lang="en-US" sz="2400" dirty="0" smtClean="0"/>
              <a:t>Whose authority?</a:t>
            </a:r>
            <a:endParaRPr lang="en-US" sz="2400" dirty="0"/>
          </a:p>
        </p:txBody>
      </p:sp>
      <p:sp>
        <p:nvSpPr>
          <p:cNvPr id="6" name="TextBox 5"/>
          <p:cNvSpPr txBox="1"/>
          <p:nvPr/>
        </p:nvSpPr>
        <p:spPr>
          <a:xfrm>
            <a:off x="399352" y="5572966"/>
            <a:ext cx="4084260"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dirty="0">
                <a:latin typeface="Arial" pitchFamily="34" charset="0"/>
                <a:cs typeface="Arial" pitchFamily="34" charset="0"/>
              </a:rPr>
              <a:t>http://www.internet2.edu/pubs/200703-IS-MW.pdf</a:t>
            </a:r>
          </a:p>
        </p:txBody>
      </p:sp>
    </p:spTree>
    <p:extLst>
      <p:ext uri="{BB962C8B-B14F-4D97-AF65-F5344CB8AC3E}">
        <p14:creationId xmlns:p14="http://schemas.microsoft.com/office/powerpoint/2010/main" val="9912815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4" name="Rectangle 9"/>
          <p:cNvSpPr>
            <a:spLocks noGrp="1" noChangeArrowheads="1"/>
          </p:cNvSpPr>
          <p:nvPr>
            <p:ph type="title"/>
          </p:nvPr>
        </p:nvSpPr>
        <p:spPr>
          <a:xfrm>
            <a:off x="457200" y="0"/>
            <a:ext cx="8229600" cy="1193800"/>
          </a:xfrm>
        </p:spPr>
        <p:txBody>
          <a:bodyPr rIns="132080"/>
          <a:lstStyle/>
          <a:p>
            <a:pPr eaLnBrk="1" hangingPunct="1">
              <a:defRPr/>
            </a:pPr>
            <a:r>
              <a:rPr lang="en-US" dirty="0" smtClean="0"/>
              <a:t>Federated access</a:t>
            </a:r>
            <a:br>
              <a:rPr lang="en-US" dirty="0" smtClean="0"/>
            </a:br>
            <a:r>
              <a:rPr lang="en-US" dirty="0" smtClean="0"/>
              <a:t>explained in 60 seconds</a:t>
            </a:r>
          </a:p>
        </p:txBody>
      </p:sp>
      <p:sp>
        <p:nvSpPr>
          <p:cNvPr id="13323" name="Rectangle 13"/>
          <p:cNvSpPr>
            <a:spLocks/>
          </p:cNvSpPr>
          <p:nvPr/>
        </p:nvSpPr>
        <p:spPr bwMode="auto">
          <a:xfrm>
            <a:off x="304800" y="1402080"/>
            <a:ext cx="3742944" cy="4730496"/>
          </a:xfrm>
          <a:prstGeom prst="rect">
            <a:avLst/>
          </a:prstGeom>
          <a:noFill/>
          <a:ln w="12700">
            <a:noFill/>
            <a:miter lim="800000"/>
            <a:headEnd/>
            <a:tailEnd/>
          </a:ln>
        </p:spPr>
        <p:txBody>
          <a:bodyPr lIns="0" tIns="91440" rIns="0" bIns="91440"/>
          <a:lstStyle/>
          <a:p>
            <a:pPr marL="341313" indent="-301625" algn="l">
              <a:buAutoNum type="arabicPeriod" startAt="4"/>
            </a:pPr>
            <a:r>
              <a:rPr lang="en-US" sz="2400" dirty="0" smtClean="0">
                <a:effectLst/>
                <a:latin typeface="+mn-lt"/>
              </a:rPr>
              <a:t>If </a:t>
            </a:r>
            <a:r>
              <a:rPr lang="en-US" sz="2400" dirty="0">
                <a:effectLst/>
                <a:latin typeface="+mn-lt"/>
              </a:rPr>
              <a:t>attributes are acceptable to resource policy, access is granted</a:t>
            </a:r>
            <a:r>
              <a:rPr lang="en-US" sz="2400" dirty="0" smtClean="0">
                <a:effectLst/>
                <a:latin typeface="+mn-lt"/>
              </a:rPr>
              <a:t>!</a:t>
            </a:r>
          </a:p>
          <a:p>
            <a:pPr marL="496888" indent="-457200" algn="l">
              <a:buAutoNum type="arabicPeriod" startAt="4"/>
            </a:pPr>
            <a:endParaRPr lang="en-US" sz="1200" dirty="0">
              <a:effectLst/>
              <a:latin typeface="+mn-lt"/>
            </a:endParaRPr>
          </a:p>
          <a:p>
            <a:pPr marL="341313" indent="-301625" algn="l">
              <a:buAutoNum type="arabicPeriod" startAt="3"/>
            </a:pPr>
            <a:r>
              <a:rPr lang="en-US" sz="2400" dirty="0" smtClean="0">
                <a:effectLst/>
                <a:latin typeface="+mn-lt"/>
              </a:rPr>
              <a:t>Authorization</a:t>
            </a:r>
            <a:r>
              <a:rPr lang="en-US" sz="2400" dirty="0">
                <a:effectLst/>
                <a:latin typeface="+mn-lt"/>
              </a:rPr>
              <a:t>: Privacy-preserving exchange of agreed upon </a:t>
            </a:r>
            <a:r>
              <a:rPr lang="en-US" sz="2400" dirty="0" smtClean="0">
                <a:effectLst/>
                <a:latin typeface="+mn-lt"/>
              </a:rPr>
              <a:t>attributes</a:t>
            </a:r>
          </a:p>
          <a:p>
            <a:pPr marL="496888" indent="-457200" algn="l">
              <a:buAutoNum type="arabicPeriod" startAt="3"/>
            </a:pPr>
            <a:endParaRPr lang="en-US" sz="1200" dirty="0">
              <a:effectLst/>
              <a:latin typeface="+mn-lt"/>
            </a:endParaRPr>
          </a:p>
          <a:p>
            <a:pPr marL="341313" indent="-341313" algn="l">
              <a:buAutoNum type="arabicPeriod" startAt="2"/>
            </a:pPr>
            <a:r>
              <a:rPr lang="en-US" sz="2400" dirty="0" smtClean="0">
                <a:effectLst/>
                <a:latin typeface="+mn-lt"/>
              </a:rPr>
              <a:t>Federation-based </a:t>
            </a:r>
            <a:r>
              <a:rPr lang="en-US" sz="2400" dirty="0">
                <a:effectLst/>
                <a:latin typeface="+mn-lt"/>
              </a:rPr>
              <a:t>trust exchange to verify partners and </a:t>
            </a:r>
            <a:r>
              <a:rPr lang="en-US" sz="2400" dirty="0" smtClean="0">
                <a:effectLst/>
                <a:latin typeface="+mn-lt"/>
              </a:rPr>
              <a:t>locations</a:t>
            </a:r>
          </a:p>
          <a:p>
            <a:pPr marL="341313" indent="-341313" algn="l">
              <a:buAutoNum type="arabicPeriod" startAt="2"/>
            </a:pPr>
            <a:endParaRPr lang="en-US" sz="1200" dirty="0" smtClean="0">
              <a:effectLst/>
              <a:latin typeface="+mn-lt"/>
            </a:endParaRPr>
          </a:p>
          <a:p>
            <a:pPr marL="328613" indent="-328613" algn="l"/>
            <a:r>
              <a:rPr lang="en-US" sz="2400" dirty="0" smtClean="0">
                <a:effectLst/>
                <a:latin typeface="+mn-lt"/>
              </a:rPr>
              <a:t>1</a:t>
            </a:r>
            <a:r>
              <a:rPr lang="en-US" sz="2400" dirty="0">
                <a:effectLst/>
                <a:latin typeface="+mn-lt"/>
              </a:rPr>
              <a:t>. </a:t>
            </a:r>
            <a:r>
              <a:rPr lang="en-US" sz="2400" dirty="0" smtClean="0">
                <a:effectLst/>
                <a:latin typeface="+mn-lt"/>
              </a:rPr>
              <a:t> Authentication</a:t>
            </a:r>
            <a:r>
              <a:rPr lang="en-US" sz="2400" dirty="0">
                <a:effectLst/>
                <a:latin typeface="+mn-lt"/>
              </a:rPr>
              <a:t>: single-sign-on at home institution</a:t>
            </a:r>
          </a:p>
        </p:txBody>
      </p:sp>
      <p:sp>
        <p:nvSpPr>
          <p:cNvPr id="13324" name="Line 14"/>
          <p:cNvSpPr>
            <a:spLocks noChangeShapeType="1"/>
          </p:cNvSpPr>
          <p:nvPr/>
        </p:nvSpPr>
        <p:spPr bwMode="auto">
          <a:xfrm>
            <a:off x="4199128" y="2215892"/>
            <a:ext cx="1016000" cy="1588"/>
          </a:xfrm>
          <a:prstGeom prst="line">
            <a:avLst/>
          </a:prstGeom>
          <a:noFill/>
          <a:ln w="19050">
            <a:solidFill>
              <a:schemeClr val="tx1"/>
            </a:solidFill>
            <a:round/>
            <a:headEnd/>
            <a:tailEnd type="triangle" w="med" len="med"/>
          </a:ln>
        </p:spPr>
        <p:txBody>
          <a:bodyPr lIns="0" tIns="0" rIns="0" bIns="0"/>
          <a:lstStyle/>
          <a:p>
            <a:endParaRPr lang="en-US">
              <a:effectLst/>
            </a:endParaRPr>
          </a:p>
        </p:txBody>
      </p:sp>
      <p:sp>
        <p:nvSpPr>
          <p:cNvPr id="13325" name="Line 15"/>
          <p:cNvSpPr>
            <a:spLocks noChangeShapeType="1"/>
          </p:cNvSpPr>
          <p:nvPr/>
        </p:nvSpPr>
        <p:spPr bwMode="auto">
          <a:xfrm>
            <a:off x="4199128" y="3061776"/>
            <a:ext cx="1016000" cy="0"/>
          </a:xfrm>
          <a:prstGeom prst="line">
            <a:avLst/>
          </a:prstGeom>
          <a:noFill/>
          <a:ln w="19050">
            <a:solidFill>
              <a:schemeClr val="tx1"/>
            </a:solidFill>
            <a:round/>
            <a:headEnd/>
            <a:tailEnd type="triangle" w="med" len="med"/>
          </a:ln>
        </p:spPr>
        <p:txBody>
          <a:bodyPr lIns="0" tIns="0" rIns="0" bIns="0"/>
          <a:lstStyle/>
          <a:p>
            <a:endParaRPr lang="en-US">
              <a:effectLst/>
            </a:endParaRPr>
          </a:p>
        </p:txBody>
      </p:sp>
      <p:sp>
        <p:nvSpPr>
          <p:cNvPr id="13326" name="Line 16"/>
          <p:cNvSpPr>
            <a:spLocks noChangeShapeType="1"/>
          </p:cNvSpPr>
          <p:nvPr/>
        </p:nvSpPr>
        <p:spPr bwMode="auto">
          <a:xfrm>
            <a:off x="4199128" y="4160520"/>
            <a:ext cx="1016000" cy="0"/>
          </a:xfrm>
          <a:prstGeom prst="line">
            <a:avLst/>
          </a:prstGeom>
          <a:noFill/>
          <a:ln w="19050">
            <a:solidFill>
              <a:schemeClr val="tx1"/>
            </a:solidFill>
            <a:round/>
            <a:headEnd/>
            <a:tailEnd type="triangle" w="med" len="med"/>
          </a:ln>
        </p:spPr>
        <p:txBody>
          <a:bodyPr lIns="0" tIns="0" rIns="0" bIns="0"/>
          <a:lstStyle/>
          <a:p>
            <a:endParaRPr lang="en-US">
              <a:effectLst/>
            </a:endParaRPr>
          </a:p>
        </p:txBody>
      </p:sp>
      <p:sp>
        <p:nvSpPr>
          <p:cNvPr id="13327" name="Line 17"/>
          <p:cNvSpPr>
            <a:spLocks noChangeShapeType="1"/>
          </p:cNvSpPr>
          <p:nvPr/>
        </p:nvSpPr>
        <p:spPr bwMode="auto">
          <a:xfrm>
            <a:off x="4199128" y="5486396"/>
            <a:ext cx="1016000" cy="1588"/>
          </a:xfrm>
          <a:prstGeom prst="line">
            <a:avLst/>
          </a:prstGeom>
          <a:noFill/>
          <a:ln w="19050">
            <a:solidFill>
              <a:schemeClr val="tx1"/>
            </a:solidFill>
            <a:round/>
            <a:headEnd/>
            <a:tailEnd type="triangle" w="med" len="med"/>
          </a:ln>
        </p:spPr>
        <p:txBody>
          <a:bodyPr lIns="0" tIns="0" rIns="0" bIns="0"/>
          <a:lstStyle/>
          <a:p>
            <a:endParaRPr lang="en-US">
              <a:effectLst/>
            </a:endParaRPr>
          </a:p>
        </p:txBody>
      </p:sp>
      <p:sp>
        <p:nvSpPr>
          <p:cNvPr id="20" name="Date Placeholder 19"/>
          <p:cNvSpPr>
            <a:spLocks noGrp="1"/>
          </p:cNvSpPr>
          <p:nvPr>
            <p:ph type="dt" sz="half" idx="10"/>
          </p:nvPr>
        </p:nvSpPr>
        <p:spPr/>
        <p:txBody>
          <a:bodyPr/>
          <a:lstStyle/>
          <a:p>
            <a:endParaRPr lang="en-US" dirty="0"/>
          </a:p>
        </p:txBody>
      </p:sp>
      <p:sp>
        <p:nvSpPr>
          <p:cNvPr id="21" name="Slide Number Placeholder 20"/>
          <p:cNvSpPr>
            <a:spLocks noGrp="1"/>
          </p:cNvSpPr>
          <p:nvPr>
            <p:ph type="sldNum" sz="quarter" idx="11"/>
          </p:nvPr>
        </p:nvSpPr>
        <p:spPr/>
        <p:txBody>
          <a:bodyPr/>
          <a:lstStyle/>
          <a:p>
            <a:fld id="{E67FB389-08FF-4266-AEF6-6084D0B600B2}" type="slidenum">
              <a:rPr lang="en-US" smtClean="0"/>
              <a:pPr/>
              <a:t>15</a:t>
            </a:fld>
            <a:endParaRPr lang="en-US" dirty="0"/>
          </a:p>
        </p:txBody>
      </p:sp>
      <p:pic>
        <p:nvPicPr>
          <p:cNvPr id="18" name="Picture 2" descr="InC_af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5128" y="1220165"/>
            <a:ext cx="3471672" cy="475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129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InCommon</a:t>
            </a:r>
            <a:r>
              <a:rPr lang="en-US" dirty="0" smtClean="0"/>
              <a:t> Federation’s Promise</a:t>
            </a:r>
            <a:endParaRPr lang="en-US" dirty="0"/>
          </a:p>
        </p:txBody>
      </p:sp>
      <p:sp>
        <p:nvSpPr>
          <p:cNvPr id="3" name="Content Placeholder 2"/>
          <p:cNvSpPr>
            <a:spLocks noGrp="1"/>
          </p:cNvSpPr>
          <p:nvPr>
            <p:ph idx="1"/>
          </p:nvPr>
        </p:nvSpPr>
        <p:spPr/>
        <p:txBody>
          <a:bodyPr>
            <a:normAutofit/>
          </a:bodyPr>
          <a:lstStyle/>
          <a:p>
            <a:r>
              <a:rPr lang="en-US" dirty="0" smtClean="0">
                <a:sym typeface="Arial" charset="0"/>
              </a:rPr>
              <a:t>To a user:</a:t>
            </a:r>
          </a:p>
          <a:p>
            <a:pPr marL="400050" lvl="1" indent="0">
              <a:buNone/>
            </a:pPr>
            <a:r>
              <a:rPr lang="en-US" sz="2400" i="1" dirty="0" smtClean="0">
                <a:sym typeface="Arial" charset="0"/>
              </a:rPr>
              <a:t>I can use the credentials provided to me by my organization to gain access to systems and services from others in the </a:t>
            </a:r>
            <a:r>
              <a:rPr lang="en-US" sz="2400" i="1" dirty="0" err="1" smtClean="0">
                <a:sym typeface="Arial" charset="0"/>
              </a:rPr>
              <a:t>InCommon</a:t>
            </a:r>
            <a:r>
              <a:rPr lang="en-US" sz="2400" i="1" dirty="0" smtClean="0">
                <a:sym typeface="Arial" charset="0"/>
              </a:rPr>
              <a:t> Federation</a:t>
            </a:r>
          </a:p>
          <a:p>
            <a:pPr marL="400050" lvl="1" indent="0">
              <a:buNone/>
            </a:pPr>
            <a:endParaRPr lang="en-US" sz="2400" i="1" dirty="0" smtClean="0">
              <a:sym typeface="Arial" charset="0"/>
            </a:endParaRPr>
          </a:p>
          <a:p>
            <a:r>
              <a:rPr lang="en-US" dirty="0" smtClean="0">
                <a:sym typeface="Arial" charset="0"/>
              </a:rPr>
              <a:t>To a Service Provider:</a:t>
            </a:r>
          </a:p>
          <a:p>
            <a:pPr marL="457200" lvl="1" indent="0">
              <a:buNone/>
            </a:pPr>
            <a:r>
              <a:rPr lang="en-US" sz="2400" i="1" dirty="0" smtClean="0">
                <a:sym typeface="Arial" charset="0"/>
              </a:rPr>
              <a:t>I can outsource user account management to Identity Providers (Higher </a:t>
            </a:r>
            <a:r>
              <a:rPr lang="en-US" sz="2400" i="1" dirty="0" err="1" smtClean="0">
                <a:sym typeface="Arial" charset="0"/>
              </a:rPr>
              <a:t>Eds</a:t>
            </a:r>
            <a:r>
              <a:rPr lang="en-US" sz="2400" i="1" dirty="0" smtClean="0">
                <a:sym typeface="Arial" charset="0"/>
              </a:rPr>
              <a:t>, National Labs) and implement one logon interface that supports many users</a:t>
            </a:r>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2F25AA0-9714-4D16-A9DC-319E6510CB00}" type="slidenum">
              <a:rPr lang="en-US" smtClean="0"/>
              <a:pPr/>
              <a:t>16</a:t>
            </a:fld>
            <a:endParaRPr lang="en-US"/>
          </a:p>
        </p:txBody>
      </p:sp>
    </p:spTree>
    <p:extLst>
      <p:ext uri="{BB962C8B-B14F-4D97-AF65-F5344CB8AC3E}">
        <p14:creationId xmlns:p14="http://schemas.microsoft.com/office/powerpoint/2010/main" val="37142641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risk of a Federated </a:t>
            </a:r>
            <a:r>
              <a:rPr lang="en-US" dirty="0" smtClean="0"/>
              <a:t>Transaction: LOW</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08242934"/>
              </p:ext>
            </p:extLst>
          </p:nvPr>
        </p:nvGraphicFramePr>
        <p:xfrm>
          <a:off x="633984" y="2119376"/>
          <a:ext cx="7985760" cy="2194560"/>
        </p:xfrm>
        <a:graphic>
          <a:graphicData uri="http://schemas.openxmlformats.org/drawingml/2006/table">
            <a:tbl>
              <a:tblPr firstRow="1" bandRow="1">
                <a:tableStyleId>{5C22544A-7EE6-4342-B048-85BDC9FD1C3A}</a:tableStyleId>
              </a:tblPr>
              <a:tblGrid>
                <a:gridCol w="3291840"/>
                <a:gridCol w="4693920"/>
              </a:tblGrid>
              <a:tr h="370840">
                <a:tc>
                  <a:txBody>
                    <a:bodyPr/>
                    <a:lstStyle/>
                    <a:p>
                      <a:r>
                        <a:rPr lang="en-US" sz="2400" dirty="0" smtClean="0"/>
                        <a:t>Service Provider</a:t>
                      </a:r>
                      <a:endParaRPr lang="en-US" sz="2400" dirty="0"/>
                    </a:p>
                  </a:txBody>
                  <a:tcPr/>
                </a:tc>
                <a:tc>
                  <a:txBody>
                    <a:bodyPr/>
                    <a:lstStyle/>
                    <a:p>
                      <a:r>
                        <a:rPr lang="en-US" sz="2400" dirty="0" smtClean="0"/>
                        <a:t>Concern</a:t>
                      </a:r>
                      <a:endParaRPr lang="en-US" sz="2400" dirty="0"/>
                    </a:p>
                  </a:txBody>
                  <a:tcPr/>
                </a:tc>
              </a:tr>
              <a:tr h="370840">
                <a:tc>
                  <a:txBody>
                    <a:bodyPr/>
                    <a:lstStyle/>
                    <a:p>
                      <a:r>
                        <a:rPr lang="en-US" sz="2400" dirty="0" smtClean="0"/>
                        <a:t>Microsoft </a:t>
                      </a:r>
                      <a:r>
                        <a:rPr lang="en-US" sz="2400" dirty="0" err="1" smtClean="0"/>
                        <a:t>Dreamspark</a:t>
                      </a:r>
                      <a:endParaRPr lang="en-US" sz="24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Are you a student?</a:t>
                      </a:r>
                    </a:p>
                  </a:txBody>
                  <a:tcPr/>
                </a:tc>
              </a:tr>
              <a:tr h="0">
                <a:tc>
                  <a:txBody>
                    <a:bodyPr/>
                    <a:lstStyle/>
                    <a:p>
                      <a:r>
                        <a:rPr lang="en-US" sz="2400" dirty="0" smtClean="0"/>
                        <a:t>NIH PubMed</a:t>
                      </a:r>
                      <a:endParaRPr lang="en-US" sz="24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How many different people use us?</a:t>
                      </a:r>
                    </a:p>
                  </a:txBody>
                  <a:tcPr/>
                </a:tc>
              </a:tr>
              <a:tr h="370840">
                <a:tc>
                  <a:txBody>
                    <a:bodyPr/>
                    <a:lstStyle/>
                    <a:p>
                      <a:r>
                        <a:rPr lang="en-US" sz="2400" dirty="0" smtClean="0"/>
                        <a:t>EBSCO</a:t>
                      </a:r>
                      <a:endParaRPr lang="en-US" sz="24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Are you covered under your campus license?</a:t>
                      </a:r>
                    </a:p>
                  </a:txBody>
                  <a:tcPr/>
                </a:tc>
              </a:tr>
            </a:tbl>
          </a:graphicData>
        </a:graphic>
      </p:graphicFrame>
    </p:spTree>
    <p:extLst>
      <p:ext uri="{BB962C8B-B14F-4D97-AF65-F5344CB8AC3E}">
        <p14:creationId xmlns:p14="http://schemas.microsoft.com/office/powerpoint/2010/main" val="19871882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risk of a Federated </a:t>
            </a:r>
            <a:r>
              <a:rPr lang="en-US" dirty="0" smtClean="0"/>
              <a:t>Transaction: moderate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42506542"/>
              </p:ext>
            </p:extLst>
          </p:nvPr>
        </p:nvGraphicFramePr>
        <p:xfrm>
          <a:off x="633984" y="2119376"/>
          <a:ext cx="7985760" cy="2194560"/>
        </p:xfrm>
        <a:graphic>
          <a:graphicData uri="http://schemas.openxmlformats.org/drawingml/2006/table">
            <a:tbl>
              <a:tblPr firstRow="1" bandRow="1">
                <a:tableStyleId>{5C22544A-7EE6-4342-B048-85BDC9FD1C3A}</a:tableStyleId>
              </a:tblPr>
              <a:tblGrid>
                <a:gridCol w="4218432"/>
                <a:gridCol w="3767328"/>
              </a:tblGrid>
              <a:tr h="370840">
                <a:tc>
                  <a:txBody>
                    <a:bodyPr/>
                    <a:lstStyle/>
                    <a:p>
                      <a:r>
                        <a:rPr lang="en-US" sz="2400" dirty="0" smtClean="0"/>
                        <a:t>Service Provider</a:t>
                      </a:r>
                      <a:endParaRPr lang="en-US" sz="2400" dirty="0"/>
                    </a:p>
                  </a:txBody>
                  <a:tcPr/>
                </a:tc>
                <a:tc>
                  <a:txBody>
                    <a:bodyPr/>
                    <a:lstStyle/>
                    <a:p>
                      <a:r>
                        <a:rPr lang="en-US" sz="2400" dirty="0" smtClean="0"/>
                        <a:t>Concern</a:t>
                      </a:r>
                      <a:endParaRPr lang="en-US" sz="2400" dirty="0"/>
                    </a:p>
                  </a:txBody>
                  <a:tcPr/>
                </a:tc>
              </a:tr>
              <a:tr h="370840">
                <a:tc>
                  <a:txBody>
                    <a:bodyPr/>
                    <a:lstStyle/>
                    <a:p>
                      <a:r>
                        <a:rPr lang="en-US" sz="2400" dirty="0" smtClean="0"/>
                        <a:t>National Student Clearinghouse</a:t>
                      </a:r>
                      <a:endParaRPr lang="en-US" sz="24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FERPA - student transcripts</a:t>
                      </a:r>
                    </a:p>
                  </a:txBody>
                  <a:tcPr/>
                </a:tc>
              </a:tr>
              <a:tr h="0">
                <a:tc>
                  <a:txBody>
                    <a:bodyPr/>
                    <a:lstStyle/>
                    <a:p>
                      <a:r>
                        <a:rPr lang="en-US" sz="2400" dirty="0" err="1" smtClean="0"/>
                        <a:t>CILogon</a:t>
                      </a:r>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Access to national HPC</a:t>
                      </a:r>
                    </a:p>
                  </a:txBody>
                  <a:tcPr/>
                </a:tc>
              </a:tr>
              <a:tr h="370840">
                <a:tc>
                  <a:txBody>
                    <a:bodyPr/>
                    <a:lstStyle/>
                    <a:p>
                      <a:r>
                        <a:rPr lang="en-US" sz="2400" dirty="0" smtClean="0"/>
                        <a:t>NSF &amp; NIH Virtual Organizations</a:t>
                      </a:r>
                      <a:endParaRPr lang="en-US" sz="2400" dirty="0"/>
                    </a:p>
                  </a:txBody>
                  <a:tcPr/>
                </a:tc>
                <a:tc>
                  <a:txBody>
                    <a:bodyPr/>
                    <a:lstStyle/>
                    <a:p>
                      <a:pPr lvl="0"/>
                      <a:r>
                        <a:rPr lang="en-US" sz="2400" dirty="0" smtClean="0"/>
                        <a:t>Sensitive data and equipment</a:t>
                      </a:r>
                    </a:p>
                  </a:txBody>
                  <a:tcPr/>
                </a:tc>
              </a:tr>
            </a:tbl>
          </a:graphicData>
        </a:graphic>
      </p:graphicFrame>
    </p:spTree>
    <p:extLst>
      <p:ext uri="{BB962C8B-B14F-4D97-AF65-F5344CB8AC3E}">
        <p14:creationId xmlns:p14="http://schemas.microsoft.com/office/powerpoint/2010/main" val="37202135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risk of a Federated </a:t>
            </a:r>
            <a:r>
              <a:rPr lang="en-US" dirty="0" smtClean="0"/>
              <a:t>Transaction: High</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5532349"/>
              </p:ext>
            </p:extLst>
          </p:nvPr>
        </p:nvGraphicFramePr>
        <p:xfrm>
          <a:off x="633984" y="2119376"/>
          <a:ext cx="7985760" cy="914400"/>
        </p:xfrm>
        <a:graphic>
          <a:graphicData uri="http://schemas.openxmlformats.org/drawingml/2006/table">
            <a:tbl>
              <a:tblPr firstRow="1" bandRow="1">
                <a:tableStyleId>{5C22544A-7EE6-4342-B048-85BDC9FD1C3A}</a:tableStyleId>
              </a:tblPr>
              <a:tblGrid>
                <a:gridCol w="4011168"/>
                <a:gridCol w="3974592"/>
              </a:tblGrid>
              <a:tr h="370840">
                <a:tc>
                  <a:txBody>
                    <a:bodyPr/>
                    <a:lstStyle/>
                    <a:p>
                      <a:r>
                        <a:rPr lang="en-US" sz="2400" dirty="0" smtClean="0"/>
                        <a:t>Service Provider</a:t>
                      </a:r>
                      <a:endParaRPr lang="en-US" sz="2400" dirty="0"/>
                    </a:p>
                  </a:txBody>
                  <a:tcPr/>
                </a:tc>
                <a:tc>
                  <a:txBody>
                    <a:bodyPr/>
                    <a:lstStyle/>
                    <a:p>
                      <a:r>
                        <a:rPr lang="en-US" sz="2400" dirty="0" smtClean="0"/>
                        <a:t>Concern</a:t>
                      </a:r>
                      <a:endParaRPr lang="en-US" sz="2400" dirty="0"/>
                    </a:p>
                  </a:txBody>
                  <a:tcPr/>
                </a:tc>
              </a:tr>
              <a:tr h="370840">
                <a:tc>
                  <a:txBody>
                    <a:bodyPr/>
                    <a:lstStyle/>
                    <a:p>
                      <a:r>
                        <a:rPr lang="en-US" sz="2400" dirty="0" smtClean="0"/>
                        <a:t>National Labs</a:t>
                      </a:r>
                      <a:r>
                        <a:rPr lang="en-US" sz="2400" baseline="0" dirty="0" smtClean="0"/>
                        <a:t> - future</a:t>
                      </a:r>
                      <a:endParaRPr lang="en-US" sz="24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Classified programs</a:t>
                      </a:r>
                    </a:p>
                  </a:txBody>
                  <a:tcPr/>
                </a:tc>
              </a:tr>
            </a:tbl>
          </a:graphicData>
        </a:graphic>
      </p:graphicFrame>
      <p:sp>
        <p:nvSpPr>
          <p:cNvPr id="4" name="Rectangle 3"/>
          <p:cNvSpPr/>
          <p:nvPr/>
        </p:nvSpPr>
        <p:spPr>
          <a:xfrm>
            <a:off x="457200" y="3758184"/>
            <a:ext cx="8382000" cy="1477328"/>
          </a:xfrm>
          <a:prstGeom prst="rect">
            <a:avLst/>
          </a:prstGeom>
        </p:spPr>
        <p:txBody>
          <a:bodyPr wrap="square">
            <a:spAutoFit/>
          </a:bodyPr>
          <a:lstStyle/>
          <a:p>
            <a:pPr marL="0" indent="0">
              <a:buNone/>
            </a:pPr>
            <a:r>
              <a:rPr lang="en-US" sz="3000" b="1" dirty="0"/>
              <a:t>Parties need agreed-upon criteria for identity </a:t>
            </a:r>
            <a:r>
              <a:rPr lang="en-US" sz="3000" b="1" dirty="0" smtClean="0"/>
              <a:t>assurance that balance cost, risk, and adoption</a:t>
            </a:r>
          </a:p>
        </p:txBody>
      </p:sp>
    </p:spTree>
    <p:extLst>
      <p:ext uri="{BB962C8B-B14F-4D97-AF65-F5344CB8AC3E}">
        <p14:creationId xmlns:p14="http://schemas.microsoft.com/office/powerpoint/2010/main" val="22371393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t>
            </a:r>
            <a:endParaRPr lang="en-US" dirty="0"/>
          </a:p>
        </p:txBody>
      </p:sp>
      <p:sp>
        <p:nvSpPr>
          <p:cNvPr id="3" name="Content Placeholder 2"/>
          <p:cNvSpPr>
            <a:spLocks noGrp="1"/>
          </p:cNvSpPr>
          <p:nvPr>
            <p:ph sz="half" idx="1"/>
          </p:nvPr>
        </p:nvSpPr>
        <p:spPr/>
        <p:txBody>
          <a:bodyPr/>
          <a:lstStyle/>
          <a:p>
            <a:pPr marL="0" indent="0" algn="ctr">
              <a:buNone/>
            </a:pPr>
            <a:endParaRPr lang="en-US" sz="3600" dirty="0" smtClean="0"/>
          </a:p>
          <a:p>
            <a:pPr marL="0" indent="0" algn="ctr">
              <a:buNone/>
            </a:pPr>
            <a:r>
              <a:rPr lang="en-US" sz="3600" dirty="0" smtClean="0"/>
              <a:t>“Do you want to gamble with future grant money?”</a:t>
            </a:r>
            <a:endParaRPr lang="en-US" sz="3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1788"/>
            <a:ext cx="4038600" cy="2816923"/>
          </a:xfrm>
        </p:spPr>
      </p:pic>
      <p:sp>
        <p:nvSpPr>
          <p:cNvPr id="6" name="TextBox 5"/>
          <p:cNvSpPr txBox="1"/>
          <p:nvPr/>
        </p:nvSpPr>
        <p:spPr>
          <a:xfrm>
            <a:off x="5145024" y="4608576"/>
            <a:ext cx="2987036" cy="276999"/>
          </a:xfrm>
          <a:prstGeom prst="rect">
            <a:avLst/>
          </a:prstGeom>
          <a:noFill/>
        </p:spPr>
        <p:txBody>
          <a:bodyPr wrap="none" rtlCol="0">
            <a:spAutoFit/>
          </a:bodyPr>
          <a:lstStyle/>
          <a:p>
            <a:r>
              <a:rPr lang="en-US" sz="1200" dirty="0"/>
              <a:t>CC-BY-2.0/ </a:t>
            </a:r>
            <a:r>
              <a:rPr lang="en-US" sz="1200" dirty="0" err="1"/>
              <a:t>Conor</a:t>
            </a:r>
            <a:r>
              <a:rPr lang="en-US" sz="1200" dirty="0"/>
              <a:t> Ogle from London, UK</a:t>
            </a:r>
          </a:p>
        </p:txBody>
      </p:sp>
    </p:spTree>
    <p:extLst>
      <p:ext uri="{BB962C8B-B14F-4D97-AF65-F5344CB8AC3E}">
        <p14:creationId xmlns:p14="http://schemas.microsoft.com/office/powerpoint/2010/main" val="17542663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InCommon</a:t>
            </a:r>
            <a:r>
              <a:rPr lang="en-US" dirty="0" smtClean="0"/>
              <a:t> identity Assurance Program: Responding to Assurance needs </a:t>
            </a:r>
            <a:br>
              <a:rPr lang="en-US" dirty="0" smtClean="0"/>
            </a:br>
            <a:r>
              <a:rPr lang="en-US" dirty="0" smtClean="0"/>
              <a:t>for the US higher </a:t>
            </a:r>
            <a:r>
              <a:rPr lang="en-US" dirty="0" err="1" smtClean="0"/>
              <a:t>ed</a:t>
            </a:r>
            <a:r>
              <a:rPr lang="en-US" dirty="0" smtClean="0"/>
              <a:t> sector</a:t>
            </a:r>
            <a:endParaRPr lang="en-US" dirty="0"/>
          </a:p>
        </p:txBody>
      </p:sp>
      <p:sp>
        <p:nvSpPr>
          <p:cNvPr id="4" name="Text Placeholder 3"/>
          <p:cNvSpPr>
            <a:spLocks noGrp="1"/>
          </p:cNvSpPr>
          <p:nvPr>
            <p:ph idx="1"/>
          </p:nvPr>
        </p:nvSpPr>
        <p:spPr>
          <a:xfrm>
            <a:off x="457200" y="1773626"/>
            <a:ext cx="5852160" cy="4352537"/>
          </a:xfrm>
        </p:spPr>
        <p:txBody>
          <a:bodyPr>
            <a:normAutofit/>
          </a:bodyPr>
          <a:lstStyle/>
          <a:p>
            <a:r>
              <a:rPr lang="en-US" dirty="0" smtClean="0"/>
              <a:t>Federal Identity, Credential </a:t>
            </a:r>
            <a:br>
              <a:rPr lang="en-US" dirty="0" smtClean="0"/>
            </a:br>
            <a:r>
              <a:rPr lang="en-US" dirty="0" smtClean="0"/>
              <a:t>and Access Management (ICAM)</a:t>
            </a:r>
          </a:p>
          <a:p>
            <a:r>
              <a:rPr lang="en-US" dirty="0" smtClean="0">
                <a:hlinkClick r:id="rId3"/>
              </a:rPr>
              <a:t>Federal CIO Memo</a:t>
            </a:r>
            <a:r>
              <a:rPr lang="en-US" dirty="0" smtClean="0"/>
              <a:t> mandates use of FICAM-approved externally-issued credentials</a:t>
            </a:r>
          </a:p>
          <a:p>
            <a:r>
              <a:rPr lang="en-US" dirty="0" smtClean="0"/>
              <a:t>International Grid Trust Federation</a:t>
            </a:r>
          </a:p>
          <a:p>
            <a:r>
              <a:rPr lang="en-US" dirty="0" smtClean="0"/>
              <a:t>.Com’s &amp; .Org’s serving higher </a:t>
            </a:r>
            <a:r>
              <a:rPr lang="en-US" dirty="0" err="1" smtClean="0"/>
              <a:t>ed</a:t>
            </a:r>
            <a:endParaRPr lang="en-US" dirty="0" smtClean="0"/>
          </a:p>
          <a:p>
            <a:r>
              <a:rPr lang="en-US" dirty="0" smtClean="0"/>
              <a:t>Campus assurance needs</a:t>
            </a:r>
          </a:p>
        </p:txBody>
      </p:sp>
      <p:sp>
        <p:nvSpPr>
          <p:cNvPr id="5" name="Date Placeholder 4"/>
          <p:cNvSpPr>
            <a:spLocks noGrp="1"/>
          </p:cNvSpPr>
          <p:nvPr>
            <p:ph type="dt" sz="half" idx="10"/>
          </p:nvPr>
        </p:nvSpPr>
        <p:spPr/>
        <p:txBody>
          <a:bodyPr/>
          <a:lstStyle/>
          <a:p>
            <a:r>
              <a:rPr lang="en-US" smtClean="0"/>
              <a:t>03/08/2012</a:t>
            </a:r>
            <a:endParaRPr lang="en-US" dirty="0"/>
          </a:p>
        </p:txBody>
      </p:sp>
      <p:sp>
        <p:nvSpPr>
          <p:cNvPr id="6" name="Slide Number Placeholder 5"/>
          <p:cNvSpPr>
            <a:spLocks noGrp="1"/>
          </p:cNvSpPr>
          <p:nvPr>
            <p:ph type="sldNum" sz="quarter" idx="12"/>
          </p:nvPr>
        </p:nvSpPr>
        <p:spPr/>
        <p:txBody>
          <a:bodyPr/>
          <a:lstStyle/>
          <a:p>
            <a:fld id="{D2F25AA0-9714-4D16-A9DC-319E6510CB00}" type="slidenum">
              <a:rPr lang="en-US" smtClean="0"/>
              <a:pPr/>
              <a:t>20</a:t>
            </a:fld>
            <a:endParaRPr lang="en-US"/>
          </a:p>
        </p:txBody>
      </p:sp>
      <p:pic>
        <p:nvPicPr>
          <p:cNvPr id="7" name="Picture 6" descr="Screen Shot 2012-02-29 at 9.28.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820" y="1785818"/>
            <a:ext cx="2425700" cy="11049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862388"/>
            <a:ext cx="20574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3369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67FB389-08FF-4266-AEF6-6084D0B600B2}" type="slidenum">
              <a:rPr lang="en-US" smtClean="0"/>
              <a:pPr/>
              <a:t>21</a:t>
            </a:fld>
            <a:endParaRPr lang="en-US"/>
          </a:p>
        </p:txBody>
      </p:sp>
      <p:sp>
        <p:nvSpPr>
          <p:cNvPr id="3" name="Date Placeholder 2"/>
          <p:cNvSpPr>
            <a:spLocks noGrp="1"/>
          </p:cNvSpPr>
          <p:nvPr>
            <p:ph type="dt" sz="half" idx="12"/>
          </p:nvPr>
        </p:nvSpPr>
        <p:spPr/>
        <p:txBody>
          <a:bodyPr/>
          <a:lstStyle/>
          <a:p>
            <a:endParaRPr lang="en-US" dirty="0"/>
          </a:p>
        </p:txBody>
      </p:sp>
      <p:pic>
        <p:nvPicPr>
          <p:cNvPr id="1026" name="Picture 2" descr="C:\Users\tbarton\Documents\InC\iama-model-0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 y="430592"/>
            <a:ext cx="9123879" cy="643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976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1788"/>
            <a:ext cx="6297168" cy="3916598"/>
          </a:xfrm>
        </p:spPr>
        <p:txBody>
          <a:bodyPr>
            <a:normAutofit fontScale="92500" lnSpcReduction="10000"/>
          </a:bodyPr>
          <a:lstStyle/>
          <a:p>
            <a:r>
              <a:rPr lang="en-US" dirty="0" smtClean="0"/>
              <a:t>CIC Silver Project: 12 CIC schools + Virginia Tech &amp; U Washington</a:t>
            </a:r>
          </a:p>
          <a:p>
            <a:pPr lvl="1"/>
            <a:r>
              <a:rPr lang="en-US" dirty="0" err="1" smtClean="0"/>
              <a:t>IdM</a:t>
            </a:r>
            <a:r>
              <a:rPr lang="en-US" dirty="0" smtClean="0"/>
              <a:t> people &amp; Internal Auditors</a:t>
            </a:r>
          </a:p>
          <a:p>
            <a:pPr lvl="1"/>
            <a:r>
              <a:rPr lang="en-US" dirty="0" smtClean="0"/>
              <a:t>Really helped </a:t>
            </a:r>
            <a:r>
              <a:rPr lang="en-US" dirty="0" err="1" smtClean="0"/>
              <a:t>InCommon</a:t>
            </a:r>
            <a:r>
              <a:rPr lang="en-US" dirty="0" smtClean="0"/>
              <a:t> to get it right</a:t>
            </a:r>
          </a:p>
          <a:p>
            <a:r>
              <a:rPr lang="en-US" dirty="0" smtClean="0"/>
              <a:t>U Florida</a:t>
            </a:r>
          </a:p>
          <a:p>
            <a:r>
              <a:rPr lang="en-US" dirty="0" smtClean="0"/>
              <a:t>U Wisconsin - Milwaukee</a:t>
            </a:r>
          </a:p>
          <a:p>
            <a:r>
              <a:rPr lang="en-US" dirty="0" smtClean="0"/>
              <a:t>Many expect to be Silver certified in 2012</a:t>
            </a:r>
          </a:p>
          <a:p>
            <a:r>
              <a:rPr lang="en-US" dirty="0" smtClean="0"/>
              <a:t>Others? You?</a:t>
            </a:r>
          </a:p>
        </p:txBody>
      </p:sp>
      <p:pic>
        <p:nvPicPr>
          <p:cNvPr id="2050" name="Picture 2" descr="http://newsroom.unl.edu/announce/file80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696" y="1609682"/>
            <a:ext cx="2029641" cy="13363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Incommon</a:t>
            </a:r>
            <a:r>
              <a:rPr lang="en-US" dirty="0" smtClean="0"/>
              <a:t> silver adoption pipeline</a:t>
            </a:r>
            <a:endParaRPr lang="en-US" dirty="0"/>
          </a:p>
        </p:txBody>
      </p:sp>
      <p:sp>
        <p:nvSpPr>
          <p:cNvPr id="4" name="Date Placeholder 3"/>
          <p:cNvSpPr>
            <a:spLocks noGrp="1"/>
          </p:cNvSpPr>
          <p:nvPr>
            <p:ph type="dt" sz="half" idx="10"/>
          </p:nvPr>
        </p:nvSpPr>
        <p:spPr/>
        <p:txBody>
          <a:bodyPr/>
          <a:lstStyle/>
          <a:p>
            <a:r>
              <a:rPr lang="en-US" smtClean="0"/>
              <a:t>03/08/2012</a:t>
            </a:r>
            <a:endParaRPr lang="en-US" dirty="0"/>
          </a:p>
        </p:txBody>
      </p:sp>
      <p:sp>
        <p:nvSpPr>
          <p:cNvPr id="5" name="Slide Number Placeholder 4"/>
          <p:cNvSpPr>
            <a:spLocks noGrp="1"/>
          </p:cNvSpPr>
          <p:nvPr>
            <p:ph type="sldNum" sz="quarter" idx="12"/>
          </p:nvPr>
        </p:nvSpPr>
        <p:spPr/>
        <p:txBody>
          <a:bodyPr/>
          <a:lstStyle/>
          <a:p>
            <a:fld id="{5CE6587E-A853-DE43-8C86-EE4EA941FAA1}" type="slidenum">
              <a:rPr lang="en-US" smtClean="0"/>
              <a:pPr/>
              <a:t>22</a:t>
            </a:fld>
            <a:endParaRPr lang="en-US" dirty="0"/>
          </a:p>
        </p:txBody>
      </p:sp>
    </p:spTree>
    <p:extLst>
      <p:ext uri="{BB962C8B-B14F-4D97-AF65-F5344CB8AC3E}">
        <p14:creationId xmlns:p14="http://schemas.microsoft.com/office/powerpoint/2010/main" val="410010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UWM and credential assurance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63005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business case</a:t>
            </a:r>
            <a:endParaRPr lang="en-US" dirty="0"/>
          </a:p>
        </p:txBody>
      </p:sp>
      <p:sp>
        <p:nvSpPr>
          <p:cNvPr id="4" name="Content Placeholder 3"/>
          <p:cNvSpPr>
            <a:spLocks noGrp="1"/>
          </p:cNvSpPr>
          <p:nvPr>
            <p:ph sz="half" idx="1"/>
          </p:nvPr>
        </p:nvSpPr>
        <p:spPr/>
        <p:txBody>
          <a:bodyPr/>
          <a:lstStyle/>
          <a:p>
            <a:r>
              <a:rPr lang="en-US" dirty="0" smtClean="0"/>
              <a:t>UWM wants to grow our research, health being one of the key areas.</a:t>
            </a:r>
          </a:p>
          <a:p>
            <a:endParaRPr lang="en-US" dirty="0"/>
          </a:p>
          <a:p>
            <a:r>
              <a:rPr lang="en-US" dirty="0" smtClean="0"/>
              <a:t>NIH is motivated to move to institutional credentials</a:t>
            </a:r>
            <a:endParaRPr lang="en-US" dirty="0"/>
          </a:p>
        </p:txBody>
      </p:sp>
      <p:pic>
        <p:nvPicPr>
          <p:cNvPr id="6"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43041" y="1513621"/>
            <a:ext cx="4396159" cy="3211954"/>
          </a:xfrm>
          <a:prstGeom prst="rect">
            <a:avLst/>
          </a:prstGeom>
          <a:noFill/>
          <a:ln w="9525">
            <a:noFill/>
            <a:miter lim="800000"/>
            <a:headEnd/>
            <a:tailEnd/>
          </a:ln>
        </p:spPr>
      </p:pic>
    </p:spTree>
    <p:extLst>
      <p:ext uri="{BB962C8B-B14F-4D97-AF65-F5344CB8AC3E}">
        <p14:creationId xmlns:p14="http://schemas.microsoft.com/office/powerpoint/2010/main" val="16295996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sz="half" idx="1"/>
          </p:nvPr>
        </p:nvSpPr>
        <p:spPr/>
        <p:txBody>
          <a:bodyPr>
            <a:normAutofit/>
          </a:bodyPr>
          <a:lstStyle/>
          <a:p>
            <a:r>
              <a:rPr lang="en-US" dirty="0" smtClean="0"/>
              <a:t>2006 – UWM Research Growth Initiative kicked off</a:t>
            </a:r>
          </a:p>
          <a:p>
            <a:r>
              <a:rPr lang="en-US" dirty="0" smtClean="0"/>
              <a:t>2009 – IAM funded to support research </a:t>
            </a:r>
          </a:p>
          <a:p>
            <a:r>
              <a:rPr lang="en-US" dirty="0" smtClean="0"/>
              <a:t>Jan 2010 - IAM Program established </a:t>
            </a:r>
          </a:p>
        </p:txBody>
      </p:sp>
      <p:sp>
        <p:nvSpPr>
          <p:cNvPr id="4" name="Content Placeholder 3"/>
          <p:cNvSpPr>
            <a:spLocks noGrp="1"/>
          </p:cNvSpPr>
          <p:nvPr>
            <p:ph sz="half" idx="2"/>
          </p:nvPr>
        </p:nvSpPr>
        <p:spPr/>
        <p:txBody>
          <a:bodyPr>
            <a:normAutofit/>
          </a:bodyPr>
          <a:lstStyle/>
          <a:p>
            <a:r>
              <a:rPr lang="en-US" dirty="0" smtClean="0"/>
              <a:t>Summer 2011 – Dedicated IAM Group formed</a:t>
            </a:r>
          </a:p>
          <a:p>
            <a:r>
              <a:rPr lang="en-US" dirty="0" smtClean="0"/>
              <a:t>Summer/Fall 2011 –UWM InfoSec Office conducts </a:t>
            </a:r>
            <a:r>
              <a:rPr lang="en-US" dirty="0"/>
              <a:t>r</a:t>
            </a:r>
            <a:r>
              <a:rPr lang="en-US" dirty="0" smtClean="0"/>
              <a:t>isk assessment</a:t>
            </a:r>
            <a:endParaRPr lang="en-US" dirty="0"/>
          </a:p>
        </p:txBody>
      </p:sp>
      <p:sp>
        <p:nvSpPr>
          <p:cNvPr id="5" name="Date Placeholder 4"/>
          <p:cNvSpPr>
            <a:spLocks noGrp="1"/>
          </p:cNvSpPr>
          <p:nvPr>
            <p:ph type="dt" sz="half" idx="10"/>
          </p:nvPr>
        </p:nvSpPr>
        <p:spPr/>
        <p:txBody>
          <a:bodyPr/>
          <a:lstStyle/>
          <a:p>
            <a:r>
              <a:rPr lang="en-US" dirty="0" smtClean="0"/>
              <a:t>03/08/2012</a:t>
            </a:r>
            <a:endParaRPr lang="en-US" dirty="0"/>
          </a:p>
        </p:txBody>
      </p:sp>
      <p:sp>
        <p:nvSpPr>
          <p:cNvPr id="6" name="Slide Number Placeholder 5"/>
          <p:cNvSpPr>
            <a:spLocks noGrp="1"/>
          </p:cNvSpPr>
          <p:nvPr>
            <p:ph type="sldNum" sz="quarter" idx="12"/>
          </p:nvPr>
        </p:nvSpPr>
        <p:spPr/>
        <p:txBody>
          <a:bodyPr/>
          <a:lstStyle/>
          <a:p>
            <a:fld id="{5CE6587E-A853-DE43-8C86-EE4EA941FAA1}" type="slidenum">
              <a:rPr lang="en-US" smtClean="0"/>
              <a:pPr/>
              <a:t>25</a:t>
            </a:fld>
            <a:endParaRPr lang="en-US"/>
          </a:p>
        </p:txBody>
      </p:sp>
    </p:spTree>
    <p:extLst>
      <p:ext uri="{BB962C8B-B14F-4D97-AF65-F5344CB8AC3E}">
        <p14:creationId xmlns:p14="http://schemas.microsoft.com/office/powerpoint/2010/main" val="80591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capabilities for research</a:t>
            </a:r>
            <a:endParaRPr lang="en-US" dirty="0"/>
          </a:p>
        </p:txBody>
      </p:sp>
      <p:sp>
        <p:nvSpPr>
          <p:cNvPr id="3" name="Content Placeholder 2"/>
          <p:cNvSpPr>
            <a:spLocks noGrp="1"/>
          </p:cNvSpPr>
          <p:nvPr>
            <p:ph sz="half" idx="1"/>
          </p:nvPr>
        </p:nvSpPr>
        <p:spPr/>
        <p:txBody>
          <a:bodyPr>
            <a:normAutofit/>
          </a:bodyPr>
          <a:lstStyle/>
          <a:p>
            <a:r>
              <a:rPr lang="en-US" dirty="0" smtClean="0"/>
              <a:t>Giving our researchers an edge</a:t>
            </a:r>
          </a:p>
          <a:p>
            <a:endParaRPr lang="en-US" dirty="0" smtClean="0"/>
          </a:p>
          <a:p>
            <a:r>
              <a:rPr lang="en-US" dirty="0" smtClean="0"/>
              <a:t>External authentication for collaboration and federal mandates</a:t>
            </a:r>
          </a:p>
          <a:p>
            <a:endParaRPr lang="en-US" dirty="0"/>
          </a:p>
          <a:p>
            <a:r>
              <a:rPr lang="en-US" dirty="0" smtClean="0"/>
              <a:t>Credential assurance  </a:t>
            </a:r>
          </a:p>
        </p:txBody>
      </p:sp>
      <p:sp>
        <p:nvSpPr>
          <p:cNvPr id="5" name="Date Placeholder 4"/>
          <p:cNvSpPr>
            <a:spLocks noGrp="1"/>
          </p:cNvSpPr>
          <p:nvPr>
            <p:ph type="dt" sz="half" idx="10"/>
          </p:nvPr>
        </p:nvSpPr>
        <p:spPr/>
        <p:txBody>
          <a:bodyPr/>
          <a:lstStyle/>
          <a:p>
            <a:r>
              <a:rPr lang="en-US" smtClean="0"/>
              <a:t>03/08/2012</a:t>
            </a:r>
            <a:endParaRPr lang="en-US"/>
          </a:p>
        </p:txBody>
      </p:sp>
      <p:sp>
        <p:nvSpPr>
          <p:cNvPr id="6" name="Slide Number Placeholder 5"/>
          <p:cNvSpPr>
            <a:spLocks noGrp="1"/>
          </p:cNvSpPr>
          <p:nvPr>
            <p:ph type="sldNum" sz="quarter" idx="12"/>
          </p:nvPr>
        </p:nvSpPr>
        <p:spPr/>
        <p:txBody>
          <a:bodyPr/>
          <a:lstStyle/>
          <a:p>
            <a:fld id="{5CE6587E-A853-DE43-8C86-EE4EA941FAA1}" type="slidenum">
              <a:rPr lang="en-US" smtClean="0"/>
              <a:pPr/>
              <a:t>26</a:t>
            </a:fld>
            <a:endParaRPr lang="en-US"/>
          </a:p>
        </p:txBody>
      </p:sp>
      <p:pic>
        <p:nvPicPr>
          <p:cNvPr id="3075" name="Picture 3" descr="C:\Users\cspada\AppData\Local\Microsoft\Windows\Temporary Internet Files\Content.IE5\KGNO6OTF\MP910218760[1].jpg"/>
          <p:cNvPicPr>
            <a:picLocks noGrp="1" noChangeAspect="1" noChangeArrowheads="1"/>
          </p:cNvPicPr>
          <p:nvPr>
            <p:ph sz="half" idx="2"/>
          </p:nvPr>
        </p:nvPicPr>
        <p:blipFill>
          <a:blip r:embed="rId3"/>
          <a:srcRect/>
          <a:stretch>
            <a:fillRect/>
          </a:stretch>
        </p:blipFill>
        <p:spPr bwMode="auto">
          <a:xfrm>
            <a:off x="4909986" y="2249425"/>
            <a:ext cx="4026750" cy="2688335"/>
          </a:xfrm>
          <a:prstGeom prst="rect">
            <a:avLst/>
          </a:prstGeom>
          <a:noFill/>
        </p:spPr>
      </p:pic>
    </p:spTree>
    <p:extLst>
      <p:ext uri="{BB962C8B-B14F-4D97-AF65-F5344CB8AC3E}">
        <p14:creationId xmlns:p14="http://schemas.microsoft.com/office/powerpoint/2010/main" val="112503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Years of change</a:t>
            </a:r>
            <a:endParaRPr lang="en-US" dirty="0"/>
          </a:p>
        </p:txBody>
      </p:sp>
      <p:sp>
        <p:nvSpPr>
          <p:cNvPr id="4" name="Content Placeholder 3"/>
          <p:cNvSpPr>
            <a:spLocks noGrp="1"/>
          </p:cNvSpPr>
          <p:nvPr>
            <p:ph sz="half" idx="1"/>
          </p:nvPr>
        </p:nvSpPr>
        <p:spPr/>
        <p:txBody>
          <a:bodyPr/>
          <a:lstStyle/>
          <a:p>
            <a:r>
              <a:rPr lang="en-US" dirty="0" smtClean="0"/>
              <a:t>AD Upgrade</a:t>
            </a:r>
          </a:p>
          <a:p>
            <a:r>
              <a:rPr lang="en-US" dirty="0" err="1" smtClean="0"/>
              <a:t>OpenLDAP</a:t>
            </a:r>
            <a:r>
              <a:rPr lang="en-US" dirty="0" smtClean="0"/>
              <a:t> Upgrade</a:t>
            </a:r>
          </a:p>
          <a:p>
            <a:r>
              <a:rPr lang="en-US" dirty="0" smtClean="0"/>
              <a:t>Deploy Shibboleth</a:t>
            </a:r>
          </a:p>
          <a:p>
            <a:r>
              <a:rPr lang="en-US" dirty="0" smtClean="0"/>
              <a:t>Upgrade credential hashing</a:t>
            </a:r>
          </a:p>
          <a:p>
            <a:r>
              <a:rPr lang="en-US" dirty="0" smtClean="0"/>
              <a:t>Deploy </a:t>
            </a:r>
            <a:r>
              <a:rPr lang="en-US" dirty="0" err="1" smtClean="0"/>
              <a:t>eduPerson</a:t>
            </a:r>
            <a:r>
              <a:rPr lang="en-US" dirty="0" smtClean="0"/>
              <a:t> attributes</a:t>
            </a:r>
          </a:p>
          <a:p>
            <a:r>
              <a:rPr lang="en-US" dirty="0" smtClean="0"/>
              <a:t>Initial AD “Lockdown”</a:t>
            </a:r>
            <a:endParaRPr lang="en-US" dirty="0"/>
          </a:p>
        </p:txBody>
      </p:sp>
      <p:sp>
        <p:nvSpPr>
          <p:cNvPr id="5" name="Content Placeholder 4"/>
          <p:cNvSpPr>
            <a:spLocks noGrp="1"/>
          </p:cNvSpPr>
          <p:nvPr>
            <p:ph sz="half" idx="2"/>
          </p:nvPr>
        </p:nvSpPr>
        <p:spPr/>
        <p:txBody>
          <a:bodyPr/>
          <a:lstStyle/>
          <a:p>
            <a:r>
              <a:rPr lang="en-US" dirty="0" smtClean="0"/>
              <a:t>“Current State Survey”</a:t>
            </a:r>
          </a:p>
          <a:p>
            <a:r>
              <a:rPr lang="en-US" dirty="0" smtClean="0"/>
              <a:t>Service Provider Onboarding</a:t>
            </a:r>
          </a:p>
          <a:p>
            <a:r>
              <a:rPr lang="en-US" dirty="0" smtClean="0"/>
              <a:t>Risk Assessments</a:t>
            </a:r>
          </a:p>
          <a:p>
            <a:r>
              <a:rPr lang="en-US" dirty="0" smtClean="0"/>
              <a:t>Process Development</a:t>
            </a:r>
          </a:p>
          <a:p>
            <a:endParaRPr lang="en-US" dirty="0"/>
          </a:p>
        </p:txBody>
      </p:sp>
    </p:spTree>
    <p:extLst>
      <p:ext uri="{BB962C8B-B14F-4D97-AF65-F5344CB8AC3E}">
        <p14:creationId xmlns:p14="http://schemas.microsoft.com/office/powerpoint/2010/main" val="15819136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Alignment </a:t>
            </a:r>
            <a:endParaRPr lang="en-US" dirty="0"/>
          </a:p>
        </p:txBody>
      </p:sp>
      <p:sp>
        <p:nvSpPr>
          <p:cNvPr id="5" name="Content Placeholder 4"/>
          <p:cNvSpPr>
            <a:spLocks noGrp="1"/>
          </p:cNvSpPr>
          <p:nvPr>
            <p:ph idx="1"/>
          </p:nvPr>
        </p:nvSpPr>
        <p:spPr/>
        <p:txBody>
          <a:bodyPr/>
          <a:lstStyle/>
          <a:p>
            <a:r>
              <a:rPr lang="en-US" dirty="0" smtClean="0"/>
              <a:t>Formalize as a program with dedicated governance structure.</a:t>
            </a:r>
          </a:p>
          <a:p>
            <a:r>
              <a:rPr lang="en-US" dirty="0" smtClean="0"/>
              <a:t>Dedicated team formed with re-assigned staff from 3 different areas and only two new positions.</a:t>
            </a:r>
            <a:endParaRPr lang="en-US" dirty="0"/>
          </a:p>
          <a:p>
            <a:r>
              <a:rPr lang="en-US" dirty="0" smtClean="0"/>
              <a:t>Funding comes from university research operations thus priority given to support for research efforts.</a:t>
            </a:r>
          </a:p>
          <a:p>
            <a:endParaRPr lang="en-US" dirty="0" smtClean="0"/>
          </a:p>
        </p:txBody>
      </p:sp>
    </p:spTree>
    <p:extLst>
      <p:ext uri="{BB962C8B-B14F-4D97-AF65-F5344CB8AC3E}">
        <p14:creationId xmlns:p14="http://schemas.microsoft.com/office/powerpoint/2010/main" val="22011819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828800"/>
            <a:ext cx="7123611" cy="3048000"/>
          </a:xfrm>
        </p:spPr>
      </p:pic>
      <p:sp>
        <p:nvSpPr>
          <p:cNvPr id="2" name="Title 1"/>
          <p:cNvSpPr>
            <a:spLocks noGrp="1"/>
          </p:cNvSpPr>
          <p:nvPr>
            <p:ph type="title"/>
          </p:nvPr>
        </p:nvSpPr>
        <p:spPr/>
        <p:txBody>
          <a:bodyPr/>
          <a:lstStyle/>
          <a:p>
            <a:r>
              <a:rPr lang="en-US" dirty="0" smtClean="0"/>
              <a:t>IAM Program Governance</a:t>
            </a:r>
            <a:endParaRPr lang="en-US" dirty="0"/>
          </a:p>
        </p:txBody>
      </p:sp>
    </p:spTree>
    <p:extLst>
      <p:ext uri="{BB962C8B-B14F-4D97-AF65-F5344CB8AC3E}">
        <p14:creationId xmlns:p14="http://schemas.microsoft.com/office/powerpoint/2010/main" val="15808420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Outline</a:t>
            </a:r>
            <a:endParaRPr lang="en-US" dirty="0" smtClean="0"/>
          </a:p>
        </p:txBody>
      </p:sp>
      <p:sp>
        <p:nvSpPr>
          <p:cNvPr id="9218" name="Rectangle 3"/>
          <p:cNvSpPr>
            <a:spLocks noGrp="1" noChangeArrowheads="1"/>
          </p:cNvSpPr>
          <p:nvPr>
            <p:ph sz="half" idx="1"/>
          </p:nvPr>
        </p:nvSpPr>
        <p:spPr>
          <a:xfrm>
            <a:off x="457200" y="1600201"/>
            <a:ext cx="4038600" cy="3891840"/>
          </a:xfrm>
        </p:spPr>
        <p:txBody>
          <a:bodyPr/>
          <a:lstStyle/>
          <a:p>
            <a:r>
              <a:rPr lang="en-US" dirty="0" smtClean="0"/>
              <a:t>Research growth at UWM starting in 2006</a:t>
            </a:r>
          </a:p>
          <a:p>
            <a:endParaRPr lang="en-US" dirty="0" smtClean="0"/>
          </a:p>
          <a:p>
            <a:r>
              <a:rPr lang="en-US" dirty="0" smtClean="0"/>
              <a:t>Meanwhile someone scribbled on a napkin</a:t>
            </a:r>
          </a:p>
          <a:p>
            <a:endParaRPr lang="en-US" dirty="0"/>
          </a:p>
          <a:p>
            <a:r>
              <a:rPr lang="en-US" dirty="0" smtClean="0"/>
              <a:t>Things are going to get interesting in 2012</a:t>
            </a:r>
            <a:endParaRPr lang="en-US" dirty="0"/>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35105" y="883647"/>
            <a:ext cx="2801366" cy="3964197"/>
          </a:xfrm>
        </p:spPr>
      </p:pic>
      <p:sp>
        <p:nvSpPr>
          <p:cNvPr id="9221" name="Rectangle 5"/>
          <p:cNvSpPr>
            <a:spLocks noChangeArrowheads="1"/>
          </p:cNvSpPr>
          <p:nvPr/>
        </p:nvSpPr>
        <p:spPr bwMode="auto">
          <a:xfrm>
            <a:off x="6935788" y="5795963"/>
            <a:ext cx="184150" cy="457200"/>
          </a:xfrm>
          <a:prstGeom prst="rect">
            <a:avLst/>
          </a:prstGeom>
          <a:noFill/>
          <a:ln w="9525">
            <a:noFill/>
            <a:miter lim="800000"/>
            <a:headEnd/>
            <a:tailEnd/>
          </a:ln>
        </p:spPr>
        <p:txBody>
          <a:bodyPr wrap="none">
            <a:spAutoFit/>
          </a:bodyPr>
          <a:lstStyle/>
          <a:p>
            <a:endParaRPr lang="en-US" sz="2400"/>
          </a:p>
        </p:txBody>
      </p:sp>
      <p:sp>
        <p:nvSpPr>
          <p:cNvPr id="8" name="TextBox 7"/>
          <p:cNvSpPr txBox="1"/>
          <p:nvPr/>
        </p:nvSpPr>
        <p:spPr>
          <a:xfrm>
            <a:off x="4937760" y="5122708"/>
            <a:ext cx="3718560" cy="369332"/>
          </a:xfrm>
          <a:prstGeom prst="rect">
            <a:avLst/>
          </a:prstGeom>
          <a:noFill/>
        </p:spPr>
        <p:txBody>
          <a:bodyPr wrap="square" rtlCol="0">
            <a:spAutoFit/>
          </a:bodyPr>
          <a:lstStyle/>
          <a:p>
            <a:r>
              <a:rPr lang="en-US" dirty="0" smtClean="0">
                <a:latin typeface="Arial" pitchFamily="34" charset="0"/>
                <a:cs typeface="Arial" pitchFamily="34" charset="0"/>
              </a:rPr>
              <a:t>PD-”Lighthouse </a:t>
            </a:r>
            <a:r>
              <a:rPr lang="en-US" dirty="0">
                <a:latin typeface="Arial" pitchFamily="34" charset="0"/>
                <a:cs typeface="Arial" pitchFamily="34" charset="0"/>
              </a:rPr>
              <a:t>on Cape </a:t>
            </a:r>
            <a:r>
              <a:rPr lang="en-US" dirty="0" err="1" smtClean="0">
                <a:latin typeface="Arial" pitchFamily="34" charset="0"/>
                <a:cs typeface="Arial" pitchFamily="34" charset="0"/>
              </a:rPr>
              <a:t>Reinga</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11881944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206" y="1447800"/>
            <a:ext cx="6684988" cy="4191000"/>
          </a:xfrm>
        </p:spPr>
      </p:pic>
      <p:sp>
        <p:nvSpPr>
          <p:cNvPr id="2" name="Title 1"/>
          <p:cNvSpPr>
            <a:spLocks noGrp="1"/>
          </p:cNvSpPr>
          <p:nvPr>
            <p:ph type="title"/>
          </p:nvPr>
        </p:nvSpPr>
        <p:spPr/>
        <p:txBody>
          <a:bodyPr/>
          <a:lstStyle/>
          <a:p>
            <a:r>
              <a:rPr lang="en-US" dirty="0" smtClean="0"/>
              <a:t>Current IAM Infrastructure</a:t>
            </a:r>
            <a:endParaRPr lang="en-US" dirty="0"/>
          </a:p>
        </p:txBody>
      </p:sp>
    </p:spTree>
    <p:extLst>
      <p:ext uri="{BB962C8B-B14F-4D97-AF65-F5344CB8AC3E}">
        <p14:creationId xmlns:p14="http://schemas.microsoft.com/office/powerpoint/2010/main" val="35284337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Goal</a:t>
            </a: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600200"/>
            <a:ext cx="3465576" cy="2405899"/>
          </a:xfrm>
        </p:spPr>
      </p:pic>
      <p:sp>
        <p:nvSpPr>
          <p:cNvPr id="7" name="Content Placeholder 6"/>
          <p:cNvSpPr>
            <a:spLocks noGrp="1"/>
          </p:cNvSpPr>
          <p:nvPr>
            <p:ph sz="half" idx="2"/>
          </p:nvPr>
        </p:nvSpPr>
        <p:spPr/>
        <p:txBody>
          <a:bodyPr/>
          <a:lstStyle/>
          <a:p>
            <a:r>
              <a:rPr lang="en-US" dirty="0" smtClean="0"/>
              <a:t>Intent to submit </a:t>
            </a:r>
            <a:r>
              <a:rPr lang="en-US" smtClean="0"/>
              <a:t>application for </a:t>
            </a:r>
            <a:r>
              <a:rPr lang="en-US" dirty="0" smtClean="0"/>
              <a:t>compliance with </a:t>
            </a:r>
            <a:r>
              <a:rPr lang="en-US" dirty="0" err="1" smtClean="0"/>
              <a:t>InCommon</a:t>
            </a:r>
            <a:r>
              <a:rPr lang="en-US" dirty="0" smtClean="0"/>
              <a:t>-Silver by the end of 2012</a:t>
            </a:r>
          </a:p>
          <a:p>
            <a:endParaRPr lang="en-US" dirty="0"/>
          </a:p>
          <a:p>
            <a:endParaRPr lang="en-US" dirty="0"/>
          </a:p>
        </p:txBody>
      </p:sp>
      <p:sp>
        <p:nvSpPr>
          <p:cNvPr id="9" name="TextBox 8"/>
          <p:cNvSpPr txBox="1"/>
          <p:nvPr/>
        </p:nvSpPr>
        <p:spPr>
          <a:xfrm>
            <a:off x="1158240" y="4248912"/>
            <a:ext cx="2962656" cy="369332"/>
          </a:xfrm>
          <a:prstGeom prst="rect">
            <a:avLst/>
          </a:prstGeom>
          <a:noFill/>
        </p:spPr>
        <p:txBody>
          <a:bodyPr wrap="square" rtlCol="0">
            <a:spAutoFit/>
          </a:bodyPr>
          <a:lstStyle/>
          <a:p>
            <a:r>
              <a:rPr lang="en-US" dirty="0" err="1">
                <a:latin typeface="Arial" pitchFamily="34" charset="0"/>
                <a:cs typeface="Arial" pitchFamily="34" charset="0"/>
              </a:rPr>
              <a:t>CC-BY-SA:Rick</a:t>
            </a:r>
            <a:r>
              <a:rPr lang="en-US" dirty="0">
                <a:latin typeface="Arial" pitchFamily="34" charset="0"/>
                <a:cs typeface="Arial" pitchFamily="34" charset="0"/>
              </a:rPr>
              <a:t> </a:t>
            </a:r>
            <a:r>
              <a:rPr lang="en-US" dirty="0" err="1">
                <a:latin typeface="Arial" pitchFamily="34" charset="0"/>
                <a:cs typeface="Arial" pitchFamily="34" charset="0"/>
              </a:rPr>
              <a:t>Dikeman</a:t>
            </a:r>
            <a:endParaRPr lang="en-US" dirty="0">
              <a:latin typeface="Arial" pitchFamily="34" charset="0"/>
              <a:cs typeface="Arial" pitchFamily="34" charset="0"/>
            </a:endParaRPr>
          </a:p>
        </p:txBody>
      </p:sp>
    </p:spTree>
    <p:extLst>
      <p:ext uri="{BB962C8B-B14F-4D97-AF65-F5344CB8AC3E}">
        <p14:creationId xmlns:p14="http://schemas.microsoft.com/office/powerpoint/2010/main" val="27510673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01" y="688843"/>
            <a:ext cx="7048507" cy="5344362"/>
          </a:xfrm>
          <a:prstGeom prst="rect">
            <a:avLst/>
          </a:prstGeom>
        </p:spPr>
      </p:pic>
    </p:spTree>
    <p:extLst>
      <p:ext uri="{BB962C8B-B14F-4D97-AF65-F5344CB8AC3E}">
        <p14:creationId xmlns:p14="http://schemas.microsoft.com/office/powerpoint/2010/main" val="41303410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Hurdles</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761919"/>
            <a:ext cx="4038600" cy="2690717"/>
          </a:xfrm>
        </p:spPr>
      </p:pic>
      <p:sp>
        <p:nvSpPr>
          <p:cNvPr id="5" name="Content Placeholder 4"/>
          <p:cNvSpPr>
            <a:spLocks noGrp="1"/>
          </p:cNvSpPr>
          <p:nvPr>
            <p:ph sz="half" idx="2"/>
          </p:nvPr>
        </p:nvSpPr>
        <p:spPr/>
        <p:txBody>
          <a:bodyPr/>
          <a:lstStyle/>
          <a:p>
            <a:r>
              <a:rPr lang="en-US" dirty="0" smtClean="0"/>
              <a:t>Legacy processes and technology</a:t>
            </a:r>
          </a:p>
          <a:p>
            <a:r>
              <a:rPr lang="en-US" dirty="0" smtClean="0"/>
              <a:t>Cultural inertia and resistance to change</a:t>
            </a:r>
          </a:p>
          <a:p>
            <a:endParaRPr lang="en-US" dirty="0"/>
          </a:p>
          <a:p>
            <a:r>
              <a:rPr lang="en-US" dirty="0" smtClean="0"/>
              <a:t>Lack of policy or worse the “informal policy”.</a:t>
            </a:r>
            <a:endParaRPr lang="en-US" dirty="0"/>
          </a:p>
        </p:txBody>
      </p:sp>
      <p:sp>
        <p:nvSpPr>
          <p:cNvPr id="6" name="TextBox 5"/>
          <p:cNvSpPr txBox="1"/>
          <p:nvPr/>
        </p:nvSpPr>
        <p:spPr>
          <a:xfrm>
            <a:off x="443665" y="4612103"/>
            <a:ext cx="4052135"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1200" dirty="0" smtClean="0">
                <a:latin typeface="Arial" pitchFamily="34" charset="0"/>
                <a:cs typeface="Arial" pitchFamily="34" charset="0"/>
              </a:rPr>
              <a:t>CC-BY-20:http</a:t>
            </a:r>
            <a:r>
              <a:rPr lang="en-US" sz="1200" dirty="0">
                <a:latin typeface="Arial" pitchFamily="34" charset="0"/>
                <a:cs typeface="Arial" pitchFamily="34" charset="0"/>
              </a:rPr>
              <a:t>://</a:t>
            </a:r>
            <a:r>
              <a:rPr lang="en-US" sz="1200" dirty="0" smtClean="0">
                <a:latin typeface="Arial" pitchFamily="34" charset="0"/>
                <a:cs typeface="Arial" pitchFamily="34" charset="0"/>
              </a:rPr>
              <a:t>www.flickr.com/people/12495154@N03</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6387984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Technical Complexity – The Biggest Hurdle</a:t>
            </a:r>
            <a:endParaRPr lang="en-US" sz="2400"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7116" y="1600200"/>
            <a:ext cx="3827368" cy="3358452"/>
          </a:xfrm>
        </p:spPr>
      </p:pic>
      <p:sp>
        <p:nvSpPr>
          <p:cNvPr id="7" name="Content Placeholder 6"/>
          <p:cNvSpPr>
            <a:spLocks noGrp="1"/>
          </p:cNvSpPr>
          <p:nvPr>
            <p:ph sz="half" idx="2"/>
          </p:nvPr>
        </p:nvSpPr>
        <p:spPr/>
        <p:txBody>
          <a:bodyPr/>
          <a:lstStyle/>
          <a:p>
            <a:r>
              <a:rPr lang="en-US" dirty="0" smtClean="0"/>
              <a:t>UWM Operates two synced credential stores</a:t>
            </a:r>
          </a:p>
          <a:p>
            <a:pPr lvl="1"/>
            <a:r>
              <a:rPr lang="en-US" dirty="0" err="1" smtClean="0"/>
              <a:t>OpenLDAP</a:t>
            </a:r>
            <a:r>
              <a:rPr lang="en-US" dirty="0"/>
              <a:t> </a:t>
            </a:r>
            <a:endParaRPr lang="en-US" dirty="0" smtClean="0"/>
          </a:p>
          <a:p>
            <a:pPr lvl="1"/>
            <a:r>
              <a:rPr lang="en-US" dirty="0" smtClean="0"/>
              <a:t>Active Directory</a:t>
            </a:r>
          </a:p>
          <a:p>
            <a:pPr lvl="1"/>
            <a:endParaRPr lang="en-US" dirty="0"/>
          </a:p>
          <a:p>
            <a:r>
              <a:rPr lang="en-US" dirty="0" smtClean="0"/>
              <a:t>Makes the compliance domain larger</a:t>
            </a:r>
            <a:endParaRPr lang="en-US" dirty="0"/>
          </a:p>
        </p:txBody>
      </p:sp>
      <p:sp>
        <p:nvSpPr>
          <p:cNvPr id="4" name="Date Placeholder 3"/>
          <p:cNvSpPr>
            <a:spLocks noGrp="1"/>
          </p:cNvSpPr>
          <p:nvPr>
            <p:ph type="dt" sz="half" idx="10"/>
          </p:nvPr>
        </p:nvSpPr>
        <p:spPr/>
        <p:txBody>
          <a:bodyPr/>
          <a:lstStyle/>
          <a:p>
            <a:r>
              <a:rPr lang="en-US" smtClean="0"/>
              <a:t>03/08/2012</a:t>
            </a:r>
            <a:endParaRPr lang="en-US"/>
          </a:p>
        </p:txBody>
      </p:sp>
      <p:sp>
        <p:nvSpPr>
          <p:cNvPr id="5" name="Slide Number Placeholder 4"/>
          <p:cNvSpPr>
            <a:spLocks noGrp="1"/>
          </p:cNvSpPr>
          <p:nvPr>
            <p:ph type="sldNum" sz="quarter" idx="12"/>
          </p:nvPr>
        </p:nvSpPr>
        <p:spPr/>
        <p:txBody>
          <a:bodyPr/>
          <a:lstStyle/>
          <a:p>
            <a:fld id="{5CE6587E-A853-DE43-8C86-EE4EA941FAA1}" type="slidenum">
              <a:rPr lang="en-US" smtClean="0"/>
              <a:pPr/>
              <a:t>34</a:t>
            </a:fld>
            <a:endParaRPr lang="en-US"/>
          </a:p>
        </p:txBody>
      </p:sp>
      <p:sp>
        <p:nvSpPr>
          <p:cNvPr id="9" name="TextBox 8"/>
          <p:cNvSpPr txBox="1"/>
          <p:nvPr/>
        </p:nvSpPr>
        <p:spPr>
          <a:xfrm>
            <a:off x="736767" y="5175074"/>
            <a:ext cx="370806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1200" dirty="0">
                <a:latin typeface="Arial" pitchFamily="34" charset="0"/>
                <a:cs typeface="Arial" pitchFamily="34" charset="0"/>
              </a:rPr>
              <a:t>PD-http://en.wikipedia.org/wiki/</a:t>
            </a:r>
            <a:r>
              <a:rPr lang="en-US" sz="1200" dirty="0" err="1">
                <a:latin typeface="Arial" pitchFamily="34" charset="0"/>
                <a:cs typeface="Arial" pitchFamily="34" charset="0"/>
              </a:rPr>
              <a:t>User:Fubar_Obfusco</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406863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known unknowns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01788"/>
            <a:ext cx="4038600" cy="2555676"/>
          </a:xfrm>
        </p:spPr>
      </p:pic>
      <p:sp>
        <p:nvSpPr>
          <p:cNvPr id="4" name="Content Placeholder 3"/>
          <p:cNvSpPr>
            <a:spLocks noGrp="1"/>
          </p:cNvSpPr>
          <p:nvPr>
            <p:ph sz="half" idx="2"/>
          </p:nvPr>
        </p:nvSpPr>
        <p:spPr/>
        <p:txBody>
          <a:bodyPr/>
          <a:lstStyle/>
          <a:p>
            <a:r>
              <a:rPr lang="en-US" dirty="0" smtClean="0"/>
              <a:t>Use of credentials by web applications</a:t>
            </a:r>
          </a:p>
          <a:p>
            <a:pPr lvl="1"/>
            <a:r>
              <a:rPr lang="en-US" dirty="0" smtClean="0"/>
              <a:t>Everyone has a web server under their desk</a:t>
            </a:r>
          </a:p>
          <a:p>
            <a:endParaRPr lang="en-US" dirty="0"/>
          </a:p>
          <a:p>
            <a:r>
              <a:rPr lang="en-US" dirty="0" smtClean="0"/>
              <a:t>Applications authenticating using insecure protocols</a:t>
            </a:r>
          </a:p>
          <a:p>
            <a:pPr lvl="1"/>
            <a:r>
              <a:rPr lang="en-US" dirty="0" smtClean="0"/>
              <a:t>NTLMV1</a:t>
            </a:r>
          </a:p>
          <a:p>
            <a:pPr lvl="1"/>
            <a:r>
              <a:rPr lang="en-US" dirty="0" smtClean="0"/>
              <a:t>LDAP</a:t>
            </a:r>
          </a:p>
          <a:p>
            <a:endParaRPr lang="en-US" dirty="0"/>
          </a:p>
        </p:txBody>
      </p:sp>
      <p:sp>
        <p:nvSpPr>
          <p:cNvPr id="6" name="TextBox 5"/>
          <p:cNvSpPr txBox="1"/>
          <p:nvPr/>
        </p:nvSpPr>
        <p:spPr>
          <a:xfrm>
            <a:off x="249087" y="4431361"/>
            <a:ext cx="4489434"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1200" dirty="0" smtClean="0">
                <a:latin typeface="Arial" pitchFamily="34" charset="0"/>
                <a:cs typeface="Arial" pitchFamily="34" charset="0"/>
              </a:rPr>
              <a:t>PD-http</a:t>
            </a:r>
            <a:r>
              <a:rPr lang="en-US" sz="1200" dirty="0">
                <a:latin typeface="Arial" pitchFamily="34" charset="0"/>
                <a:cs typeface="Arial" pitchFamily="34" charset="0"/>
              </a:rPr>
              <a:t>://content.lib.washington.edu/  Order Number WAS0058</a:t>
            </a:r>
          </a:p>
        </p:txBody>
      </p:sp>
    </p:spTree>
    <p:extLst>
      <p:ext uri="{BB962C8B-B14F-4D97-AF65-F5344CB8AC3E}">
        <p14:creationId xmlns:p14="http://schemas.microsoft.com/office/powerpoint/2010/main" val="29622026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 Term – Address hurdles</a:t>
            </a:r>
            <a:endParaRPr lang="en-US" dirty="0"/>
          </a:p>
        </p:txBody>
      </p:sp>
      <p:sp>
        <p:nvSpPr>
          <p:cNvPr id="2" name="Content Placeholder 1"/>
          <p:cNvSpPr>
            <a:spLocks noGrp="1"/>
          </p:cNvSpPr>
          <p:nvPr>
            <p:ph sz="half" idx="1"/>
          </p:nvPr>
        </p:nvSpPr>
        <p:spPr/>
        <p:txBody>
          <a:bodyPr/>
          <a:lstStyle/>
          <a:p>
            <a:r>
              <a:rPr lang="en-US" dirty="0" smtClean="0"/>
              <a:t>Campus partnerships</a:t>
            </a:r>
          </a:p>
          <a:p>
            <a:r>
              <a:rPr lang="en-US" dirty="0" smtClean="0"/>
              <a:t>Focus on small initial </a:t>
            </a:r>
            <a:r>
              <a:rPr lang="en-US" dirty="0" err="1" smtClean="0"/>
              <a:t>InC</a:t>
            </a:r>
            <a:r>
              <a:rPr lang="en-US" dirty="0" smtClean="0"/>
              <a:t>-Silver population</a:t>
            </a:r>
          </a:p>
          <a:p>
            <a:r>
              <a:rPr lang="en-US" dirty="0" smtClean="0"/>
              <a:t>SIEM Implementation</a:t>
            </a:r>
          </a:p>
          <a:p>
            <a:r>
              <a:rPr lang="en-US" dirty="0" smtClean="0"/>
              <a:t>“Tough Love” for some issues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43216" y="1392937"/>
            <a:ext cx="3176656" cy="3843023"/>
          </a:xfrm>
        </p:spPr>
      </p:pic>
      <p:sp>
        <p:nvSpPr>
          <p:cNvPr id="6" name="TextBox 5"/>
          <p:cNvSpPr txBox="1"/>
          <p:nvPr/>
        </p:nvSpPr>
        <p:spPr>
          <a:xfrm>
            <a:off x="4613823" y="5418913"/>
            <a:ext cx="3801041"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1200" dirty="0" smtClean="0">
                <a:latin typeface="Arial" pitchFamily="34" charset="0"/>
                <a:cs typeface="Arial" pitchFamily="34" charset="0"/>
              </a:rPr>
              <a:t>PD-http</a:t>
            </a:r>
            <a:r>
              <a:rPr lang="en-US" sz="1200" dirty="0">
                <a:latin typeface="Arial" pitchFamily="34" charset="0"/>
                <a:cs typeface="Arial" pitchFamily="34" charset="0"/>
              </a:rPr>
              <a:t>://en.wikipedia.org/wiki/Image:Stopwatch2.jpg</a:t>
            </a:r>
          </a:p>
        </p:txBody>
      </p:sp>
    </p:spTree>
    <p:extLst>
      <p:ext uri="{BB962C8B-B14F-4D97-AF65-F5344CB8AC3E}">
        <p14:creationId xmlns:p14="http://schemas.microsoft.com/office/powerpoint/2010/main" val="34403189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82204"/>
            <a:ext cx="4038600" cy="2695765"/>
          </a:xfrm>
        </p:spPr>
      </p:pic>
      <p:sp>
        <p:nvSpPr>
          <p:cNvPr id="5" name="Content Placeholder 4"/>
          <p:cNvSpPr>
            <a:spLocks noGrp="1"/>
          </p:cNvSpPr>
          <p:nvPr>
            <p:ph sz="half" idx="2"/>
          </p:nvPr>
        </p:nvSpPr>
        <p:spPr/>
        <p:txBody>
          <a:bodyPr/>
          <a:lstStyle/>
          <a:p>
            <a:r>
              <a:rPr lang="en-US" dirty="0" smtClean="0"/>
              <a:t>There are local usage cases for LOA-2 like credential assurance</a:t>
            </a:r>
          </a:p>
          <a:p>
            <a:endParaRPr lang="en-US" dirty="0"/>
          </a:p>
          <a:p>
            <a:r>
              <a:rPr lang="en-US" dirty="0" smtClean="0"/>
              <a:t>If multi-factor is not deployed initially, it will eventually</a:t>
            </a:r>
            <a:endParaRPr lang="en-US" dirty="0"/>
          </a:p>
        </p:txBody>
      </p:sp>
      <p:sp>
        <p:nvSpPr>
          <p:cNvPr id="6" name="TextBox 5"/>
          <p:cNvSpPr txBox="1"/>
          <p:nvPr/>
        </p:nvSpPr>
        <p:spPr>
          <a:xfrm>
            <a:off x="273471" y="4955617"/>
            <a:ext cx="4649350"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1200" dirty="0" smtClean="0">
                <a:latin typeface="Arial" pitchFamily="34" charset="0"/>
                <a:cs typeface="Arial" pitchFamily="34" charset="0"/>
              </a:rPr>
              <a:t>CC-BY-SA-30:http</a:t>
            </a:r>
            <a:r>
              <a:rPr lang="en-US" sz="1200" dirty="0">
                <a:latin typeface="Arial" pitchFamily="34" charset="0"/>
                <a:cs typeface="Arial" pitchFamily="34" charset="0"/>
              </a:rPr>
              <a:t>://commons.wikimedia.org/wiki/User:Edubucher</a:t>
            </a:r>
          </a:p>
        </p:txBody>
      </p:sp>
    </p:spTree>
    <p:extLst>
      <p:ext uri="{BB962C8B-B14F-4D97-AF65-F5344CB8AC3E}">
        <p14:creationId xmlns:p14="http://schemas.microsoft.com/office/powerpoint/2010/main" val="32379406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01788"/>
            <a:ext cx="4038600" cy="3028950"/>
          </a:xfrm>
        </p:spPr>
      </p:pic>
      <p:sp>
        <p:nvSpPr>
          <p:cNvPr id="5" name="Content Placeholder 4"/>
          <p:cNvSpPr>
            <a:spLocks noGrp="1"/>
          </p:cNvSpPr>
          <p:nvPr>
            <p:ph sz="half" idx="2"/>
          </p:nvPr>
        </p:nvSpPr>
        <p:spPr/>
        <p:txBody>
          <a:bodyPr/>
          <a:lstStyle/>
          <a:p>
            <a:r>
              <a:rPr lang="en-US" dirty="0" smtClean="0"/>
              <a:t>Find a campus champion – don’t make it a technical exercise</a:t>
            </a:r>
          </a:p>
          <a:p>
            <a:endParaRPr lang="en-US" dirty="0" smtClean="0"/>
          </a:p>
          <a:p>
            <a:r>
              <a:rPr lang="en-US" dirty="0" smtClean="0"/>
              <a:t>This is about meeting a compliance standard, not good security</a:t>
            </a:r>
            <a:endParaRPr lang="en-US" dirty="0"/>
          </a:p>
        </p:txBody>
      </p:sp>
      <p:sp>
        <p:nvSpPr>
          <p:cNvPr id="7" name="TextBox 6"/>
          <p:cNvSpPr txBox="1"/>
          <p:nvPr/>
        </p:nvSpPr>
        <p:spPr>
          <a:xfrm>
            <a:off x="1614591" y="4811561"/>
            <a:ext cx="144212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1200" dirty="0" err="1" smtClean="0">
                <a:latin typeface="Arial" pitchFamily="34" charset="0"/>
                <a:cs typeface="Arial" pitchFamily="34" charset="0"/>
              </a:rPr>
              <a:t>PD:User:Tungsten</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6884469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pic>
        <p:nvPicPr>
          <p:cNvPr id="5" name="Content Placeholder 4"/>
          <p:cNvPicPr>
            <a:picLocks noGrp="1" noChangeAspect="1"/>
          </p:cNvPicPr>
          <p:nvPr>
            <p:ph sz="half" idx="1"/>
          </p:nvPr>
        </p:nvPicPr>
        <p:blipFill>
          <a:blip r:embed="rId3"/>
          <a:stretch>
            <a:fillRect/>
          </a:stretch>
        </p:blipFill>
        <p:spPr>
          <a:xfrm>
            <a:off x="457200" y="1603187"/>
            <a:ext cx="4038600" cy="3022975"/>
          </a:xfrm>
        </p:spPr>
      </p:pic>
      <p:sp>
        <p:nvSpPr>
          <p:cNvPr id="4" name="Content Placeholder 3"/>
          <p:cNvSpPr>
            <a:spLocks noGrp="1"/>
          </p:cNvSpPr>
          <p:nvPr>
            <p:ph sz="half" idx="2"/>
          </p:nvPr>
        </p:nvSpPr>
        <p:spPr/>
        <p:txBody>
          <a:bodyPr/>
          <a:lstStyle/>
          <a:p>
            <a:r>
              <a:rPr lang="en-US" dirty="0" smtClean="0"/>
              <a:t>ITSM</a:t>
            </a:r>
          </a:p>
          <a:p>
            <a:pPr lvl="1"/>
            <a:r>
              <a:rPr lang="en-US" dirty="0" smtClean="0"/>
              <a:t>Go slow to go faster</a:t>
            </a:r>
          </a:p>
          <a:p>
            <a:pPr lvl="1"/>
            <a:r>
              <a:rPr lang="en-US" dirty="0" smtClean="0"/>
              <a:t>Hardening standards</a:t>
            </a:r>
          </a:p>
          <a:p>
            <a:pPr lvl="1"/>
            <a:r>
              <a:rPr lang="en-US" dirty="0" smtClean="0"/>
              <a:t>Keep things up to date</a:t>
            </a:r>
          </a:p>
          <a:p>
            <a:pPr lvl="1"/>
            <a:endParaRPr lang="en-US" dirty="0"/>
          </a:p>
          <a:p>
            <a:r>
              <a:rPr lang="en-US" dirty="0" smtClean="0"/>
              <a:t>Staff</a:t>
            </a:r>
          </a:p>
          <a:p>
            <a:pPr lvl="1"/>
            <a:r>
              <a:rPr lang="en-US" dirty="0" smtClean="0"/>
              <a:t>Set expectations</a:t>
            </a:r>
          </a:p>
          <a:p>
            <a:pPr lvl="1"/>
            <a:r>
              <a:rPr lang="en-US" dirty="0" smtClean="0"/>
              <a:t>Explain compliance </a:t>
            </a:r>
            <a:r>
              <a:rPr lang="en-US" dirty="0" err="1" smtClean="0"/>
              <a:t>vs</a:t>
            </a:r>
            <a:r>
              <a:rPr lang="en-US" dirty="0" smtClean="0"/>
              <a:t> trust</a:t>
            </a:r>
            <a:endParaRPr lang="en-US" dirty="0"/>
          </a:p>
        </p:txBody>
      </p:sp>
      <p:sp>
        <p:nvSpPr>
          <p:cNvPr id="7" name="TextBox 6"/>
          <p:cNvSpPr txBox="1"/>
          <p:nvPr/>
        </p:nvSpPr>
        <p:spPr>
          <a:xfrm>
            <a:off x="1614591" y="4811561"/>
            <a:ext cx="1305165" cy="215444"/>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800" dirty="0" smtClean="0">
                <a:latin typeface="Arial" pitchFamily="34" charset="0"/>
                <a:cs typeface="Arial" pitchFamily="34" charset="0"/>
              </a:rPr>
              <a:t>Chris Spadanuda - 2008</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2490310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Uwm</a:t>
            </a:r>
            <a:r>
              <a:rPr lang="en-US" dirty="0" smtClean="0"/>
              <a:t> and Research growth</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0294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pic>
        <p:nvPicPr>
          <p:cNvPr id="5" name="Content Placeholder 4"/>
          <p:cNvPicPr>
            <a:picLocks noGrp="1" noChangeAspect="1"/>
          </p:cNvPicPr>
          <p:nvPr>
            <p:ph sz="half" idx="1"/>
          </p:nvPr>
        </p:nvPicPr>
        <p:blipFill>
          <a:blip r:embed="rId3"/>
          <a:stretch>
            <a:fillRect/>
          </a:stretch>
        </p:blipFill>
        <p:spPr>
          <a:xfrm>
            <a:off x="457201" y="2085248"/>
            <a:ext cx="3938016" cy="2303872"/>
          </a:xfrm>
        </p:spPr>
      </p:pic>
      <p:sp>
        <p:nvSpPr>
          <p:cNvPr id="4" name="Content Placeholder 3"/>
          <p:cNvSpPr>
            <a:spLocks noGrp="1"/>
          </p:cNvSpPr>
          <p:nvPr>
            <p:ph sz="half" idx="2"/>
          </p:nvPr>
        </p:nvSpPr>
        <p:spPr/>
        <p:txBody>
          <a:bodyPr/>
          <a:lstStyle/>
          <a:p>
            <a:r>
              <a:rPr lang="en-US" dirty="0" smtClean="0"/>
              <a:t>IAM Governance Structure</a:t>
            </a:r>
          </a:p>
          <a:p>
            <a:pPr lvl="1"/>
            <a:r>
              <a:rPr lang="en-US" sz="2000" dirty="0" smtClean="0"/>
              <a:t>Aligns business goals and IT processes</a:t>
            </a:r>
          </a:p>
          <a:p>
            <a:pPr lvl="1"/>
            <a:r>
              <a:rPr lang="en-US" sz="2000" dirty="0" smtClean="0"/>
              <a:t>Provides guidance for determining deliverables improving quality</a:t>
            </a:r>
          </a:p>
          <a:p>
            <a:pPr lvl="1"/>
            <a:r>
              <a:rPr lang="en-US" sz="2000" dirty="0" smtClean="0"/>
              <a:t>Risk, performance and priority management reducing cost and resourcing</a:t>
            </a:r>
          </a:p>
        </p:txBody>
      </p:sp>
      <p:sp>
        <p:nvSpPr>
          <p:cNvPr id="6" name="TextBox 5"/>
          <p:cNvSpPr txBox="1"/>
          <p:nvPr/>
        </p:nvSpPr>
        <p:spPr>
          <a:xfrm>
            <a:off x="1614591" y="4811561"/>
            <a:ext cx="1305165" cy="215444"/>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sz="800" dirty="0" smtClean="0">
                <a:latin typeface="Arial" pitchFamily="34" charset="0"/>
                <a:cs typeface="Arial" pitchFamily="34" charset="0"/>
              </a:rPr>
              <a:t>Chris Spadanuda - 2008</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6299956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Discussion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67469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892" y="1447800"/>
            <a:ext cx="6367616" cy="4191000"/>
          </a:xfrm>
        </p:spPr>
      </p:pic>
      <p:sp>
        <p:nvSpPr>
          <p:cNvPr id="3" name="Title 2"/>
          <p:cNvSpPr>
            <a:spLocks noGrp="1"/>
          </p:cNvSpPr>
          <p:nvPr>
            <p:ph type="title"/>
          </p:nvPr>
        </p:nvSpPr>
        <p:spPr/>
        <p:txBody>
          <a:bodyPr/>
          <a:lstStyle/>
          <a:p>
            <a:r>
              <a:rPr lang="en-US" dirty="0" smtClean="0"/>
              <a:t>assurance.incommon.org</a:t>
            </a:r>
            <a:endParaRPr lang="en-US" dirty="0"/>
          </a:p>
        </p:txBody>
      </p:sp>
    </p:spTree>
    <p:extLst>
      <p:ext uri="{BB962C8B-B14F-4D97-AF65-F5344CB8AC3E}">
        <p14:creationId xmlns:p14="http://schemas.microsoft.com/office/powerpoint/2010/main" val="105242614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IAM.uwm.edu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919" y="1600200"/>
            <a:ext cx="6192562" cy="4525963"/>
          </a:xfrm>
        </p:spPr>
      </p:pic>
    </p:spTree>
    <p:extLst>
      <p:ext uri="{BB962C8B-B14F-4D97-AF65-F5344CB8AC3E}">
        <p14:creationId xmlns:p14="http://schemas.microsoft.com/office/powerpoint/2010/main" val="29964831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664464" y="2597150"/>
            <a:ext cx="7772400" cy="2986786"/>
          </a:xfrm>
        </p:spPr>
        <p:txBody>
          <a:bodyPr>
            <a:normAutofit fontScale="90000"/>
          </a:bodyPr>
          <a:lstStyle/>
          <a:p>
            <a:pPr eaLnBrk="1" hangingPunct="1"/>
            <a:r>
              <a:rPr lang="en-US" sz="4000" cap="none" dirty="0" smtClean="0">
                <a:latin typeface="Arial" charset="0"/>
                <a:ea typeface="ＭＳ Ｐゴシック" pitchFamily="96" charset="-128"/>
              </a:rPr>
              <a:t>THANK YOU</a:t>
            </a:r>
            <a:r>
              <a:rPr lang="en-US" cap="none" dirty="0" smtClean="0">
                <a:latin typeface="Arial" charset="0"/>
                <a:ea typeface="ＭＳ Ｐゴシック" pitchFamily="96" charset="-128"/>
              </a:rPr>
              <a:t/>
            </a:r>
            <a:br>
              <a:rPr lang="en-US" cap="none" dirty="0" smtClean="0">
                <a:latin typeface="Arial" charset="0"/>
                <a:ea typeface="ＭＳ Ｐゴシック" pitchFamily="96" charset="-128"/>
              </a:rPr>
            </a:br>
            <a:r>
              <a:rPr lang="en-US" cap="none" dirty="0" smtClean="0">
                <a:latin typeface="Arial" charset="0"/>
                <a:ea typeface="ＭＳ Ｐゴシック" pitchFamily="96" charset="-128"/>
              </a:rPr>
              <a:t/>
            </a:r>
            <a:br>
              <a:rPr lang="en-US" cap="none" dirty="0" smtClean="0">
                <a:latin typeface="Arial" charset="0"/>
                <a:ea typeface="ＭＳ Ｐゴシック" pitchFamily="96" charset="-128"/>
              </a:rPr>
            </a:br>
            <a:r>
              <a:rPr lang="en-US" sz="2700" dirty="0" smtClean="0">
                <a:latin typeface="Arial" charset="0"/>
                <a:ea typeface="ＭＳ Ｐゴシック" pitchFamily="96" charset="-128"/>
              </a:rPr>
              <a:t>Tom Barton (tbarton@uchicago.edu)</a:t>
            </a:r>
            <a:br>
              <a:rPr lang="en-US" sz="2700" dirty="0" smtClean="0">
                <a:latin typeface="Arial" charset="0"/>
                <a:ea typeface="ＭＳ Ｐゴシック" pitchFamily="96" charset="-128"/>
              </a:rPr>
            </a:br>
            <a:r>
              <a:rPr lang="en-US" sz="2700" dirty="0" smtClean="0">
                <a:latin typeface="Arial" charset="0"/>
                <a:ea typeface="ＭＳ Ｐゴシック" pitchFamily="96" charset="-128"/>
              </a:rPr>
              <a:t>Mark Rank (rankm@uwm.edu) </a:t>
            </a:r>
            <a:br>
              <a:rPr lang="en-US" sz="2700" dirty="0" smtClean="0">
                <a:latin typeface="Arial" charset="0"/>
                <a:ea typeface="ＭＳ Ｐゴシック" pitchFamily="96" charset="-128"/>
              </a:rPr>
            </a:br>
            <a:r>
              <a:rPr lang="en-US" sz="2700" dirty="0" smtClean="0">
                <a:latin typeface="Arial" charset="0"/>
                <a:ea typeface="ＭＳ Ｐゴシック" pitchFamily="96" charset="-128"/>
              </a:rPr>
              <a:t>Chris </a:t>
            </a:r>
            <a:r>
              <a:rPr lang="en-US" sz="2700" dirty="0" err="1" smtClean="0">
                <a:latin typeface="Arial" charset="0"/>
                <a:ea typeface="ＭＳ Ｐゴシック" pitchFamily="96" charset="-128"/>
              </a:rPr>
              <a:t>Spadanuda</a:t>
            </a:r>
            <a:r>
              <a:rPr lang="en-US" sz="2700" dirty="0" smtClean="0">
                <a:latin typeface="Arial" charset="0"/>
                <a:ea typeface="ＭＳ Ｐゴシック" pitchFamily="96" charset="-128"/>
              </a:rPr>
              <a:t> (cspada@uwm.edu) </a:t>
            </a:r>
            <a:r>
              <a:rPr lang="en-US" dirty="0">
                <a:latin typeface="Arial" charset="0"/>
                <a:ea typeface="ＭＳ Ｐゴシック" pitchFamily="96" charset="-128"/>
              </a:rPr>
              <a:t/>
            </a:r>
            <a:br>
              <a:rPr lang="en-US" dirty="0">
                <a:latin typeface="Arial" charset="0"/>
                <a:ea typeface="ＭＳ Ｐゴシック" pitchFamily="96" charset="-128"/>
              </a:rPr>
            </a:br>
            <a:r>
              <a:rPr lang="en-US" cap="none" dirty="0">
                <a:latin typeface="Arial" charset="0"/>
                <a:ea typeface="ＭＳ Ｐゴシック" pitchFamily="96" charset="-128"/>
              </a:rPr>
              <a:t/>
            </a:r>
            <a:br>
              <a:rPr lang="en-US" cap="none" dirty="0">
                <a:latin typeface="Arial" charset="0"/>
                <a:ea typeface="ＭＳ Ｐゴシック" pitchFamily="96" charset="-128"/>
              </a:rPr>
            </a:br>
            <a:endParaRPr lang="en-US" cap="none" dirty="0" smtClean="0">
              <a:latin typeface="Arial" charset="0"/>
              <a:ea typeface="ＭＳ Ｐゴシック" pitchFamily="96" charset="-128"/>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UW-Milwaukee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06334"/>
            <a:ext cx="4038600" cy="3913694"/>
          </a:xfrm>
        </p:spPr>
      </p:pic>
      <p:sp>
        <p:nvSpPr>
          <p:cNvPr id="3" name="Content Placeholder 2"/>
          <p:cNvSpPr>
            <a:spLocks noGrp="1"/>
          </p:cNvSpPr>
          <p:nvPr>
            <p:ph sz="half" idx="2"/>
          </p:nvPr>
        </p:nvSpPr>
        <p:spPr/>
        <p:txBody>
          <a:bodyPr/>
          <a:lstStyle/>
          <a:p>
            <a:r>
              <a:rPr lang="en-US" dirty="0"/>
              <a:t>By the </a:t>
            </a:r>
            <a:r>
              <a:rPr lang="en-US" dirty="0" smtClean="0"/>
              <a:t>Numbers</a:t>
            </a:r>
          </a:p>
          <a:p>
            <a:pPr lvl="1"/>
            <a:r>
              <a:rPr lang="en-US" sz="2000" dirty="0"/>
              <a:t>30,000 students representing 50 states, 80 </a:t>
            </a:r>
            <a:r>
              <a:rPr lang="en-US" sz="2000" dirty="0" smtClean="0"/>
              <a:t>nations</a:t>
            </a:r>
            <a:endParaRPr lang="en-US" sz="2000" dirty="0"/>
          </a:p>
          <a:p>
            <a:pPr lvl="1"/>
            <a:r>
              <a:rPr lang="en-US" sz="2000" dirty="0"/>
              <a:t>1,600 faculty and </a:t>
            </a:r>
            <a:r>
              <a:rPr lang="en-US" sz="2000" dirty="0" smtClean="0"/>
              <a:t>instructors</a:t>
            </a:r>
          </a:p>
          <a:p>
            <a:pPr lvl="1"/>
            <a:r>
              <a:rPr lang="en-US" sz="2000" dirty="0" smtClean="0"/>
              <a:t>14 schools and colleges</a:t>
            </a:r>
            <a:endParaRPr lang="en-US" sz="2000" dirty="0"/>
          </a:p>
          <a:p>
            <a:pPr lvl="1"/>
            <a:r>
              <a:rPr lang="en-US" sz="2000" dirty="0" smtClean="0"/>
              <a:t>180 </a:t>
            </a:r>
            <a:r>
              <a:rPr lang="en-US" sz="2000" dirty="0"/>
              <a:t>degree programs and </a:t>
            </a:r>
            <a:r>
              <a:rPr lang="en-US" sz="2000" dirty="0" smtClean="0"/>
              <a:t>counting</a:t>
            </a:r>
          </a:p>
          <a:p>
            <a:pPr lvl="1"/>
            <a:r>
              <a:rPr lang="en-US" sz="2000" dirty="0" smtClean="0"/>
              <a:t>Research </a:t>
            </a:r>
            <a:r>
              <a:rPr lang="en-US" sz="2000" dirty="0"/>
              <a:t>expenditures exceed $60 million annually</a:t>
            </a:r>
          </a:p>
          <a:p>
            <a:pPr lvl="1"/>
            <a:r>
              <a:rPr lang="en-US" sz="2000" dirty="0"/>
              <a:t>More than 150 visiting scholars from 50 countries</a:t>
            </a:r>
          </a:p>
          <a:p>
            <a:pPr lvl="1"/>
            <a:endParaRPr lang="en-US" dirty="0"/>
          </a:p>
        </p:txBody>
      </p:sp>
    </p:spTree>
    <p:extLst>
      <p:ext uri="{BB962C8B-B14F-4D97-AF65-F5344CB8AC3E}">
        <p14:creationId xmlns:p14="http://schemas.microsoft.com/office/powerpoint/2010/main" val="9735249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“Nerdy Stuff” – how many accounts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1647" y="1617028"/>
            <a:ext cx="2732865" cy="3643820"/>
          </a:xfrm>
        </p:spPr>
      </p:pic>
      <p:graphicFrame>
        <p:nvGraphicFramePr>
          <p:cNvPr id="2" name="Content Placeholder 1"/>
          <p:cNvGraphicFramePr>
            <a:graphicFrameLocks noGrp="1"/>
          </p:cNvGraphicFramePr>
          <p:nvPr>
            <p:ph sz="half" idx="2"/>
            <p:extLst>
              <p:ext uri="{D42A27DB-BD31-4B8C-83A1-F6EECF244321}">
                <p14:modId xmlns:p14="http://schemas.microsoft.com/office/powerpoint/2010/main" val="1317267437"/>
              </p:ext>
            </p:extLst>
          </p:nvPr>
        </p:nvGraphicFramePr>
        <p:xfrm>
          <a:off x="4233672" y="2395728"/>
          <a:ext cx="4038600" cy="2865120"/>
        </p:xfrm>
        <a:graphic>
          <a:graphicData uri="http://schemas.openxmlformats.org/drawingml/2006/table">
            <a:tbl>
              <a:tblPr firstRow="1" bandRow="1">
                <a:tableStyleId>{616DA210-FB5B-4158-B5E0-FEB733F419BA}</a:tableStyleId>
              </a:tblPr>
              <a:tblGrid>
                <a:gridCol w="2019300"/>
                <a:gridCol w="2019300"/>
              </a:tblGrid>
              <a:tr h="370840">
                <a:tc>
                  <a:txBody>
                    <a:bodyPr/>
                    <a:lstStyle/>
                    <a:p>
                      <a:pPr algn="ctr"/>
                      <a:r>
                        <a:rPr lang="en-US" dirty="0" err="1" smtClean="0"/>
                        <a:t>eduPerson</a:t>
                      </a:r>
                      <a:endParaRPr lang="en-US" dirty="0" smtClean="0"/>
                    </a:p>
                    <a:p>
                      <a:pPr algn="ctr"/>
                      <a:r>
                        <a:rPr lang="en-US" dirty="0" smtClean="0"/>
                        <a:t>Affiliation</a:t>
                      </a:r>
                      <a:endParaRPr lang="en-US" dirty="0"/>
                    </a:p>
                  </a:txBody>
                  <a:tcPr anchor="ctr"/>
                </a:tc>
                <a:tc>
                  <a:txBody>
                    <a:bodyPr/>
                    <a:lstStyle/>
                    <a:p>
                      <a:pPr algn="ctr"/>
                      <a:r>
                        <a:rPr lang="en-US" dirty="0" smtClean="0"/>
                        <a:t>Count</a:t>
                      </a:r>
                      <a:endParaRPr lang="en-US" dirty="0"/>
                    </a:p>
                  </a:txBody>
                  <a:tcPr anchor="ctr"/>
                </a:tc>
              </a:tr>
              <a:tr h="370840">
                <a:tc>
                  <a:txBody>
                    <a:bodyPr/>
                    <a:lstStyle/>
                    <a:p>
                      <a:pPr algn="ctr"/>
                      <a:r>
                        <a:rPr lang="en-US" dirty="0" smtClean="0"/>
                        <a:t>Affiliate</a:t>
                      </a:r>
                    </a:p>
                  </a:txBody>
                  <a:tcPr/>
                </a:tc>
                <a:tc>
                  <a:txBody>
                    <a:bodyPr/>
                    <a:lstStyle/>
                    <a:p>
                      <a:pPr algn="r"/>
                      <a:r>
                        <a:rPr lang="en-US" dirty="0" smtClean="0"/>
                        <a:t>122,000</a:t>
                      </a:r>
                      <a:endParaRPr lang="en-US" dirty="0"/>
                    </a:p>
                  </a:txBody>
                  <a:tcPr/>
                </a:tc>
              </a:tr>
              <a:tr h="370840">
                <a:tc>
                  <a:txBody>
                    <a:bodyPr/>
                    <a:lstStyle/>
                    <a:p>
                      <a:pPr algn="ctr"/>
                      <a:r>
                        <a:rPr lang="en-US" dirty="0" smtClean="0"/>
                        <a:t>Member</a:t>
                      </a:r>
                      <a:endParaRPr lang="en-US" dirty="0"/>
                    </a:p>
                  </a:txBody>
                  <a:tcPr/>
                </a:tc>
                <a:tc>
                  <a:txBody>
                    <a:bodyPr/>
                    <a:lstStyle/>
                    <a:p>
                      <a:pPr algn="r"/>
                      <a:r>
                        <a:rPr lang="en-US" dirty="0" smtClean="0"/>
                        <a:t>51,000</a:t>
                      </a:r>
                      <a:endParaRPr lang="en-US" dirty="0"/>
                    </a:p>
                  </a:txBody>
                  <a:tcPr/>
                </a:tc>
              </a:tr>
              <a:tr h="370840">
                <a:tc>
                  <a:txBody>
                    <a:bodyPr/>
                    <a:lstStyle/>
                    <a:p>
                      <a:pPr algn="ctr"/>
                      <a:r>
                        <a:rPr lang="en-US" dirty="0" smtClean="0"/>
                        <a:t>Student</a:t>
                      </a:r>
                      <a:endParaRPr lang="en-US" dirty="0"/>
                    </a:p>
                  </a:txBody>
                  <a:tcPr/>
                </a:tc>
                <a:tc>
                  <a:txBody>
                    <a:bodyPr/>
                    <a:lstStyle/>
                    <a:p>
                      <a:pPr algn="r"/>
                      <a:r>
                        <a:rPr lang="en-US" dirty="0" smtClean="0"/>
                        <a:t>36,500</a:t>
                      </a:r>
                      <a:endParaRPr lang="en-US" dirty="0"/>
                    </a:p>
                  </a:txBody>
                  <a:tcPr/>
                </a:tc>
              </a:tr>
              <a:tr h="370840">
                <a:tc>
                  <a:txBody>
                    <a:bodyPr/>
                    <a:lstStyle/>
                    <a:p>
                      <a:pPr algn="ctr"/>
                      <a:r>
                        <a:rPr lang="en-US" dirty="0" smtClean="0"/>
                        <a:t>Employee</a:t>
                      </a:r>
                      <a:endParaRPr lang="en-US" dirty="0"/>
                    </a:p>
                  </a:txBody>
                  <a:tcPr/>
                </a:tc>
                <a:tc>
                  <a:txBody>
                    <a:bodyPr/>
                    <a:lstStyle/>
                    <a:p>
                      <a:pPr algn="r"/>
                      <a:r>
                        <a:rPr lang="en-US" dirty="0" smtClean="0"/>
                        <a:t>10,400</a:t>
                      </a:r>
                      <a:endParaRPr lang="en-US" dirty="0"/>
                    </a:p>
                  </a:txBody>
                  <a:tcPr/>
                </a:tc>
              </a:tr>
              <a:tr h="370840">
                <a:tc>
                  <a:txBody>
                    <a:bodyPr/>
                    <a:lstStyle/>
                    <a:p>
                      <a:pPr algn="ctr"/>
                      <a:r>
                        <a:rPr lang="en-US" dirty="0" smtClean="0"/>
                        <a:t>Faculty</a:t>
                      </a:r>
                      <a:endParaRPr lang="en-US" dirty="0"/>
                    </a:p>
                  </a:txBody>
                  <a:tcPr/>
                </a:tc>
                <a:tc>
                  <a:txBody>
                    <a:bodyPr/>
                    <a:lstStyle/>
                    <a:p>
                      <a:pPr algn="r"/>
                      <a:r>
                        <a:rPr lang="en-US" dirty="0" smtClean="0"/>
                        <a:t>3,200</a:t>
                      </a:r>
                      <a:endParaRPr lang="en-US" dirty="0"/>
                    </a:p>
                  </a:txBody>
                  <a:tcPr/>
                </a:tc>
              </a:tr>
              <a:tr h="370840">
                <a:tc>
                  <a:txBody>
                    <a:bodyPr/>
                    <a:lstStyle/>
                    <a:p>
                      <a:pPr algn="ctr"/>
                      <a:r>
                        <a:rPr lang="en-US" dirty="0" smtClean="0"/>
                        <a:t>Staff</a:t>
                      </a:r>
                      <a:endParaRPr lang="en-US" dirty="0"/>
                    </a:p>
                  </a:txBody>
                  <a:tcPr/>
                </a:tc>
                <a:tc>
                  <a:txBody>
                    <a:bodyPr/>
                    <a:lstStyle/>
                    <a:p>
                      <a:pPr algn="r"/>
                      <a:r>
                        <a:rPr lang="en-US" dirty="0" smtClean="0"/>
                        <a:t>4,900</a:t>
                      </a:r>
                      <a:endParaRPr lang="en-US" dirty="0"/>
                    </a:p>
                  </a:txBody>
                  <a:tcPr/>
                </a:tc>
              </a:tr>
            </a:tbl>
          </a:graphicData>
        </a:graphic>
      </p:graphicFrame>
      <p:sp>
        <p:nvSpPr>
          <p:cNvPr id="8" name="TextBox 7"/>
          <p:cNvSpPr txBox="1"/>
          <p:nvPr/>
        </p:nvSpPr>
        <p:spPr>
          <a:xfrm>
            <a:off x="588264" y="5493230"/>
            <a:ext cx="2746248" cy="369332"/>
          </a:xfrm>
          <a:prstGeom prst="rect">
            <a:avLst/>
          </a:prstGeom>
          <a:noFill/>
        </p:spPr>
        <p:txBody>
          <a:bodyPr wrap="square" rtlCol="0">
            <a:spAutoFit/>
          </a:bodyPr>
          <a:lstStyle/>
          <a:p>
            <a:r>
              <a:rPr lang="en-US" dirty="0" err="1">
                <a:latin typeface="Arial" pitchFamily="34" charset="0"/>
                <a:cs typeface="Arial" pitchFamily="34" charset="0"/>
              </a:rPr>
              <a:t>CC-BY-SA:User:Martinvl</a:t>
            </a:r>
            <a:endParaRPr lang="en-US" dirty="0">
              <a:latin typeface="Arial" pitchFamily="34" charset="0"/>
              <a:cs typeface="Arial" pitchFamily="34" charset="0"/>
            </a:endParaRPr>
          </a:p>
        </p:txBody>
      </p:sp>
      <p:sp>
        <p:nvSpPr>
          <p:cNvPr id="4" name="TextBox 3"/>
          <p:cNvSpPr txBox="1"/>
          <p:nvPr/>
        </p:nvSpPr>
        <p:spPr>
          <a:xfrm>
            <a:off x="3535221" y="1511808"/>
            <a:ext cx="5580823" cy="707886"/>
          </a:xfrm>
          <a:prstGeom prst="rect">
            <a:avLst/>
          </a:prstGeom>
          <a:noFill/>
        </p:spPr>
        <p:txBody>
          <a:bodyPr wrap="none" rtlCol="0">
            <a:spAutoFit/>
          </a:bodyPr>
          <a:lstStyle/>
          <a:p>
            <a:pPr algn="ctr"/>
            <a:r>
              <a:rPr lang="en-US" sz="2000" dirty="0" smtClean="0"/>
              <a:t>UWM Community Size by </a:t>
            </a:r>
            <a:r>
              <a:rPr lang="en-US" sz="2000" dirty="0" err="1" smtClean="0"/>
              <a:t>eduPersonAffiliation</a:t>
            </a:r>
            <a:r>
              <a:rPr lang="en-US" sz="2000" dirty="0" smtClean="0"/>
              <a:t> </a:t>
            </a:r>
          </a:p>
          <a:p>
            <a:pPr algn="ctr"/>
            <a:r>
              <a:rPr lang="en-US" sz="2000" dirty="0" smtClean="0"/>
              <a:t>(Reported 3/2012)</a:t>
            </a:r>
          </a:p>
        </p:txBody>
      </p:sp>
    </p:spTree>
    <p:extLst>
      <p:ext uri="{BB962C8B-B14F-4D97-AF65-F5344CB8AC3E}">
        <p14:creationId xmlns:p14="http://schemas.microsoft.com/office/powerpoint/2010/main" val="38865131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UWM research area </a:t>
            </a:r>
            <a:endParaRPr lang="en-US" dirty="0"/>
          </a:p>
        </p:txBody>
      </p:sp>
      <p:sp>
        <p:nvSpPr>
          <p:cNvPr id="6" name="Content Placeholder 5"/>
          <p:cNvSpPr>
            <a:spLocks noGrp="1"/>
          </p:cNvSpPr>
          <p:nvPr>
            <p:ph sz="half" idx="1"/>
          </p:nvPr>
        </p:nvSpPr>
        <p:spPr/>
        <p:txBody>
          <a:bodyPr>
            <a:normAutofit fontScale="85000" lnSpcReduction="10000"/>
          </a:bodyPr>
          <a:lstStyle/>
          <a:p>
            <a:r>
              <a:rPr lang="en-US" dirty="0" smtClean="0"/>
              <a:t>UWM has long history in area of health related research…</a:t>
            </a:r>
          </a:p>
          <a:p>
            <a:pPr lvl="1"/>
            <a:r>
              <a:rPr lang="en-US" dirty="0" smtClean="0">
                <a:solidFill>
                  <a:schemeClr val="tx1"/>
                </a:solidFill>
              </a:rPr>
              <a:t>College of Health Sciences</a:t>
            </a:r>
          </a:p>
          <a:p>
            <a:pPr lvl="1"/>
            <a:r>
              <a:rPr lang="en-US" dirty="0" smtClean="0">
                <a:solidFill>
                  <a:schemeClr val="tx1"/>
                </a:solidFill>
              </a:rPr>
              <a:t>College of Nursing </a:t>
            </a:r>
          </a:p>
          <a:p>
            <a:pPr lvl="1"/>
            <a:r>
              <a:rPr lang="en-US" dirty="0" smtClean="0">
                <a:solidFill>
                  <a:schemeClr val="tx1"/>
                </a:solidFill>
              </a:rPr>
              <a:t>Helen Bader School of Social Welfare</a:t>
            </a:r>
          </a:p>
          <a:p>
            <a:r>
              <a:rPr lang="en-US" dirty="0" smtClean="0"/>
              <a:t>UWM is also the new home for the Joseph J. </a:t>
            </a:r>
            <a:r>
              <a:rPr lang="en-US" dirty="0" err="1" smtClean="0"/>
              <a:t>Zilber</a:t>
            </a:r>
            <a:r>
              <a:rPr lang="en-US" dirty="0" smtClean="0"/>
              <a:t> School of Public Health, Wisconsin’s first accredited school of public health.</a:t>
            </a:r>
            <a:endParaRPr lang="en-US" dirty="0"/>
          </a:p>
        </p:txBody>
      </p:sp>
      <p:sp>
        <p:nvSpPr>
          <p:cNvPr id="4" name="Date Placeholder 3"/>
          <p:cNvSpPr>
            <a:spLocks noGrp="1"/>
          </p:cNvSpPr>
          <p:nvPr>
            <p:ph type="dt" sz="half" idx="10"/>
          </p:nvPr>
        </p:nvSpPr>
        <p:spPr/>
        <p:txBody>
          <a:bodyPr/>
          <a:lstStyle/>
          <a:p>
            <a:r>
              <a:rPr lang="en-US" smtClean="0"/>
              <a:t>03/08/2012</a:t>
            </a:r>
            <a:endParaRPr lang="en-US"/>
          </a:p>
        </p:txBody>
      </p:sp>
      <p:sp>
        <p:nvSpPr>
          <p:cNvPr id="5" name="Slide Number Placeholder 4"/>
          <p:cNvSpPr>
            <a:spLocks noGrp="1"/>
          </p:cNvSpPr>
          <p:nvPr>
            <p:ph type="sldNum" sz="quarter" idx="12"/>
          </p:nvPr>
        </p:nvSpPr>
        <p:spPr/>
        <p:txBody>
          <a:bodyPr/>
          <a:lstStyle/>
          <a:p>
            <a:fld id="{5CE6587E-A853-DE43-8C86-EE4EA941FAA1}" type="slidenum">
              <a:rPr lang="en-US" smtClean="0"/>
              <a:pPr/>
              <a:t>7</a:t>
            </a:fld>
            <a:endParaRPr lang="en-US"/>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5343" y="1335088"/>
            <a:ext cx="3017308" cy="4525962"/>
          </a:xfrm>
        </p:spPr>
      </p:pic>
    </p:spTree>
    <p:extLst>
      <p:ext uri="{BB962C8B-B14F-4D97-AF65-F5344CB8AC3E}">
        <p14:creationId xmlns:p14="http://schemas.microsoft.com/office/powerpoint/2010/main" val="199706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UWM Federal Research </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4320" y="1379508"/>
            <a:ext cx="6010759" cy="4391625"/>
          </a:xfrm>
        </p:spPr>
      </p:pic>
      <p:sp>
        <p:nvSpPr>
          <p:cNvPr id="5" name="Date Placeholder 4"/>
          <p:cNvSpPr>
            <a:spLocks noGrp="1"/>
          </p:cNvSpPr>
          <p:nvPr>
            <p:ph type="dt" sz="half" idx="10"/>
          </p:nvPr>
        </p:nvSpPr>
        <p:spPr/>
        <p:txBody>
          <a:bodyPr/>
          <a:lstStyle/>
          <a:p>
            <a:r>
              <a:rPr lang="en-US" smtClean="0"/>
              <a:t>03/08/2012</a:t>
            </a:r>
            <a:endParaRPr lang="en-US"/>
          </a:p>
        </p:txBody>
      </p:sp>
      <p:sp>
        <p:nvSpPr>
          <p:cNvPr id="6" name="Slide Number Placeholder 5"/>
          <p:cNvSpPr>
            <a:spLocks noGrp="1"/>
          </p:cNvSpPr>
          <p:nvPr>
            <p:ph type="sldNum" sz="quarter" idx="12"/>
          </p:nvPr>
        </p:nvSpPr>
        <p:spPr/>
        <p:txBody>
          <a:bodyPr/>
          <a:lstStyle/>
          <a:p>
            <a:fld id="{5CE6587E-A853-DE43-8C86-EE4EA941FAA1}" type="slidenum">
              <a:rPr lang="en-US" smtClean="0"/>
              <a:pPr/>
              <a:t>8</a:t>
            </a:fld>
            <a:endParaRPr lang="en-US"/>
          </a:p>
        </p:txBody>
      </p:sp>
      <p:sp>
        <p:nvSpPr>
          <p:cNvPr id="10" name="TextBox 9"/>
          <p:cNvSpPr txBox="1"/>
          <p:nvPr/>
        </p:nvSpPr>
        <p:spPr>
          <a:xfrm>
            <a:off x="5392936" y="5755674"/>
            <a:ext cx="3446264"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1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1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1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1400" kern="1200">
                <a:solidFill>
                  <a:schemeClr val="tx1"/>
                </a:solidFill>
                <a:latin typeface="Times" charset="0"/>
                <a:ea typeface="MS PGothic" pitchFamily="34" charset="-128"/>
                <a:cs typeface="+mn-cs"/>
              </a:defRPr>
            </a:lvl5pPr>
            <a:lvl6pPr marL="2286000" algn="l" defTabSz="914400" rtl="0" eaLnBrk="1" latinLnBrk="0" hangingPunct="1">
              <a:defRPr sz="1400" kern="1200">
                <a:solidFill>
                  <a:schemeClr val="tx1"/>
                </a:solidFill>
                <a:latin typeface="Times" charset="0"/>
                <a:ea typeface="MS PGothic" pitchFamily="34" charset="-128"/>
                <a:cs typeface="+mn-cs"/>
              </a:defRPr>
            </a:lvl6pPr>
            <a:lvl7pPr marL="2743200" algn="l" defTabSz="914400" rtl="0" eaLnBrk="1" latinLnBrk="0" hangingPunct="1">
              <a:defRPr sz="1400" kern="1200">
                <a:solidFill>
                  <a:schemeClr val="tx1"/>
                </a:solidFill>
                <a:latin typeface="Times" charset="0"/>
                <a:ea typeface="MS PGothic" pitchFamily="34" charset="-128"/>
                <a:cs typeface="+mn-cs"/>
              </a:defRPr>
            </a:lvl7pPr>
            <a:lvl8pPr marL="3200400" algn="l" defTabSz="914400" rtl="0" eaLnBrk="1" latinLnBrk="0" hangingPunct="1">
              <a:defRPr sz="1400" kern="1200">
                <a:solidFill>
                  <a:schemeClr val="tx1"/>
                </a:solidFill>
                <a:latin typeface="Times" charset="0"/>
                <a:ea typeface="MS PGothic" pitchFamily="34" charset="-128"/>
                <a:cs typeface="+mn-cs"/>
              </a:defRPr>
            </a:lvl8pPr>
            <a:lvl9pPr marL="3657600" algn="l" defTabSz="914400" rtl="0" eaLnBrk="1" latinLnBrk="0" hangingPunct="1">
              <a:defRPr sz="1400" kern="1200">
                <a:solidFill>
                  <a:schemeClr val="tx1"/>
                </a:solidFill>
                <a:latin typeface="Times" charset="0"/>
                <a:ea typeface="MS PGothic" pitchFamily="34" charset="-128"/>
                <a:cs typeface="+mn-cs"/>
              </a:defRPr>
            </a:lvl9pPr>
          </a:lstStyle>
          <a:p>
            <a:r>
              <a:rPr lang="en-US" dirty="0" smtClean="0">
                <a:latin typeface="Arial" pitchFamily="34" charset="0"/>
                <a:cs typeface="Arial" pitchFamily="34" charset="0"/>
              </a:rPr>
              <a:t>Pathways – UWM Research Report 2011</a:t>
            </a:r>
            <a:endParaRPr lang="en-US" dirty="0">
              <a:latin typeface="Arial" pitchFamily="34" charset="0"/>
              <a:cs typeface="Arial" pitchFamily="34" charset="0"/>
            </a:endParaRPr>
          </a:p>
        </p:txBody>
      </p:sp>
    </p:spTree>
    <p:extLst>
      <p:ext uri="{BB962C8B-B14F-4D97-AF65-F5344CB8AC3E}">
        <p14:creationId xmlns:p14="http://schemas.microsoft.com/office/powerpoint/2010/main" val="322991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IAM Program and Research</a:t>
            </a:r>
          </a:p>
        </p:txBody>
      </p:sp>
      <p:sp>
        <p:nvSpPr>
          <p:cNvPr id="3" name="Content Placeholder 2"/>
          <p:cNvSpPr>
            <a:spLocks noGrp="1"/>
          </p:cNvSpPr>
          <p:nvPr>
            <p:ph sz="half" idx="1"/>
          </p:nvPr>
        </p:nvSpPr>
        <p:spPr/>
        <p:txBody>
          <a:bodyPr/>
          <a:lstStyle/>
          <a:p>
            <a:r>
              <a:rPr lang="en-US" dirty="0"/>
              <a:t>IAM Program is a direct result of UWM’s research growth </a:t>
            </a:r>
            <a:r>
              <a:rPr lang="en-US" dirty="0" smtClean="0"/>
              <a:t>initiative</a:t>
            </a:r>
          </a:p>
          <a:p>
            <a:r>
              <a:rPr lang="en-US" dirty="0" smtClean="0"/>
              <a:t>Kicked off with the 2009-2011 budget cycle</a:t>
            </a:r>
            <a:endParaRPr lang="en-US" dirty="0"/>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752600"/>
            <a:ext cx="3619500" cy="3565116"/>
          </a:xfrm>
        </p:spPr>
      </p:pic>
    </p:spTree>
    <p:extLst>
      <p:ext uri="{BB962C8B-B14F-4D97-AF65-F5344CB8AC3E}">
        <p14:creationId xmlns:p14="http://schemas.microsoft.com/office/powerpoint/2010/main" val="337261445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3417</TotalTime>
  <Words>1895</Words>
  <Application>Microsoft Macintosh PowerPoint</Application>
  <PresentationFormat>On-screen Show (4:3)</PresentationFormat>
  <Paragraphs>308</Paragraphs>
  <Slides>44</Slides>
  <Notes>22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Connecting InCommon-Silver and Research at UW-Milwaukee</vt:lpstr>
      <vt:lpstr>Or… </vt:lpstr>
      <vt:lpstr>Outline</vt:lpstr>
      <vt:lpstr>Uwm and Research growth</vt:lpstr>
      <vt:lpstr>About UW-Milwaukee</vt:lpstr>
      <vt:lpstr>“Nerdy Stuff” – how many accounts</vt:lpstr>
      <vt:lpstr>One UWM research area </vt:lpstr>
      <vt:lpstr>UWM Federal Research </vt:lpstr>
      <vt:lpstr>IAM Program and Research</vt:lpstr>
      <vt:lpstr>Pause for some background ON Incommon silver</vt:lpstr>
      <vt:lpstr>Who Am I?</vt:lpstr>
      <vt:lpstr>Who Am I?</vt:lpstr>
      <vt:lpstr>Identity &amp; access management </vt:lpstr>
      <vt:lpstr>IAM in Higher Education</vt:lpstr>
      <vt:lpstr>Federated access explained in 60 seconds</vt:lpstr>
      <vt:lpstr>InCommon Federation’s Promise</vt:lpstr>
      <vt:lpstr>level of risk of a Federated Transaction: LOW</vt:lpstr>
      <vt:lpstr>level of risk of a Federated Transaction: moderate</vt:lpstr>
      <vt:lpstr>level of risk of a Federated Transaction: High</vt:lpstr>
      <vt:lpstr>InCommon identity Assurance Program: Responding to Assurance needs  for the US higher ed sector</vt:lpstr>
      <vt:lpstr>PowerPoint Presentation</vt:lpstr>
      <vt:lpstr>Incommon silver adoption pipeline</vt:lpstr>
      <vt:lpstr>UWM and credential assurance</vt:lpstr>
      <vt:lpstr>Our business case</vt:lpstr>
      <vt:lpstr>Timeline</vt:lpstr>
      <vt:lpstr>Building capabilities for research</vt:lpstr>
      <vt:lpstr>2 Years of change</vt:lpstr>
      <vt:lpstr>Organizational Alignment </vt:lpstr>
      <vt:lpstr>IAM Program Governance</vt:lpstr>
      <vt:lpstr>Current IAM Infrastructure</vt:lpstr>
      <vt:lpstr>Our Goal</vt:lpstr>
      <vt:lpstr>PowerPoint Presentation</vt:lpstr>
      <vt:lpstr>Hurdles</vt:lpstr>
      <vt:lpstr>Technical Complexity – The Biggest Hurdle</vt:lpstr>
      <vt:lpstr>The known unknowns</vt:lpstr>
      <vt:lpstr>Short Term – Address hurdles</vt:lpstr>
      <vt:lpstr>Long Term</vt:lpstr>
      <vt:lpstr>Lessons learned</vt:lpstr>
      <vt:lpstr>Lessons learned</vt:lpstr>
      <vt:lpstr>Lessons learned</vt:lpstr>
      <vt:lpstr>Questions and Discussion</vt:lpstr>
      <vt:lpstr>assurance.incommon.org</vt:lpstr>
      <vt:lpstr>IAM.uwm.edu</vt:lpstr>
      <vt:lpstr>THANK YOU  Tom Barton (tbarton@uchicago.edu) Mark Rank (rankm@uwm.edu)  Chris Spadanuda (cspada@uwm.edu)   </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cspada</cp:lastModifiedBy>
  <cp:revision>131</cp:revision>
  <dcterms:created xsi:type="dcterms:W3CDTF">2009-07-28T17:41:50Z</dcterms:created>
  <dcterms:modified xsi:type="dcterms:W3CDTF">2012-03-26T16:45:52Z</dcterms:modified>
</cp:coreProperties>
</file>