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7" r:id="rId3"/>
    <p:sldId id="291" r:id="rId4"/>
    <p:sldId id="264" r:id="rId5"/>
    <p:sldId id="292" r:id="rId6"/>
    <p:sldId id="262" r:id="rId7"/>
    <p:sldId id="293" r:id="rId8"/>
    <p:sldId id="265" r:id="rId9"/>
    <p:sldId id="266" r:id="rId10"/>
    <p:sldId id="267" r:id="rId11"/>
    <p:sldId id="269" r:id="rId12"/>
    <p:sldId id="270" r:id="rId13"/>
    <p:sldId id="271" r:id="rId14"/>
    <p:sldId id="272" r:id="rId15"/>
    <p:sldId id="273" r:id="rId16"/>
    <p:sldId id="275" r:id="rId17"/>
    <p:sldId id="276" r:id="rId18"/>
    <p:sldId id="277" r:id="rId19"/>
    <p:sldId id="274"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63" r:id="rId34"/>
    <p:sldId id="261"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3/22/12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polleverywhere.com/multiple_choice_polls/MTkxNTY4MTc4Nw"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polleverywhere.com/multiple_choice_polls/MTkxNTY4MTc4N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Whispering in church.</a:t>
            </a:r>
            <a:r>
              <a:rPr lang="en-US" baseline="0" dirty="0" smtClean="0"/>
              <a:t> Passing notes in class. </a:t>
            </a:r>
            <a:endParaRPr lang="en-US" dirty="0" smtClean="0">
              <a:effectLst/>
            </a:endParaRPr>
          </a:p>
          <a:p>
            <a:pPr lvl="1"/>
            <a:r>
              <a:rPr lang="en-US" sz="1200" i="1" kern="1200" dirty="0" smtClean="0">
                <a:solidFill>
                  <a:schemeClr val="tx1"/>
                </a:solidFill>
                <a:effectLst/>
                <a:latin typeface="+mn-lt"/>
                <a:ea typeface="ＭＳ Ｐゴシック" pitchFamily="48" charset="-128"/>
                <a:cs typeface="+mn-cs"/>
              </a:rPr>
              <a:t>“Backchannel communication is a secondary electronic conversation that takes place at the same time as a conference session, lecture, or instructor-led learning activity. On an informal basis, this might involve students using a chat tool or Twitter to discuss a lecture as it is happening. Increasingly these background conversations are being brought into the foreground as a formal part of lecture interaction as speakers actively encourage audience members to join in with questions or comments, sharing their feedback with one another without disrupting the speaker.”</a:t>
            </a:r>
            <a:endParaRPr lang="en-US" sz="1200" kern="1200" dirty="0" smtClean="0">
              <a:solidFill>
                <a:schemeClr val="tx1"/>
              </a:solidFill>
              <a:effectLst/>
              <a:latin typeface="+mn-lt"/>
              <a:ea typeface="ＭＳ Ｐゴシック" pitchFamily="48" charset="-128"/>
              <a:cs typeface="+mn-cs"/>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extLst>
      <p:ext uri="{BB962C8B-B14F-4D97-AF65-F5344CB8AC3E}">
        <p14:creationId xmlns:p14="http://schemas.microsoft.com/office/powerpoint/2010/main" val="244760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48" charset="-128"/>
                <a:cs typeface="ＭＳ Ｐゴシック" pitchFamily="48" charset="-128"/>
              </a:rPr>
              <a:t>Q: If so, where, why?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48" charset="-128"/>
                <a:cs typeface="ＭＳ Ｐゴシック" pitchFamily="48" charset="-128"/>
              </a:rPr>
              <a:t>Q: How would we find them?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48" charset="-128"/>
                <a:cs typeface="ＭＳ Ｐゴシック" pitchFamily="48" charset="-128"/>
              </a:rPr>
              <a:t>Hints:  Try</a:t>
            </a:r>
            <a:r>
              <a:rPr lang="en-US" sz="1200" kern="1200" baseline="0" dirty="0" smtClean="0">
                <a:solidFill>
                  <a:schemeClr val="tx1"/>
                </a:solidFill>
                <a:effectLst/>
                <a:latin typeface="+mn-lt"/>
                <a:ea typeface="ＭＳ Ｐゴシック" pitchFamily="48" charset="-128"/>
                <a:cs typeface="ＭＳ Ｐゴシック" pitchFamily="48" charset="-128"/>
              </a:rPr>
              <a:t> leaving the # off the </a:t>
            </a:r>
            <a:r>
              <a:rPr lang="en-US" sz="1200" kern="1200" baseline="0" dirty="0" err="1" smtClean="0">
                <a:solidFill>
                  <a:schemeClr val="tx1"/>
                </a:solidFill>
                <a:effectLst/>
                <a:latin typeface="+mn-lt"/>
                <a:ea typeface="ＭＳ Ｐゴシック" pitchFamily="48" charset="-128"/>
                <a:cs typeface="ＭＳ Ｐゴシック" pitchFamily="48" charset="-128"/>
              </a:rPr>
              <a:t>hastag</a:t>
            </a:r>
            <a:r>
              <a:rPr lang="en-US" sz="1200" kern="1200" baseline="0" dirty="0" smtClean="0">
                <a:solidFill>
                  <a:schemeClr val="tx1"/>
                </a:solidFill>
                <a:effectLst/>
                <a:latin typeface="+mn-lt"/>
                <a:ea typeface="ＭＳ Ｐゴシック" pitchFamily="48" charset="-128"/>
                <a:cs typeface="ＭＳ Ｐゴシック" pitchFamily="48" charset="-128"/>
              </a:rPr>
              <a:t> when you search and various permutations of the conference name, the organizer, the presenters, etc.</a:t>
            </a:r>
            <a:endParaRPr lang="en-US" sz="1200" kern="1200" dirty="0" smtClean="0">
              <a:solidFill>
                <a:schemeClr val="tx1"/>
              </a:solidFill>
              <a:effectLst/>
              <a:latin typeface="+mn-lt"/>
              <a:ea typeface="ＭＳ Ｐゴシック" pitchFamily="48" charset="-128"/>
              <a:cs typeface="ＭＳ Ｐゴシック" pitchFamily="4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48" charset="-128"/>
                <a:cs typeface="ＭＳ Ｐゴシック" pitchFamily="48" charset="-128"/>
              </a:rPr>
              <a:t>Which unofficial Twitter backchannels worked best for you?</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17</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48" charset="-128"/>
                <a:cs typeface="ＭＳ Ｐゴシック" pitchFamily="48" charset="-128"/>
              </a:rPr>
              <a:t>Which unofficial </a:t>
            </a:r>
            <a:r>
              <a:rPr lang="en-US" sz="1200" kern="1200" smtClean="0">
                <a:solidFill>
                  <a:schemeClr val="tx1"/>
                </a:solidFill>
                <a:effectLst/>
                <a:latin typeface="+mn-lt"/>
                <a:ea typeface="ＭＳ Ｐゴシック" pitchFamily="48" charset="-128"/>
                <a:cs typeface="ＭＳ Ｐゴシック" pitchFamily="48" charset="-128"/>
              </a:rPr>
              <a:t>Twitter backchannels </a:t>
            </a:r>
            <a:r>
              <a:rPr lang="en-US" sz="1200" kern="1200" dirty="0" smtClean="0">
                <a:solidFill>
                  <a:schemeClr val="tx1"/>
                </a:solidFill>
                <a:effectLst/>
                <a:latin typeface="+mn-lt"/>
                <a:ea typeface="ＭＳ Ｐゴシック" pitchFamily="48" charset="-128"/>
                <a:cs typeface="ＭＳ Ｐゴシック" pitchFamily="48" charset="-128"/>
              </a:rPr>
              <a:t>worked best </a:t>
            </a:r>
            <a:r>
              <a:rPr lang="en-US" sz="1200" kern="1200" smtClean="0">
                <a:solidFill>
                  <a:schemeClr val="tx1"/>
                </a:solidFill>
                <a:effectLst/>
                <a:latin typeface="+mn-lt"/>
                <a:ea typeface="ＭＳ Ｐゴシック" pitchFamily="48" charset="-128"/>
                <a:cs typeface="ＭＳ Ｐゴシック" pitchFamily="48" charset="-128"/>
              </a:rPr>
              <a:t>for you?</a:t>
            </a:r>
            <a:endParaRPr lang="en-US" sz="1200" kern="1200" dirty="0" smtClean="0">
              <a:solidFill>
                <a:schemeClr val="tx1"/>
              </a:solidFill>
              <a:effectLst/>
              <a:latin typeface="+mn-lt"/>
              <a:ea typeface="ＭＳ Ｐゴシック" pitchFamily="48" charset="-128"/>
              <a:cs typeface="ＭＳ Ｐゴシック" pitchFamily="4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18</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Curious, Nosy, What am I missing in another session, Can’t attend the conference, Who else is here, What extra-conference activities are being planned, e.g., dinners, hospitality suite, Limited attendance new product announcements</a:t>
            </a:r>
          </a:p>
          <a:p>
            <a:r>
              <a:rPr lang="en-US" baseline="0" dirty="0" smtClean="0"/>
              <a:t>Participate: Personal brand management, i.e., showing off, a way of note taking, joy of sharing, finding others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20</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everyone uses the same </a:t>
            </a:r>
            <a:r>
              <a:rPr lang="en-US" baseline="0" dirty="0" err="1" smtClean="0"/>
              <a:t>hashtag</a:t>
            </a:r>
            <a:r>
              <a:rPr lang="en-US" baseline="0" dirty="0" smtClean="0"/>
              <a:t>, if they use a </a:t>
            </a:r>
            <a:r>
              <a:rPr lang="en-US" baseline="0" dirty="0" err="1" smtClean="0"/>
              <a:t>hashtag</a:t>
            </a:r>
            <a:r>
              <a:rPr lang="en-US" baseline="0" dirty="0" smtClean="0"/>
              <a:t> at all. People tweeting about different sessions, activities.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21</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22</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 as “</a:t>
            </a:r>
            <a:r>
              <a:rPr lang="en-US" dirty="0" err="1" smtClean="0"/>
              <a:t>Tweckling</a:t>
            </a:r>
            <a:r>
              <a:rPr lang="en-US" dirty="0" smtClean="0"/>
              <a:t>”</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23</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48" charset="-128"/>
                <a:cs typeface="ＭＳ Ｐゴシック" pitchFamily="48" charset="-128"/>
              </a:rPr>
              <a:t>“One of the major causes of backchannel disasters is a mismatch between what audiences expect, and what you deliver. Make sure you match your audience expectations when you are planning your material by using Twitter to reach out to the followers who will be in attendance. Ask for their feedback.”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24</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Whispering in church.</a:t>
            </a:r>
            <a:r>
              <a:rPr lang="en-US" baseline="0" dirty="0" smtClean="0"/>
              <a:t> Passing notes in class. </a:t>
            </a:r>
            <a:endParaRPr lang="en-US" dirty="0" smtClean="0">
              <a:effectLst/>
            </a:endParaRPr>
          </a:p>
          <a:p>
            <a:pPr lvl="1"/>
            <a:r>
              <a:rPr lang="en-US" sz="1200" i="1" kern="1200" dirty="0" smtClean="0">
                <a:solidFill>
                  <a:schemeClr val="tx1"/>
                </a:solidFill>
                <a:effectLst/>
                <a:latin typeface="+mn-lt"/>
                <a:ea typeface="ＭＳ Ｐゴシック" pitchFamily="48" charset="-128"/>
                <a:cs typeface="+mn-cs"/>
              </a:rPr>
              <a:t>“Backchannel communication is a secondary electronic conversation that takes place at the same time as a conference session, lecture, or instructor-led learning activity. On an informal basis, this might involve students using a chat tool or Twitter to discuss a lecture as it is happening. Increasingly these background conversations are being brought into the foreground as a formal part of lecture interaction as speakers actively encourage audience members to join in with questions or comments, sharing their feedback with one another without disrupting the speaker.”</a:t>
            </a:r>
            <a:endParaRPr lang="en-US" sz="1200" kern="1200" dirty="0" smtClean="0">
              <a:solidFill>
                <a:schemeClr val="tx1"/>
              </a:solidFill>
              <a:effectLst/>
              <a:latin typeface="+mn-lt"/>
              <a:ea typeface="ＭＳ Ｐゴシック" pitchFamily="48" charset="-128"/>
              <a:cs typeface="+mn-cs"/>
            </a:endParaRP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extLst>
      <p:ext uri="{BB962C8B-B14F-4D97-AF65-F5344CB8AC3E}">
        <p14:creationId xmlns:p14="http://schemas.microsoft.com/office/powerpoint/2010/main" val="244760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latin typeface="+mn-lt"/>
                <a:ea typeface="ＭＳ Ｐゴシック" pitchFamily="48" charset="-128"/>
                <a:cs typeface="ＭＳ Ｐゴシック" pitchFamily="48" charset="-128"/>
              </a:rPr>
              <a:t>Audience members who use Twitter during a live presentation will often assume the speaker is not paying attention to their comments, so they may be more prone to be snarky or say things they wouldn’t say to you face-to-face. Prevent this dynamic at the outset by publicly welcoming audience members using Twitter and let them know you’ll be monitoring what they write, and possibly reading aloud to the whole audience what they tweet.”</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25</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48" charset="-128"/>
                <a:cs typeface="ＭＳ Ｐゴシック" pitchFamily="48" charset="-128"/>
              </a:rPr>
              <a:t>“When you (take</a:t>
            </a:r>
            <a:r>
              <a:rPr lang="en-US" sz="1200" kern="1200" baseline="0" dirty="0" smtClean="0">
                <a:solidFill>
                  <a:schemeClr val="tx1"/>
                </a:solidFill>
                <a:latin typeface="+mn-lt"/>
                <a:ea typeface="ＭＳ Ｐゴシック" pitchFamily="48" charset="-128"/>
                <a:cs typeface="ＭＳ Ｐゴシック" pitchFamily="48" charset="-128"/>
              </a:rPr>
              <a:t> a Twitter) break</a:t>
            </a:r>
            <a:r>
              <a:rPr lang="en-US" sz="1200" kern="1200" dirty="0" smtClean="0">
                <a:solidFill>
                  <a:schemeClr val="tx1"/>
                </a:solidFill>
                <a:latin typeface="+mn-lt"/>
                <a:ea typeface="ＭＳ Ｐゴシック" pitchFamily="48" charset="-128"/>
                <a:cs typeface="ＭＳ Ｐゴシック" pitchFamily="48" charset="-128"/>
              </a:rPr>
              <a:t>, switch over to a browser, review the audience tweets and respond to questions both from the backchannel and from the live audience. These breaks give you the chance to take the temperature of the audience, make sure you’re on track, and to make any adjustments to your presentation based on the feedback you get.”</a:t>
            </a:r>
          </a:p>
        </p:txBody>
      </p:sp>
      <p:sp>
        <p:nvSpPr>
          <p:cNvPr id="4" name="Slide Number Placeholder 3"/>
          <p:cNvSpPr>
            <a:spLocks noGrp="1"/>
          </p:cNvSpPr>
          <p:nvPr>
            <p:ph type="sldNum" sz="quarter" idx="10"/>
          </p:nvPr>
        </p:nvSpPr>
        <p:spPr/>
        <p:txBody>
          <a:bodyPr/>
          <a:lstStyle/>
          <a:p>
            <a:fld id="{8954E0C0-7263-45AD-BDE4-6C593E369808}" type="slidenum">
              <a:rPr lang="en-US" smtClean="0"/>
              <a:pPr/>
              <a:t>26</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latin typeface="+mn-lt"/>
                <a:ea typeface="ＭＳ Ｐゴシック" pitchFamily="48" charset="-128"/>
                <a:cs typeface="ＭＳ Ｐゴシック" pitchFamily="48" charset="-128"/>
              </a:rPr>
              <a:t>you may find that audience members made negative remarks or even heckled you. What should you do? You’ll need to make a judgment call here –- if you can’t do anything about the issue, or if it reflects the personal view of that one person, you might just ignore it.</a:t>
            </a:r>
          </a:p>
          <a:p>
            <a:r>
              <a:rPr lang="en-US" sz="1200" kern="1200" dirty="0" smtClean="0">
                <a:solidFill>
                  <a:schemeClr val="tx1"/>
                </a:solidFill>
                <a:latin typeface="+mn-lt"/>
                <a:ea typeface="ＭＳ Ｐゴシック" pitchFamily="48" charset="-128"/>
                <a:cs typeface="ＭＳ Ｐゴシック" pitchFamily="48" charset="-128"/>
              </a:rPr>
              <a:t>But if the comment is disruptive and you see it’s affecting the comments of others, you may need to address it directly.”</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27</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latin typeface="+mn-lt"/>
                <a:ea typeface="ＭＳ Ｐゴシック" pitchFamily="48" charset="-128"/>
                <a:cs typeface="ＭＳ Ｐゴシック" pitchFamily="48" charset="-128"/>
              </a:rPr>
              <a:t>Trying to deliver your presentation while monitoring the information flowing from the </a:t>
            </a:r>
            <a:r>
              <a:rPr lang="en-US" sz="1200" kern="1200" dirty="0" err="1" smtClean="0">
                <a:solidFill>
                  <a:schemeClr val="tx1"/>
                </a:solidFill>
                <a:latin typeface="+mn-lt"/>
                <a:ea typeface="ＭＳ Ｐゴシック" pitchFamily="48" charset="-128"/>
                <a:cs typeface="ＭＳ Ｐゴシック" pitchFamily="48" charset="-128"/>
              </a:rPr>
              <a:t>Twitterstream</a:t>
            </a:r>
            <a:r>
              <a:rPr lang="en-US" sz="1200" kern="1200" dirty="0" smtClean="0">
                <a:solidFill>
                  <a:schemeClr val="tx1"/>
                </a:solidFill>
                <a:latin typeface="+mn-lt"/>
                <a:ea typeface="ＭＳ Ｐゴシック" pitchFamily="48" charset="-128"/>
                <a:cs typeface="ＭＳ Ｐゴシック" pitchFamily="48" charset="-128"/>
              </a:rPr>
              <a:t> can be difficult. If it’s too much to do both, which is the case for most people, focus on your delivery first, then engage the backchannel when you turn your attention to it during Twitter breaks”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28</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29</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30</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live example</a:t>
            </a:r>
            <a:r>
              <a:rPr lang="en-US" baseline="0" dirty="0" smtClean="0"/>
              <a:t> is at:</a:t>
            </a:r>
          </a:p>
          <a:p>
            <a:r>
              <a:rPr lang="en-US" sz="1200" u="sng" kern="1200" dirty="0" smtClean="0">
                <a:solidFill>
                  <a:schemeClr val="tx1"/>
                </a:solidFill>
                <a:effectLst/>
                <a:latin typeface="+mn-lt"/>
                <a:ea typeface="ＭＳ Ｐゴシック" pitchFamily="48" charset="-128"/>
                <a:cs typeface="ＭＳ Ｐゴシック" pitchFamily="48" charset="-128"/>
                <a:hlinkClick r:id="rId3"/>
              </a:rPr>
              <a:t>http://www.polleverywhere.com/multiple_choice_polls/MTkxNTY4MTc4Nw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31</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a:t>
            </a:r>
            <a:r>
              <a:rPr lang="en-US" baseline="0" dirty="0" smtClean="0"/>
              <a:t> shot is i</a:t>
            </a:r>
            <a:r>
              <a:rPr lang="en-US" dirty="0" smtClean="0"/>
              <a:t>n case the live example doesn’t show up because of a lack of internet connectivity.</a:t>
            </a:r>
          </a:p>
          <a:p>
            <a:r>
              <a:rPr lang="en-US" dirty="0" smtClean="0"/>
              <a:t>Preferable to use: </a:t>
            </a:r>
            <a:r>
              <a:rPr lang="en-US" sz="1200" u="sng" kern="1200" dirty="0" smtClean="0">
                <a:solidFill>
                  <a:schemeClr val="tx1"/>
                </a:solidFill>
                <a:effectLst/>
                <a:latin typeface="+mn-lt"/>
                <a:ea typeface="ＭＳ Ｐゴシック" pitchFamily="48" charset="-128"/>
                <a:cs typeface="ＭＳ Ｐゴシック" pitchFamily="48" charset="-128"/>
                <a:hlinkClick r:id="rId3"/>
              </a:rPr>
              <a:t>http://www.polleverywhere.com/multiple_choice_polls/MTkxNTY4MTc4Nw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32</a:t>
            </a:fld>
            <a:endParaRPr lang="en-US"/>
          </a:p>
        </p:txBody>
      </p:sp>
    </p:spTree>
    <p:extLst>
      <p:ext uri="{BB962C8B-B14F-4D97-AF65-F5344CB8AC3E}">
        <p14:creationId xmlns:p14="http://schemas.microsoft.com/office/powerpoint/2010/main" val="34809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Fragile,</a:t>
            </a:r>
            <a:r>
              <a:rPr lang="en-US" baseline="0" dirty="0" smtClean="0"/>
              <a:t> Handle With Care, This End Up</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a:p>
        </p:txBody>
      </p:sp>
    </p:spTree>
    <p:extLst>
      <p:ext uri="{BB962C8B-B14F-4D97-AF65-F5344CB8AC3E}">
        <p14:creationId xmlns:p14="http://schemas.microsoft.com/office/powerpoint/2010/main" val="152782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Fragile,</a:t>
            </a:r>
            <a:r>
              <a:rPr lang="en-US" baseline="0" dirty="0" smtClean="0"/>
              <a:t> Handle With Care, This End Up</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extLst>
      <p:ext uri="{BB962C8B-B14F-4D97-AF65-F5344CB8AC3E}">
        <p14:creationId xmlns:p14="http://schemas.microsoft.com/office/powerpoint/2010/main" val="152782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EXERCISE 1 Can you find this</a:t>
            </a:r>
            <a:r>
              <a:rPr lang="en-US" u="sng" baseline="0" dirty="0" smtClean="0"/>
              <a:t> with your device and Twitter client?</a:t>
            </a:r>
          </a:p>
          <a:p>
            <a:r>
              <a:rPr lang="en-US" baseline="0" dirty="0" smtClean="0"/>
              <a:t>Hint: It may be easiest to look for @</a:t>
            </a:r>
            <a:r>
              <a:rPr lang="en-US" baseline="0" dirty="0" err="1" smtClean="0"/>
              <a:t>MiamiCIO’s</a:t>
            </a:r>
            <a:r>
              <a:rPr lang="en-US" baseline="0" dirty="0" smtClean="0"/>
              <a:t> Twitter stream and scroll backwards in time until October 21</a:t>
            </a:r>
            <a:r>
              <a:rPr lang="en-US" baseline="30000" dirty="0" smtClean="0"/>
              <a:t>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extLst>
      <p:ext uri="{BB962C8B-B14F-4D97-AF65-F5344CB8AC3E}">
        <p14:creationId xmlns:p14="http://schemas.microsoft.com/office/powerpoint/2010/main" val="218802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EXERCISE 1 Can you find this</a:t>
            </a:r>
            <a:r>
              <a:rPr lang="en-US" u="sng" baseline="0" dirty="0" smtClean="0"/>
              <a:t> with your device and Twitter client?</a:t>
            </a:r>
          </a:p>
          <a:p>
            <a:r>
              <a:rPr lang="en-US" baseline="0" dirty="0" smtClean="0"/>
              <a:t>Hint: Search directly for #edu11</a:t>
            </a:r>
          </a:p>
          <a:p>
            <a:r>
              <a:rPr lang="en-US" baseline="0" dirty="0" smtClean="0"/>
              <a:t>Warning: If #edu11 hasn’t been used for a long time, you may not find it by searching with some clients.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extLst>
      <p:ext uri="{BB962C8B-B14F-4D97-AF65-F5344CB8AC3E}">
        <p14:creationId xmlns:p14="http://schemas.microsoft.com/office/powerpoint/2010/main" val="218802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How do we know this?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You’ll find this on the conference website</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Presenter’s shortcut if you’re already</a:t>
            </a:r>
            <a:r>
              <a:rPr lang="en-US" baseline="0" dirty="0" smtClean="0"/>
              <a:t> logged into Twitter:</a:t>
            </a:r>
          </a:p>
          <a:p>
            <a:r>
              <a:rPr lang="en-US" dirty="0" smtClean="0"/>
              <a:t>https://</a:t>
            </a:r>
            <a:r>
              <a:rPr lang="en-US" dirty="0" err="1" smtClean="0"/>
              <a:t>twitter.com</a:t>
            </a:r>
            <a:r>
              <a:rPr lang="en-US" dirty="0" smtClean="0"/>
              <a:t>/#!/search/</a:t>
            </a:r>
            <a:r>
              <a:rPr lang="en-US" dirty="0" err="1" smtClean="0"/>
              <a:t>realtime</a:t>
            </a:r>
            <a:r>
              <a:rPr lang="en-US" dirty="0" smtClean="0"/>
              <a:t>/%23mwrc12</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extLst>
      <p:ext uri="{BB962C8B-B14F-4D97-AF65-F5344CB8AC3E}">
        <p14:creationId xmlns:p14="http://schemas.microsoft.com/office/powerpoint/2010/main" val="236688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content tell us about the conference so far?</a:t>
            </a:r>
          </a:p>
          <a:p>
            <a:r>
              <a:rPr lang="en-US" dirty="0" smtClean="0"/>
              <a:t>Can</a:t>
            </a:r>
            <a:r>
              <a:rPr lang="en-US" baseline="0" dirty="0" smtClean="0"/>
              <a:t> we tell what sessions are “hot”? Are there people here at the conference we weren’t expecting to be here?</a:t>
            </a:r>
          </a:p>
          <a:p>
            <a:r>
              <a:rPr lang="en-US" baseline="0" dirty="0" smtClean="0"/>
              <a:t>Is there a more interesting session going on right now?</a:t>
            </a:r>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a:p>
        </p:txBody>
      </p:sp>
    </p:spTree>
    <p:extLst>
      <p:ext uri="{BB962C8B-B14F-4D97-AF65-F5344CB8AC3E}">
        <p14:creationId xmlns:p14="http://schemas.microsoft.com/office/powerpoint/2010/main" val="236688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3/22/12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3/22/12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3/22/12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3/22/12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3/22/12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3/22/12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3/22/12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3/22/12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3/22/12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4568"/>
            <a:ext cx="9144000" cy="537450"/>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inyurl.com/mwrctwitter20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tinyurl.com/mwrctwitter20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hyperlink" Target="https://twitter.com/%23!/search/realtime/%23mwrc12"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hyperlink" Target="https://twitter.com/%23!/search/realtime/%23mwrc12"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tinyurl.com/mwrctwitter20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tinyurl.com/mwrctwitter20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tinyurl.com/mwrctwitter20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hyperlink" Target="https://twitter.com/%23!/search/realtime/%23MWRC" TargetMode="External"/><Relationship Id="rId5" Type="http://schemas.openxmlformats.org/officeDocument/2006/relationships/hyperlink" Target="https://twitter.com/%23!/search/realtime/EDUCAUSE%20Midwest" TargetMode="External"/><Relationship Id="rId6" Type="http://schemas.openxmlformats.org/officeDocument/2006/relationships/hyperlink" Target="https://twitter.com/%23!/search/realtime/Midwest%20Regional" TargetMode="External"/><Relationship Id="rId7" Type="http://schemas.openxmlformats.org/officeDocument/2006/relationships/hyperlink" Target="https://twitter.com/%23!/search/realtime/Linda%20Baer" TargetMode="External"/><Relationship Id="rId8" Type="http://schemas.openxmlformats.org/officeDocument/2006/relationships/hyperlink" Target="https://twitter.com/%23!/search/realtime/MWRC12"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hyperlink" Target="https://twitter.com/%23!/search/realtime/%23MWRC" TargetMode="External"/><Relationship Id="rId5" Type="http://schemas.openxmlformats.org/officeDocument/2006/relationships/hyperlink" Target="https://twitter.com/%23!/search/realtime/EDUCAUSE%20Midwest" TargetMode="External"/><Relationship Id="rId6" Type="http://schemas.openxmlformats.org/officeDocument/2006/relationships/hyperlink" Target="https://twitter.com/%23!/search/realtime/Midwest%20Regional" TargetMode="External"/><Relationship Id="rId7" Type="http://schemas.openxmlformats.org/officeDocument/2006/relationships/hyperlink" Target="https://twitter.com/%23!/search/realtime/Linda%20Baer" TargetMode="External"/><Relationship Id="rId8" Type="http://schemas.openxmlformats.org/officeDocument/2006/relationships/hyperlink" Target="https://twitter.com/%23!/search/realtime/MWRC12"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educause.edu/MWRC12/Program/SESS43" TargetMode="External"/><Relationship Id="rId3" Type="http://schemas.openxmlformats.org/officeDocument/2006/relationships/hyperlink" Target="http://tinyurl.com/mwrctwitter20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tinyurl.com/mwrctwitter202" TargetMode="External"/><Relationship Id="rId5" Type="http://schemas.openxmlformats.org/officeDocument/2006/relationships/hyperlink" Target="http://chronicle.com/article/Conference-Humiliation-/49185/"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hyperlink" Target="http://tinyurl.com/mwrctwitter202" TargetMode="External"/><Relationship Id="rId4" Type="http://schemas.openxmlformats.org/officeDocument/2006/relationships/image" Target="../media/image5.jpeg"/><Relationship Id="rId5" Type="http://schemas.openxmlformats.org/officeDocument/2006/relationships/hyperlink" Target="http://www.polleverywhere.com/multiple_choice_polls/MTkxNTY4MTc4Nw"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tiff"/></Relationships>
</file>

<file path=ppt/slides/_rels/slide33.xml.rels><?xml version="1.0" encoding="UTF-8" standalone="yes"?>
<Relationships xmlns="http://schemas.openxmlformats.org/package/2006/relationships"><Relationship Id="rId3" Type="http://schemas.openxmlformats.org/officeDocument/2006/relationships/hyperlink" Target="mailto:david@uwm.edu" TargetMode="External"/><Relationship Id="rId4" Type="http://schemas.openxmlformats.org/officeDocument/2006/relationships/hyperlink" Target="http://www.educause.edu/MWRC12/Program/SESS43" TargetMode="External"/><Relationship Id="rId5"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hyperlink" Target="mailto:beths@uwm.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tinyurl.com/mwrctwitter20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net.educause.edu/ir/library/pdf/ELI7057.pdf" TargetMode="External"/><Relationship Id="rId4"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tinyurl.com/mwrctwitter2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twitter.com/articles/49309-what-are-hashtags-symbols" TargetMode="External"/><Relationship Id="rId4" Type="http://schemas.openxmlformats.org/officeDocument/2006/relationships/hyperlink" Target="http://tinyurl.com/mwrctwitter202"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a:latin typeface="Arial" charset="0"/>
                <a:ea typeface="ＭＳ Ｐゴシック" pitchFamily="96" charset="-128"/>
              </a:rPr>
              <a:t>Experience IT: Twitter 202: Best Practices in </a:t>
            </a:r>
            <a:r>
              <a:rPr lang="en-US" cap="none" dirty="0" err="1">
                <a:latin typeface="Arial" charset="0"/>
                <a:ea typeface="ＭＳ Ｐゴシック" pitchFamily="96" charset="-128"/>
              </a:rPr>
              <a:t>Backchanneling</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Beth Schaefer &amp; David Stack |  March 26, 2012</a:t>
            </a:r>
            <a:endParaRPr lang="en-US" dirty="0" smtClean="0">
              <a:latin typeface="Arial" charset="0"/>
              <a:ea typeface="ＭＳ Ｐゴシック" pitchFamily="96" charset="-128"/>
            </a:endParaRPr>
          </a:p>
        </p:txBody>
      </p:sp>
      <p:sp>
        <p:nvSpPr>
          <p:cNvPr id="2" name="TextBox 1"/>
          <p:cNvSpPr txBox="1"/>
          <p:nvPr/>
        </p:nvSpPr>
        <p:spPr>
          <a:xfrm>
            <a:off x="463176" y="4601884"/>
            <a:ext cx="8411883" cy="1169551"/>
          </a:xfrm>
          <a:prstGeom prst="rect">
            <a:avLst/>
          </a:prstGeom>
          <a:noFill/>
        </p:spPr>
        <p:txBody>
          <a:bodyPr wrap="square" rtlCol="0">
            <a:spAutoFit/>
          </a:bodyPr>
          <a:lstStyle/>
          <a:p>
            <a:r>
              <a:rPr lang="en-US" sz="1400" dirty="0"/>
              <a:t>Copyright </a:t>
            </a:r>
            <a:r>
              <a:rPr lang="en-US" sz="1400" dirty="0" smtClean="0"/>
              <a:t>Regents of the University of Wisconsin System 2012. </a:t>
            </a:r>
            <a:r>
              <a:rPr lang="en-US" sz="1400"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4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is the Official </a:t>
            </a:r>
            <a:r>
              <a:rPr lang="en-US" cap="none" dirty="0">
                <a:latin typeface="Arial" charset="0"/>
                <a:ea typeface="ＭＳ Ｐゴシック" pitchFamily="96" charset="-128"/>
              </a:rPr>
              <a:t>B</a:t>
            </a:r>
            <a:r>
              <a:rPr lang="en-US" cap="none" dirty="0" smtClean="0">
                <a:latin typeface="Arial" charset="0"/>
                <a:ea typeface="ＭＳ Ｐゴシック" pitchFamily="96" charset="-128"/>
              </a:rPr>
              <a:t>ackchannel </a:t>
            </a:r>
            <a:r>
              <a:rPr lang="en-US" cap="none" dirty="0" err="1">
                <a:latin typeface="Arial" charset="0"/>
                <a:ea typeface="ＭＳ Ｐゴシック" pitchFamily="96" charset="-128"/>
              </a:rPr>
              <a:t>H</a:t>
            </a:r>
            <a:r>
              <a:rPr lang="en-US" cap="none" dirty="0" err="1" smtClean="0">
                <a:latin typeface="Arial" charset="0"/>
                <a:ea typeface="ＭＳ Ｐゴシック" pitchFamily="96" charset="-128"/>
              </a:rPr>
              <a:t>ashtag</a:t>
            </a:r>
            <a:r>
              <a:rPr lang="en-US" cap="none" dirty="0" smtClean="0">
                <a:latin typeface="Arial" charset="0"/>
                <a:ea typeface="ＭＳ Ｐゴシック" pitchFamily="96" charset="-128"/>
              </a:rPr>
              <a:t>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2"/>
              </a:rPr>
              <a:t>tinyurl.com/mwrctwitter202</a:t>
            </a:r>
            <a:r>
              <a:rPr lang="en-US" b="1" dirty="0"/>
              <a:t/>
            </a:r>
            <a:br>
              <a:rPr lang="en-US" b="1" dirty="0"/>
            </a:br>
            <a:endParaRPr lang="en-US" dirty="0"/>
          </a:p>
        </p:txBody>
      </p:sp>
    </p:spTree>
    <p:extLst>
      <p:ext uri="{BB962C8B-B14F-4D97-AF65-F5344CB8AC3E}">
        <p14:creationId xmlns:p14="http://schemas.microsoft.com/office/powerpoint/2010/main" val="32269249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is the Official </a:t>
            </a:r>
            <a:r>
              <a:rPr lang="en-US" cap="none" dirty="0">
                <a:latin typeface="Arial" charset="0"/>
                <a:ea typeface="ＭＳ Ｐゴシック" pitchFamily="96" charset="-128"/>
              </a:rPr>
              <a:t>B</a:t>
            </a:r>
            <a:r>
              <a:rPr lang="en-US" cap="none" dirty="0" smtClean="0">
                <a:latin typeface="Arial" charset="0"/>
                <a:ea typeface="ＭＳ Ｐゴシック" pitchFamily="96" charset="-128"/>
              </a:rPr>
              <a:t>ackchannel </a:t>
            </a:r>
            <a:r>
              <a:rPr lang="en-US" cap="none" dirty="0" err="1">
                <a:latin typeface="Arial" charset="0"/>
                <a:ea typeface="ＭＳ Ｐゴシック" pitchFamily="96" charset="-128"/>
              </a:rPr>
              <a:t>H</a:t>
            </a:r>
            <a:r>
              <a:rPr lang="en-US" cap="none" dirty="0" err="1" smtClean="0">
                <a:latin typeface="Arial" charset="0"/>
                <a:ea typeface="ＭＳ Ｐゴシック" pitchFamily="96" charset="-128"/>
              </a:rPr>
              <a:t>ashtag</a:t>
            </a:r>
            <a:r>
              <a:rPr lang="en-US" cap="none" dirty="0" smtClean="0">
                <a:latin typeface="Arial" charset="0"/>
                <a:ea typeface="ＭＳ Ｐゴシック" pitchFamily="96" charset="-128"/>
              </a:rPr>
              <a:t>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896471" y="2136588"/>
            <a:ext cx="6604000" cy="830997"/>
          </a:xfrm>
          <a:prstGeom prst="rect">
            <a:avLst/>
          </a:prstGeom>
          <a:noFill/>
        </p:spPr>
        <p:txBody>
          <a:bodyPr wrap="square" rtlCol="0">
            <a:spAutoFit/>
          </a:bodyPr>
          <a:lstStyle/>
          <a:p>
            <a:pPr algn="ctr"/>
            <a:r>
              <a:rPr lang="en-US" sz="4800" b="1" dirty="0" smtClean="0">
                <a:solidFill>
                  <a:srgbClr val="0000FF"/>
                </a:solidFill>
              </a:rPr>
              <a:t>#MWRC12</a:t>
            </a:r>
          </a:p>
        </p:txBody>
      </p:sp>
    </p:spTree>
    <p:extLst>
      <p:ext uri="{BB962C8B-B14F-4D97-AF65-F5344CB8AC3E}">
        <p14:creationId xmlns:p14="http://schemas.microsoft.com/office/powerpoint/2010/main" val="28169028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Find th</a:t>
            </a:r>
            <a:r>
              <a:rPr lang="en-US" cap="none" dirty="0" smtClean="0">
                <a:latin typeface="Arial" charset="0"/>
                <a:ea typeface="ＭＳ Ｐゴシック" pitchFamily="96" charset="-128"/>
              </a:rPr>
              <a:t>e Official</a:t>
            </a:r>
            <a:r>
              <a:rPr lang="en-US" cap="none" dirty="0" smtClean="0">
                <a:latin typeface="Arial" charset="0"/>
                <a:ea typeface="ＭＳ Ｐゴシック" pitchFamily="96" charset="-128"/>
              </a:rPr>
              <a:t> </a:t>
            </a:r>
            <a:r>
              <a:rPr lang="en-US" cap="none" dirty="0">
                <a:latin typeface="Arial" charset="0"/>
                <a:ea typeface="ＭＳ Ｐゴシック" pitchFamily="96" charset="-128"/>
              </a:rPr>
              <a:t>B</a:t>
            </a:r>
            <a:r>
              <a:rPr lang="en-US" cap="none" dirty="0" smtClean="0">
                <a:latin typeface="Arial" charset="0"/>
                <a:ea typeface="ＭＳ Ｐゴシック" pitchFamily="96" charset="-128"/>
              </a:rPr>
              <a:t>ackchannel on Your </a:t>
            </a:r>
            <a:r>
              <a:rPr lang="en-US" cap="none" dirty="0">
                <a:latin typeface="Arial" charset="0"/>
                <a:ea typeface="ＭＳ Ｐゴシック" pitchFamily="96" charset="-128"/>
              </a:rPr>
              <a:t>D</a:t>
            </a:r>
            <a:r>
              <a:rPr lang="en-US" cap="none" dirty="0" smtClean="0">
                <a:latin typeface="Arial" charset="0"/>
                <a:ea typeface="ＭＳ Ｐゴシック" pitchFamily="96" charset="-128"/>
              </a:rPr>
              <a:t>evice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896471" y="2136588"/>
            <a:ext cx="6604000" cy="830997"/>
          </a:xfrm>
          <a:prstGeom prst="rect">
            <a:avLst/>
          </a:prstGeom>
          <a:noFill/>
        </p:spPr>
        <p:txBody>
          <a:bodyPr wrap="square" rtlCol="0">
            <a:spAutoFit/>
          </a:bodyPr>
          <a:lstStyle/>
          <a:p>
            <a:pPr algn="ctr"/>
            <a:r>
              <a:rPr lang="en-US" sz="4800" b="1" dirty="0" smtClean="0">
                <a:solidFill>
                  <a:srgbClr val="660066"/>
                </a:solidFill>
                <a:hlinkClick r:id="rId4"/>
              </a:rPr>
              <a:t>#MWRC12</a:t>
            </a:r>
            <a:endParaRPr lang="en-US" sz="4800" b="1" dirty="0" smtClean="0">
              <a:solidFill>
                <a:srgbClr val="660066"/>
              </a:solidFill>
            </a:endParaRPr>
          </a:p>
        </p:txBody>
      </p:sp>
    </p:spTree>
    <p:extLst>
      <p:ext uri="{BB962C8B-B14F-4D97-AF65-F5344CB8AC3E}">
        <p14:creationId xmlns:p14="http://schemas.microsoft.com/office/powerpoint/2010/main" val="29862287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Find the Official </a:t>
            </a:r>
            <a:r>
              <a:rPr lang="en-US" cap="none" dirty="0">
                <a:latin typeface="Arial" charset="0"/>
                <a:ea typeface="ＭＳ Ｐゴシック" pitchFamily="96" charset="-128"/>
              </a:rPr>
              <a:t>B</a:t>
            </a:r>
            <a:r>
              <a:rPr lang="en-US" cap="none" dirty="0" smtClean="0">
                <a:latin typeface="Arial" charset="0"/>
                <a:ea typeface="ＭＳ Ｐゴシック" pitchFamily="96" charset="-128"/>
              </a:rPr>
              <a:t>ackchannel on Your </a:t>
            </a:r>
            <a:r>
              <a:rPr lang="en-US" cap="none" dirty="0">
                <a:latin typeface="Arial" charset="0"/>
                <a:ea typeface="ＭＳ Ｐゴシック" pitchFamily="96" charset="-128"/>
              </a:rPr>
              <a:t>D</a:t>
            </a:r>
            <a:r>
              <a:rPr lang="en-US" cap="none" dirty="0" smtClean="0">
                <a:latin typeface="Arial" charset="0"/>
                <a:ea typeface="ＭＳ Ｐゴシック" pitchFamily="96" charset="-128"/>
              </a:rPr>
              <a:t>evice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896471" y="2136588"/>
            <a:ext cx="7351058" cy="2739211"/>
          </a:xfrm>
          <a:prstGeom prst="rect">
            <a:avLst/>
          </a:prstGeom>
          <a:noFill/>
        </p:spPr>
        <p:txBody>
          <a:bodyPr wrap="square" rtlCol="0">
            <a:spAutoFit/>
          </a:bodyPr>
          <a:lstStyle/>
          <a:p>
            <a:pPr algn="ctr"/>
            <a:r>
              <a:rPr lang="en-US" sz="4800" b="1" dirty="0" smtClean="0">
                <a:solidFill>
                  <a:srgbClr val="FF0000"/>
                </a:solidFill>
                <a:hlinkClick r:id="rId4"/>
              </a:rPr>
              <a:t>#MWRC12</a:t>
            </a:r>
            <a:endParaRPr lang="en-US" sz="4800" b="1" dirty="0" smtClean="0">
              <a:solidFill>
                <a:srgbClr val="FF0000"/>
              </a:solidFill>
            </a:endParaRPr>
          </a:p>
          <a:p>
            <a:pPr algn="ctr"/>
            <a:endParaRPr lang="en-US" sz="4800" b="1" dirty="0">
              <a:solidFill>
                <a:srgbClr val="FF0000"/>
              </a:solidFill>
            </a:endParaRPr>
          </a:p>
          <a:p>
            <a:pPr lvl="0" algn="ctr"/>
            <a:r>
              <a:rPr lang="en-US" sz="2800" b="1" dirty="0" smtClean="0"/>
              <a:t>Any </a:t>
            </a:r>
            <a:r>
              <a:rPr lang="en-US" sz="2800" b="1" dirty="0"/>
              <a:t>comments about </a:t>
            </a:r>
            <a:r>
              <a:rPr lang="en-US" sz="2800" b="1" dirty="0" smtClean="0"/>
              <a:t>what you’ve found?</a:t>
            </a:r>
            <a:endParaRPr lang="en-US" sz="2800" b="1" dirty="0"/>
          </a:p>
          <a:p>
            <a:pPr algn="ctr"/>
            <a:endParaRPr lang="en-US" sz="4800" b="1" dirty="0" smtClean="0">
              <a:solidFill>
                <a:srgbClr val="FF0000"/>
              </a:solidFill>
            </a:endParaRPr>
          </a:p>
        </p:txBody>
      </p:sp>
    </p:spTree>
    <p:extLst>
      <p:ext uri="{BB962C8B-B14F-4D97-AF65-F5344CB8AC3E}">
        <p14:creationId xmlns:p14="http://schemas.microsoft.com/office/powerpoint/2010/main" val="13294766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Contribute Something to the Official </a:t>
            </a:r>
            <a:r>
              <a:rPr lang="en-US" cap="none" dirty="0">
                <a:latin typeface="Arial" charset="0"/>
                <a:ea typeface="ＭＳ Ｐゴシック" pitchFamily="96" charset="-128"/>
              </a:rPr>
              <a:t>B</a:t>
            </a:r>
            <a:r>
              <a:rPr lang="en-US" cap="none" dirty="0" smtClean="0">
                <a:latin typeface="Arial" charset="0"/>
                <a:ea typeface="ＭＳ Ｐゴシック" pitchFamily="96" charset="-128"/>
              </a:rPr>
              <a:t>ackchannel </a:t>
            </a:r>
            <a:r>
              <a:rPr lang="en-US" cap="none" dirty="0">
                <a:latin typeface="Arial" charset="0"/>
                <a:ea typeface="ＭＳ Ｐゴシック" pitchFamily="96" charset="-128"/>
              </a:rPr>
              <a:t>N</a:t>
            </a:r>
            <a:r>
              <a:rPr lang="en-US" cap="none" dirty="0" smtClean="0">
                <a:latin typeface="Arial" charset="0"/>
                <a:ea typeface="ＭＳ Ｐゴシック" pitchFamily="96" charset="-128"/>
              </a:rPr>
              <a:t>ow </a:t>
            </a:r>
            <a:r>
              <a:rPr lang="en-US" cap="none" dirty="0">
                <a:latin typeface="Arial" charset="0"/>
                <a:ea typeface="ＭＳ Ｐゴシック" pitchFamily="96" charset="-128"/>
              </a:rPr>
              <a:t>U</a:t>
            </a:r>
            <a:r>
              <a:rPr lang="en-US" cap="none" dirty="0" smtClean="0">
                <a:latin typeface="Arial" charset="0"/>
                <a:ea typeface="ＭＳ Ｐゴシック" pitchFamily="96" charset="-128"/>
              </a:rPr>
              <a:t>sing…</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896471" y="2136588"/>
            <a:ext cx="7351058" cy="1569660"/>
          </a:xfrm>
          <a:prstGeom prst="rect">
            <a:avLst/>
          </a:prstGeom>
          <a:noFill/>
        </p:spPr>
        <p:txBody>
          <a:bodyPr wrap="square" rtlCol="0">
            <a:spAutoFit/>
          </a:bodyPr>
          <a:lstStyle/>
          <a:p>
            <a:pPr algn="ctr"/>
            <a:r>
              <a:rPr lang="en-US" sz="4800" b="1" dirty="0" smtClean="0">
                <a:solidFill>
                  <a:srgbClr val="0000FF"/>
                </a:solidFill>
              </a:rPr>
              <a:t>#MWRC12</a:t>
            </a:r>
          </a:p>
          <a:p>
            <a:pPr algn="ctr"/>
            <a:endParaRPr lang="en-US" sz="4800" b="1" dirty="0">
              <a:solidFill>
                <a:srgbClr val="FF0000"/>
              </a:solidFill>
            </a:endParaRPr>
          </a:p>
        </p:txBody>
      </p:sp>
    </p:spTree>
    <p:extLst>
      <p:ext uri="{BB962C8B-B14F-4D97-AF65-F5344CB8AC3E}">
        <p14:creationId xmlns:p14="http://schemas.microsoft.com/office/powerpoint/2010/main" val="1422065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Might There Be Other </a:t>
            </a:r>
            <a:r>
              <a:rPr lang="en-US" i="1" cap="none" dirty="0" smtClean="0">
                <a:latin typeface="Arial" charset="0"/>
                <a:ea typeface="ＭＳ Ｐゴシック" pitchFamily="96" charset="-128"/>
              </a:rPr>
              <a:t>Unofficial</a:t>
            </a:r>
            <a:r>
              <a:rPr lang="en-US" cap="none" dirty="0" smtClean="0">
                <a:latin typeface="Arial" charset="0"/>
                <a:ea typeface="ＭＳ Ｐゴシック" pitchFamily="96" charset="-128"/>
              </a:rPr>
              <a:t> Twitter Backchannels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Tree>
    <p:extLst>
      <p:ext uri="{BB962C8B-B14F-4D97-AF65-F5344CB8AC3E}">
        <p14:creationId xmlns:p14="http://schemas.microsoft.com/office/powerpoint/2010/main" val="34061180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Try To Find Som</a:t>
            </a:r>
            <a:r>
              <a:rPr lang="en-US" cap="none" dirty="0" smtClean="0">
                <a:latin typeface="Arial" charset="0"/>
                <a:ea typeface="ＭＳ Ｐゴシック" pitchFamily="96" charset="-128"/>
              </a:rPr>
              <a:t>e </a:t>
            </a:r>
            <a:r>
              <a:rPr lang="en-US" i="1" cap="none" dirty="0" smtClean="0">
                <a:latin typeface="Arial" charset="0"/>
                <a:ea typeface="ＭＳ Ｐゴシック" pitchFamily="96" charset="-128"/>
              </a:rPr>
              <a:t>Unofficial</a:t>
            </a:r>
            <a:r>
              <a:rPr lang="en-US" cap="none" dirty="0" smtClean="0">
                <a:latin typeface="Arial" charset="0"/>
                <a:ea typeface="ＭＳ Ｐゴシック" pitchFamily="96" charset="-128"/>
              </a:rPr>
              <a:t> Twitter Content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Tree>
    <p:extLst>
      <p:ext uri="{BB962C8B-B14F-4D97-AF65-F5344CB8AC3E}">
        <p14:creationId xmlns:p14="http://schemas.microsoft.com/office/powerpoint/2010/main" val="535500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Try To Find An </a:t>
            </a:r>
            <a:r>
              <a:rPr lang="en-US" i="1" cap="none" dirty="0" smtClean="0">
                <a:latin typeface="Arial" charset="0"/>
                <a:ea typeface="ＭＳ Ｐゴシック" pitchFamily="96" charset="-128"/>
              </a:rPr>
              <a:t>Unofficial</a:t>
            </a:r>
            <a:r>
              <a:rPr lang="en-US" cap="none" dirty="0" smtClean="0">
                <a:latin typeface="Arial" charset="0"/>
                <a:ea typeface="ＭＳ Ｐゴシック" pitchFamily="96" charset="-128"/>
              </a:rPr>
              <a:t> Twitter Backchannel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2121646" y="2271059"/>
            <a:ext cx="5451708" cy="2246769"/>
          </a:xfrm>
          <a:prstGeom prst="rect">
            <a:avLst/>
          </a:prstGeom>
          <a:noFill/>
        </p:spPr>
        <p:txBody>
          <a:bodyPr wrap="none" rtlCol="0">
            <a:spAutoFit/>
          </a:bodyPr>
          <a:lstStyle/>
          <a:p>
            <a:r>
              <a:rPr lang="en-US" sz="2800" dirty="0" smtClean="0">
                <a:hlinkClick r:id="rId4"/>
              </a:rPr>
              <a:t>#MWRC</a:t>
            </a:r>
            <a:r>
              <a:rPr lang="en-US" sz="2800" dirty="0" smtClean="0"/>
              <a:t>     </a:t>
            </a:r>
            <a:r>
              <a:rPr lang="en-US" sz="2800" dirty="0" smtClean="0">
                <a:hlinkClick r:id="rId5"/>
              </a:rPr>
              <a:t>EDUCAUSE Midwest</a:t>
            </a:r>
            <a:endParaRPr lang="en-US" sz="2800" dirty="0" smtClean="0"/>
          </a:p>
          <a:p>
            <a:endParaRPr lang="en-US" sz="2800" dirty="0" smtClean="0"/>
          </a:p>
          <a:p>
            <a:r>
              <a:rPr lang="en-US" sz="2800" dirty="0" smtClean="0">
                <a:hlinkClick r:id="rId6"/>
              </a:rPr>
              <a:t>Midwest Regional</a:t>
            </a:r>
            <a:r>
              <a:rPr lang="en-US" sz="2800" dirty="0" smtClean="0"/>
              <a:t>      </a:t>
            </a:r>
            <a:r>
              <a:rPr lang="en-US" sz="2800" dirty="0" smtClean="0">
                <a:hlinkClick r:id="rId7"/>
              </a:rPr>
              <a:t>Linda Baer</a:t>
            </a:r>
            <a:endParaRPr lang="en-US" sz="2800" dirty="0" smtClean="0"/>
          </a:p>
          <a:p>
            <a:endParaRPr lang="en-US" sz="2800" dirty="0"/>
          </a:p>
          <a:p>
            <a:r>
              <a:rPr lang="en-US" sz="2800" dirty="0" smtClean="0">
                <a:hlinkClick r:id="rId8"/>
              </a:rPr>
              <a:t>MWRC12</a:t>
            </a:r>
            <a:r>
              <a:rPr lang="en-US" sz="2800" dirty="0" smtClean="0"/>
              <a:t> </a:t>
            </a:r>
            <a:endParaRPr lang="en-US" sz="2800" dirty="0"/>
          </a:p>
        </p:txBody>
      </p:sp>
    </p:spTree>
    <p:extLst>
      <p:ext uri="{BB962C8B-B14F-4D97-AF65-F5344CB8AC3E}">
        <p14:creationId xmlns:p14="http://schemas.microsoft.com/office/powerpoint/2010/main" val="8811211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Exercise: Try To Find An </a:t>
            </a:r>
            <a:r>
              <a:rPr lang="en-US" i="1" cap="none" dirty="0" smtClean="0">
                <a:latin typeface="Arial" charset="0"/>
                <a:ea typeface="ＭＳ Ｐゴシック" pitchFamily="96" charset="-128"/>
              </a:rPr>
              <a:t>Unofficial</a:t>
            </a:r>
            <a:r>
              <a:rPr lang="en-US" cap="none" dirty="0" smtClean="0">
                <a:latin typeface="Arial" charset="0"/>
                <a:ea typeface="ＭＳ Ｐゴシック" pitchFamily="96" charset="-128"/>
              </a:rPr>
              <a:t> Twitter Backchannel For This Conference…</a:t>
            </a:r>
            <a:endParaRPr lang="en-US" cap="none" dirty="0" smtClean="0">
              <a:latin typeface="Arial" charset="0"/>
              <a:ea typeface="ＭＳ Ｐゴシック" pitchFamily="96" charset="-128"/>
            </a:endParaRPr>
          </a:p>
        </p:txBody>
      </p:sp>
      <p:sp>
        <p:nvSpPr>
          <p:cNvPr id="2" name="TextBox 1"/>
          <p:cNvSpPr txBox="1"/>
          <p:nvPr/>
        </p:nvSpPr>
        <p:spPr>
          <a:xfrm>
            <a:off x="2121646" y="5154707"/>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sp>
        <p:nvSpPr>
          <p:cNvPr id="3" name="TextBox 2"/>
          <p:cNvSpPr txBox="1"/>
          <p:nvPr/>
        </p:nvSpPr>
        <p:spPr>
          <a:xfrm>
            <a:off x="2121646" y="2271059"/>
            <a:ext cx="5451708" cy="2246769"/>
          </a:xfrm>
          <a:prstGeom prst="rect">
            <a:avLst/>
          </a:prstGeom>
          <a:noFill/>
        </p:spPr>
        <p:txBody>
          <a:bodyPr wrap="none" rtlCol="0">
            <a:spAutoFit/>
          </a:bodyPr>
          <a:lstStyle/>
          <a:p>
            <a:r>
              <a:rPr lang="en-US" sz="2800" dirty="0" smtClean="0">
                <a:hlinkClick r:id="rId4"/>
              </a:rPr>
              <a:t>#MWRC</a:t>
            </a:r>
            <a:r>
              <a:rPr lang="en-US" sz="2800" dirty="0" smtClean="0"/>
              <a:t>     </a:t>
            </a:r>
            <a:r>
              <a:rPr lang="en-US" sz="2800" dirty="0" smtClean="0">
                <a:hlinkClick r:id="rId5"/>
              </a:rPr>
              <a:t>EDUCAUSE Midwest</a:t>
            </a:r>
            <a:endParaRPr lang="en-US" sz="2800" dirty="0" smtClean="0"/>
          </a:p>
          <a:p>
            <a:endParaRPr lang="en-US" sz="2800" dirty="0" smtClean="0"/>
          </a:p>
          <a:p>
            <a:r>
              <a:rPr lang="en-US" sz="2800" dirty="0" smtClean="0">
                <a:hlinkClick r:id="rId6"/>
              </a:rPr>
              <a:t>Midwest Regional</a:t>
            </a:r>
            <a:r>
              <a:rPr lang="en-US" sz="2800" dirty="0" smtClean="0"/>
              <a:t>      </a:t>
            </a:r>
            <a:r>
              <a:rPr lang="en-US" sz="2800" dirty="0" smtClean="0">
                <a:hlinkClick r:id="rId7"/>
              </a:rPr>
              <a:t>Linda Baer</a:t>
            </a:r>
            <a:endParaRPr lang="en-US" sz="2800" dirty="0" smtClean="0"/>
          </a:p>
          <a:p>
            <a:endParaRPr lang="en-US" sz="2800" dirty="0"/>
          </a:p>
          <a:p>
            <a:r>
              <a:rPr lang="en-US" sz="2800" dirty="0" smtClean="0">
                <a:hlinkClick r:id="rId8"/>
              </a:rPr>
              <a:t>MWRC12</a:t>
            </a:r>
            <a:r>
              <a:rPr lang="en-US" sz="2800" dirty="0" smtClean="0"/>
              <a:t> </a:t>
            </a:r>
            <a:endParaRPr lang="en-US" sz="2800" dirty="0"/>
          </a:p>
        </p:txBody>
      </p:sp>
    </p:spTree>
    <p:extLst>
      <p:ext uri="{BB962C8B-B14F-4D97-AF65-F5344CB8AC3E}">
        <p14:creationId xmlns:p14="http://schemas.microsoft.com/office/powerpoint/2010/main" val="17748938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Two Perspectives on </a:t>
            </a:r>
            <a:r>
              <a:rPr lang="en-US" cap="none" dirty="0" err="1"/>
              <a:t>B</a:t>
            </a:r>
            <a:r>
              <a:rPr lang="en-US" cap="none" dirty="0" err="1" smtClean="0"/>
              <a:t>ackchanneling</a:t>
            </a:r>
            <a:endParaRPr lang="en-US" cap="none" dirty="0"/>
          </a:p>
        </p:txBody>
      </p:sp>
      <p:pic>
        <p:nvPicPr>
          <p:cNvPr id="3" name="Picture 2"/>
          <p:cNvPicPr>
            <a:picLocks noChangeAspect="1"/>
          </p:cNvPicPr>
          <p:nvPr/>
        </p:nvPicPr>
        <p:blipFill>
          <a:blip r:embed="rId2"/>
          <a:stretch>
            <a:fillRect/>
          </a:stretch>
        </p:blipFill>
        <p:spPr>
          <a:xfrm>
            <a:off x="5575036" y="2147196"/>
            <a:ext cx="2459318" cy="368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849894" y="2129173"/>
            <a:ext cx="365760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575036" y="1479177"/>
            <a:ext cx="2294965" cy="523220"/>
          </a:xfrm>
          <a:prstGeom prst="rect">
            <a:avLst/>
          </a:prstGeom>
          <a:noFill/>
        </p:spPr>
        <p:txBody>
          <a:bodyPr wrap="square" rtlCol="0">
            <a:spAutoFit/>
          </a:bodyPr>
          <a:lstStyle/>
          <a:p>
            <a:pPr algn="ctr"/>
            <a:r>
              <a:rPr lang="en-US" sz="2800" b="1" dirty="0" smtClean="0">
                <a:solidFill>
                  <a:srgbClr val="0000FF"/>
                </a:solidFill>
              </a:rPr>
              <a:t>Presenter</a:t>
            </a:r>
            <a:endParaRPr lang="en-US" sz="2800" b="1" dirty="0">
              <a:solidFill>
                <a:srgbClr val="0000FF"/>
              </a:solidFill>
            </a:endParaRPr>
          </a:p>
        </p:txBody>
      </p:sp>
      <p:sp>
        <p:nvSpPr>
          <p:cNvPr id="6" name="TextBox 5"/>
          <p:cNvSpPr txBox="1"/>
          <p:nvPr/>
        </p:nvSpPr>
        <p:spPr>
          <a:xfrm>
            <a:off x="849894" y="1479177"/>
            <a:ext cx="3657600" cy="523220"/>
          </a:xfrm>
          <a:prstGeom prst="rect">
            <a:avLst/>
          </a:prstGeom>
          <a:noFill/>
        </p:spPr>
        <p:txBody>
          <a:bodyPr wrap="square" rtlCol="0">
            <a:spAutoFit/>
          </a:bodyPr>
          <a:lstStyle/>
          <a:p>
            <a:pPr algn="ctr"/>
            <a:r>
              <a:rPr lang="en-US" sz="2800" b="1" dirty="0" smtClean="0">
                <a:solidFill>
                  <a:srgbClr val="0000FF"/>
                </a:solidFill>
              </a:rPr>
              <a:t>Attendee (virtual?)</a:t>
            </a:r>
            <a:endParaRPr lang="en-US" sz="2800" b="1" dirty="0">
              <a:solidFill>
                <a:srgbClr val="0000FF"/>
              </a:solidFill>
            </a:endParaRPr>
          </a:p>
        </p:txBody>
      </p:sp>
    </p:spTree>
    <p:extLst>
      <p:ext uri="{BB962C8B-B14F-4D97-AF65-F5344CB8AC3E}">
        <p14:creationId xmlns:p14="http://schemas.microsoft.com/office/powerpoint/2010/main" val="1326575716"/>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a:latin typeface="Arial" charset="0"/>
                <a:ea typeface="ＭＳ Ｐゴシック" pitchFamily="96" charset="-128"/>
              </a:rPr>
              <a:t>Experience IT: Twitter 202: Best Practices in </a:t>
            </a:r>
            <a:r>
              <a:rPr lang="en-US" cap="none" dirty="0" err="1">
                <a:latin typeface="Arial" charset="0"/>
                <a:ea typeface="ＭＳ Ｐゴシック" pitchFamily="96" charset="-128"/>
              </a:rPr>
              <a:t>Backchanneling</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indent="0" eaLnBrk="1" hangingPunct="1">
              <a:buNone/>
            </a:pPr>
            <a:r>
              <a:rPr lang="en-US" dirty="0">
                <a:latin typeface="Arial" charset="0"/>
                <a:ea typeface="ＭＳ Ｐゴシック" pitchFamily="96" charset="-128"/>
              </a:rPr>
              <a:t/>
            </a:r>
            <a:br>
              <a:rPr lang="en-US" dirty="0">
                <a:latin typeface="Arial" charset="0"/>
                <a:ea typeface="ＭＳ Ｐゴシック" pitchFamily="96" charset="-128"/>
              </a:rPr>
            </a:br>
            <a:r>
              <a:rPr lang="en-US" dirty="0" smtClean="0">
                <a:latin typeface="Arial" charset="0"/>
                <a:ea typeface="ＭＳ Ｐゴシック" pitchFamily="96" charset="-128"/>
              </a:rPr>
              <a:t>Resources for this session are at:</a:t>
            </a:r>
            <a:endParaRPr lang="en-US" dirty="0">
              <a:latin typeface="Arial" charset="0"/>
              <a:ea typeface="ＭＳ Ｐゴシック" pitchFamily="96" charset="-128"/>
              <a:hlinkClick r:id="rId2"/>
            </a:endParaRPr>
          </a:p>
          <a:p>
            <a:pPr marL="288925" lvl="1" indent="0" eaLnBrk="1" hangingPunct="1">
              <a:buNone/>
            </a:pPr>
            <a:r>
              <a:rPr lang="en-US" sz="2800" b="1" dirty="0" smtClean="0">
                <a:hlinkClick r:id="rId3"/>
              </a:rPr>
              <a:t>tinyurl.com</a:t>
            </a:r>
            <a:r>
              <a:rPr lang="en-US" sz="2800" b="1" dirty="0">
                <a:hlinkClick r:id="rId3"/>
              </a:rPr>
              <a:t>/</a:t>
            </a:r>
            <a:r>
              <a:rPr lang="en-US" sz="2800" b="1" dirty="0" smtClean="0">
                <a:hlinkClick r:id="rId3"/>
              </a:rPr>
              <a:t>mwrctwitter202</a:t>
            </a:r>
            <a:r>
              <a:rPr lang="en-US" sz="2800" b="1" dirty="0" smtClean="0"/>
              <a:t/>
            </a:r>
            <a:br>
              <a:rPr lang="en-US" sz="2800" b="1" dirty="0" smtClean="0"/>
            </a:br>
            <a:r>
              <a:rPr lang="en-US" b="1" dirty="0" smtClean="0"/>
              <a:t/>
            </a:r>
            <a:br>
              <a:rPr lang="en-US" b="1" dirty="0" smtClean="0"/>
            </a:br>
            <a:r>
              <a:rPr lang="en-US" sz="2800" dirty="0" smtClean="0"/>
              <a:t>OR,</a:t>
            </a:r>
          </a:p>
          <a:p>
            <a:pPr marL="288925" lvl="1" indent="0" eaLnBrk="1" hangingPunct="1">
              <a:buNone/>
            </a:pPr>
            <a:r>
              <a:rPr lang="en-US" sz="2800" dirty="0" smtClean="0">
                <a:latin typeface="Arial" charset="0"/>
                <a:ea typeface="ＭＳ Ｐゴシック" pitchFamily="96" charset="-128"/>
                <a:hlinkClick r:id="rId2"/>
              </a:rPr>
              <a:t>www.educause.edu</a:t>
            </a:r>
            <a:r>
              <a:rPr lang="en-US" sz="2800" dirty="0">
                <a:latin typeface="Arial" charset="0"/>
                <a:ea typeface="ＭＳ Ｐゴシック" pitchFamily="96" charset="-128"/>
                <a:hlinkClick r:id="rId2"/>
              </a:rPr>
              <a:t>/MWRC12/Program/</a:t>
            </a:r>
            <a:r>
              <a:rPr lang="en-US" sz="2800" dirty="0" smtClean="0">
                <a:latin typeface="Arial" charset="0"/>
                <a:ea typeface="ＭＳ Ｐゴシック" pitchFamily="96" charset="-128"/>
                <a:hlinkClick r:id="rId2"/>
              </a:rPr>
              <a:t>SESS43</a:t>
            </a:r>
            <a:r>
              <a:rPr lang="en-US" sz="2800" dirty="0" smtClean="0">
                <a:latin typeface="Arial" charset="0"/>
                <a:ea typeface="ＭＳ Ｐゴシック" pitchFamily="96" charset="-128"/>
              </a:rPr>
              <a:t/>
            </a:r>
            <a:br>
              <a:rPr lang="en-US" sz="2800" dirty="0" smtClean="0">
                <a:latin typeface="Arial" charset="0"/>
                <a:ea typeface="ＭＳ Ｐゴシック" pitchFamily="96" charset="-128"/>
              </a:rPr>
            </a:br>
            <a:endParaRPr lang="en-US" sz="2800" dirty="0" smtClean="0">
              <a:latin typeface="Arial" charset="0"/>
              <a:ea typeface="ＭＳ Ｐゴシック" pitchFamily="96" charset="-128"/>
            </a:endParaRPr>
          </a:p>
          <a:p>
            <a:pPr marL="288925" lvl="1" indent="0" eaLnBrk="1" hangingPunct="1">
              <a:buNone/>
            </a:pPr>
            <a:r>
              <a:rPr lang="en-US" sz="2800" b="1" dirty="0" smtClean="0">
                <a:solidFill>
                  <a:srgbClr val="000090"/>
                </a:solidFill>
                <a:latin typeface="Arial" charset="0"/>
                <a:ea typeface="ＭＳ Ｐゴシック" pitchFamily="96" charset="-128"/>
              </a:rPr>
              <a:t>Please sign into Twitter on your device, or</a:t>
            </a:r>
          </a:p>
          <a:p>
            <a:pPr marL="288925" lvl="1" indent="0" eaLnBrk="1" hangingPunct="1">
              <a:buNone/>
            </a:pPr>
            <a:r>
              <a:rPr lang="en-US" sz="2800" b="1" dirty="0">
                <a:solidFill>
                  <a:srgbClr val="000090"/>
                </a:solidFill>
                <a:latin typeface="Arial" charset="0"/>
                <a:ea typeface="ＭＳ Ｐゴシック" pitchFamily="96" charset="-128"/>
              </a:rPr>
              <a:t>s</a:t>
            </a:r>
            <a:r>
              <a:rPr lang="en-US" sz="2800" b="1" dirty="0" smtClean="0">
                <a:solidFill>
                  <a:srgbClr val="000090"/>
                </a:solidFill>
                <a:latin typeface="Arial" charset="0"/>
                <a:ea typeface="ＭＳ Ｐゴシック" pitchFamily="96" charset="-128"/>
              </a:rPr>
              <a:t>hare with someone next to you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Attendee: Why Watch or Participate in the Backchannel?</a:t>
            </a:r>
            <a:endParaRPr lang="en-US" cap="none" dirty="0"/>
          </a:p>
        </p:txBody>
      </p:sp>
      <p:pic>
        <p:nvPicPr>
          <p:cNvPr id="4" name="Picture 3"/>
          <p:cNvPicPr>
            <a:picLocks noChangeAspect="1"/>
          </p:cNvPicPr>
          <p:nvPr/>
        </p:nvPicPr>
        <p:blipFill>
          <a:blip r:embed="rId3"/>
          <a:stretch>
            <a:fillRect/>
          </a:stretch>
        </p:blipFill>
        <p:spPr>
          <a:xfrm>
            <a:off x="2678694" y="1964820"/>
            <a:ext cx="365760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21646" y="5154707"/>
            <a:ext cx="4834026" cy="800219"/>
          </a:xfrm>
          <a:prstGeom prst="rect">
            <a:avLst/>
          </a:prstGeom>
          <a:noFill/>
        </p:spPr>
        <p:txBody>
          <a:bodyPr wrap="none" rtlCol="0">
            <a:spAutoFit/>
          </a:bodyPr>
          <a:lstStyle/>
          <a:p>
            <a:r>
              <a:rPr lang="en-US" sz="2800" b="1" dirty="0">
                <a:hlinkClick r:id="rId4"/>
              </a:rPr>
              <a:t>tinyurl.com/mwrctwitter202</a:t>
            </a:r>
            <a:r>
              <a:rPr lang="en-US" b="1" dirty="0"/>
              <a:t/>
            </a:r>
            <a:br>
              <a:rPr lang="en-US" b="1" dirty="0"/>
            </a:br>
            <a:endParaRPr lang="en-US" dirty="0"/>
          </a:p>
        </p:txBody>
      </p:sp>
    </p:spTree>
    <p:extLst>
      <p:ext uri="{BB962C8B-B14F-4D97-AF65-F5344CB8AC3E}">
        <p14:creationId xmlns:p14="http://schemas.microsoft.com/office/powerpoint/2010/main" val="2628489295"/>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Attendee: Difficulties in Keeping Tabs on the Backchannel?</a:t>
            </a:r>
            <a:endParaRPr lang="en-US" cap="none" dirty="0"/>
          </a:p>
        </p:txBody>
      </p:sp>
      <p:pic>
        <p:nvPicPr>
          <p:cNvPr id="4" name="Picture 3"/>
          <p:cNvPicPr>
            <a:picLocks noChangeAspect="1"/>
          </p:cNvPicPr>
          <p:nvPr/>
        </p:nvPicPr>
        <p:blipFill>
          <a:blip r:embed="rId3"/>
          <a:stretch>
            <a:fillRect/>
          </a:stretch>
        </p:blipFill>
        <p:spPr>
          <a:xfrm>
            <a:off x="2678694" y="1964820"/>
            <a:ext cx="365760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21646" y="5154707"/>
            <a:ext cx="4834026" cy="800219"/>
          </a:xfrm>
          <a:prstGeom prst="rect">
            <a:avLst/>
          </a:prstGeom>
          <a:noFill/>
        </p:spPr>
        <p:txBody>
          <a:bodyPr wrap="none" rtlCol="0">
            <a:spAutoFit/>
          </a:bodyPr>
          <a:lstStyle/>
          <a:p>
            <a:r>
              <a:rPr lang="en-US" sz="2800" b="1" dirty="0">
                <a:hlinkClick r:id="rId4"/>
              </a:rPr>
              <a:t>tinyurl.com/mwrctwitter202</a:t>
            </a:r>
            <a:r>
              <a:rPr lang="en-US" b="1" dirty="0"/>
              <a:t/>
            </a:r>
            <a:br>
              <a:rPr lang="en-US" b="1" dirty="0"/>
            </a:br>
            <a:endParaRPr lang="en-US" dirty="0"/>
          </a:p>
        </p:txBody>
      </p:sp>
    </p:spTree>
    <p:extLst>
      <p:ext uri="{BB962C8B-B14F-4D97-AF65-F5344CB8AC3E}">
        <p14:creationId xmlns:p14="http://schemas.microsoft.com/office/powerpoint/2010/main" val="1675481796"/>
      </p:ext>
    </p:extLst>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Attendee: Any Responsibilities when </a:t>
            </a:r>
            <a:r>
              <a:rPr lang="en-US" cap="none" dirty="0" err="1" smtClean="0"/>
              <a:t>Backchanneling</a:t>
            </a:r>
            <a:r>
              <a:rPr lang="en-US" cap="none" dirty="0" smtClean="0"/>
              <a:t>?</a:t>
            </a:r>
            <a:endParaRPr lang="en-US" cap="none" dirty="0"/>
          </a:p>
        </p:txBody>
      </p:sp>
      <p:pic>
        <p:nvPicPr>
          <p:cNvPr id="4" name="Picture 3"/>
          <p:cNvPicPr>
            <a:picLocks noChangeAspect="1"/>
          </p:cNvPicPr>
          <p:nvPr/>
        </p:nvPicPr>
        <p:blipFill>
          <a:blip r:embed="rId3"/>
          <a:stretch>
            <a:fillRect/>
          </a:stretch>
        </p:blipFill>
        <p:spPr>
          <a:xfrm>
            <a:off x="2678694" y="1666000"/>
            <a:ext cx="365760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4"/>
              </a:rPr>
              <a:t>tinyurl.com/mwrctwitter202</a:t>
            </a:r>
            <a:r>
              <a:rPr lang="en-US" b="1" dirty="0"/>
              <a:t/>
            </a:r>
            <a:br>
              <a:rPr lang="en-US" b="1" dirty="0"/>
            </a:br>
            <a:endParaRPr lang="en-US" dirty="0"/>
          </a:p>
        </p:txBody>
      </p:sp>
    </p:spTree>
    <p:extLst>
      <p:ext uri="{BB962C8B-B14F-4D97-AF65-F5344CB8AC3E}">
        <p14:creationId xmlns:p14="http://schemas.microsoft.com/office/powerpoint/2010/main" val="1778475317"/>
      </p:ext>
    </p:extLst>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Attendee: Any Responsibilities when </a:t>
            </a:r>
            <a:r>
              <a:rPr lang="en-US" cap="none" dirty="0" err="1" smtClean="0"/>
              <a:t>Backchanneling</a:t>
            </a:r>
            <a:r>
              <a:rPr lang="en-US" cap="none" dirty="0" smtClean="0"/>
              <a:t>?</a:t>
            </a:r>
            <a:endParaRPr lang="en-US" cap="none" dirty="0"/>
          </a:p>
        </p:txBody>
      </p:sp>
      <p:pic>
        <p:nvPicPr>
          <p:cNvPr id="4" name="Picture 3"/>
          <p:cNvPicPr>
            <a:picLocks noChangeAspect="1"/>
          </p:cNvPicPr>
          <p:nvPr/>
        </p:nvPicPr>
        <p:blipFill>
          <a:blip r:embed="rId3"/>
          <a:stretch>
            <a:fillRect/>
          </a:stretch>
        </p:blipFill>
        <p:spPr>
          <a:xfrm>
            <a:off x="2678694" y="1666000"/>
            <a:ext cx="3657600" cy="240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4"/>
              </a:rPr>
              <a:t>tinyurl.com/mwrctwitter202</a:t>
            </a:r>
            <a:r>
              <a:rPr lang="en-US" b="1" dirty="0"/>
              <a:t/>
            </a:r>
            <a:br>
              <a:rPr lang="en-US" b="1" dirty="0"/>
            </a:br>
            <a:endParaRPr lang="en-US" dirty="0"/>
          </a:p>
        </p:txBody>
      </p:sp>
      <p:sp>
        <p:nvSpPr>
          <p:cNvPr id="5" name="Rectangle 4"/>
          <p:cNvSpPr/>
          <p:nvPr/>
        </p:nvSpPr>
        <p:spPr>
          <a:xfrm>
            <a:off x="164353" y="3993490"/>
            <a:ext cx="8785412" cy="1046440"/>
          </a:xfrm>
          <a:prstGeom prst="rect">
            <a:avLst/>
          </a:prstGeom>
        </p:spPr>
        <p:txBody>
          <a:bodyPr wrap="square">
            <a:spAutoFit/>
          </a:bodyPr>
          <a:lstStyle/>
          <a:p>
            <a:endParaRPr lang="en-US" dirty="0"/>
          </a:p>
          <a:p>
            <a:pPr lvl="1"/>
            <a:r>
              <a:rPr lang="en-US" sz="2200" i="1" dirty="0"/>
              <a:t>Conference Humiliation: They're Tweeting Behind Your Back</a:t>
            </a:r>
            <a:endParaRPr lang="en-US" sz="2200" dirty="0"/>
          </a:p>
          <a:p>
            <a:pPr lvl="1"/>
            <a:r>
              <a:rPr lang="en-US" sz="2200" b="1" u="sng" dirty="0" smtClean="0">
                <a:hlinkClick r:id="rId5"/>
              </a:rPr>
              <a:t>chronicle.com</a:t>
            </a:r>
            <a:r>
              <a:rPr lang="en-US" sz="2200" b="1" u="sng" dirty="0">
                <a:hlinkClick r:id="rId5"/>
              </a:rPr>
              <a:t>/article/Conference-Humiliation-/49185/</a:t>
            </a:r>
            <a:endParaRPr lang="en-US" sz="2200" b="1" dirty="0"/>
          </a:p>
        </p:txBody>
      </p:sp>
    </p:spTree>
    <p:extLst>
      <p:ext uri="{BB962C8B-B14F-4D97-AF65-F5344CB8AC3E}">
        <p14:creationId xmlns:p14="http://schemas.microsoft.com/office/powerpoint/2010/main" val="3568518605"/>
      </p:ext>
    </p:extLst>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a:t>
            </a:r>
            <a:r>
              <a:rPr lang="en-US" cap="none" dirty="0" err="1" smtClean="0"/>
              <a:t>Mashable’s</a:t>
            </a:r>
            <a:r>
              <a:rPr lang="en-US" cap="none" dirty="0"/>
              <a:t> 5 Ways to Use Twitter to Avoid a Backchannel Disaster</a:t>
            </a:r>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1200328"/>
          </a:xfrm>
          <a:prstGeom prst="rect">
            <a:avLst/>
          </a:prstGeom>
          <a:noFill/>
        </p:spPr>
        <p:txBody>
          <a:bodyPr wrap="square" rtlCol="0">
            <a:spAutoFit/>
          </a:bodyPr>
          <a:lstStyle/>
          <a:p>
            <a:pPr marL="457200" lvl="0" indent="-457200">
              <a:buFont typeface="+mj-lt"/>
              <a:buAutoNum type="arabicPeriod"/>
            </a:pPr>
            <a:r>
              <a:rPr lang="en-US" sz="2400" b="1" dirty="0"/>
              <a:t>Calibrate Your Content so You Don’t Misfire</a:t>
            </a:r>
          </a:p>
          <a:p>
            <a:endParaRPr lang="en-US" sz="2400" dirty="0"/>
          </a:p>
        </p:txBody>
      </p:sp>
    </p:spTree>
    <p:extLst>
      <p:ext uri="{BB962C8B-B14F-4D97-AF65-F5344CB8AC3E}">
        <p14:creationId xmlns:p14="http://schemas.microsoft.com/office/powerpoint/2010/main" val="2977053255"/>
      </p:ext>
    </p:extLst>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a:t>
            </a:r>
            <a:r>
              <a:rPr lang="en-US" cap="none" dirty="0" err="1" smtClean="0"/>
              <a:t>Mashable’s</a:t>
            </a:r>
            <a:r>
              <a:rPr lang="en-US" cap="none" dirty="0"/>
              <a:t> 5 Ways to Use Twitter to Avoid a Backchannel Disaster</a:t>
            </a:r>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1569660"/>
          </a:xfrm>
          <a:prstGeom prst="rect">
            <a:avLst/>
          </a:prstGeom>
          <a:noFill/>
        </p:spPr>
        <p:txBody>
          <a:bodyPr wrap="square" rtlCol="0">
            <a:spAutoFit/>
          </a:bodyPr>
          <a:lstStyle/>
          <a:p>
            <a:pPr marL="457200" lvl="0" indent="-457200">
              <a:buFont typeface="+mj-lt"/>
              <a:buAutoNum type="arabicPeriod"/>
            </a:pPr>
            <a:r>
              <a:rPr lang="en-US" sz="2400" b="1" dirty="0"/>
              <a:t>Calibrate Your Content so You Don’t Misfire</a:t>
            </a:r>
          </a:p>
          <a:p>
            <a:pPr marL="457200" lvl="0" indent="-457200">
              <a:buFont typeface="+mj-lt"/>
              <a:buAutoNum type="arabicPeriod"/>
            </a:pPr>
            <a:r>
              <a:rPr lang="en-US" sz="2400" b="1" dirty="0"/>
              <a:t>Defuse the </a:t>
            </a:r>
            <a:r>
              <a:rPr lang="en-US" sz="2400" b="1" dirty="0" err="1"/>
              <a:t>Snark</a:t>
            </a:r>
            <a:r>
              <a:rPr lang="en-US" sz="2400" b="1" dirty="0"/>
              <a:t> Bomb Before it Blows Up on </a:t>
            </a:r>
            <a:r>
              <a:rPr lang="en-US" sz="2400" b="1" dirty="0" smtClean="0"/>
              <a:t>You</a:t>
            </a:r>
            <a:endParaRPr lang="en-US" sz="2400" b="1" dirty="0"/>
          </a:p>
        </p:txBody>
      </p:sp>
    </p:spTree>
    <p:extLst>
      <p:ext uri="{BB962C8B-B14F-4D97-AF65-F5344CB8AC3E}">
        <p14:creationId xmlns:p14="http://schemas.microsoft.com/office/powerpoint/2010/main" val="2192359414"/>
      </p:ext>
    </p:extLst>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a:t>
            </a:r>
            <a:r>
              <a:rPr lang="en-US" cap="none" dirty="0" err="1" smtClean="0"/>
              <a:t>Mashable’s</a:t>
            </a:r>
            <a:r>
              <a:rPr lang="en-US" cap="none" dirty="0"/>
              <a:t> 5 Ways to Use Twitter to Avoid a Backchannel Disaster</a:t>
            </a:r>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2308324"/>
          </a:xfrm>
          <a:prstGeom prst="rect">
            <a:avLst/>
          </a:prstGeom>
          <a:noFill/>
        </p:spPr>
        <p:txBody>
          <a:bodyPr wrap="square" rtlCol="0">
            <a:spAutoFit/>
          </a:bodyPr>
          <a:lstStyle/>
          <a:p>
            <a:pPr marL="457200" lvl="0" indent="-457200">
              <a:buFont typeface="+mj-lt"/>
              <a:buAutoNum type="arabicPeriod"/>
            </a:pPr>
            <a:r>
              <a:rPr lang="en-US" sz="2400" b="1" dirty="0"/>
              <a:t>Calibrate Your Content so You Don’t Misfire</a:t>
            </a:r>
          </a:p>
          <a:p>
            <a:pPr marL="457200" lvl="0" indent="-457200">
              <a:buFont typeface="+mj-lt"/>
              <a:buAutoNum type="arabicPeriod"/>
            </a:pPr>
            <a:r>
              <a:rPr lang="en-US" sz="2400" b="1" dirty="0"/>
              <a:t>Defuse the </a:t>
            </a:r>
            <a:r>
              <a:rPr lang="en-US" sz="2400" b="1" dirty="0" err="1"/>
              <a:t>Snark</a:t>
            </a:r>
            <a:r>
              <a:rPr lang="en-US" sz="2400" b="1" dirty="0"/>
              <a:t> Bomb Before it Blows Up on You</a:t>
            </a:r>
          </a:p>
          <a:p>
            <a:pPr marL="457200" lvl="0" indent="-457200">
              <a:buFont typeface="+mj-lt"/>
              <a:buAutoNum type="arabicPeriod"/>
            </a:pPr>
            <a:r>
              <a:rPr lang="en-US" sz="2400" b="1" dirty="0"/>
              <a:t>Spark the Conversation Early and </a:t>
            </a:r>
            <a:r>
              <a:rPr lang="en-US" sz="2400" b="1" dirty="0" smtClean="0"/>
              <a:t>Often</a:t>
            </a:r>
            <a:endParaRPr lang="en-US" sz="2400" b="1" dirty="0"/>
          </a:p>
        </p:txBody>
      </p:sp>
    </p:spTree>
    <p:extLst>
      <p:ext uri="{BB962C8B-B14F-4D97-AF65-F5344CB8AC3E}">
        <p14:creationId xmlns:p14="http://schemas.microsoft.com/office/powerpoint/2010/main" val="2669070225"/>
      </p:ext>
    </p:extLst>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a:t>
            </a:r>
            <a:r>
              <a:rPr lang="en-US" cap="none" dirty="0" err="1" smtClean="0"/>
              <a:t>Mashable’s</a:t>
            </a:r>
            <a:r>
              <a:rPr lang="en-US" cap="none" dirty="0"/>
              <a:t> 5 Ways to Use Twitter to Avoid a Backchannel Disaster</a:t>
            </a:r>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3046988"/>
          </a:xfrm>
          <a:prstGeom prst="rect">
            <a:avLst/>
          </a:prstGeom>
          <a:noFill/>
        </p:spPr>
        <p:txBody>
          <a:bodyPr wrap="square" rtlCol="0">
            <a:spAutoFit/>
          </a:bodyPr>
          <a:lstStyle/>
          <a:p>
            <a:pPr marL="457200" lvl="0" indent="-457200">
              <a:buFont typeface="+mj-lt"/>
              <a:buAutoNum type="arabicPeriod"/>
            </a:pPr>
            <a:r>
              <a:rPr lang="en-US" sz="2400" b="1" dirty="0"/>
              <a:t>Calibrate Your Content so You Don’t Misfire</a:t>
            </a:r>
          </a:p>
          <a:p>
            <a:pPr marL="457200" lvl="0" indent="-457200">
              <a:buFont typeface="+mj-lt"/>
              <a:buAutoNum type="arabicPeriod"/>
            </a:pPr>
            <a:r>
              <a:rPr lang="en-US" sz="2400" b="1" dirty="0"/>
              <a:t>Defuse the </a:t>
            </a:r>
            <a:r>
              <a:rPr lang="en-US" sz="2400" b="1" dirty="0" err="1"/>
              <a:t>Snark</a:t>
            </a:r>
            <a:r>
              <a:rPr lang="en-US" sz="2400" b="1" dirty="0"/>
              <a:t> Bomb Before it Blows Up on You</a:t>
            </a:r>
          </a:p>
          <a:p>
            <a:pPr marL="457200" lvl="0" indent="-457200">
              <a:buFont typeface="+mj-lt"/>
              <a:buAutoNum type="arabicPeriod"/>
            </a:pPr>
            <a:r>
              <a:rPr lang="en-US" sz="2400" b="1" dirty="0"/>
              <a:t>Spark the Conversation Early and Often</a:t>
            </a:r>
          </a:p>
          <a:p>
            <a:pPr marL="457200" lvl="0" indent="-457200">
              <a:buFont typeface="+mj-lt"/>
              <a:buAutoNum type="arabicPeriod"/>
            </a:pPr>
            <a:r>
              <a:rPr lang="en-US" sz="2400" b="1" dirty="0"/>
              <a:t>Grab the </a:t>
            </a:r>
            <a:r>
              <a:rPr lang="en-US" sz="2400" b="1" dirty="0" err="1"/>
              <a:t>Twecklers</a:t>
            </a:r>
            <a:r>
              <a:rPr lang="en-US" sz="2400" b="1" dirty="0"/>
              <a:t> Off of the Web and Into the </a:t>
            </a:r>
            <a:r>
              <a:rPr lang="en-US" sz="2400" b="1" dirty="0" smtClean="0"/>
              <a:t>Room</a:t>
            </a:r>
            <a:endParaRPr lang="en-US" sz="2400" b="1" dirty="0"/>
          </a:p>
        </p:txBody>
      </p:sp>
    </p:spTree>
    <p:extLst>
      <p:ext uri="{BB962C8B-B14F-4D97-AF65-F5344CB8AC3E}">
        <p14:creationId xmlns:p14="http://schemas.microsoft.com/office/powerpoint/2010/main" val="3532523954"/>
      </p:ext>
    </p:extLst>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a:t>
            </a:r>
            <a:r>
              <a:rPr lang="en-US" cap="none" dirty="0" err="1" smtClean="0"/>
              <a:t>Mashable’s</a:t>
            </a:r>
            <a:r>
              <a:rPr lang="en-US" cap="none" dirty="0"/>
              <a:t> 5 Ways to Use Twitter to Avoid a Backchannel Disaster</a:t>
            </a:r>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4154983"/>
          </a:xfrm>
          <a:prstGeom prst="rect">
            <a:avLst/>
          </a:prstGeom>
          <a:noFill/>
        </p:spPr>
        <p:txBody>
          <a:bodyPr wrap="square" rtlCol="0">
            <a:spAutoFit/>
          </a:bodyPr>
          <a:lstStyle/>
          <a:p>
            <a:pPr marL="457200" lvl="0" indent="-457200">
              <a:buFont typeface="+mj-lt"/>
              <a:buAutoNum type="arabicPeriod"/>
            </a:pPr>
            <a:r>
              <a:rPr lang="en-US" sz="2400" b="1" dirty="0"/>
              <a:t>Calibrate Your Content so You Don’t Misfire</a:t>
            </a:r>
          </a:p>
          <a:p>
            <a:pPr marL="457200" lvl="0" indent="-457200">
              <a:buFont typeface="+mj-lt"/>
              <a:buAutoNum type="arabicPeriod"/>
            </a:pPr>
            <a:r>
              <a:rPr lang="en-US" sz="2400" b="1" dirty="0"/>
              <a:t>Defuse the </a:t>
            </a:r>
            <a:r>
              <a:rPr lang="en-US" sz="2400" b="1" dirty="0" err="1"/>
              <a:t>Snark</a:t>
            </a:r>
            <a:r>
              <a:rPr lang="en-US" sz="2400" b="1" dirty="0"/>
              <a:t> Bomb Before it Blows Up on You</a:t>
            </a:r>
          </a:p>
          <a:p>
            <a:pPr marL="457200" lvl="0" indent="-457200">
              <a:buFont typeface="+mj-lt"/>
              <a:buAutoNum type="arabicPeriod"/>
            </a:pPr>
            <a:r>
              <a:rPr lang="en-US" sz="2400" b="1" dirty="0"/>
              <a:t>Spark the Conversation Early and Often</a:t>
            </a:r>
          </a:p>
          <a:p>
            <a:pPr marL="457200" lvl="0" indent="-457200">
              <a:buFont typeface="+mj-lt"/>
              <a:buAutoNum type="arabicPeriod"/>
            </a:pPr>
            <a:r>
              <a:rPr lang="en-US" sz="2400" b="1" dirty="0"/>
              <a:t>Grab the </a:t>
            </a:r>
            <a:r>
              <a:rPr lang="en-US" sz="2400" b="1" dirty="0" err="1"/>
              <a:t>Twecklers</a:t>
            </a:r>
            <a:r>
              <a:rPr lang="en-US" sz="2400" b="1" dirty="0"/>
              <a:t> Off of the Web and Into the Room</a:t>
            </a:r>
          </a:p>
          <a:p>
            <a:pPr marL="457200" lvl="0" indent="-457200">
              <a:buFont typeface="+mj-lt"/>
              <a:buAutoNum type="arabicPeriod"/>
            </a:pPr>
            <a:r>
              <a:rPr lang="en-US" sz="2400" b="1" dirty="0"/>
              <a:t>Don’t Stick Your Fingers in the Social Media Socket</a:t>
            </a:r>
          </a:p>
          <a:p>
            <a:pPr marL="457200" indent="-457200">
              <a:buFont typeface="+mj-lt"/>
              <a:buAutoNum type="arabicPeriod"/>
            </a:pPr>
            <a:endParaRPr lang="en-US" sz="2400" dirty="0"/>
          </a:p>
        </p:txBody>
      </p:sp>
    </p:spTree>
    <p:extLst>
      <p:ext uri="{BB962C8B-B14F-4D97-AF65-F5344CB8AC3E}">
        <p14:creationId xmlns:p14="http://schemas.microsoft.com/office/powerpoint/2010/main" val="1526498133"/>
      </p:ext>
    </p:extLst>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Channel the Audience’s Twitter Powers for Good</a:t>
            </a:r>
            <a:endParaRPr lang="en-US" cap="none" dirty="0"/>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3108544"/>
          </a:xfrm>
          <a:prstGeom prst="rect">
            <a:avLst/>
          </a:prstGeom>
          <a:noFill/>
        </p:spPr>
        <p:txBody>
          <a:bodyPr wrap="square" rtlCol="0">
            <a:spAutoFit/>
          </a:bodyPr>
          <a:lstStyle/>
          <a:p>
            <a:pPr marL="457200" indent="-457200">
              <a:buFont typeface="Arial"/>
              <a:buChar char="•"/>
            </a:pPr>
            <a:r>
              <a:rPr lang="en-US" sz="2800" dirty="0" smtClean="0"/>
              <a:t>Display the audience’s Twitter feed live on the screen during the session.</a:t>
            </a:r>
            <a:br>
              <a:rPr lang="en-US" sz="2800" dirty="0" smtClean="0"/>
            </a:br>
            <a:endParaRPr lang="en-US" sz="2800" dirty="0" smtClean="0"/>
          </a:p>
          <a:p>
            <a:pPr marL="457200" indent="-457200">
              <a:buFont typeface="Arial"/>
              <a:buChar char="•"/>
            </a:pPr>
            <a:r>
              <a:rPr lang="en-US" sz="2800" dirty="0" smtClean="0"/>
              <a:t>The twirl client will pop up Tweets according to search terms.</a:t>
            </a:r>
            <a:endParaRPr lang="en-US" sz="2800" dirty="0"/>
          </a:p>
        </p:txBody>
      </p:sp>
    </p:spTree>
    <p:extLst>
      <p:ext uri="{BB962C8B-B14F-4D97-AF65-F5344CB8AC3E}">
        <p14:creationId xmlns:p14="http://schemas.microsoft.com/office/powerpoint/2010/main" val="720083260"/>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This Session Is Self-convening!</a:t>
            </a:r>
            <a:endParaRPr lang="en-US" cap="none" dirty="0"/>
          </a:p>
        </p:txBody>
      </p:sp>
      <p:sp>
        <p:nvSpPr>
          <p:cNvPr id="3" name="TextBox 2"/>
          <p:cNvSpPr txBox="1"/>
          <p:nvPr/>
        </p:nvSpPr>
        <p:spPr>
          <a:xfrm>
            <a:off x="702235" y="1852706"/>
            <a:ext cx="6977530" cy="3600986"/>
          </a:xfrm>
          <a:prstGeom prst="rect">
            <a:avLst/>
          </a:prstGeom>
          <a:noFill/>
        </p:spPr>
        <p:txBody>
          <a:bodyPr wrap="square" rtlCol="0">
            <a:spAutoFit/>
          </a:bodyPr>
          <a:lstStyle/>
          <a:p>
            <a:pPr marL="285750" indent="-285750">
              <a:spcBef>
                <a:spcPts val="2400"/>
              </a:spcBef>
              <a:spcAft>
                <a:spcPts val="0"/>
              </a:spcAft>
              <a:buFont typeface="Arial"/>
              <a:buChar char="•"/>
            </a:pPr>
            <a:r>
              <a:rPr lang="en-US" sz="2800" dirty="0" smtClean="0"/>
              <a:t>introduce </a:t>
            </a:r>
            <a:r>
              <a:rPr lang="en-US" sz="2800" dirty="0"/>
              <a:t>the speaker(s)</a:t>
            </a:r>
          </a:p>
          <a:p>
            <a:pPr marL="285750" indent="-285750">
              <a:spcBef>
                <a:spcPts val="2400"/>
              </a:spcBef>
              <a:spcAft>
                <a:spcPts val="0"/>
              </a:spcAft>
              <a:buFont typeface="Arial"/>
              <a:buChar char="•"/>
            </a:pPr>
            <a:r>
              <a:rPr lang="en-US" sz="2800" dirty="0" smtClean="0"/>
              <a:t>remind </a:t>
            </a:r>
            <a:r>
              <a:rPr lang="en-US" sz="2800" dirty="0"/>
              <a:t>attendees to evaluate this session online</a:t>
            </a:r>
          </a:p>
          <a:p>
            <a:pPr marL="285750" indent="-285750">
              <a:spcBef>
                <a:spcPts val="2400"/>
              </a:spcBef>
              <a:spcAft>
                <a:spcPts val="0"/>
              </a:spcAft>
              <a:buFont typeface="Arial"/>
              <a:buChar char="•"/>
            </a:pPr>
            <a:r>
              <a:rPr lang="en-US" sz="2800" dirty="0" smtClean="0"/>
              <a:t>ensure </a:t>
            </a:r>
            <a:r>
              <a:rPr lang="en-US" sz="2800" dirty="0"/>
              <a:t>that the session ends on time</a:t>
            </a:r>
          </a:p>
          <a:p>
            <a:pPr marL="285750" indent="-285750">
              <a:spcBef>
                <a:spcPts val="2400"/>
              </a:spcBef>
              <a:spcAft>
                <a:spcPts val="0"/>
              </a:spcAft>
              <a:buFont typeface="Arial"/>
              <a:buChar char="•"/>
            </a:pPr>
            <a:r>
              <a:rPr lang="en-US" sz="2800" dirty="0" smtClean="0"/>
              <a:t>summon </a:t>
            </a:r>
            <a:r>
              <a:rPr lang="en-US" sz="2800" dirty="0"/>
              <a:t>technology assistance if needed</a:t>
            </a:r>
          </a:p>
        </p:txBody>
      </p:sp>
    </p:spTree>
    <p:extLst>
      <p:ext uri="{BB962C8B-B14F-4D97-AF65-F5344CB8AC3E}">
        <p14:creationId xmlns:p14="http://schemas.microsoft.com/office/powerpoint/2010/main" val="11895882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Channel the Audience’s Twitter Powers for Good</a:t>
            </a:r>
            <a:endParaRPr lang="en-US" cap="none" dirty="0"/>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1384995"/>
          </a:xfrm>
          <a:prstGeom prst="rect">
            <a:avLst/>
          </a:prstGeom>
          <a:noFill/>
        </p:spPr>
        <p:txBody>
          <a:bodyPr wrap="square" rtlCol="0">
            <a:spAutoFit/>
          </a:bodyPr>
          <a:lstStyle/>
          <a:p>
            <a:pPr marL="457200" indent="-457200">
              <a:buFont typeface="Arial"/>
              <a:buChar char="•"/>
            </a:pPr>
            <a:r>
              <a:rPr lang="en-US" sz="2800" dirty="0" err="1"/>
              <a:t>p</a:t>
            </a:r>
            <a:r>
              <a:rPr lang="en-US" sz="2800" dirty="0" err="1" smtClean="0"/>
              <a:t>olleverywhere.com</a:t>
            </a:r>
            <a:r>
              <a:rPr lang="en-US" sz="2800" dirty="0" smtClean="0"/>
              <a:t> can turn Twitter into a free “clicker” service for your presentation.</a:t>
            </a:r>
            <a:endParaRPr lang="en-US" sz="2800" dirty="0"/>
          </a:p>
        </p:txBody>
      </p:sp>
    </p:spTree>
    <p:extLst>
      <p:ext uri="{BB962C8B-B14F-4D97-AF65-F5344CB8AC3E}">
        <p14:creationId xmlns:p14="http://schemas.microsoft.com/office/powerpoint/2010/main" val="10839508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Presenter: Channel the Audience’s Twitter Powers for Good</a:t>
            </a:r>
            <a:endParaRPr lang="en-US" cap="none" dirty="0"/>
          </a:p>
        </p:txBody>
      </p:sp>
      <p:sp>
        <p:nvSpPr>
          <p:cNvPr id="7" name="TextBox 6"/>
          <p:cNvSpPr txBox="1"/>
          <p:nvPr/>
        </p:nvSpPr>
        <p:spPr>
          <a:xfrm>
            <a:off x="2121646" y="5363881"/>
            <a:ext cx="4834026" cy="800219"/>
          </a:xfrm>
          <a:prstGeom prst="rect">
            <a:avLst/>
          </a:prstGeom>
          <a:noFill/>
        </p:spPr>
        <p:txBody>
          <a:bodyPr wrap="none" rtlCol="0">
            <a:spAutoFit/>
          </a:bodyPr>
          <a:lstStyle/>
          <a:p>
            <a:r>
              <a:rPr lang="en-US" sz="2800" b="1" dirty="0">
                <a:hlinkClick r:id="rId3"/>
              </a:rPr>
              <a:t>tinyurl.com/mwrctwitter202</a:t>
            </a:r>
            <a:r>
              <a:rPr lang="en-US" b="1" dirty="0"/>
              <a:t/>
            </a:r>
            <a:br>
              <a:rPr lang="en-US" b="1" dirty="0"/>
            </a:br>
            <a:endParaRPr lang="en-US" dirty="0"/>
          </a:p>
        </p:txBody>
      </p:sp>
      <p:pic>
        <p:nvPicPr>
          <p:cNvPr id="6" name="Picture 5"/>
          <p:cNvPicPr>
            <a:picLocks noChangeAspect="1"/>
          </p:cNvPicPr>
          <p:nvPr/>
        </p:nvPicPr>
        <p:blipFill>
          <a:blip r:embed="rId4"/>
          <a:stretch>
            <a:fillRect/>
          </a:stretch>
        </p:blipFill>
        <p:spPr>
          <a:xfrm>
            <a:off x="621551" y="1833433"/>
            <a:ext cx="2204221" cy="3306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212353" y="1601788"/>
            <a:ext cx="5552141" cy="2246769"/>
          </a:xfrm>
          <a:prstGeom prst="rect">
            <a:avLst/>
          </a:prstGeom>
          <a:noFill/>
        </p:spPr>
        <p:txBody>
          <a:bodyPr wrap="square" rtlCol="0">
            <a:spAutoFit/>
          </a:bodyPr>
          <a:lstStyle/>
          <a:p>
            <a:pPr marL="457200" indent="-457200">
              <a:buFont typeface="Arial"/>
              <a:buChar char="•"/>
            </a:pPr>
            <a:r>
              <a:rPr lang="en-US" sz="2800" dirty="0" err="1"/>
              <a:t>p</a:t>
            </a:r>
            <a:r>
              <a:rPr lang="en-US" sz="2800" dirty="0" err="1" smtClean="0"/>
              <a:t>olleverywhere.com</a:t>
            </a:r>
            <a:r>
              <a:rPr lang="en-US" sz="2800" dirty="0" smtClean="0"/>
              <a:t> can turn Twitter into a free “clicker” service for your presentation.</a:t>
            </a:r>
            <a:br>
              <a:rPr lang="en-US" sz="2800" dirty="0" smtClean="0"/>
            </a:br>
            <a:endParaRPr lang="en-US" sz="2800" dirty="0" smtClean="0"/>
          </a:p>
          <a:p>
            <a:pPr marL="457200" indent="-457200">
              <a:buFont typeface="Arial"/>
              <a:buChar char="•"/>
            </a:pPr>
            <a:r>
              <a:rPr lang="en-US" sz="2800" dirty="0" smtClean="0"/>
              <a:t>Click </a:t>
            </a:r>
            <a:r>
              <a:rPr lang="en-US" sz="2800" dirty="0" smtClean="0">
                <a:hlinkClick r:id="rId5"/>
              </a:rPr>
              <a:t>here </a:t>
            </a:r>
            <a:r>
              <a:rPr lang="en-US" sz="2800" dirty="0" smtClean="0"/>
              <a:t>for an example</a:t>
            </a:r>
          </a:p>
        </p:txBody>
      </p:sp>
    </p:spTree>
    <p:extLst>
      <p:ext uri="{BB962C8B-B14F-4D97-AF65-F5344CB8AC3E}">
        <p14:creationId xmlns:p14="http://schemas.microsoft.com/office/powerpoint/2010/main" val="10469510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leverywhere examp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76411"/>
            <a:ext cx="8204200" cy="557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rot="19616491">
            <a:off x="3361762" y="4100348"/>
            <a:ext cx="4243295" cy="646331"/>
          </a:xfrm>
          <a:prstGeom prst="rect">
            <a:avLst/>
          </a:prstGeom>
          <a:noFill/>
        </p:spPr>
        <p:txBody>
          <a:bodyPr wrap="square" rtlCol="0">
            <a:spAutoFit/>
          </a:bodyPr>
          <a:lstStyle/>
          <a:p>
            <a:r>
              <a:rPr lang="en-US" sz="3600" b="1" dirty="0" smtClean="0">
                <a:solidFill>
                  <a:srgbClr val="3366FF"/>
                </a:solidFill>
              </a:rPr>
              <a:t>SCREEN SHOT</a:t>
            </a:r>
            <a:endParaRPr lang="en-US" sz="3600" b="1" dirty="0">
              <a:solidFill>
                <a:srgbClr val="3366FF"/>
              </a:solidFill>
            </a:endParaRPr>
          </a:p>
        </p:txBody>
      </p:sp>
    </p:spTree>
    <p:extLst>
      <p:ext uri="{BB962C8B-B14F-4D97-AF65-F5344CB8AC3E}">
        <p14:creationId xmlns:p14="http://schemas.microsoft.com/office/powerpoint/2010/main" val="8089051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Thank You!    Anything Else?</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indent="0" algn="ctr" eaLnBrk="1" hangingPunct="1">
              <a:buNone/>
            </a:pPr>
            <a:r>
              <a:rPr lang="en-US" dirty="0">
                <a:latin typeface="Arial" charset="0"/>
                <a:ea typeface="ＭＳ Ｐゴシック" pitchFamily="96" charset="-128"/>
              </a:rPr>
              <a:t>University of Wisconsin-</a:t>
            </a:r>
            <a:r>
              <a:rPr lang="en-US" dirty="0" smtClean="0">
                <a:latin typeface="Arial" charset="0"/>
                <a:ea typeface="ＭＳ Ｐゴシック" pitchFamily="96" charset="-128"/>
              </a:rPr>
              <a:t>Milwaukee</a:t>
            </a:r>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Beth Schaefer, </a:t>
            </a:r>
            <a:r>
              <a:rPr lang="en-US" dirty="0" err="1" smtClean="0">
                <a:latin typeface="Arial" charset="0"/>
                <a:ea typeface="ＭＳ Ｐゴシック" pitchFamily="96" charset="-128"/>
                <a:hlinkClick r:id="rId2"/>
              </a:rPr>
              <a:t>be</a:t>
            </a:r>
            <a:r>
              <a:rPr lang="en-US" dirty="0" err="1" smtClean="0">
                <a:latin typeface="Arial" charset="0"/>
                <a:ea typeface="ＭＳ Ｐゴシック" pitchFamily="96" charset="-128"/>
                <a:hlinkClick r:id="rId2"/>
              </a:rPr>
              <a:t>ths@uwm.edu</a:t>
            </a:r>
            <a:endParaRPr lang="en-US" dirty="0" smtClean="0">
              <a:latin typeface="Arial" charset="0"/>
              <a:ea typeface="ＭＳ Ｐゴシック" pitchFamily="96" charset="-128"/>
            </a:endParaRPr>
          </a:p>
          <a:p>
            <a:pPr eaLnBrk="1" hangingPunct="1"/>
            <a:r>
              <a:rPr lang="en-US" dirty="0" smtClean="0">
                <a:latin typeface="Arial" charset="0"/>
                <a:ea typeface="ＭＳ Ｐゴシック" pitchFamily="96" charset="-128"/>
              </a:rPr>
              <a:t>David Stack, </a:t>
            </a:r>
            <a:r>
              <a:rPr lang="en-US" dirty="0" smtClean="0">
                <a:latin typeface="Arial" charset="0"/>
                <a:ea typeface="ＭＳ Ｐゴシック" pitchFamily="96" charset="-128"/>
                <a:hlinkClick r:id="rId3"/>
              </a:rPr>
              <a:t>david@uwm.edu</a:t>
            </a:r>
            <a:endParaRPr lang="en-US" dirty="0" smtClean="0">
              <a:latin typeface="Arial" charset="0"/>
              <a:ea typeface="ＭＳ Ｐゴシック" pitchFamily="96" charset="-128"/>
            </a:endParaRPr>
          </a:p>
          <a:p>
            <a:pPr marL="0" indent="0" eaLnBrk="1" hangingPunct="1">
              <a:buNone/>
            </a:pPr>
            <a:endParaRPr lang="en-US" dirty="0" smtClean="0">
              <a:latin typeface="Arial" charset="0"/>
              <a:ea typeface="ＭＳ Ｐゴシック" pitchFamily="96" charset="-128"/>
            </a:endParaRPr>
          </a:p>
          <a:p>
            <a:pPr marL="0" indent="0" eaLnBrk="1" hangingPunct="1">
              <a:buNone/>
            </a:pPr>
            <a:r>
              <a:rPr lang="en-US" dirty="0" smtClean="0">
                <a:latin typeface="Arial" charset="0"/>
                <a:ea typeface="ＭＳ Ｐゴシック" pitchFamily="96" charset="-128"/>
              </a:rPr>
              <a:t>Resources </a:t>
            </a:r>
            <a:r>
              <a:rPr lang="en-US" dirty="0">
                <a:latin typeface="Arial" charset="0"/>
                <a:ea typeface="ＭＳ Ｐゴシック" pitchFamily="96" charset="-128"/>
              </a:rPr>
              <a:t>for this session are at:</a:t>
            </a:r>
            <a:endParaRPr lang="en-US" dirty="0">
              <a:latin typeface="Arial" charset="0"/>
              <a:ea typeface="ＭＳ Ｐゴシック" pitchFamily="96" charset="-128"/>
              <a:hlinkClick r:id="rId4"/>
            </a:endParaRPr>
          </a:p>
          <a:p>
            <a:pPr marL="288925" lvl="1" indent="0" eaLnBrk="1" hangingPunct="1">
              <a:buNone/>
            </a:pPr>
            <a:r>
              <a:rPr lang="en-US" sz="2800" b="1" dirty="0">
                <a:hlinkClick r:id="rId5"/>
              </a:rPr>
              <a:t>tinyurl.com/mwrctwitter202</a:t>
            </a:r>
            <a:r>
              <a:rPr lang="en-US" sz="2800" b="1" dirty="0"/>
              <a:t/>
            </a:r>
            <a:br>
              <a:rPr lang="en-US" sz="2800" b="1" dirty="0"/>
            </a:br>
            <a:r>
              <a:rPr lang="en-US" b="1" dirty="0"/>
              <a:t/>
            </a:r>
            <a:br>
              <a:rPr lang="en-US" b="1" dirty="0"/>
            </a:br>
            <a:r>
              <a:rPr lang="en-US" sz="2800" dirty="0"/>
              <a:t>OR,</a:t>
            </a:r>
          </a:p>
          <a:p>
            <a:pPr marL="288925" lvl="1" indent="0" eaLnBrk="1" hangingPunct="1">
              <a:buNone/>
            </a:pPr>
            <a:r>
              <a:rPr lang="en-US" sz="2800" dirty="0">
                <a:latin typeface="Arial" charset="0"/>
                <a:ea typeface="ＭＳ Ｐゴシック" pitchFamily="96" charset="-128"/>
                <a:hlinkClick r:id="rId4"/>
              </a:rPr>
              <a:t>www.educause.edu/MWRC12/Program/SESS43</a:t>
            </a: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2117284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is a backchannel?</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lvl="0" indent="0">
              <a:buNone/>
            </a:pPr>
            <a:endParaRPr lang="en-US" u="sng" dirty="0" smtClean="0"/>
          </a:p>
          <a:p>
            <a:pPr marL="0" lvl="0" indent="0">
              <a:buNone/>
            </a:pPr>
            <a:endParaRPr lang="en-US" u="sng" dirty="0"/>
          </a:p>
          <a:p>
            <a:pPr marL="0" lvl="0" indent="0">
              <a:buNone/>
            </a:pPr>
            <a:endParaRPr lang="en-US" u="sng" dirty="0" smtClean="0"/>
          </a:p>
          <a:p>
            <a:pPr marL="0" lvl="0" indent="0">
              <a:buNone/>
            </a:pPr>
            <a:endParaRPr lang="en-US" u="sng" dirty="0"/>
          </a:p>
          <a:p>
            <a:pPr marL="0" lvl="0" indent="0">
              <a:buNone/>
            </a:pPr>
            <a:endParaRPr lang="en-US" u="sng" dirty="0" smtClean="0"/>
          </a:p>
          <a:p>
            <a:pPr marL="0" lvl="0" indent="0">
              <a:buNone/>
            </a:pPr>
            <a:r>
              <a:rPr lang="en-US" u="sng" dirty="0" smtClean="0"/>
              <a:t/>
            </a:r>
            <a:br>
              <a:rPr lang="en-US" u="sng" dirty="0" smtClean="0"/>
            </a:br>
            <a:endParaRPr lang="en-US" u="sng" dirty="0" smtClean="0"/>
          </a:p>
          <a:p>
            <a:pPr marL="288925" lvl="1" indent="0" algn="ctr">
              <a:buNone/>
            </a:pPr>
            <a:r>
              <a:rPr lang="en-US" sz="2800" b="1" dirty="0">
                <a:hlinkClick r:id="rId3"/>
              </a:rPr>
              <a:t>tinyurl.com/mwrctwitter202</a:t>
            </a:r>
            <a:r>
              <a:rPr lang="en-US" sz="2800" b="1" dirty="0"/>
              <a:t/>
            </a:r>
            <a:br>
              <a:rPr lang="en-US" sz="2800" b="1" dirty="0"/>
            </a:br>
            <a:endParaRPr lang="en-US" sz="2800" b="1" dirty="0"/>
          </a:p>
        </p:txBody>
      </p:sp>
    </p:spTree>
    <p:extLst>
      <p:ext uri="{BB962C8B-B14F-4D97-AF65-F5344CB8AC3E}">
        <p14:creationId xmlns:p14="http://schemas.microsoft.com/office/powerpoint/2010/main" val="11765796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is a backchannel?</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lvl="0" indent="0">
              <a:buNone/>
            </a:pPr>
            <a:r>
              <a:rPr lang="en-US" i="1" dirty="0" smtClean="0"/>
              <a:t>7 Things You Should Know About Backchannel Communication</a:t>
            </a:r>
            <a:br>
              <a:rPr lang="en-US" i="1" dirty="0" smtClean="0"/>
            </a:br>
            <a:endParaRPr lang="en-US" i="1" dirty="0" smtClean="0"/>
          </a:p>
          <a:p>
            <a:pPr marL="288925" lvl="1" indent="0" algn="ctr">
              <a:buNone/>
            </a:pPr>
            <a:r>
              <a:rPr lang="en-US" sz="2800" b="1" u="sng" dirty="0" smtClean="0">
                <a:hlinkClick r:id="rId3"/>
              </a:rPr>
              <a:t>net.educause.edu</a:t>
            </a:r>
            <a:r>
              <a:rPr lang="en-US" sz="2800" b="1" u="sng" dirty="0">
                <a:hlinkClick r:id="rId3"/>
              </a:rPr>
              <a:t>/ir/library/pdf/ELI7057.</a:t>
            </a:r>
            <a:r>
              <a:rPr lang="en-US" sz="2800" b="1" u="sng" dirty="0" smtClean="0">
                <a:hlinkClick r:id="rId3"/>
              </a:rPr>
              <a:t>pdf</a:t>
            </a:r>
            <a:r>
              <a:rPr lang="en-US" sz="2800" b="1" u="sng" dirty="0" smtClean="0"/>
              <a:t/>
            </a:r>
            <a:br>
              <a:rPr lang="en-US" sz="2800" b="1" u="sng" dirty="0" smtClean="0"/>
            </a:br>
            <a:r>
              <a:rPr lang="en-US" sz="2800" u="sng" dirty="0" smtClean="0"/>
              <a:t/>
            </a:r>
            <a:br>
              <a:rPr lang="en-US" sz="2800" u="sng" dirty="0" smtClean="0"/>
            </a:br>
            <a:r>
              <a:rPr lang="en-US" u="sng" dirty="0" smtClean="0"/>
              <a:t/>
            </a:r>
            <a:br>
              <a:rPr lang="en-US" u="sng" dirty="0" smtClean="0"/>
            </a:br>
            <a:r>
              <a:rPr lang="en-US" u="sng" dirty="0" smtClean="0"/>
              <a:t/>
            </a:r>
            <a:br>
              <a:rPr lang="en-US" u="sng" dirty="0" smtClean="0"/>
            </a:br>
            <a:endParaRPr lang="en-US" u="sng" dirty="0" smtClean="0"/>
          </a:p>
          <a:p>
            <a:pPr marL="288925" lvl="1" indent="0" algn="ctr">
              <a:buNone/>
            </a:pPr>
            <a:r>
              <a:rPr lang="en-US" sz="2800" b="1" dirty="0">
                <a:hlinkClick r:id="rId4"/>
              </a:rPr>
              <a:t>tinyurl.com/mwrctwitter202</a:t>
            </a:r>
            <a:r>
              <a:rPr lang="en-US" sz="2800" b="1" dirty="0"/>
              <a:t/>
            </a:r>
            <a:br>
              <a:rPr lang="en-US" sz="2800" b="1" dirty="0"/>
            </a:br>
            <a:endParaRPr lang="en-US" sz="2800" b="1" dirty="0"/>
          </a:p>
        </p:txBody>
      </p:sp>
    </p:spTree>
    <p:extLst>
      <p:ext uri="{BB962C8B-B14F-4D97-AF65-F5344CB8AC3E}">
        <p14:creationId xmlns:p14="http://schemas.microsoft.com/office/powerpoint/2010/main" val="41473157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are </a:t>
            </a:r>
            <a:r>
              <a:rPr lang="en-US" cap="none" dirty="0" err="1" smtClean="0">
                <a:latin typeface="Arial" charset="0"/>
                <a:ea typeface="ＭＳ Ｐゴシック" pitchFamily="96" charset="-128"/>
              </a:rPr>
              <a:t>H</a:t>
            </a:r>
            <a:r>
              <a:rPr lang="en-US" cap="none" dirty="0" err="1" smtClean="0">
                <a:latin typeface="Arial" charset="0"/>
                <a:ea typeface="ＭＳ Ｐゴシック" pitchFamily="96" charset="-128"/>
              </a:rPr>
              <a:t>ashtags</a:t>
            </a:r>
            <a:r>
              <a:rPr lang="en-US" cap="none" dirty="0" smtClean="0">
                <a:latin typeface="Arial" charset="0"/>
                <a:ea typeface="ＭＳ Ｐゴシック" pitchFamily="96" charset="-128"/>
              </a:rPr>
              <a:t>, i.e., </a:t>
            </a:r>
            <a:r>
              <a:rPr lang="en-US" cap="none" dirty="0" smtClean="0">
                <a:latin typeface="Arial" charset="0"/>
                <a:ea typeface="ＭＳ Ｐゴシック" pitchFamily="96" charset="-128"/>
              </a:rPr>
              <a:t>“#” symbols?</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lvl="0" indent="0">
              <a:buNone/>
            </a:pPr>
            <a:endParaRPr lang="en-US" b="1" dirty="0" smtClean="0"/>
          </a:p>
          <a:p>
            <a:pPr marL="288925" lvl="1" indent="0" algn="ctr">
              <a:buNone/>
            </a:pPr>
            <a:endParaRPr lang="en-US" sz="2800" b="1" dirty="0">
              <a:hlinkClick r:id="rId3"/>
            </a:endParaRPr>
          </a:p>
          <a:p>
            <a:pPr marL="288925" lvl="1" indent="0" algn="ctr">
              <a:buNone/>
            </a:pPr>
            <a:endParaRPr lang="en-US" sz="2800" b="1" dirty="0" smtClean="0">
              <a:hlinkClick r:id="rId3"/>
            </a:endParaRPr>
          </a:p>
          <a:p>
            <a:pPr marL="288925" lvl="1" indent="0" algn="ctr">
              <a:buNone/>
            </a:pPr>
            <a:endParaRPr lang="en-US" sz="2800" b="1" dirty="0">
              <a:hlinkClick r:id="rId3"/>
            </a:endParaRPr>
          </a:p>
          <a:p>
            <a:pPr marL="288925" lvl="1" indent="0" algn="ctr">
              <a:buNone/>
            </a:pPr>
            <a:endParaRPr lang="en-US" sz="2800" b="1" dirty="0" smtClean="0">
              <a:hlinkClick r:id="rId3"/>
            </a:endParaRPr>
          </a:p>
          <a:p>
            <a:pPr marL="288925" lvl="1" indent="0" algn="ctr">
              <a:buNone/>
            </a:pPr>
            <a:endParaRPr lang="en-US" sz="2800" b="1" dirty="0">
              <a:hlinkClick r:id="rId3"/>
            </a:endParaRPr>
          </a:p>
          <a:p>
            <a:pPr marL="288925" lvl="1" indent="0" algn="ctr">
              <a:buNone/>
            </a:pPr>
            <a:endParaRPr lang="en-US" sz="2800" b="1" dirty="0" smtClean="0">
              <a:hlinkClick r:id="rId3"/>
            </a:endParaRPr>
          </a:p>
          <a:p>
            <a:pPr marL="288925" lvl="1" indent="0" algn="ctr">
              <a:buNone/>
            </a:pPr>
            <a:r>
              <a:rPr lang="en-US" sz="2800" b="1" dirty="0" smtClean="0">
                <a:hlinkClick r:id="rId3"/>
              </a:rPr>
              <a:t>tinyurl.com</a:t>
            </a:r>
            <a:r>
              <a:rPr lang="en-US" sz="2800" b="1" dirty="0">
                <a:hlinkClick r:id="rId3"/>
              </a:rPr>
              <a:t>/mwrctwitter202</a:t>
            </a:r>
            <a:r>
              <a:rPr lang="en-US" sz="2800" b="1" dirty="0"/>
              <a:t/>
            </a:r>
            <a:br>
              <a:rPr lang="en-US" sz="2800" b="1" dirty="0"/>
            </a:br>
            <a:endParaRPr lang="en-US" sz="2800" b="1" dirty="0"/>
          </a:p>
        </p:txBody>
      </p:sp>
    </p:spTree>
    <p:extLst>
      <p:ext uri="{BB962C8B-B14F-4D97-AF65-F5344CB8AC3E}">
        <p14:creationId xmlns:p14="http://schemas.microsoft.com/office/powerpoint/2010/main" val="39302191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 are </a:t>
            </a:r>
            <a:r>
              <a:rPr lang="en-US" cap="none" dirty="0" err="1" smtClean="0">
                <a:latin typeface="Arial" charset="0"/>
                <a:ea typeface="ＭＳ Ｐゴシック" pitchFamily="96" charset="-128"/>
              </a:rPr>
              <a:t>H</a:t>
            </a:r>
            <a:r>
              <a:rPr lang="en-US" cap="none" dirty="0" err="1" smtClean="0">
                <a:latin typeface="Arial" charset="0"/>
                <a:ea typeface="ＭＳ Ｐゴシック" pitchFamily="96" charset="-128"/>
              </a:rPr>
              <a:t>ashtags</a:t>
            </a:r>
            <a:r>
              <a:rPr lang="en-US" cap="none" dirty="0" smtClean="0">
                <a:latin typeface="Arial" charset="0"/>
                <a:ea typeface="ＭＳ Ｐゴシック" pitchFamily="96" charset="-128"/>
              </a:rPr>
              <a:t>, i.e., </a:t>
            </a:r>
            <a:r>
              <a:rPr lang="en-US" cap="none" dirty="0" smtClean="0">
                <a:latin typeface="Arial" charset="0"/>
                <a:ea typeface="ＭＳ Ｐゴシック" pitchFamily="96" charset="-128"/>
              </a:rPr>
              <a:t>“#” symbols?</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8229600" cy="4525963"/>
          </a:xfrm>
        </p:spPr>
        <p:txBody>
          <a:bodyPr/>
          <a:lstStyle/>
          <a:p>
            <a:pPr marL="0" lvl="0" indent="0">
              <a:buNone/>
            </a:pPr>
            <a:r>
              <a:rPr lang="en-US" b="1" dirty="0" smtClean="0"/>
              <a:t>“Definition</a:t>
            </a:r>
            <a:r>
              <a:rPr lang="en-US" b="1" dirty="0"/>
              <a:t>: </a:t>
            </a:r>
            <a:r>
              <a:rPr lang="en-US" dirty="0"/>
              <a:t>The # symbol, called a </a:t>
            </a:r>
            <a:r>
              <a:rPr lang="en-US" dirty="0" err="1"/>
              <a:t>hashtag</a:t>
            </a:r>
            <a:r>
              <a:rPr lang="en-US" dirty="0"/>
              <a:t>, is used to mark keywords or topics in a Tweet. It was created organically by Twitter users as a way to categorize messages</a:t>
            </a:r>
            <a:r>
              <a:rPr lang="en-US" dirty="0" smtClean="0"/>
              <a:t>.”</a:t>
            </a:r>
          </a:p>
          <a:p>
            <a:pPr marL="0" lvl="0" indent="0">
              <a:buNone/>
            </a:pPr>
            <a:endParaRPr lang="en-US" sz="2800" u="sng" dirty="0" smtClean="0"/>
          </a:p>
          <a:p>
            <a:pPr marL="0" lvl="0" indent="0">
              <a:buNone/>
            </a:pPr>
            <a:r>
              <a:rPr lang="en-US" b="1" u="sng" dirty="0" smtClean="0">
                <a:hlinkClick r:id="rId3"/>
              </a:rPr>
              <a:t>support.twitter.com</a:t>
            </a:r>
            <a:r>
              <a:rPr lang="en-US" b="1" u="sng" dirty="0">
                <a:hlinkClick r:id="rId3"/>
              </a:rPr>
              <a:t>/articles/49309-what-are-hashtags-symbols</a:t>
            </a:r>
            <a:r>
              <a:rPr lang="en-US" sz="2800" b="1" u="sng" dirty="0" smtClean="0">
                <a:hlinkClick r:id="rId3"/>
              </a:rPr>
              <a:t/>
            </a:r>
            <a:br>
              <a:rPr lang="en-US" sz="2800" b="1" u="sng" dirty="0" smtClean="0">
                <a:hlinkClick r:id="rId3"/>
              </a:rPr>
            </a:br>
            <a:endParaRPr lang="en-US" u="sng" dirty="0" smtClean="0"/>
          </a:p>
          <a:p>
            <a:pPr marL="288925" lvl="1" indent="0" algn="ctr">
              <a:buNone/>
            </a:pPr>
            <a:r>
              <a:rPr lang="en-US" sz="2800" b="1" dirty="0">
                <a:hlinkClick r:id="rId4"/>
              </a:rPr>
              <a:t>tinyurl.com/mwrctwitter202</a:t>
            </a:r>
            <a:r>
              <a:rPr lang="en-US" sz="2800" b="1" dirty="0"/>
              <a:t/>
            </a:r>
            <a:br>
              <a:rPr lang="en-US" sz="2800" b="1" dirty="0"/>
            </a:br>
            <a:endParaRPr lang="en-US" sz="2800" b="1" dirty="0"/>
          </a:p>
        </p:txBody>
      </p:sp>
    </p:spTree>
    <p:extLst>
      <p:ext uri="{BB962C8B-B14F-4D97-AF65-F5344CB8AC3E}">
        <p14:creationId xmlns:p14="http://schemas.microsoft.com/office/powerpoint/2010/main" val="26556244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a:t>
            </a:r>
            <a:r>
              <a:rPr lang="en-US" cap="none" dirty="0" err="1" smtClean="0">
                <a:latin typeface="Arial" charset="0"/>
                <a:ea typeface="ＭＳ Ｐゴシック" pitchFamily="96" charset="-128"/>
              </a:rPr>
              <a:t>MiamiCIO</a:t>
            </a:r>
            <a:r>
              <a:rPr lang="en-US" cap="none" dirty="0" err="1" smtClean="0">
                <a:latin typeface="Arial" charset="0"/>
                <a:ea typeface="ＭＳ Ｐゴシック" pitchFamily="96" charset="-128"/>
              </a:rPr>
              <a:t>’s</a:t>
            </a:r>
            <a:r>
              <a:rPr lang="en-US" cap="none" dirty="0" smtClean="0">
                <a:latin typeface="Arial" charset="0"/>
                <a:ea typeface="ＭＳ Ｐゴシック" pitchFamily="96" charset="-128"/>
              </a:rPr>
              <a:t>   #edu11   Backchannel</a:t>
            </a:r>
            <a:endParaRPr lang="en-US" cap="none" dirty="0" smtClean="0">
              <a:latin typeface="Arial" charset="0"/>
              <a:ea typeface="ＭＳ Ｐゴシック" pitchFamily="96" charset="-128"/>
            </a:endParaRPr>
          </a:p>
        </p:txBody>
      </p:sp>
      <p:pic>
        <p:nvPicPr>
          <p:cNvPr id="2" name="Picture 1" descr="MiamiCIO edu11 strea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989" y="1459006"/>
            <a:ext cx="6039598" cy="4233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4968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Everyone’s   </a:t>
            </a:r>
            <a:r>
              <a:rPr lang="en-US" cap="none" dirty="0" smtClean="0">
                <a:latin typeface="Arial" charset="0"/>
                <a:ea typeface="ＭＳ Ｐゴシック" pitchFamily="96" charset="-128"/>
              </a:rPr>
              <a:t>#edu11   Backchannel</a:t>
            </a:r>
            <a:endParaRPr lang="en-US" cap="none" dirty="0" smtClean="0">
              <a:latin typeface="Arial" charset="0"/>
              <a:ea typeface="ＭＳ Ｐゴシック" pitchFamily="96" charset="-128"/>
            </a:endParaRPr>
          </a:p>
        </p:txBody>
      </p:sp>
      <p:pic>
        <p:nvPicPr>
          <p:cNvPr id="3" name="Picture 2" descr="General edu11 strea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935" y="1352923"/>
            <a:ext cx="5112124" cy="4470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41972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2322</TotalTime>
  <Words>1778</Words>
  <Application>Microsoft Macintosh PowerPoint</Application>
  <PresentationFormat>On-screen Show (4:3)</PresentationFormat>
  <Paragraphs>202</Paragraphs>
  <Slides>34</Slides>
  <Notes>27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Experience IT: Twitter 202: Best Practices in Backchanneling</vt:lpstr>
      <vt:lpstr>Experience IT: Twitter 202: Best Practices in Backchanneling</vt:lpstr>
      <vt:lpstr>This Session Is Self-convening!</vt:lpstr>
      <vt:lpstr>What is a backchannel?</vt:lpstr>
      <vt:lpstr>What is a backchannel?</vt:lpstr>
      <vt:lpstr>What are Hashtags, i.e., “#” symbols?</vt:lpstr>
      <vt:lpstr>What are Hashtags, i.e., “#” symbols?</vt:lpstr>
      <vt:lpstr>@MiamiCIO’s   #edu11   Backchannel</vt:lpstr>
      <vt:lpstr>Everyone’s   #edu11   Backchannel</vt:lpstr>
      <vt:lpstr>What is the Official Backchannel Hashtag for this Conference?</vt:lpstr>
      <vt:lpstr>What is the Official Backchannel Hashtag for this Conference?</vt:lpstr>
      <vt:lpstr>Exercise: Find the Official Backchannel on Your Device</vt:lpstr>
      <vt:lpstr>Exercise: Find the Official Backchannel on Your Device</vt:lpstr>
      <vt:lpstr>Exercise: Contribute Something to the Official Backchannel Now Using…</vt:lpstr>
      <vt:lpstr>Might There Be Other Unofficial Twitter Backchannels For This Conference?</vt:lpstr>
      <vt:lpstr>Exercise: Try To Find Some Unofficial Twitter Content For This Conference…</vt:lpstr>
      <vt:lpstr>Exercise: Try To Find An Unofficial Twitter Backchannel For This Conference…</vt:lpstr>
      <vt:lpstr>Exercise: Try To Find An Unofficial Twitter Backchannel For This Conference…</vt:lpstr>
      <vt:lpstr>Two Perspectives on Backchanneling</vt:lpstr>
      <vt:lpstr>Attendee: Why Watch or Participate in the Backchannel?</vt:lpstr>
      <vt:lpstr>Attendee: Difficulties in Keeping Tabs on the Backchannel?</vt:lpstr>
      <vt:lpstr>Attendee: Any Responsibilities when Backchanneling?</vt:lpstr>
      <vt:lpstr>Attendee: Any Responsibilities when Backchanneling?</vt:lpstr>
      <vt:lpstr>Presenter: Mashable’s 5 Ways to Use Twitter to Avoid a Backchannel Disaster</vt:lpstr>
      <vt:lpstr>Presenter: Mashable’s 5 Ways to Use Twitter to Avoid a Backchannel Disaster</vt:lpstr>
      <vt:lpstr>Presenter: Mashable’s 5 Ways to Use Twitter to Avoid a Backchannel Disaster</vt:lpstr>
      <vt:lpstr>Presenter: Mashable’s 5 Ways to Use Twitter to Avoid a Backchannel Disaster</vt:lpstr>
      <vt:lpstr>Presenter: Mashable’s 5 Ways to Use Twitter to Avoid a Backchannel Disaster</vt:lpstr>
      <vt:lpstr>Presenter: Channel the Audience’s Twitter Powers for Good</vt:lpstr>
      <vt:lpstr>Presenter: Channel the Audience’s Twitter Powers for Good</vt:lpstr>
      <vt:lpstr>Presenter: Channel the Audience’s Twitter Powers for Good</vt:lpstr>
      <vt:lpstr>PowerPoint Presentation</vt:lpstr>
      <vt:lpstr>Thank You!    Anything Else?</vt:lpstr>
      <vt:lpstr>THANK YOU</vt:lpstr>
    </vt:vector>
  </TitlesOfParts>
  <Manager/>
  <Company>University of Wisconsin-Milwaukee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IT: Twitter 202: Best Practices in Backchanneling</dc:title>
  <dc:subject>MWRC12</dc:subject>
  <dc:creator>Beth Schaefer and David Stack</dc:creator>
  <cp:keywords/>
  <dc:description/>
  <cp:lastModifiedBy>David Stack</cp:lastModifiedBy>
  <cp:revision>118</cp:revision>
  <dcterms:created xsi:type="dcterms:W3CDTF">2009-07-28T17:41:50Z</dcterms:created>
  <dcterms:modified xsi:type="dcterms:W3CDTF">2012-03-23T01:27:16Z</dcterms:modified>
  <cp:category/>
</cp:coreProperties>
</file>