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2" r:id="rId2"/>
  </p:sldMasterIdLst>
  <p:notesMasterIdLst>
    <p:notesMasterId r:id="rId19"/>
  </p:notesMasterIdLst>
  <p:sldIdLst>
    <p:sldId id="256" r:id="rId3"/>
    <p:sldId id="258" r:id="rId4"/>
    <p:sldId id="265" r:id="rId5"/>
    <p:sldId id="259" r:id="rId6"/>
    <p:sldId id="278" r:id="rId7"/>
    <p:sldId id="279" r:id="rId8"/>
    <p:sldId id="280" r:id="rId9"/>
    <p:sldId id="281" r:id="rId10"/>
    <p:sldId id="282" r:id="rId11"/>
    <p:sldId id="283" r:id="rId12"/>
    <p:sldId id="284" r:id="rId13"/>
    <p:sldId id="267" r:id="rId14"/>
    <p:sldId id="273" r:id="rId15"/>
    <p:sldId id="274" r:id="rId16"/>
    <p:sldId id="275" r:id="rId17"/>
    <p:sldId id="263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9981" autoAdjust="0"/>
    <p:restoredTop sz="94643" autoAdjust="0"/>
  </p:normalViewPr>
  <p:slideViewPr>
    <p:cSldViewPr>
      <p:cViewPr>
        <p:scale>
          <a:sx n="100" d="100"/>
          <a:sy n="100" d="100"/>
        </p:scale>
        <p:origin x="-56" y="-7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20" Type="http://schemas.openxmlformats.org/officeDocument/2006/relationships/printerSettings" Target="printerSettings/printerSettings1.bin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BB525C-13BD-484A-AECD-2170449223E8}" type="datetimeFigureOut">
              <a:rPr lang="en-US" smtClean="0"/>
              <a:t>3/10/13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26034E-1146-4F4B-AE0B-64B9B0B5F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49785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slide is if we have 20 participants</a:t>
            </a:r>
            <a:r>
              <a:rPr lang="en-US" baseline="0" dirty="0" smtClean="0"/>
              <a:t> or less to ask them individually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26034E-1146-4F4B-AE0B-64B9B0B5F4F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48830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slide is</a:t>
            </a:r>
            <a:r>
              <a:rPr lang="en-US" baseline="0" dirty="0" smtClean="0"/>
              <a:t> if we have more than 20 participants and we would like to poll them as a group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26034E-1146-4F4B-AE0B-64B9B0B5F4F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62039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6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7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8.png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9.png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0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0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DU Title A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2"/>
          <p:cNvSpPr>
            <a:spLocks noGrp="1"/>
          </p:cNvSpPr>
          <p:nvPr>
            <p:ph type="body" idx="11" hasCustomPrompt="1"/>
          </p:nvPr>
        </p:nvSpPr>
        <p:spPr>
          <a:xfrm>
            <a:off x="609601" y="3253048"/>
            <a:ext cx="7942810" cy="500732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 baseline="0">
                <a:solidFill>
                  <a:schemeClr val="bg1"/>
                </a:solidFill>
                <a:latin typeface="Arial"/>
                <a:cs typeface="Arial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Speaker Name</a:t>
            </a:r>
          </a:p>
        </p:txBody>
      </p:sp>
      <p:sp>
        <p:nvSpPr>
          <p:cNvPr id="14" name="Text Placeholder 2"/>
          <p:cNvSpPr>
            <a:spLocks noGrp="1"/>
          </p:cNvSpPr>
          <p:nvPr>
            <p:ph type="body" idx="12" hasCustomPrompt="1"/>
          </p:nvPr>
        </p:nvSpPr>
        <p:spPr>
          <a:xfrm>
            <a:off x="609600" y="5500255"/>
            <a:ext cx="8096595" cy="500732"/>
          </a:xfrm>
          <a:prstGeom prst="rect">
            <a:avLst/>
          </a:prstGeom>
        </p:spPr>
        <p:txBody>
          <a:bodyPr anchor="t"/>
          <a:lstStyle>
            <a:lvl1pPr marL="0" indent="0" algn="r">
              <a:buNone/>
              <a:defRPr sz="1800" baseline="0">
                <a:solidFill>
                  <a:schemeClr val="bg1"/>
                </a:solidFill>
                <a:latin typeface="Arial"/>
                <a:cs typeface="Arial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Month Day, Year</a:t>
            </a:r>
          </a:p>
        </p:txBody>
      </p:sp>
      <p:sp>
        <p:nvSpPr>
          <p:cNvPr id="15" name="Text Placeholder 2"/>
          <p:cNvSpPr>
            <a:spLocks noGrp="1"/>
          </p:cNvSpPr>
          <p:nvPr>
            <p:ph type="body" idx="13" hasCustomPrompt="1"/>
          </p:nvPr>
        </p:nvSpPr>
        <p:spPr>
          <a:xfrm>
            <a:off x="600595" y="2362200"/>
            <a:ext cx="7942810" cy="914400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 algn="l">
              <a:buNone/>
              <a:defRPr sz="4000" baseline="0">
                <a:solidFill>
                  <a:schemeClr val="bg1"/>
                </a:solidFill>
                <a:latin typeface="Arial"/>
                <a:cs typeface="Arial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>
                <a:solidFill>
                  <a:schemeClr val="bg1"/>
                </a:solidFill>
              </a:rPr>
              <a:t>Presentation Title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45907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DU Title A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2"/>
          <p:cNvSpPr>
            <a:spLocks noGrp="1"/>
          </p:cNvSpPr>
          <p:nvPr>
            <p:ph type="body" idx="11" hasCustomPrompt="1"/>
          </p:nvPr>
        </p:nvSpPr>
        <p:spPr>
          <a:xfrm>
            <a:off x="609601" y="3253048"/>
            <a:ext cx="7942810" cy="500732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 baseline="0">
                <a:solidFill>
                  <a:schemeClr val="bg1"/>
                </a:solidFill>
                <a:latin typeface="Arial"/>
                <a:cs typeface="Arial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Speaker Name</a:t>
            </a:r>
          </a:p>
        </p:txBody>
      </p:sp>
      <p:sp>
        <p:nvSpPr>
          <p:cNvPr id="14" name="Text Placeholder 2"/>
          <p:cNvSpPr>
            <a:spLocks noGrp="1"/>
          </p:cNvSpPr>
          <p:nvPr>
            <p:ph type="body" idx="12" hasCustomPrompt="1"/>
          </p:nvPr>
        </p:nvSpPr>
        <p:spPr>
          <a:xfrm>
            <a:off x="609600" y="5500255"/>
            <a:ext cx="8096595" cy="500732"/>
          </a:xfrm>
          <a:prstGeom prst="rect">
            <a:avLst/>
          </a:prstGeom>
        </p:spPr>
        <p:txBody>
          <a:bodyPr anchor="t"/>
          <a:lstStyle>
            <a:lvl1pPr marL="0" indent="0" algn="r">
              <a:buNone/>
              <a:defRPr sz="1800" baseline="0">
                <a:solidFill>
                  <a:schemeClr val="bg1"/>
                </a:solidFill>
                <a:latin typeface="Arial"/>
                <a:cs typeface="Arial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Month Day, Year</a:t>
            </a:r>
          </a:p>
        </p:txBody>
      </p:sp>
      <p:sp>
        <p:nvSpPr>
          <p:cNvPr id="15" name="Text Placeholder 2"/>
          <p:cNvSpPr>
            <a:spLocks noGrp="1"/>
          </p:cNvSpPr>
          <p:nvPr>
            <p:ph type="body" idx="13" hasCustomPrompt="1"/>
          </p:nvPr>
        </p:nvSpPr>
        <p:spPr>
          <a:xfrm>
            <a:off x="600595" y="2362200"/>
            <a:ext cx="7942810" cy="914400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 algn="l">
              <a:buNone/>
              <a:defRPr sz="4000" baseline="0">
                <a:solidFill>
                  <a:schemeClr val="bg1"/>
                </a:solidFill>
                <a:latin typeface="Arial"/>
                <a:cs typeface="Arial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>
                <a:solidFill>
                  <a:schemeClr val="bg1"/>
                </a:solidFill>
              </a:rPr>
              <a:t>Presentation Title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29674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DU Title B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599" y="2370676"/>
            <a:ext cx="7866612" cy="905924"/>
          </a:xfrm>
          <a:prstGeom prst="rect">
            <a:avLst/>
          </a:prstGeom>
        </p:spPr>
        <p:txBody>
          <a:bodyPr anchor="t"/>
          <a:lstStyle>
            <a:lvl1pPr algn="l">
              <a:defRPr sz="4000" b="0" cap="none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Presentation Title</a:t>
            </a:r>
            <a:endParaRPr lang="en-US" dirty="0"/>
          </a:p>
        </p:txBody>
      </p:sp>
      <p:sp>
        <p:nvSpPr>
          <p:cNvPr id="12" name="Text Placeholder 2"/>
          <p:cNvSpPr>
            <a:spLocks noGrp="1"/>
          </p:cNvSpPr>
          <p:nvPr>
            <p:ph type="body" idx="12" hasCustomPrompt="1"/>
          </p:nvPr>
        </p:nvSpPr>
        <p:spPr>
          <a:xfrm>
            <a:off x="609600" y="5500255"/>
            <a:ext cx="8096595" cy="500732"/>
          </a:xfrm>
          <a:prstGeom prst="rect">
            <a:avLst/>
          </a:prstGeom>
        </p:spPr>
        <p:txBody>
          <a:bodyPr anchor="t"/>
          <a:lstStyle>
            <a:lvl1pPr marL="0" indent="0" algn="r">
              <a:buNone/>
              <a:defRPr sz="180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Month Day, Year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09600" y="3276600"/>
            <a:ext cx="7866611" cy="500732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Speaker Name</a:t>
            </a:r>
          </a:p>
        </p:txBody>
      </p:sp>
    </p:spTree>
    <p:extLst>
      <p:ext uri="{BB962C8B-B14F-4D97-AF65-F5344CB8AC3E}">
        <p14:creationId xmlns:p14="http://schemas.microsoft.com/office/powerpoint/2010/main" val="17647715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DU Agenda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606829" y="338675"/>
            <a:ext cx="8021782" cy="729971"/>
          </a:xfrm>
          <a:prstGeom prst="rect">
            <a:avLst/>
          </a:prstGeom>
        </p:spPr>
        <p:txBody>
          <a:bodyPr anchor="t"/>
          <a:lstStyle>
            <a:lvl1pPr algn="l">
              <a:defRPr sz="4000" b="0" cap="none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8" name="Text Placeholder 2"/>
          <p:cNvSpPr>
            <a:spLocks noGrp="1"/>
          </p:cNvSpPr>
          <p:nvPr>
            <p:ph type="body" idx="10" hasCustomPrompt="1"/>
          </p:nvPr>
        </p:nvSpPr>
        <p:spPr>
          <a:xfrm>
            <a:off x="1676400" y="1143000"/>
            <a:ext cx="6952211" cy="4673600"/>
          </a:xfrm>
          <a:prstGeom prst="rect">
            <a:avLst/>
          </a:prstGeom>
        </p:spPr>
        <p:txBody>
          <a:bodyPr anchor="t"/>
          <a:lstStyle>
            <a:lvl1pPr marL="0" indent="0" algn="l">
              <a:lnSpc>
                <a:spcPct val="200000"/>
              </a:lnSpc>
              <a:buNone/>
              <a:defRPr sz="240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0"/>
            <a:r>
              <a:rPr lang="en-US" dirty="0" smtClean="0"/>
              <a:t>Second level</a:t>
            </a:r>
          </a:p>
          <a:p>
            <a:pPr lvl="0"/>
            <a:r>
              <a:rPr lang="en-US" dirty="0" smtClean="0"/>
              <a:t>Third level</a:t>
            </a:r>
          </a:p>
          <a:p>
            <a:pPr lvl="0"/>
            <a:r>
              <a:rPr lang="en-US" dirty="0" smtClean="0"/>
              <a:t>Fourth level</a:t>
            </a:r>
          </a:p>
          <a:p>
            <a:pPr lvl="0"/>
            <a:r>
              <a:rPr lang="en-US" dirty="0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390090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DU Sec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 Placeholder 2"/>
          <p:cNvSpPr>
            <a:spLocks noGrp="1"/>
          </p:cNvSpPr>
          <p:nvPr>
            <p:ph type="body" idx="11" hasCustomPrompt="1"/>
          </p:nvPr>
        </p:nvSpPr>
        <p:spPr>
          <a:xfrm>
            <a:off x="665018" y="3385468"/>
            <a:ext cx="8021782" cy="500732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180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Presentation Title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627663"/>
            <a:ext cx="9143999" cy="739681"/>
          </a:xfrm>
          <a:prstGeom prst="rect">
            <a:avLst/>
          </a:prstGeom>
        </p:spPr>
      </p:pic>
      <p:sp>
        <p:nvSpPr>
          <p:cNvPr id="13" name="Text Placeholder 2"/>
          <p:cNvSpPr>
            <a:spLocks noGrp="1"/>
          </p:cNvSpPr>
          <p:nvPr>
            <p:ph type="body" idx="13" hasCustomPrompt="1"/>
          </p:nvPr>
        </p:nvSpPr>
        <p:spPr>
          <a:xfrm>
            <a:off x="600595" y="2667000"/>
            <a:ext cx="7942810" cy="914400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 algn="l">
              <a:buNone/>
              <a:defRPr sz="3600" baseline="0">
                <a:solidFill>
                  <a:schemeClr val="bg1"/>
                </a:solidFill>
                <a:latin typeface="Arial"/>
                <a:cs typeface="Arial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>
                <a:solidFill>
                  <a:schemeClr val="bg1"/>
                </a:solidFill>
              </a:rPr>
              <a:t>Section Title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82666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DU Body A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606829" y="338675"/>
            <a:ext cx="8021782" cy="729971"/>
          </a:xfrm>
          <a:prstGeom prst="rect">
            <a:avLst/>
          </a:prstGeom>
        </p:spPr>
        <p:txBody>
          <a:bodyPr anchor="t"/>
          <a:lstStyle>
            <a:lvl1pPr algn="l">
              <a:defRPr sz="3600" b="0" cap="none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Section Header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" hasCustomPrompt="1"/>
          </p:nvPr>
        </p:nvSpPr>
        <p:spPr>
          <a:xfrm>
            <a:off x="606829" y="1371599"/>
            <a:ext cx="8079971" cy="4546599"/>
          </a:xfrm>
          <a:prstGeom prst="rect">
            <a:avLst/>
          </a:prstGeom>
        </p:spPr>
        <p:txBody>
          <a:bodyPr/>
          <a:lstStyle>
            <a:lvl1pPr marL="457200" indent="-457200">
              <a:buClr>
                <a:srgbClr val="B20838"/>
              </a:buClr>
              <a:buFont typeface="Wingdings" pitchFamily="2" charset="2"/>
              <a:buChar char="§"/>
              <a:defRPr sz="300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defRPr>
            </a:lvl1pPr>
            <a:lvl2pPr marL="914400" indent="-457200">
              <a:buClr>
                <a:srgbClr val="B20838"/>
              </a:buClr>
              <a:buFont typeface="Wingdings" pitchFamily="2" charset="2"/>
              <a:buChar char="§"/>
              <a:defRPr sz="270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defRPr>
            </a:lvl2pPr>
            <a:lvl3pPr marL="1257300" indent="-342900">
              <a:buClr>
                <a:srgbClr val="B20838"/>
              </a:buClr>
              <a:buFont typeface="Wingdings" pitchFamily="2" charset="2"/>
              <a:buChar char="§"/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defRPr>
            </a:lvl3pPr>
            <a:lvl4pPr marL="1714500" indent="-342900">
              <a:buClr>
                <a:srgbClr val="B20838"/>
              </a:buClr>
              <a:buFont typeface="Wingdings" pitchFamily="2" charset="2"/>
              <a:buChar char="§"/>
              <a:defRPr sz="210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defRPr>
            </a:lvl4pPr>
            <a:lvl5pPr marL="2114550" indent="-285750">
              <a:buClr>
                <a:srgbClr val="B20838"/>
              </a:buClr>
              <a:buFont typeface="Wingdings" pitchFamily="2" charset="2"/>
              <a:buChar char="§"/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defRPr>
            </a:lvl5pPr>
          </a:lstStyle>
          <a:p>
            <a:pPr lvl="0"/>
            <a:r>
              <a:rPr lang="en-US" dirty="0" smtClean="0"/>
              <a:t>Body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34852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DU Body B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606829" y="338675"/>
            <a:ext cx="8021782" cy="729971"/>
          </a:xfrm>
          <a:prstGeom prst="rect">
            <a:avLst/>
          </a:prstGeom>
        </p:spPr>
        <p:txBody>
          <a:bodyPr anchor="t"/>
          <a:lstStyle>
            <a:lvl1pPr algn="l">
              <a:defRPr sz="3600" b="0" cap="none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Section Header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" hasCustomPrompt="1"/>
          </p:nvPr>
        </p:nvSpPr>
        <p:spPr>
          <a:xfrm>
            <a:off x="606829" y="1371599"/>
            <a:ext cx="8079971" cy="4546599"/>
          </a:xfrm>
          <a:prstGeom prst="rect">
            <a:avLst/>
          </a:prstGeom>
        </p:spPr>
        <p:txBody>
          <a:bodyPr/>
          <a:lstStyle>
            <a:lvl1pPr marL="457200" indent="-457200">
              <a:buClr>
                <a:srgbClr val="B20838"/>
              </a:buClr>
              <a:buFont typeface="Wingdings" pitchFamily="2" charset="2"/>
              <a:buChar char="§"/>
              <a:defRPr sz="300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defRPr>
            </a:lvl1pPr>
            <a:lvl2pPr marL="914400" indent="-457200">
              <a:buClr>
                <a:srgbClr val="B20838"/>
              </a:buClr>
              <a:buFont typeface="Wingdings" pitchFamily="2" charset="2"/>
              <a:buChar char="§"/>
              <a:defRPr sz="270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defRPr>
            </a:lvl2pPr>
            <a:lvl3pPr marL="1257300" indent="-342900">
              <a:buClr>
                <a:srgbClr val="B20838"/>
              </a:buClr>
              <a:buFont typeface="Wingdings" pitchFamily="2" charset="2"/>
              <a:buChar char="§"/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defRPr>
            </a:lvl3pPr>
            <a:lvl4pPr marL="1714500" indent="-342900">
              <a:buClr>
                <a:srgbClr val="B20838"/>
              </a:buClr>
              <a:buFont typeface="Wingdings" pitchFamily="2" charset="2"/>
              <a:buChar char="§"/>
              <a:defRPr sz="210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defRPr>
            </a:lvl4pPr>
            <a:lvl5pPr marL="2114550" indent="-285750">
              <a:buClr>
                <a:srgbClr val="B20838"/>
              </a:buClr>
              <a:buFont typeface="Wingdings" pitchFamily="2" charset="2"/>
              <a:buChar char="§"/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defRPr>
            </a:lvl5pPr>
          </a:lstStyle>
          <a:p>
            <a:pPr lvl="0"/>
            <a:r>
              <a:rPr lang="en-US" dirty="0" smtClean="0"/>
              <a:t>Body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06608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DU Sta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609600" y="1371600"/>
            <a:ext cx="3644514" cy="1885406"/>
          </a:xfrm>
          <a:prstGeom prst="rect">
            <a:avLst/>
          </a:prstGeom>
        </p:spPr>
        <p:txBody>
          <a:bodyPr anchor="t">
            <a:noAutofit/>
          </a:bodyPr>
          <a:lstStyle>
            <a:lvl1pPr algn="ctr">
              <a:defRPr sz="13500" b="1" cap="none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Stat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" hasCustomPrompt="1"/>
          </p:nvPr>
        </p:nvSpPr>
        <p:spPr>
          <a:xfrm>
            <a:off x="609600" y="3429000"/>
            <a:ext cx="3644514" cy="3485606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Clr>
                <a:srgbClr val="C00000"/>
              </a:buClr>
              <a:buFontTx/>
              <a:buNone/>
              <a:defRPr sz="3600" baseline="0">
                <a:solidFill>
                  <a:schemeClr val="bg1"/>
                </a:solidFill>
                <a:latin typeface="Arial"/>
                <a:cs typeface="Arial"/>
              </a:defRPr>
            </a:lvl1pPr>
            <a:lvl2pPr marL="457200" indent="0" algn="ctr">
              <a:buClr>
                <a:srgbClr val="C00000"/>
              </a:buClr>
              <a:buFontTx/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defRPr>
            </a:lvl2pPr>
            <a:lvl3pPr marL="1257300" indent="-342900">
              <a:buClr>
                <a:srgbClr val="C00000"/>
              </a:buClr>
              <a:buFont typeface="Wingdings" pitchFamily="2" charset="2"/>
              <a:buChar char="§"/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defRPr>
            </a:lvl3pPr>
            <a:lvl4pPr marL="1714500" indent="-342900">
              <a:buClr>
                <a:srgbClr val="C00000"/>
              </a:buClr>
              <a:buFont typeface="Wingdings" pitchFamily="2" charset="2"/>
              <a:buChar char="§"/>
              <a:defRPr sz="210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defRPr>
            </a:lvl4pPr>
            <a:lvl5pPr marL="2171700" indent="-342900">
              <a:buClr>
                <a:srgbClr val="C00000"/>
              </a:buClr>
              <a:buFont typeface="Wingdings" pitchFamily="2" charset="2"/>
              <a:buChar char="§"/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defRPr>
            </a:lvl5pPr>
          </a:lstStyle>
          <a:p>
            <a:pPr lvl="0"/>
            <a:r>
              <a:rPr lang="en-US" dirty="0" smtClean="0"/>
              <a:t>Stat description</a:t>
            </a:r>
          </a:p>
        </p:txBody>
      </p:sp>
    </p:spTree>
    <p:extLst>
      <p:ext uri="{BB962C8B-B14F-4D97-AF65-F5344CB8AC3E}">
        <p14:creationId xmlns:p14="http://schemas.microsoft.com/office/powerpoint/2010/main" val="35562440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DU Quot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0" hasCustomPrompt="1"/>
          </p:nvPr>
        </p:nvSpPr>
        <p:spPr>
          <a:xfrm>
            <a:off x="609600" y="2362200"/>
            <a:ext cx="5791200" cy="297180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Clr>
                <a:srgbClr val="C00000"/>
              </a:buClr>
              <a:buFontTx/>
              <a:buNone/>
              <a:defRPr sz="3600" baseline="0">
                <a:solidFill>
                  <a:schemeClr val="bg1"/>
                </a:solidFill>
                <a:latin typeface="Arial"/>
                <a:cs typeface="Arial"/>
              </a:defRPr>
            </a:lvl1pPr>
            <a:lvl2pPr marL="457200" indent="0" algn="ctr">
              <a:buClr>
                <a:srgbClr val="C00000"/>
              </a:buClr>
              <a:buFontTx/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defRPr>
            </a:lvl2pPr>
            <a:lvl3pPr marL="1257300" indent="-342900">
              <a:buClr>
                <a:srgbClr val="C00000"/>
              </a:buClr>
              <a:buFont typeface="Wingdings" pitchFamily="2" charset="2"/>
              <a:buChar char="§"/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defRPr>
            </a:lvl3pPr>
            <a:lvl4pPr marL="1714500" indent="-342900">
              <a:buClr>
                <a:srgbClr val="C00000"/>
              </a:buClr>
              <a:buFont typeface="Wingdings" pitchFamily="2" charset="2"/>
              <a:buChar char="§"/>
              <a:defRPr sz="210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defRPr>
            </a:lvl4pPr>
            <a:lvl5pPr marL="2171700" indent="-342900">
              <a:buClr>
                <a:srgbClr val="C00000"/>
              </a:buClr>
              <a:buFont typeface="Wingdings" pitchFamily="2" charset="2"/>
              <a:buChar char="§"/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defRPr>
            </a:lvl5pPr>
          </a:lstStyle>
          <a:p>
            <a:pPr lvl="0"/>
            <a:r>
              <a:rPr lang="en-US" dirty="0" smtClean="0"/>
              <a:t>“Why you got to be like that? of all participants responded with less than one per cent with truthfulness”</a:t>
            </a:r>
          </a:p>
        </p:txBody>
      </p:sp>
    </p:spTree>
    <p:extLst>
      <p:ext uri="{BB962C8B-B14F-4D97-AF65-F5344CB8AC3E}">
        <p14:creationId xmlns:p14="http://schemas.microsoft.com/office/powerpoint/2010/main" val="12248358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DU End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609599" y="2370676"/>
            <a:ext cx="7866612" cy="905924"/>
          </a:xfrm>
          <a:prstGeom prst="rect">
            <a:avLst/>
          </a:prstGeom>
        </p:spPr>
        <p:txBody>
          <a:bodyPr anchor="t"/>
          <a:lstStyle>
            <a:lvl1pPr algn="l">
              <a:defRPr sz="4000" b="0" cap="none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End Title</a:t>
            </a:r>
            <a:endParaRPr lang="en-US" dirty="0"/>
          </a:p>
        </p:txBody>
      </p:sp>
      <p:sp>
        <p:nvSpPr>
          <p:cNvPr id="1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09600" y="3276600"/>
            <a:ext cx="7866611" cy="457200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Authors</a:t>
            </a:r>
          </a:p>
        </p:txBody>
      </p:sp>
    </p:spTree>
    <p:extLst>
      <p:ext uri="{BB962C8B-B14F-4D97-AF65-F5344CB8AC3E}">
        <p14:creationId xmlns:p14="http://schemas.microsoft.com/office/powerpoint/2010/main" val="24903614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DU Title B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599" y="2370676"/>
            <a:ext cx="7866612" cy="905924"/>
          </a:xfrm>
          <a:prstGeom prst="rect">
            <a:avLst/>
          </a:prstGeom>
        </p:spPr>
        <p:txBody>
          <a:bodyPr anchor="t"/>
          <a:lstStyle>
            <a:lvl1pPr algn="l">
              <a:defRPr sz="4000" b="0" cap="none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Presentation Title</a:t>
            </a:r>
            <a:endParaRPr lang="en-US" dirty="0"/>
          </a:p>
        </p:txBody>
      </p:sp>
      <p:sp>
        <p:nvSpPr>
          <p:cNvPr id="12" name="Text Placeholder 2"/>
          <p:cNvSpPr>
            <a:spLocks noGrp="1"/>
          </p:cNvSpPr>
          <p:nvPr>
            <p:ph type="body" idx="12" hasCustomPrompt="1"/>
          </p:nvPr>
        </p:nvSpPr>
        <p:spPr>
          <a:xfrm>
            <a:off x="609600" y="5500255"/>
            <a:ext cx="8096595" cy="500732"/>
          </a:xfrm>
          <a:prstGeom prst="rect">
            <a:avLst/>
          </a:prstGeom>
        </p:spPr>
        <p:txBody>
          <a:bodyPr anchor="t"/>
          <a:lstStyle>
            <a:lvl1pPr marL="0" indent="0" algn="r">
              <a:buNone/>
              <a:defRPr sz="180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Month Day, Year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09600" y="3276600"/>
            <a:ext cx="7866611" cy="500732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Speaker Name</a:t>
            </a:r>
          </a:p>
        </p:txBody>
      </p:sp>
    </p:spTree>
    <p:extLst>
      <p:ext uri="{BB962C8B-B14F-4D97-AF65-F5344CB8AC3E}">
        <p14:creationId xmlns:p14="http://schemas.microsoft.com/office/powerpoint/2010/main" val="31609951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DU Agenda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606829" y="338675"/>
            <a:ext cx="8021782" cy="729971"/>
          </a:xfrm>
          <a:prstGeom prst="rect">
            <a:avLst/>
          </a:prstGeom>
        </p:spPr>
        <p:txBody>
          <a:bodyPr anchor="t"/>
          <a:lstStyle>
            <a:lvl1pPr algn="l">
              <a:defRPr sz="4000" b="0" cap="none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8" name="Text Placeholder 2"/>
          <p:cNvSpPr>
            <a:spLocks noGrp="1"/>
          </p:cNvSpPr>
          <p:nvPr>
            <p:ph type="body" idx="10" hasCustomPrompt="1"/>
          </p:nvPr>
        </p:nvSpPr>
        <p:spPr>
          <a:xfrm>
            <a:off x="1676400" y="1143000"/>
            <a:ext cx="6952211" cy="4673600"/>
          </a:xfrm>
          <a:prstGeom prst="rect">
            <a:avLst/>
          </a:prstGeom>
        </p:spPr>
        <p:txBody>
          <a:bodyPr anchor="t"/>
          <a:lstStyle>
            <a:lvl1pPr marL="0" indent="0" algn="l">
              <a:lnSpc>
                <a:spcPct val="200000"/>
              </a:lnSpc>
              <a:buNone/>
              <a:defRPr sz="240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0"/>
            <a:r>
              <a:rPr lang="en-US" dirty="0" smtClean="0"/>
              <a:t>Second level</a:t>
            </a:r>
          </a:p>
          <a:p>
            <a:pPr lvl="0"/>
            <a:r>
              <a:rPr lang="en-US" dirty="0" smtClean="0"/>
              <a:t>Third level</a:t>
            </a:r>
          </a:p>
          <a:p>
            <a:pPr lvl="0"/>
            <a:r>
              <a:rPr lang="en-US" dirty="0" smtClean="0"/>
              <a:t>Fourth level</a:t>
            </a:r>
          </a:p>
          <a:p>
            <a:pPr lvl="0"/>
            <a:r>
              <a:rPr lang="en-US" dirty="0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604167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DU Sec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 Placeholder 2"/>
          <p:cNvSpPr>
            <a:spLocks noGrp="1"/>
          </p:cNvSpPr>
          <p:nvPr>
            <p:ph type="body" idx="11" hasCustomPrompt="1"/>
          </p:nvPr>
        </p:nvSpPr>
        <p:spPr>
          <a:xfrm>
            <a:off x="665018" y="3385468"/>
            <a:ext cx="8021782" cy="500732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180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Presentation Title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627663"/>
            <a:ext cx="9143999" cy="739681"/>
          </a:xfrm>
          <a:prstGeom prst="rect">
            <a:avLst/>
          </a:prstGeom>
        </p:spPr>
      </p:pic>
      <p:sp>
        <p:nvSpPr>
          <p:cNvPr id="13" name="Text Placeholder 2"/>
          <p:cNvSpPr>
            <a:spLocks noGrp="1"/>
          </p:cNvSpPr>
          <p:nvPr>
            <p:ph type="body" idx="13" hasCustomPrompt="1"/>
          </p:nvPr>
        </p:nvSpPr>
        <p:spPr>
          <a:xfrm>
            <a:off x="600595" y="2667000"/>
            <a:ext cx="7942810" cy="914400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 algn="l">
              <a:buNone/>
              <a:defRPr sz="3600" baseline="0">
                <a:solidFill>
                  <a:schemeClr val="bg1"/>
                </a:solidFill>
                <a:latin typeface="Arial"/>
                <a:cs typeface="Arial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>
                <a:solidFill>
                  <a:schemeClr val="bg1"/>
                </a:solidFill>
              </a:rPr>
              <a:t>Section Title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73283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DU Body A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606829" y="338675"/>
            <a:ext cx="8021782" cy="729971"/>
          </a:xfrm>
          <a:prstGeom prst="rect">
            <a:avLst/>
          </a:prstGeom>
        </p:spPr>
        <p:txBody>
          <a:bodyPr anchor="t"/>
          <a:lstStyle>
            <a:lvl1pPr algn="l">
              <a:defRPr sz="3600" b="0" cap="none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Section Header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" hasCustomPrompt="1"/>
          </p:nvPr>
        </p:nvSpPr>
        <p:spPr>
          <a:xfrm>
            <a:off x="606829" y="1371599"/>
            <a:ext cx="8079971" cy="4546599"/>
          </a:xfrm>
          <a:prstGeom prst="rect">
            <a:avLst/>
          </a:prstGeom>
        </p:spPr>
        <p:txBody>
          <a:bodyPr/>
          <a:lstStyle>
            <a:lvl1pPr marL="457200" indent="-457200">
              <a:buClr>
                <a:srgbClr val="B20838"/>
              </a:buClr>
              <a:buFont typeface="Wingdings" pitchFamily="2" charset="2"/>
              <a:buChar char="§"/>
              <a:defRPr sz="300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defRPr>
            </a:lvl1pPr>
            <a:lvl2pPr marL="914400" indent="-457200">
              <a:buClr>
                <a:srgbClr val="B20838"/>
              </a:buClr>
              <a:buFont typeface="Wingdings" pitchFamily="2" charset="2"/>
              <a:buChar char="§"/>
              <a:defRPr sz="270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defRPr>
            </a:lvl2pPr>
            <a:lvl3pPr marL="1257300" indent="-342900">
              <a:buClr>
                <a:srgbClr val="B20838"/>
              </a:buClr>
              <a:buFont typeface="Wingdings" pitchFamily="2" charset="2"/>
              <a:buChar char="§"/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defRPr>
            </a:lvl3pPr>
            <a:lvl4pPr marL="1714500" indent="-342900">
              <a:buClr>
                <a:srgbClr val="B20838"/>
              </a:buClr>
              <a:buFont typeface="Wingdings" pitchFamily="2" charset="2"/>
              <a:buChar char="§"/>
              <a:defRPr sz="210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defRPr>
            </a:lvl4pPr>
            <a:lvl5pPr marL="2114550" indent="-285750">
              <a:buClr>
                <a:srgbClr val="B20838"/>
              </a:buClr>
              <a:buFont typeface="Wingdings" pitchFamily="2" charset="2"/>
              <a:buChar char="§"/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defRPr>
            </a:lvl5pPr>
          </a:lstStyle>
          <a:p>
            <a:pPr lvl="0"/>
            <a:r>
              <a:rPr lang="en-US" dirty="0" smtClean="0"/>
              <a:t>Body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07785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DU Body B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606829" y="338675"/>
            <a:ext cx="8021782" cy="729971"/>
          </a:xfrm>
          <a:prstGeom prst="rect">
            <a:avLst/>
          </a:prstGeom>
        </p:spPr>
        <p:txBody>
          <a:bodyPr anchor="t"/>
          <a:lstStyle>
            <a:lvl1pPr algn="l">
              <a:defRPr sz="3600" b="0" cap="none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Section Header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" hasCustomPrompt="1"/>
          </p:nvPr>
        </p:nvSpPr>
        <p:spPr>
          <a:xfrm>
            <a:off x="606829" y="1371599"/>
            <a:ext cx="8079971" cy="4546599"/>
          </a:xfrm>
          <a:prstGeom prst="rect">
            <a:avLst/>
          </a:prstGeom>
        </p:spPr>
        <p:txBody>
          <a:bodyPr/>
          <a:lstStyle>
            <a:lvl1pPr marL="457200" indent="-457200">
              <a:buClr>
                <a:srgbClr val="B20838"/>
              </a:buClr>
              <a:buFont typeface="Wingdings" pitchFamily="2" charset="2"/>
              <a:buChar char="§"/>
              <a:defRPr sz="300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defRPr>
            </a:lvl1pPr>
            <a:lvl2pPr marL="914400" indent="-457200">
              <a:buClr>
                <a:srgbClr val="B20838"/>
              </a:buClr>
              <a:buFont typeface="Wingdings" pitchFamily="2" charset="2"/>
              <a:buChar char="§"/>
              <a:defRPr sz="270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defRPr>
            </a:lvl2pPr>
            <a:lvl3pPr marL="1257300" indent="-342900">
              <a:buClr>
                <a:srgbClr val="B20838"/>
              </a:buClr>
              <a:buFont typeface="Wingdings" pitchFamily="2" charset="2"/>
              <a:buChar char="§"/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defRPr>
            </a:lvl3pPr>
            <a:lvl4pPr marL="1714500" indent="-342900">
              <a:buClr>
                <a:srgbClr val="B20838"/>
              </a:buClr>
              <a:buFont typeface="Wingdings" pitchFamily="2" charset="2"/>
              <a:buChar char="§"/>
              <a:defRPr sz="210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defRPr>
            </a:lvl4pPr>
            <a:lvl5pPr marL="2114550" indent="-285750">
              <a:buClr>
                <a:srgbClr val="B20838"/>
              </a:buClr>
              <a:buFont typeface="Wingdings" pitchFamily="2" charset="2"/>
              <a:buChar char="§"/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defRPr>
            </a:lvl5pPr>
          </a:lstStyle>
          <a:p>
            <a:pPr lvl="0"/>
            <a:r>
              <a:rPr lang="en-US" dirty="0" smtClean="0"/>
              <a:t>Body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09125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DU Sta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609600" y="1371600"/>
            <a:ext cx="3644514" cy="1885406"/>
          </a:xfrm>
          <a:prstGeom prst="rect">
            <a:avLst/>
          </a:prstGeom>
        </p:spPr>
        <p:txBody>
          <a:bodyPr anchor="t">
            <a:noAutofit/>
          </a:bodyPr>
          <a:lstStyle>
            <a:lvl1pPr algn="ctr">
              <a:defRPr sz="13500" b="1" cap="none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Stat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" hasCustomPrompt="1"/>
          </p:nvPr>
        </p:nvSpPr>
        <p:spPr>
          <a:xfrm>
            <a:off x="609600" y="3429000"/>
            <a:ext cx="3644514" cy="3485606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Clr>
                <a:srgbClr val="C00000"/>
              </a:buClr>
              <a:buFontTx/>
              <a:buNone/>
              <a:defRPr sz="3600" baseline="0">
                <a:solidFill>
                  <a:schemeClr val="bg1"/>
                </a:solidFill>
                <a:latin typeface="Arial"/>
                <a:cs typeface="Arial"/>
              </a:defRPr>
            </a:lvl1pPr>
            <a:lvl2pPr marL="457200" indent="0" algn="ctr">
              <a:buClr>
                <a:srgbClr val="C00000"/>
              </a:buClr>
              <a:buFontTx/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defRPr>
            </a:lvl2pPr>
            <a:lvl3pPr marL="1257300" indent="-342900">
              <a:buClr>
                <a:srgbClr val="C00000"/>
              </a:buClr>
              <a:buFont typeface="Wingdings" pitchFamily="2" charset="2"/>
              <a:buChar char="§"/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defRPr>
            </a:lvl3pPr>
            <a:lvl4pPr marL="1714500" indent="-342900">
              <a:buClr>
                <a:srgbClr val="C00000"/>
              </a:buClr>
              <a:buFont typeface="Wingdings" pitchFamily="2" charset="2"/>
              <a:buChar char="§"/>
              <a:defRPr sz="210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defRPr>
            </a:lvl4pPr>
            <a:lvl5pPr marL="2171700" indent="-342900">
              <a:buClr>
                <a:srgbClr val="C00000"/>
              </a:buClr>
              <a:buFont typeface="Wingdings" pitchFamily="2" charset="2"/>
              <a:buChar char="§"/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defRPr>
            </a:lvl5pPr>
          </a:lstStyle>
          <a:p>
            <a:pPr lvl="0"/>
            <a:r>
              <a:rPr lang="en-US" dirty="0" smtClean="0"/>
              <a:t>Stat description</a:t>
            </a:r>
          </a:p>
        </p:txBody>
      </p:sp>
    </p:spTree>
    <p:extLst>
      <p:ext uri="{BB962C8B-B14F-4D97-AF65-F5344CB8AC3E}">
        <p14:creationId xmlns:p14="http://schemas.microsoft.com/office/powerpoint/2010/main" val="14657286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DU Quot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0" hasCustomPrompt="1"/>
          </p:nvPr>
        </p:nvSpPr>
        <p:spPr>
          <a:xfrm>
            <a:off x="609600" y="2362200"/>
            <a:ext cx="5791200" cy="297180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Clr>
                <a:srgbClr val="C00000"/>
              </a:buClr>
              <a:buFontTx/>
              <a:buNone/>
              <a:defRPr sz="3600" baseline="0">
                <a:solidFill>
                  <a:schemeClr val="bg1"/>
                </a:solidFill>
                <a:latin typeface="Arial"/>
                <a:cs typeface="Arial"/>
              </a:defRPr>
            </a:lvl1pPr>
            <a:lvl2pPr marL="457200" indent="0" algn="ctr">
              <a:buClr>
                <a:srgbClr val="C00000"/>
              </a:buClr>
              <a:buFontTx/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defRPr>
            </a:lvl2pPr>
            <a:lvl3pPr marL="1257300" indent="-342900">
              <a:buClr>
                <a:srgbClr val="C00000"/>
              </a:buClr>
              <a:buFont typeface="Wingdings" pitchFamily="2" charset="2"/>
              <a:buChar char="§"/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defRPr>
            </a:lvl3pPr>
            <a:lvl4pPr marL="1714500" indent="-342900">
              <a:buClr>
                <a:srgbClr val="C00000"/>
              </a:buClr>
              <a:buFont typeface="Wingdings" pitchFamily="2" charset="2"/>
              <a:buChar char="§"/>
              <a:defRPr sz="210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defRPr>
            </a:lvl4pPr>
            <a:lvl5pPr marL="2171700" indent="-342900">
              <a:buClr>
                <a:srgbClr val="C00000"/>
              </a:buClr>
              <a:buFont typeface="Wingdings" pitchFamily="2" charset="2"/>
              <a:buChar char="§"/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defRPr>
            </a:lvl5pPr>
          </a:lstStyle>
          <a:p>
            <a:pPr lvl="0"/>
            <a:r>
              <a:rPr lang="en-US" dirty="0" smtClean="0"/>
              <a:t>“Why you got to be like that? of all participants responded with less than one per cent with truthfulness”</a:t>
            </a:r>
          </a:p>
        </p:txBody>
      </p:sp>
    </p:spTree>
    <p:extLst>
      <p:ext uri="{BB962C8B-B14F-4D97-AF65-F5344CB8AC3E}">
        <p14:creationId xmlns:p14="http://schemas.microsoft.com/office/powerpoint/2010/main" val="17032419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DU End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609599" y="2370676"/>
            <a:ext cx="7866612" cy="905924"/>
          </a:xfrm>
          <a:prstGeom prst="rect">
            <a:avLst/>
          </a:prstGeom>
        </p:spPr>
        <p:txBody>
          <a:bodyPr anchor="t"/>
          <a:lstStyle>
            <a:lvl1pPr algn="l">
              <a:defRPr sz="4000" b="0" cap="none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End Title</a:t>
            </a:r>
            <a:endParaRPr lang="en-US" dirty="0"/>
          </a:p>
        </p:txBody>
      </p:sp>
      <p:sp>
        <p:nvSpPr>
          <p:cNvPr id="1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09600" y="3276600"/>
            <a:ext cx="7866611" cy="457200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Authors</a:t>
            </a:r>
          </a:p>
        </p:txBody>
      </p:sp>
    </p:spTree>
    <p:extLst>
      <p:ext uri="{BB962C8B-B14F-4D97-AF65-F5344CB8AC3E}">
        <p14:creationId xmlns:p14="http://schemas.microsoft.com/office/powerpoint/2010/main" val="34377929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4" Type="http://schemas.openxmlformats.org/officeDocument/2006/relationships/slideLayout" Target="../slideLayouts/slideLayout13.xml"/><Relationship Id="rId5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6.xml"/><Relationship Id="rId8" Type="http://schemas.openxmlformats.org/officeDocument/2006/relationships/slideLayout" Target="../slideLayouts/slideLayout17.xml"/><Relationship Id="rId9" Type="http://schemas.openxmlformats.org/officeDocument/2006/relationships/slideLayout" Target="../slideLayouts/slideLayout18.xml"/><Relationship Id="rId10" Type="http://schemas.openxmlformats.org/officeDocument/2006/relationships/theme" Target="../theme/theme2.xml"/><Relationship Id="rId1" Type="http://schemas.openxmlformats.org/officeDocument/2006/relationships/slideLayout" Target="../slideLayouts/slideLayout10.xml"/><Relationship Id="rId2" Type="http://schemas.openxmlformats.org/officeDocument/2006/relationships/slideLayout" Target="../slideLayouts/slideLayout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862259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60" r:id="rId5"/>
    <p:sldLayoutId id="2147483661" r:id="rId6"/>
    <p:sldLayoutId id="2147483654" r:id="rId7"/>
    <p:sldLayoutId id="2147483657" r:id="rId8"/>
    <p:sldLayoutId id="2147483658" r:id="rId9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758171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hyperlink" Target="mailto:smalisc@luc.edu" TargetMode="External"/><Relationship Id="rId3" Type="http://schemas.openxmlformats.org/officeDocument/2006/relationships/hyperlink" Target="mailto:beths@uwm.edu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idx="11"/>
          </p:nvPr>
        </p:nvSpPr>
        <p:spPr>
          <a:xfrm>
            <a:off x="609600" y="4191000"/>
            <a:ext cx="7942810" cy="480752"/>
          </a:xfrm>
        </p:spPr>
        <p:txBody>
          <a:bodyPr/>
          <a:lstStyle/>
          <a:p>
            <a:r>
              <a:rPr lang="en-US" dirty="0" smtClean="0"/>
              <a:t>Susan </a:t>
            </a:r>
            <a:r>
              <a:rPr lang="en-US" dirty="0" err="1" smtClean="0"/>
              <a:t>Malisch</a:t>
            </a:r>
            <a:r>
              <a:rPr lang="en-US" dirty="0" smtClean="0"/>
              <a:t> and Beth Schaefer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2"/>
          </p:nvPr>
        </p:nvSpPr>
        <p:spPr/>
        <p:txBody>
          <a:bodyPr/>
          <a:lstStyle/>
          <a:p>
            <a:r>
              <a:rPr lang="en-US" dirty="0" smtClean="0"/>
              <a:t>March 18, 2013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3"/>
          </p:nvPr>
        </p:nvSpPr>
        <p:spPr>
          <a:xfrm>
            <a:off x="600595" y="2362200"/>
            <a:ext cx="7942810" cy="1447800"/>
          </a:xfrm>
        </p:spPr>
        <p:txBody>
          <a:bodyPr/>
          <a:lstStyle/>
          <a:p>
            <a:r>
              <a:rPr lang="en-US" sz="3600" dirty="0"/>
              <a:t>SUCCESSFUL MENTORING RELATIONSHIPS FOR CAREER DEVELOPMENT</a:t>
            </a:r>
          </a:p>
        </p:txBody>
      </p:sp>
    </p:spTree>
    <p:extLst>
      <p:ext uri="{BB962C8B-B14F-4D97-AF65-F5344CB8AC3E}">
        <p14:creationId xmlns:p14="http://schemas.microsoft.com/office/powerpoint/2010/main" val="11646544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Expectations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0"/>
          </p:nvPr>
        </p:nvSpPr>
        <p:spPr>
          <a:xfrm>
            <a:off x="914400" y="1143000"/>
            <a:ext cx="7714211" cy="4673600"/>
          </a:xfrm>
        </p:spPr>
        <p:txBody>
          <a:bodyPr/>
          <a:lstStyle/>
          <a:p>
            <a:pPr marL="457200" lvl="0" indent="-457200">
              <a:lnSpc>
                <a:spcPct val="100000"/>
              </a:lnSpc>
              <a:buClr>
                <a:srgbClr val="B20838"/>
              </a:buClr>
              <a:buFont typeface="Wingdings" pitchFamily="2" charset="2"/>
              <a:buChar char="§"/>
            </a:pPr>
            <a:r>
              <a:rPr lang="en-US" sz="3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Set expectations</a:t>
            </a:r>
          </a:p>
          <a:p>
            <a:pPr marL="914400" lvl="1" indent="-457200">
              <a:buClr>
                <a:srgbClr val="B20838"/>
              </a:buClr>
              <a:buFont typeface="Wingdings" pitchFamily="2" charset="2"/>
              <a:buChar char="§"/>
            </a:pPr>
            <a:r>
              <a:rPr lang="en-US" sz="2700" dirty="0">
                <a:solidFill>
                  <a:prstClr val="black">
                    <a:lumMod val="75000"/>
                    <a:lumOff val="25000"/>
                  </a:prstClr>
                </a:solidFill>
                <a:latin typeface="Arial"/>
                <a:cs typeface="Arial"/>
              </a:rPr>
              <a:t>Time limit</a:t>
            </a:r>
          </a:p>
          <a:p>
            <a:pPr marL="914400" lvl="1" indent="-457200">
              <a:buClr>
                <a:srgbClr val="B20838"/>
              </a:buClr>
              <a:buFont typeface="Wingdings" pitchFamily="2" charset="2"/>
              <a:buChar char="§"/>
            </a:pPr>
            <a:r>
              <a:rPr lang="en-US" sz="2700" dirty="0">
                <a:solidFill>
                  <a:prstClr val="black">
                    <a:lumMod val="75000"/>
                    <a:lumOff val="25000"/>
                  </a:prstClr>
                </a:solidFill>
                <a:latin typeface="Arial"/>
                <a:cs typeface="Arial"/>
              </a:rPr>
              <a:t>Formal or informal agreement</a:t>
            </a:r>
          </a:p>
          <a:p>
            <a:pPr marL="457200" lvl="0" indent="-457200">
              <a:lnSpc>
                <a:spcPct val="100000"/>
              </a:lnSpc>
              <a:buClr>
                <a:srgbClr val="B20838"/>
              </a:buClr>
              <a:buFont typeface="Wingdings" pitchFamily="2" charset="2"/>
              <a:buChar char="§"/>
            </a:pPr>
            <a:r>
              <a:rPr lang="en-US" sz="3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Honor your commitment</a:t>
            </a:r>
          </a:p>
          <a:p>
            <a:pPr marL="457200" lvl="0" indent="-457200">
              <a:lnSpc>
                <a:spcPct val="100000"/>
              </a:lnSpc>
              <a:buClr>
                <a:srgbClr val="B20838"/>
              </a:buClr>
              <a:buFont typeface="Wingdings" pitchFamily="2" charset="2"/>
              <a:buChar char="§"/>
            </a:pPr>
            <a:r>
              <a:rPr lang="en-US" sz="3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Communicate clearly</a:t>
            </a:r>
          </a:p>
          <a:p>
            <a:pPr marL="457200" lvl="0" indent="-457200">
              <a:lnSpc>
                <a:spcPct val="100000"/>
              </a:lnSpc>
              <a:buClr>
                <a:srgbClr val="B20838"/>
              </a:buClr>
              <a:buFont typeface="Wingdings" pitchFamily="2" charset="2"/>
              <a:buChar char="§"/>
            </a:pPr>
            <a:r>
              <a:rPr lang="en-US" sz="3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Put things in perspective, offer feedback, serve as sounding board</a:t>
            </a:r>
          </a:p>
          <a:p>
            <a:pPr marL="457200" lvl="0" indent="-457200">
              <a:lnSpc>
                <a:spcPct val="100000"/>
              </a:lnSpc>
              <a:buClr>
                <a:srgbClr val="B20838"/>
              </a:buClr>
              <a:buFont typeface="Wingdings" pitchFamily="2" charset="2"/>
              <a:buChar char="§"/>
            </a:pPr>
            <a:r>
              <a:rPr lang="en-US" sz="3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Keep it confidential</a:t>
            </a:r>
          </a:p>
        </p:txBody>
      </p:sp>
    </p:spTree>
    <p:extLst>
      <p:ext uri="{BB962C8B-B14F-4D97-AF65-F5344CB8AC3E}">
        <p14:creationId xmlns:p14="http://schemas.microsoft.com/office/powerpoint/2010/main" val="38709231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38675"/>
            <a:ext cx="8610600" cy="729971"/>
          </a:xfrm>
        </p:spPr>
        <p:txBody>
          <a:bodyPr/>
          <a:lstStyle/>
          <a:p>
            <a:r>
              <a:rPr lang="en-US" sz="2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Alternative learning activities for development goals: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0"/>
          </p:nvPr>
        </p:nvSpPr>
        <p:spPr>
          <a:xfrm>
            <a:off x="914400" y="990600"/>
            <a:ext cx="7714211" cy="4673600"/>
          </a:xfrm>
        </p:spPr>
        <p:txBody>
          <a:bodyPr/>
          <a:lstStyle/>
          <a:p>
            <a:pPr marL="914400" lvl="1" indent="-457200">
              <a:buClr>
                <a:srgbClr val="B20838"/>
              </a:buClr>
              <a:buFont typeface="Wingdings" pitchFamily="2" charset="2"/>
              <a:buChar char="§"/>
            </a:pPr>
            <a:r>
              <a:rPr lang="en-US" sz="2400" dirty="0">
                <a:solidFill>
                  <a:prstClr val="black">
                    <a:lumMod val="75000"/>
                    <a:lumOff val="25000"/>
                  </a:prstClr>
                </a:solidFill>
                <a:latin typeface="Arial"/>
                <a:cs typeface="Arial"/>
              </a:rPr>
              <a:t>Expert interviews</a:t>
            </a:r>
          </a:p>
          <a:p>
            <a:pPr marL="914400" lvl="1" indent="-457200">
              <a:buClr>
                <a:srgbClr val="B20838"/>
              </a:buClr>
              <a:buFont typeface="Wingdings" pitchFamily="2" charset="2"/>
              <a:buChar char="§"/>
            </a:pPr>
            <a:r>
              <a:rPr lang="en-US" sz="2400" dirty="0">
                <a:solidFill>
                  <a:prstClr val="black">
                    <a:lumMod val="75000"/>
                    <a:lumOff val="25000"/>
                  </a:prstClr>
                </a:solidFill>
                <a:latin typeface="Arial"/>
                <a:cs typeface="Arial"/>
              </a:rPr>
              <a:t>Job shadowing</a:t>
            </a:r>
          </a:p>
          <a:p>
            <a:pPr marL="914400" lvl="1" indent="-457200">
              <a:buClr>
                <a:srgbClr val="B20838"/>
              </a:buClr>
              <a:buFont typeface="Wingdings" pitchFamily="2" charset="2"/>
              <a:buChar char="§"/>
            </a:pPr>
            <a:r>
              <a:rPr lang="en-US" sz="2400" dirty="0">
                <a:solidFill>
                  <a:prstClr val="black">
                    <a:lumMod val="75000"/>
                    <a:lumOff val="25000"/>
                  </a:prstClr>
                </a:solidFill>
                <a:latin typeface="Arial"/>
                <a:cs typeface="Arial"/>
              </a:rPr>
              <a:t>Read and discuss book</a:t>
            </a:r>
          </a:p>
          <a:p>
            <a:pPr marL="914400" lvl="1" indent="-457200">
              <a:buClr>
                <a:srgbClr val="B20838"/>
              </a:buClr>
              <a:buFont typeface="Wingdings" pitchFamily="2" charset="2"/>
              <a:buChar char="§"/>
            </a:pPr>
            <a:r>
              <a:rPr lang="en-US" sz="2400" dirty="0">
                <a:solidFill>
                  <a:prstClr val="black">
                    <a:lumMod val="75000"/>
                    <a:lumOff val="25000"/>
                  </a:prstClr>
                </a:solidFill>
                <a:latin typeface="Arial"/>
                <a:cs typeface="Arial"/>
              </a:rPr>
              <a:t>Read and discuss article</a:t>
            </a:r>
          </a:p>
          <a:p>
            <a:pPr marL="914400" lvl="1" indent="-457200">
              <a:buClr>
                <a:srgbClr val="B20838"/>
              </a:buClr>
              <a:buFont typeface="Wingdings" pitchFamily="2" charset="2"/>
              <a:buChar char="§"/>
            </a:pPr>
            <a:r>
              <a:rPr lang="en-US" sz="2400" dirty="0">
                <a:solidFill>
                  <a:prstClr val="black">
                    <a:lumMod val="75000"/>
                    <a:lumOff val="25000"/>
                  </a:prstClr>
                </a:solidFill>
                <a:latin typeface="Arial"/>
                <a:cs typeface="Arial"/>
              </a:rPr>
              <a:t>Assessment tools</a:t>
            </a:r>
          </a:p>
          <a:p>
            <a:pPr marL="914400" lvl="1" indent="-457200">
              <a:buClr>
                <a:srgbClr val="B20838"/>
              </a:buClr>
              <a:buFont typeface="Wingdings" pitchFamily="2" charset="2"/>
              <a:buChar char="§"/>
            </a:pPr>
            <a:r>
              <a:rPr lang="en-US" sz="2400" dirty="0">
                <a:solidFill>
                  <a:prstClr val="black">
                    <a:lumMod val="75000"/>
                    <a:lumOff val="25000"/>
                  </a:prstClr>
                </a:solidFill>
                <a:latin typeface="Arial"/>
                <a:cs typeface="Arial"/>
              </a:rPr>
              <a:t>Review an example of work on a topic</a:t>
            </a:r>
          </a:p>
          <a:p>
            <a:pPr marL="914400" lvl="1" indent="-457200">
              <a:buClr>
                <a:srgbClr val="B20838"/>
              </a:buClr>
              <a:buFont typeface="Wingdings" pitchFamily="2" charset="2"/>
              <a:buChar char="§"/>
            </a:pPr>
            <a:r>
              <a:rPr lang="en-US" sz="2400" dirty="0">
                <a:solidFill>
                  <a:prstClr val="black">
                    <a:lumMod val="75000"/>
                    <a:lumOff val="25000"/>
                  </a:prstClr>
                </a:solidFill>
                <a:latin typeface="Arial"/>
                <a:cs typeface="Arial"/>
              </a:rPr>
              <a:t>Participate on a task force</a:t>
            </a:r>
          </a:p>
          <a:p>
            <a:pPr marL="914400" lvl="1" indent="-457200">
              <a:buClr>
                <a:srgbClr val="B20838"/>
              </a:buClr>
              <a:buFont typeface="Wingdings" pitchFamily="2" charset="2"/>
              <a:buChar char="§"/>
            </a:pPr>
            <a:r>
              <a:rPr lang="en-US" sz="2400" dirty="0">
                <a:solidFill>
                  <a:prstClr val="black">
                    <a:lumMod val="75000"/>
                    <a:lumOff val="25000"/>
                  </a:prstClr>
                </a:solidFill>
                <a:latin typeface="Arial"/>
                <a:cs typeface="Arial"/>
              </a:rPr>
              <a:t>Conduct background research</a:t>
            </a:r>
          </a:p>
          <a:p>
            <a:pPr marL="914400" lvl="1" indent="-457200">
              <a:buClr>
                <a:srgbClr val="B20838"/>
              </a:buClr>
              <a:buFont typeface="Wingdings" pitchFamily="2" charset="2"/>
              <a:buChar char="§"/>
            </a:pPr>
            <a:r>
              <a:rPr lang="en-US" sz="2400" dirty="0">
                <a:solidFill>
                  <a:prstClr val="black">
                    <a:lumMod val="75000"/>
                    <a:lumOff val="25000"/>
                  </a:prstClr>
                </a:solidFill>
                <a:latin typeface="Arial"/>
                <a:cs typeface="Arial"/>
              </a:rPr>
              <a:t>Ask for feedback from several sources and identify themes</a:t>
            </a:r>
          </a:p>
          <a:p>
            <a:pPr marL="914400" lvl="1" indent="-457200">
              <a:buClr>
                <a:srgbClr val="B20838"/>
              </a:buClr>
              <a:buFont typeface="Wingdings" pitchFamily="2" charset="2"/>
              <a:buChar char="§"/>
            </a:pPr>
            <a:r>
              <a:rPr lang="en-US" sz="2400" dirty="0">
                <a:solidFill>
                  <a:prstClr val="black">
                    <a:lumMod val="75000"/>
                    <a:lumOff val="25000"/>
                  </a:prstClr>
                </a:solidFill>
                <a:latin typeface="Arial"/>
                <a:cs typeface="Arial"/>
              </a:rPr>
              <a:t>Volunteer to take a temporary assignment or task</a:t>
            </a:r>
            <a:endParaRPr lang="en-US" sz="2400" dirty="0">
              <a:solidFill>
                <a:prstClr val="black">
                  <a:lumMod val="75000"/>
                  <a:lumOff val="25000"/>
                </a:prstClr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089102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3"/>
          </p:nvPr>
        </p:nvSpPr>
        <p:spPr/>
        <p:txBody>
          <a:bodyPr/>
          <a:lstStyle/>
          <a:p>
            <a:r>
              <a:rPr lang="en-US" sz="3000" dirty="0" smtClean="0"/>
              <a:t>Readiness Assessment Exercise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35821336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Mentee Readiness Assessment Questions</a:t>
            </a:r>
            <a:endParaRPr lang="en-US" sz="28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0"/>
          </p:nvPr>
        </p:nvSpPr>
        <p:spPr>
          <a:xfrm>
            <a:off x="914400" y="1143000"/>
            <a:ext cx="7714211" cy="4673600"/>
          </a:xfrm>
        </p:spPr>
        <p:txBody>
          <a:bodyPr/>
          <a:lstStyle/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r>
              <a:rPr lang="en-US" sz="2000" dirty="0" smtClean="0"/>
              <a:t>Are you prepared to invest time, effort and energy in a new mentoring relationship?</a:t>
            </a:r>
          </a:p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r>
              <a:rPr lang="en-US" sz="2000" dirty="0" smtClean="0"/>
              <a:t>List the most important benefits you would like to receive from a mentor?</a:t>
            </a:r>
          </a:p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r>
              <a:rPr lang="en-US" sz="2000" dirty="0" smtClean="0"/>
              <a:t>Are you prepared to receive feedback?</a:t>
            </a:r>
          </a:p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r>
              <a:rPr lang="en-US" sz="2000" dirty="0" smtClean="0"/>
              <a:t>Are you a willing listener?</a:t>
            </a:r>
          </a:p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r>
              <a:rPr lang="en-US" sz="2000" dirty="0" smtClean="0"/>
              <a:t>Are you open to new ideas and prepared to challenge yourself?</a:t>
            </a:r>
          </a:p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r>
              <a:rPr lang="en-US" sz="2000" dirty="0" smtClean="0"/>
              <a:t>Do you prefer someone who is within your realm of expertise (technology), or someone with a broader view of higher education, or someone outside of higher education?</a:t>
            </a:r>
          </a:p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r>
              <a:rPr lang="en-US" sz="2000" dirty="0" smtClean="0"/>
              <a:t>Do you prefer someone from within your institution or outside your institution?</a:t>
            </a:r>
          </a:p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r>
              <a:rPr lang="en-US" sz="2000" dirty="0" smtClean="0"/>
              <a:t>Have you identified someone who would make a good mentor?  Who?</a:t>
            </a:r>
          </a:p>
        </p:txBody>
      </p:sp>
    </p:spTree>
    <p:extLst>
      <p:ext uri="{BB962C8B-B14F-4D97-AF65-F5344CB8AC3E}">
        <p14:creationId xmlns:p14="http://schemas.microsoft.com/office/powerpoint/2010/main" val="22763006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Mentor Readiness Assessment Questions</a:t>
            </a:r>
            <a:endParaRPr lang="en-US" sz="28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0"/>
          </p:nvPr>
        </p:nvSpPr>
        <p:spPr>
          <a:xfrm>
            <a:off x="914400" y="1143000"/>
            <a:ext cx="7714211" cy="4673600"/>
          </a:xfrm>
        </p:spPr>
        <p:txBody>
          <a:bodyPr/>
          <a:lstStyle/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r>
              <a:rPr lang="en-US" sz="2000" dirty="0" smtClean="0"/>
              <a:t>Do you believe mentoring is a productive development tool?  Why?</a:t>
            </a:r>
          </a:p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r>
              <a:rPr lang="en-US" sz="2000" dirty="0" smtClean="0"/>
              <a:t>Think about mentors you may have had.  What did you learn or receive from those relationships?</a:t>
            </a:r>
          </a:p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r>
              <a:rPr lang="en-US" sz="2000" dirty="0" smtClean="0"/>
              <a:t>Are you prepared to invest time, effort and energy in a mentoring relationship?</a:t>
            </a:r>
          </a:p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r>
              <a:rPr lang="en-US" sz="2000" dirty="0" smtClean="0"/>
              <a:t>List the benefits to you from being a mentor?</a:t>
            </a:r>
          </a:p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r>
              <a:rPr lang="en-US" sz="2000" dirty="0" smtClean="0"/>
              <a:t>Are you prepared to offer specific and effective feedback?</a:t>
            </a:r>
          </a:p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r>
              <a:rPr lang="en-US" sz="2000" dirty="0" smtClean="0"/>
              <a:t>Are you prepared to ask questions and be an active listener?</a:t>
            </a:r>
          </a:p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r>
              <a:rPr lang="en-US" sz="2000" dirty="0" smtClean="0"/>
              <a:t>Are you prepared to offer observations and perspective rather than an answer or solution?</a:t>
            </a:r>
          </a:p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r>
              <a:rPr lang="en-US" sz="2000" dirty="0" smtClean="0"/>
              <a:t>Are you willing to talk about some of your experiences with failures or challenges as well as the successes?</a:t>
            </a:r>
          </a:p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r>
              <a:rPr lang="en-US" sz="2000" dirty="0" smtClean="0"/>
              <a:t>Would you like to be a mentor?</a:t>
            </a:r>
          </a:p>
        </p:txBody>
      </p:sp>
    </p:spTree>
    <p:extLst>
      <p:ext uri="{BB962C8B-B14F-4D97-AF65-F5344CB8AC3E}">
        <p14:creationId xmlns:p14="http://schemas.microsoft.com/office/powerpoint/2010/main" val="37611245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Closing Remarks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0"/>
          </p:nvPr>
        </p:nvSpPr>
        <p:spPr>
          <a:xfrm>
            <a:off x="685800" y="1143000"/>
            <a:ext cx="7942811" cy="4673600"/>
          </a:xfrm>
        </p:spPr>
        <p:txBody>
          <a:bodyPr/>
          <a:lstStyle/>
          <a:p>
            <a:pPr marL="342900" indent="-342900">
              <a:buFont typeface="Arial"/>
              <a:buChar char="•"/>
            </a:pPr>
            <a:r>
              <a:rPr lang="en-US" dirty="0"/>
              <a:t>Would you like help being paired with a Mentee/Mentor?</a:t>
            </a:r>
            <a:endParaRPr lang="en-US" dirty="0" smtClean="0"/>
          </a:p>
          <a:p>
            <a:pPr marL="342900" indent="-342900">
              <a:buFont typeface="Arial"/>
              <a:buChar char="•"/>
            </a:pPr>
            <a:r>
              <a:rPr lang="en-US" dirty="0" err="1" smtClean="0"/>
              <a:t>Educause</a:t>
            </a:r>
            <a:r>
              <a:rPr lang="en-US" dirty="0" smtClean="0"/>
              <a:t> </a:t>
            </a:r>
            <a:r>
              <a:rPr lang="en-US" dirty="0" smtClean="0"/>
              <a:t>Mentoring </a:t>
            </a:r>
            <a:r>
              <a:rPr lang="en-US" dirty="0" smtClean="0"/>
              <a:t>Toolkit</a:t>
            </a:r>
          </a:p>
          <a:p>
            <a:r>
              <a:rPr lang="en-US" sz="2000" dirty="0"/>
              <a:t>http://</a:t>
            </a:r>
            <a:r>
              <a:rPr lang="en-US" sz="2000" dirty="0" err="1"/>
              <a:t>www.educause.edu</a:t>
            </a:r>
            <a:r>
              <a:rPr lang="en-US" sz="2000" dirty="0"/>
              <a:t>/careers/special-topic-programs/mentoring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26891917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609600" y="3276600"/>
            <a:ext cx="7866611" cy="1295400"/>
          </a:xfrm>
        </p:spPr>
        <p:txBody>
          <a:bodyPr/>
          <a:lstStyle/>
          <a:p>
            <a:r>
              <a:rPr lang="en-US" dirty="0" smtClean="0"/>
              <a:t>Susan </a:t>
            </a:r>
            <a:r>
              <a:rPr lang="en-US" dirty="0" err="1"/>
              <a:t>Malisch</a:t>
            </a:r>
            <a:r>
              <a:rPr lang="en-US" dirty="0"/>
              <a:t> </a:t>
            </a:r>
            <a:r>
              <a:rPr lang="en-US" dirty="0" smtClean="0"/>
              <a:t>- </a:t>
            </a:r>
            <a:r>
              <a:rPr lang="en-US" dirty="0" smtClean="0">
                <a:hlinkClick r:id="rId2"/>
              </a:rPr>
              <a:t>smalisc</a:t>
            </a:r>
            <a:r>
              <a:rPr lang="en-US" dirty="0">
                <a:hlinkClick r:id="rId2"/>
              </a:rPr>
              <a:t>@</a:t>
            </a:r>
            <a:r>
              <a:rPr lang="en-US" dirty="0" smtClean="0">
                <a:hlinkClick r:id="rId2"/>
              </a:rPr>
              <a:t>luc.edu</a:t>
            </a:r>
            <a:endParaRPr lang="en-US" dirty="0" smtClean="0"/>
          </a:p>
          <a:p>
            <a:r>
              <a:rPr lang="en-US" dirty="0" smtClean="0"/>
              <a:t>Beth Schaefer – </a:t>
            </a:r>
            <a:r>
              <a:rPr lang="en-US" dirty="0" smtClean="0">
                <a:hlinkClick r:id="rId3"/>
              </a:rPr>
              <a:t>beths@uwm.edu</a:t>
            </a:r>
            <a:endParaRPr lang="en-US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05034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49827"/>
            <a:ext cx="9144000" cy="522516"/>
          </a:xfrm>
          <a:prstGeom prst="rect">
            <a:avLst/>
          </a:prstGeom>
        </p:spPr>
      </p:pic>
      <p:sp>
        <p:nvSpPr>
          <p:cNvPr id="8" name="Text Placeholder 7"/>
          <p:cNvSpPr>
            <a:spLocks noGrp="1"/>
          </p:cNvSpPr>
          <p:nvPr>
            <p:ph type="body" idx="10"/>
          </p:nvPr>
        </p:nvSpPr>
        <p:spPr>
          <a:xfrm>
            <a:off x="304800" y="1371600"/>
            <a:ext cx="8610600" cy="4673600"/>
          </a:xfrm>
        </p:spPr>
        <p:txBody>
          <a:bodyPr/>
          <a:lstStyle/>
          <a:p>
            <a:pPr lvl="2"/>
            <a:endParaRPr lang="en-US" dirty="0" smtClean="0"/>
          </a:p>
          <a:p>
            <a:pPr lvl="2"/>
            <a:endParaRPr lang="en-US" dirty="0"/>
          </a:p>
          <a:p>
            <a:pPr lvl="2"/>
            <a:r>
              <a:rPr lang="en-US" sz="2400" dirty="0" smtClean="0">
                <a:solidFill>
                  <a:schemeClr val="tx1"/>
                </a:solidFill>
              </a:rPr>
              <a:t>Who </a:t>
            </a:r>
            <a:r>
              <a:rPr lang="en-US" sz="2400" dirty="0">
                <a:solidFill>
                  <a:schemeClr val="tx1"/>
                </a:solidFill>
              </a:rPr>
              <a:t>are </a:t>
            </a:r>
            <a:r>
              <a:rPr lang="en-US" sz="2400" dirty="0" smtClean="0">
                <a:solidFill>
                  <a:schemeClr val="tx1"/>
                </a:solidFill>
              </a:rPr>
              <a:t>you?</a:t>
            </a:r>
            <a:endParaRPr lang="en-US" sz="2400" dirty="0">
              <a:solidFill>
                <a:schemeClr val="tx1"/>
              </a:solidFill>
            </a:endParaRPr>
          </a:p>
          <a:p>
            <a:pPr lvl="2"/>
            <a:r>
              <a:rPr lang="en-US" sz="2400" dirty="0">
                <a:solidFill>
                  <a:schemeClr val="tx1"/>
                </a:solidFill>
              </a:rPr>
              <a:t>Where are you </a:t>
            </a:r>
            <a:r>
              <a:rPr lang="en-US" sz="2400" dirty="0" smtClean="0">
                <a:solidFill>
                  <a:schemeClr val="tx1"/>
                </a:solidFill>
              </a:rPr>
              <a:t>from?</a:t>
            </a:r>
            <a:endParaRPr lang="en-US" sz="2400" dirty="0">
              <a:solidFill>
                <a:schemeClr val="tx1"/>
              </a:solidFill>
            </a:endParaRPr>
          </a:p>
          <a:p>
            <a:pPr lvl="2"/>
            <a:r>
              <a:rPr lang="en-US" sz="2400" dirty="0" smtClean="0">
                <a:solidFill>
                  <a:schemeClr val="tx1"/>
                </a:solidFill>
              </a:rPr>
              <a:t>What would you like to get out of the session?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05727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49827"/>
            <a:ext cx="9144000" cy="522516"/>
          </a:xfrm>
          <a:prstGeom prst="rect">
            <a:avLst/>
          </a:prstGeom>
        </p:spPr>
      </p:pic>
      <p:sp>
        <p:nvSpPr>
          <p:cNvPr id="8" name="Text Placeholder 7"/>
          <p:cNvSpPr>
            <a:spLocks noGrp="1"/>
          </p:cNvSpPr>
          <p:nvPr>
            <p:ph type="body" idx="10"/>
          </p:nvPr>
        </p:nvSpPr>
        <p:spPr>
          <a:xfrm>
            <a:off x="304800" y="1346200"/>
            <a:ext cx="8610600" cy="4673600"/>
          </a:xfrm>
        </p:spPr>
        <p:txBody>
          <a:bodyPr/>
          <a:lstStyle/>
          <a:p>
            <a:pPr lvl="2"/>
            <a:endParaRPr lang="en-US" dirty="0" smtClean="0"/>
          </a:p>
          <a:p>
            <a:pPr lvl="2"/>
            <a:endParaRPr lang="en-US" dirty="0"/>
          </a:p>
          <a:p>
            <a:pPr lvl="2"/>
            <a:r>
              <a:rPr lang="en-US" sz="2400" dirty="0">
                <a:solidFill>
                  <a:schemeClr val="tx1"/>
                </a:solidFill>
              </a:rPr>
              <a:t>Is this your first EDUCAUSE event?</a:t>
            </a:r>
          </a:p>
          <a:p>
            <a:pPr lvl="2"/>
            <a:r>
              <a:rPr lang="en-US" sz="2400" dirty="0">
                <a:solidFill>
                  <a:schemeClr val="tx1"/>
                </a:solidFill>
              </a:rPr>
              <a:t>Are you interested in the workshop today to learn more about mentoring?</a:t>
            </a:r>
          </a:p>
          <a:p>
            <a:pPr lvl="2"/>
            <a:r>
              <a:rPr lang="en-US" sz="2400" dirty="0">
                <a:solidFill>
                  <a:schemeClr val="tx1"/>
                </a:solidFill>
              </a:rPr>
              <a:t>Are you here to find a mentor?</a:t>
            </a:r>
          </a:p>
          <a:p>
            <a:pPr lvl="2"/>
            <a:r>
              <a:rPr lang="en-US" sz="2400" dirty="0">
                <a:solidFill>
                  <a:schemeClr val="tx1"/>
                </a:solidFill>
              </a:rPr>
              <a:t>Have you ever been a mentor?</a:t>
            </a:r>
          </a:p>
          <a:p>
            <a:pPr lvl="2"/>
            <a:r>
              <a:rPr lang="en-US" sz="2400" dirty="0">
                <a:solidFill>
                  <a:schemeClr val="tx1"/>
                </a:solidFill>
              </a:rPr>
              <a:t>Have you ever been a mentee?</a:t>
            </a:r>
          </a:p>
        </p:txBody>
      </p:sp>
    </p:spTree>
    <p:extLst>
      <p:ext uri="{BB962C8B-B14F-4D97-AF65-F5344CB8AC3E}">
        <p14:creationId xmlns:p14="http://schemas.microsoft.com/office/powerpoint/2010/main" val="39558985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3"/>
          </p:nvPr>
        </p:nvSpPr>
        <p:spPr/>
        <p:txBody>
          <a:bodyPr/>
          <a:lstStyle/>
          <a:p>
            <a:r>
              <a:rPr lang="en-US" sz="3000" dirty="0" smtClean="0"/>
              <a:t>Benefits, Styles, Functions and Expectations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36897783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Benefits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0"/>
          </p:nvPr>
        </p:nvSpPr>
        <p:spPr>
          <a:xfrm>
            <a:off x="914400" y="1143000"/>
            <a:ext cx="7714211" cy="4673600"/>
          </a:xfrm>
        </p:spPr>
        <p:txBody>
          <a:bodyPr/>
          <a:lstStyle/>
          <a:p>
            <a:pPr marL="457200" lvl="0" indent="-457200">
              <a:lnSpc>
                <a:spcPct val="100000"/>
              </a:lnSpc>
              <a:buClr>
                <a:srgbClr val="B20838"/>
              </a:buClr>
              <a:buFont typeface="Wingdings" pitchFamily="2" charset="2"/>
              <a:buChar char="§"/>
            </a:pPr>
            <a:r>
              <a:rPr lang="en-US" sz="3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Enhanced career development and advancement</a:t>
            </a:r>
          </a:p>
          <a:p>
            <a:pPr marL="457200" lvl="0" indent="-457200">
              <a:lnSpc>
                <a:spcPct val="100000"/>
              </a:lnSpc>
              <a:buClr>
                <a:srgbClr val="B20838"/>
              </a:buClr>
              <a:buFont typeface="Wingdings" pitchFamily="2" charset="2"/>
              <a:buChar char="§"/>
            </a:pPr>
            <a:r>
              <a:rPr lang="en-US" sz="3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Enhanced compensation</a:t>
            </a:r>
          </a:p>
          <a:p>
            <a:pPr marL="457200" lvl="0" indent="-457200">
              <a:lnSpc>
                <a:spcPct val="100000"/>
              </a:lnSpc>
              <a:buClr>
                <a:srgbClr val="B20838"/>
              </a:buClr>
              <a:buFont typeface="Wingdings" pitchFamily="2" charset="2"/>
              <a:buChar char="§"/>
            </a:pPr>
            <a:r>
              <a:rPr lang="en-US" sz="3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Enhanced career satisfaction</a:t>
            </a:r>
          </a:p>
          <a:p>
            <a:pPr marL="457200" lvl="0" indent="-457200">
              <a:lnSpc>
                <a:spcPct val="100000"/>
              </a:lnSpc>
              <a:buClr>
                <a:srgbClr val="B20838"/>
              </a:buClr>
              <a:buFont typeface="Wingdings" pitchFamily="2" charset="2"/>
              <a:buChar char="§"/>
            </a:pPr>
            <a:r>
              <a:rPr lang="en-US" sz="3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Increased managerial productivity</a:t>
            </a:r>
          </a:p>
          <a:p>
            <a:pPr marL="457200" lvl="0" indent="-457200">
              <a:lnSpc>
                <a:spcPct val="100000"/>
              </a:lnSpc>
              <a:buClr>
                <a:srgbClr val="B20838"/>
              </a:buClr>
              <a:buFont typeface="Wingdings" pitchFamily="2" charset="2"/>
              <a:buChar char="§"/>
            </a:pPr>
            <a:r>
              <a:rPr lang="en-US" sz="3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Increased employee retention</a:t>
            </a:r>
            <a:endParaRPr lang="en-US" sz="3000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16077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Styles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0"/>
          </p:nvPr>
        </p:nvSpPr>
        <p:spPr>
          <a:xfrm>
            <a:off x="914400" y="1143000"/>
            <a:ext cx="7714211" cy="4673600"/>
          </a:xfrm>
        </p:spPr>
        <p:txBody>
          <a:bodyPr/>
          <a:lstStyle/>
          <a:p>
            <a:pPr marL="457200" lvl="0" indent="-457200">
              <a:lnSpc>
                <a:spcPct val="100000"/>
              </a:lnSpc>
              <a:buClr>
                <a:srgbClr val="B20838"/>
              </a:buClr>
              <a:buFont typeface="Wingdings" pitchFamily="2" charset="2"/>
              <a:buChar char="§"/>
            </a:pPr>
            <a:r>
              <a:rPr lang="en-US" sz="3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Traditional - Individual</a:t>
            </a:r>
          </a:p>
          <a:p>
            <a:pPr marL="457200" lvl="0" indent="-457200">
              <a:lnSpc>
                <a:spcPct val="100000"/>
              </a:lnSpc>
              <a:buClr>
                <a:srgbClr val="B20838"/>
              </a:buClr>
              <a:buFont typeface="Wingdings" pitchFamily="2" charset="2"/>
              <a:buChar char="§"/>
            </a:pPr>
            <a:r>
              <a:rPr lang="en-US" sz="3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Network - Group</a:t>
            </a:r>
          </a:p>
          <a:p>
            <a:pPr marL="457200" lvl="0" indent="-457200">
              <a:lnSpc>
                <a:spcPct val="100000"/>
              </a:lnSpc>
              <a:buClr>
                <a:srgbClr val="B20838"/>
              </a:buClr>
              <a:buFont typeface="Wingdings" pitchFamily="2" charset="2"/>
              <a:buChar char="§"/>
            </a:pPr>
            <a:r>
              <a:rPr lang="en-US" sz="3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Group - One or two individuals</a:t>
            </a:r>
          </a:p>
          <a:p>
            <a:pPr marL="457200" lvl="0" indent="-457200">
              <a:lnSpc>
                <a:spcPct val="100000"/>
              </a:lnSpc>
              <a:buClr>
                <a:srgbClr val="B20838"/>
              </a:buClr>
              <a:buFont typeface="Wingdings" pitchFamily="2" charset="2"/>
              <a:buChar char="§"/>
            </a:pPr>
            <a:r>
              <a:rPr lang="en-US" sz="3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Minute – Individual to many</a:t>
            </a:r>
          </a:p>
          <a:p>
            <a:pPr marL="457200" lvl="0" indent="-457200">
              <a:lnSpc>
                <a:spcPct val="100000"/>
              </a:lnSpc>
              <a:buClr>
                <a:srgbClr val="B20838"/>
              </a:buClr>
              <a:buFont typeface="Wingdings" pitchFamily="2" charset="2"/>
              <a:buChar char="§"/>
            </a:pPr>
            <a:r>
              <a:rPr lang="en-US" sz="3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Circle – Group</a:t>
            </a:r>
          </a:p>
          <a:p>
            <a:pPr marL="457200" lvl="0" indent="-457200">
              <a:lnSpc>
                <a:spcPct val="100000"/>
              </a:lnSpc>
              <a:buClr>
                <a:srgbClr val="B20838"/>
              </a:buClr>
              <a:buFont typeface="Wingdings" pitchFamily="2" charset="2"/>
              <a:buChar char="§"/>
            </a:pPr>
            <a:r>
              <a:rPr lang="en-US" sz="3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Invisible – Individual non-interactive</a:t>
            </a:r>
          </a:p>
          <a:p>
            <a:pPr marL="457200" lvl="0" indent="-457200">
              <a:lnSpc>
                <a:spcPct val="100000"/>
              </a:lnSpc>
              <a:buClr>
                <a:srgbClr val="B20838"/>
              </a:buClr>
              <a:buFont typeface="Wingdings" pitchFamily="2" charset="2"/>
              <a:buChar char="§"/>
            </a:pPr>
            <a:r>
              <a:rPr lang="en-US" sz="3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Reverse - Individual</a:t>
            </a:r>
          </a:p>
        </p:txBody>
      </p:sp>
    </p:spTree>
    <p:extLst>
      <p:ext uri="{BB962C8B-B14F-4D97-AF65-F5344CB8AC3E}">
        <p14:creationId xmlns:p14="http://schemas.microsoft.com/office/powerpoint/2010/main" val="23921091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Styles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0"/>
          </p:nvPr>
        </p:nvSpPr>
        <p:spPr>
          <a:xfrm>
            <a:off x="914400" y="1143000"/>
            <a:ext cx="7714211" cy="4673600"/>
          </a:xfrm>
        </p:spPr>
        <p:txBody>
          <a:bodyPr/>
          <a:lstStyle/>
          <a:p>
            <a:pPr marL="457200" lvl="0" indent="-457200">
              <a:lnSpc>
                <a:spcPct val="100000"/>
              </a:lnSpc>
              <a:buClr>
                <a:srgbClr val="B20838"/>
              </a:buClr>
              <a:buFont typeface="Wingdings" pitchFamily="2" charset="2"/>
              <a:buChar char="§"/>
            </a:pPr>
            <a:r>
              <a:rPr lang="en-US" sz="3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Role of the mentor</a:t>
            </a:r>
          </a:p>
          <a:p>
            <a:pPr marL="457200" lvl="0" indent="-457200">
              <a:lnSpc>
                <a:spcPct val="100000"/>
              </a:lnSpc>
              <a:buClr>
                <a:srgbClr val="B20838"/>
              </a:buClr>
              <a:buFont typeface="Wingdings" pitchFamily="2" charset="2"/>
              <a:buChar char="§"/>
            </a:pPr>
            <a:r>
              <a:rPr lang="en-US" sz="3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Relationship(s)</a:t>
            </a:r>
          </a:p>
          <a:p>
            <a:pPr marL="457200" lvl="0" indent="-457200">
              <a:lnSpc>
                <a:spcPct val="100000"/>
              </a:lnSpc>
              <a:buClr>
                <a:srgbClr val="B20838"/>
              </a:buClr>
              <a:buFont typeface="Wingdings" pitchFamily="2" charset="2"/>
              <a:buChar char="§"/>
            </a:pPr>
            <a:r>
              <a:rPr lang="en-US" sz="3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Time Commitment</a:t>
            </a:r>
          </a:p>
          <a:p>
            <a:pPr marL="457200" lvl="0" indent="-457200">
              <a:lnSpc>
                <a:spcPct val="100000"/>
              </a:lnSpc>
              <a:buClr>
                <a:srgbClr val="B20838"/>
              </a:buClr>
              <a:buFont typeface="Wingdings" pitchFamily="2" charset="2"/>
              <a:buChar char="§"/>
            </a:pPr>
            <a:r>
              <a:rPr lang="en-US" sz="3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Individual Outcomes</a:t>
            </a:r>
          </a:p>
          <a:p>
            <a:pPr marL="457200" lvl="0" indent="-457200">
              <a:lnSpc>
                <a:spcPct val="100000"/>
              </a:lnSpc>
              <a:buClr>
                <a:srgbClr val="B20838"/>
              </a:buClr>
              <a:buFont typeface="Wingdings" pitchFamily="2" charset="2"/>
              <a:buChar char="§"/>
            </a:pPr>
            <a:r>
              <a:rPr lang="en-US" sz="3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Organizational Outcomes</a:t>
            </a:r>
          </a:p>
        </p:txBody>
      </p:sp>
    </p:spTree>
    <p:extLst>
      <p:ext uri="{BB962C8B-B14F-4D97-AF65-F5344CB8AC3E}">
        <p14:creationId xmlns:p14="http://schemas.microsoft.com/office/powerpoint/2010/main" val="3757577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0"/>
          </p:nvPr>
        </p:nvSpPr>
        <p:spPr>
          <a:xfrm>
            <a:off x="914400" y="1143000"/>
            <a:ext cx="7714211" cy="4673600"/>
          </a:xfrm>
        </p:spPr>
        <p:txBody>
          <a:bodyPr/>
          <a:lstStyle/>
          <a:p>
            <a:pPr marL="457200" lvl="0" indent="-457200">
              <a:lnSpc>
                <a:spcPct val="100000"/>
              </a:lnSpc>
              <a:buClr>
                <a:srgbClr val="B20838"/>
              </a:buClr>
              <a:buFont typeface="Wingdings" pitchFamily="2" charset="2"/>
              <a:buChar char="§"/>
            </a:pPr>
            <a:r>
              <a:rPr lang="en-US" sz="3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Career</a:t>
            </a:r>
          </a:p>
          <a:p>
            <a:pPr marL="914400" lvl="1" indent="-457200">
              <a:buClr>
                <a:srgbClr val="B20838"/>
              </a:buClr>
              <a:buFont typeface="Wingdings" pitchFamily="2" charset="2"/>
              <a:buChar char="§"/>
            </a:pPr>
            <a:r>
              <a:rPr lang="en-US" sz="2700" dirty="0">
                <a:solidFill>
                  <a:prstClr val="black">
                    <a:lumMod val="75000"/>
                    <a:lumOff val="25000"/>
                  </a:prstClr>
                </a:solidFill>
                <a:latin typeface="Arial"/>
                <a:cs typeface="Arial"/>
              </a:rPr>
              <a:t>Sponsorship</a:t>
            </a:r>
          </a:p>
          <a:p>
            <a:pPr marL="914400" lvl="1" indent="-457200">
              <a:buClr>
                <a:srgbClr val="B20838"/>
              </a:buClr>
              <a:buFont typeface="Wingdings" pitchFamily="2" charset="2"/>
              <a:buChar char="§"/>
            </a:pPr>
            <a:r>
              <a:rPr lang="en-US" sz="2700" dirty="0">
                <a:solidFill>
                  <a:prstClr val="black">
                    <a:lumMod val="75000"/>
                    <a:lumOff val="25000"/>
                  </a:prstClr>
                </a:solidFill>
                <a:latin typeface="Arial"/>
                <a:cs typeface="Arial"/>
              </a:rPr>
              <a:t>Exposure/Visibility</a:t>
            </a:r>
          </a:p>
          <a:p>
            <a:pPr marL="914400" lvl="1" indent="-457200">
              <a:buClr>
                <a:srgbClr val="B20838"/>
              </a:buClr>
              <a:buFont typeface="Wingdings" pitchFamily="2" charset="2"/>
              <a:buChar char="§"/>
            </a:pPr>
            <a:r>
              <a:rPr lang="en-US" sz="2700" dirty="0">
                <a:solidFill>
                  <a:prstClr val="black">
                    <a:lumMod val="75000"/>
                    <a:lumOff val="25000"/>
                  </a:prstClr>
                </a:solidFill>
                <a:latin typeface="Arial"/>
                <a:cs typeface="Arial"/>
              </a:rPr>
              <a:t>Coaching</a:t>
            </a:r>
          </a:p>
          <a:p>
            <a:pPr marL="914400" lvl="1" indent="-457200">
              <a:buClr>
                <a:srgbClr val="B20838"/>
              </a:buClr>
              <a:buFont typeface="Wingdings" pitchFamily="2" charset="2"/>
              <a:buChar char="§"/>
            </a:pPr>
            <a:r>
              <a:rPr lang="en-US" sz="2700" dirty="0">
                <a:solidFill>
                  <a:prstClr val="black">
                    <a:lumMod val="75000"/>
                    <a:lumOff val="25000"/>
                  </a:prstClr>
                </a:solidFill>
                <a:latin typeface="Arial"/>
                <a:cs typeface="Arial"/>
              </a:rPr>
              <a:t>Protection</a:t>
            </a:r>
          </a:p>
          <a:p>
            <a:pPr marL="914400" lvl="1" indent="-457200">
              <a:buClr>
                <a:srgbClr val="B20838"/>
              </a:buClr>
              <a:buFont typeface="Wingdings" pitchFamily="2" charset="2"/>
              <a:buChar char="§"/>
            </a:pPr>
            <a:r>
              <a:rPr lang="en-US" sz="2700" dirty="0">
                <a:solidFill>
                  <a:prstClr val="black">
                    <a:lumMod val="75000"/>
                    <a:lumOff val="25000"/>
                  </a:prstClr>
                </a:solidFill>
                <a:latin typeface="Arial"/>
                <a:cs typeface="Arial"/>
              </a:rPr>
              <a:t>Challenging Assignments</a:t>
            </a:r>
            <a:endParaRPr lang="en-US" sz="2700" dirty="0">
              <a:solidFill>
                <a:prstClr val="black">
                  <a:lumMod val="75000"/>
                  <a:lumOff val="25000"/>
                </a:prstClr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183616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0"/>
          </p:nvPr>
        </p:nvSpPr>
        <p:spPr>
          <a:xfrm>
            <a:off x="914400" y="1143000"/>
            <a:ext cx="7714211" cy="4673600"/>
          </a:xfrm>
        </p:spPr>
        <p:txBody>
          <a:bodyPr/>
          <a:lstStyle/>
          <a:p>
            <a:pPr marL="457200" lvl="0" indent="-457200">
              <a:lnSpc>
                <a:spcPct val="100000"/>
              </a:lnSpc>
              <a:buClr>
                <a:srgbClr val="B20838"/>
              </a:buClr>
              <a:buFont typeface="Wingdings" pitchFamily="2" charset="2"/>
              <a:buChar char="§"/>
            </a:pPr>
            <a:r>
              <a:rPr lang="en-US" sz="3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Psychosocial</a:t>
            </a:r>
          </a:p>
          <a:p>
            <a:pPr marL="914400" lvl="1" indent="-457200">
              <a:buClr>
                <a:srgbClr val="B20838"/>
              </a:buClr>
              <a:buFont typeface="Wingdings" pitchFamily="2" charset="2"/>
              <a:buChar char="§"/>
            </a:pPr>
            <a:r>
              <a:rPr lang="en-US" sz="2700" dirty="0">
                <a:solidFill>
                  <a:prstClr val="black">
                    <a:lumMod val="75000"/>
                    <a:lumOff val="25000"/>
                  </a:prstClr>
                </a:solidFill>
                <a:latin typeface="Arial"/>
                <a:cs typeface="Arial"/>
              </a:rPr>
              <a:t>Role Modeling</a:t>
            </a:r>
          </a:p>
          <a:p>
            <a:pPr marL="914400" lvl="1" indent="-457200">
              <a:buClr>
                <a:srgbClr val="B20838"/>
              </a:buClr>
              <a:buFont typeface="Wingdings" pitchFamily="2" charset="2"/>
              <a:buChar char="§"/>
            </a:pPr>
            <a:r>
              <a:rPr lang="en-US" sz="2700" dirty="0">
                <a:solidFill>
                  <a:prstClr val="black">
                    <a:lumMod val="75000"/>
                    <a:lumOff val="25000"/>
                  </a:prstClr>
                </a:solidFill>
                <a:latin typeface="Arial"/>
                <a:cs typeface="Arial"/>
              </a:rPr>
              <a:t>Acceptance/Confirmation</a:t>
            </a:r>
          </a:p>
          <a:p>
            <a:pPr marL="914400" lvl="1" indent="-457200">
              <a:buClr>
                <a:srgbClr val="B20838"/>
              </a:buClr>
              <a:buFont typeface="Wingdings" pitchFamily="2" charset="2"/>
              <a:buChar char="§"/>
            </a:pPr>
            <a:r>
              <a:rPr lang="en-US" sz="2700" dirty="0">
                <a:solidFill>
                  <a:prstClr val="black">
                    <a:lumMod val="75000"/>
                    <a:lumOff val="25000"/>
                  </a:prstClr>
                </a:solidFill>
                <a:latin typeface="Arial"/>
                <a:cs typeface="Arial"/>
              </a:rPr>
              <a:t>Counseling</a:t>
            </a:r>
          </a:p>
          <a:p>
            <a:pPr marL="914400" lvl="1" indent="-457200">
              <a:buClr>
                <a:srgbClr val="B20838"/>
              </a:buClr>
              <a:buFont typeface="Wingdings" pitchFamily="2" charset="2"/>
              <a:buChar char="§"/>
            </a:pPr>
            <a:r>
              <a:rPr lang="en-US" sz="2700" dirty="0">
                <a:solidFill>
                  <a:prstClr val="black">
                    <a:lumMod val="75000"/>
                    <a:lumOff val="25000"/>
                  </a:prstClr>
                </a:solidFill>
                <a:latin typeface="Arial"/>
                <a:cs typeface="Arial"/>
              </a:rPr>
              <a:t>Friendship</a:t>
            </a:r>
          </a:p>
        </p:txBody>
      </p:sp>
    </p:spTree>
    <p:extLst>
      <p:ext uri="{BB962C8B-B14F-4D97-AF65-F5344CB8AC3E}">
        <p14:creationId xmlns:p14="http://schemas.microsoft.com/office/powerpoint/2010/main" val="40189075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323</TotalTime>
  <Words>576</Words>
  <Application>Microsoft Macintosh PowerPoint</Application>
  <PresentationFormat>On-screen Show (4:3)</PresentationFormat>
  <Paragraphs>101</Paragraphs>
  <Slides>16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18" baseType="lpstr">
      <vt:lpstr>Office Theme</vt:lpstr>
      <vt:lpstr>1_Office Theme</vt:lpstr>
      <vt:lpstr>PowerPoint Presentation</vt:lpstr>
      <vt:lpstr>Introductions</vt:lpstr>
      <vt:lpstr>Introductions</vt:lpstr>
      <vt:lpstr>PowerPoint Presentation</vt:lpstr>
      <vt:lpstr>Benefits</vt:lpstr>
      <vt:lpstr>Styles</vt:lpstr>
      <vt:lpstr>Styles</vt:lpstr>
      <vt:lpstr>Functions</vt:lpstr>
      <vt:lpstr>Functions</vt:lpstr>
      <vt:lpstr>Expectations</vt:lpstr>
      <vt:lpstr>Alternative learning activities for development goals:</vt:lpstr>
      <vt:lpstr>PowerPoint Presentation</vt:lpstr>
      <vt:lpstr>Mentee Readiness Assessment Questions</vt:lpstr>
      <vt:lpstr>Mentor Readiness Assessment Questions</vt:lpstr>
      <vt:lpstr>Closing Remarks</vt:lpstr>
      <vt:lpstr>Questions?</vt:lpstr>
    </vt:vector>
  </TitlesOfParts>
  <Company>EDUCAUSE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Emily Burrows</dc:creator>
  <cp:lastModifiedBy>Beth</cp:lastModifiedBy>
  <cp:revision>28</cp:revision>
  <dcterms:created xsi:type="dcterms:W3CDTF">2012-08-08T18:23:13Z</dcterms:created>
  <dcterms:modified xsi:type="dcterms:W3CDTF">2013-03-10T15:33:56Z</dcterms:modified>
</cp:coreProperties>
</file>