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9"/>
  </p:notesMasterIdLst>
  <p:sldIdLst>
    <p:sldId id="256" r:id="rId3"/>
    <p:sldId id="258" r:id="rId4"/>
    <p:sldId id="265" r:id="rId5"/>
    <p:sldId id="259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67" r:id="rId14"/>
    <p:sldId id="273" r:id="rId15"/>
    <p:sldId id="274" r:id="rId16"/>
    <p:sldId id="275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81" autoAdjust="0"/>
    <p:restoredTop sz="94643" autoAdjust="0"/>
  </p:normalViewPr>
  <p:slideViewPr>
    <p:cSldViewPr>
      <p:cViewPr>
        <p:scale>
          <a:sx n="100" d="100"/>
          <a:sy n="100" d="100"/>
        </p:scale>
        <p:origin x="-56" y="-7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B525C-13BD-484A-AECD-2170449223E8}" type="datetimeFigureOut">
              <a:rPr lang="en-US" smtClean="0"/>
              <a:t>3/10/13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6034E-1146-4F4B-AE0B-64B9B0B5F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78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is if we have 20 participants</a:t>
            </a:r>
            <a:r>
              <a:rPr lang="en-US" baseline="0" dirty="0" smtClean="0"/>
              <a:t> or less to ask them individually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6034E-1146-4F4B-AE0B-64B9B0B5F4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83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is</a:t>
            </a:r>
            <a:r>
              <a:rPr lang="en-US" baseline="0" dirty="0" smtClean="0"/>
              <a:t> if we have more than 20 participants and we would like to poll them as a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6034E-1146-4F4B-AE0B-64B9B0B5F4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03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Title 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09601" y="3253048"/>
            <a:ext cx="7942810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Speaker Name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0" y="5500255"/>
            <a:ext cx="8096595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00595" y="2362200"/>
            <a:ext cx="7942810" cy="9144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40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Presentation Title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590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Title 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09601" y="3253048"/>
            <a:ext cx="7942810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Speaker Name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0" y="5500255"/>
            <a:ext cx="8096595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00595" y="2362200"/>
            <a:ext cx="7942810" cy="9144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40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Presentation Title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96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Title B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370676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0" y="5500255"/>
            <a:ext cx="8096595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276600"/>
            <a:ext cx="7866611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1764771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A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1676400" y="1143000"/>
            <a:ext cx="6952211" cy="467360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200000"/>
              </a:lnSpc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900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65018" y="3385468"/>
            <a:ext cx="8021782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Presentation 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7663"/>
            <a:ext cx="9143999" cy="739681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00595" y="2667000"/>
            <a:ext cx="7942810" cy="9144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36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Section Title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266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Body 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485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Body B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660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Sta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371600"/>
            <a:ext cx="3644514" cy="188540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135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Stat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3429000"/>
            <a:ext cx="3644514" cy="348560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Clr>
                <a:srgbClr val="C00000"/>
              </a:buClr>
              <a:buFontTx/>
              <a:buNone/>
              <a:defRPr sz="36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Clr>
                <a:srgbClr val="C00000"/>
              </a:buClr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C00000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C00000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71700" indent="-342900">
              <a:buClr>
                <a:srgbClr val="C00000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Stat description</a:t>
            </a:r>
          </a:p>
        </p:txBody>
      </p:sp>
    </p:spTree>
    <p:extLst>
      <p:ext uri="{BB962C8B-B14F-4D97-AF65-F5344CB8AC3E}">
        <p14:creationId xmlns:p14="http://schemas.microsoft.com/office/powerpoint/2010/main" val="355624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Quo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09600" y="2362200"/>
            <a:ext cx="5791200" cy="2971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Clr>
                <a:srgbClr val="C00000"/>
              </a:buClr>
              <a:buFontTx/>
              <a:buNone/>
              <a:defRPr sz="36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Clr>
                <a:srgbClr val="C00000"/>
              </a:buClr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C00000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C00000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71700" indent="-342900">
              <a:buClr>
                <a:srgbClr val="C00000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“Why you got to be like that? of all participants responded with less than one per cent with truthfulness”</a:t>
            </a:r>
          </a:p>
        </p:txBody>
      </p:sp>
    </p:spTree>
    <p:extLst>
      <p:ext uri="{BB962C8B-B14F-4D97-AF65-F5344CB8AC3E}">
        <p14:creationId xmlns:p14="http://schemas.microsoft.com/office/powerpoint/2010/main" val="1224835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E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370676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End 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276600"/>
            <a:ext cx="7866611" cy="4572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Authors</a:t>
            </a:r>
          </a:p>
        </p:txBody>
      </p:sp>
    </p:spTree>
    <p:extLst>
      <p:ext uri="{BB962C8B-B14F-4D97-AF65-F5344CB8AC3E}">
        <p14:creationId xmlns:p14="http://schemas.microsoft.com/office/powerpoint/2010/main" val="2490361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Title B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370676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09600" y="5500255"/>
            <a:ext cx="8096595" cy="500732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Month Day, Year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276600"/>
            <a:ext cx="7866611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160995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A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1676400" y="1143000"/>
            <a:ext cx="6952211" cy="467360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200000"/>
              </a:lnSpc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0416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65018" y="3385468"/>
            <a:ext cx="8021782" cy="50073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Presentation 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7663"/>
            <a:ext cx="9143999" cy="739681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00595" y="2667000"/>
            <a:ext cx="7942810" cy="9144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36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Section Title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328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Body 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78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Body B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91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Sta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371600"/>
            <a:ext cx="3644514" cy="188540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135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Stat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3429000"/>
            <a:ext cx="3644514" cy="348560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Clr>
                <a:srgbClr val="C00000"/>
              </a:buClr>
              <a:buFontTx/>
              <a:buNone/>
              <a:defRPr sz="36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Clr>
                <a:srgbClr val="C00000"/>
              </a:buClr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C00000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C00000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71700" indent="-342900">
              <a:buClr>
                <a:srgbClr val="C00000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Stat description</a:t>
            </a:r>
          </a:p>
        </p:txBody>
      </p:sp>
    </p:spTree>
    <p:extLst>
      <p:ext uri="{BB962C8B-B14F-4D97-AF65-F5344CB8AC3E}">
        <p14:creationId xmlns:p14="http://schemas.microsoft.com/office/powerpoint/2010/main" val="1465728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Quo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09600" y="2362200"/>
            <a:ext cx="5791200" cy="2971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Clr>
                <a:srgbClr val="C00000"/>
              </a:buClr>
              <a:buFontTx/>
              <a:buNone/>
              <a:defRPr sz="36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Clr>
                <a:srgbClr val="C00000"/>
              </a:buClr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C00000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C00000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71700" indent="-342900">
              <a:buClr>
                <a:srgbClr val="C00000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“Why you got to be like that? of all participants responded with less than one per cent with truthfulness”</a:t>
            </a:r>
          </a:p>
        </p:txBody>
      </p:sp>
    </p:spTree>
    <p:extLst>
      <p:ext uri="{BB962C8B-B14F-4D97-AF65-F5344CB8AC3E}">
        <p14:creationId xmlns:p14="http://schemas.microsoft.com/office/powerpoint/2010/main" val="1703241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U E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370676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4000" b="0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End 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3276600"/>
            <a:ext cx="7866611" cy="4572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Authors</a:t>
            </a:r>
          </a:p>
        </p:txBody>
      </p:sp>
    </p:spTree>
    <p:extLst>
      <p:ext uri="{BB962C8B-B14F-4D97-AF65-F5344CB8AC3E}">
        <p14:creationId xmlns:p14="http://schemas.microsoft.com/office/powerpoint/2010/main" val="3437792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22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60" r:id="rId5"/>
    <p:sldLayoutId id="2147483661" r:id="rId6"/>
    <p:sldLayoutId id="2147483654" r:id="rId7"/>
    <p:sldLayoutId id="2147483657" r:id="rId8"/>
    <p:sldLayoutId id="2147483658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81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hyperlink" Target="mailto:smalisc@luc.edu" TargetMode="External"/><Relationship Id="rId3" Type="http://schemas.openxmlformats.org/officeDocument/2006/relationships/hyperlink" Target="mailto:beths@uwm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1"/>
          </p:nvPr>
        </p:nvSpPr>
        <p:spPr>
          <a:xfrm>
            <a:off x="609600" y="4191000"/>
            <a:ext cx="7942810" cy="480752"/>
          </a:xfrm>
        </p:spPr>
        <p:txBody>
          <a:bodyPr/>
          <a:lstStyle/>
          <a:p>
            <a:r>
              <a:rPr lang="en-US" dirty="0" smtClean="0"/>
              <a:t>Susan </a:t>
            </a:r>
            <a:r>
              <a:rPr lang="en-US" dirty="0" err="1" smtClean="0"/>
              <a:t>Malisch</a:t>
            </a:r>
            <a:r>
              <a:rPr lang="en-US" dirty="0" smtClean="0"/>
              <a:t> and Beth Schaefer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en-US" dirty="0" smtClean="0"/>
              <a:t>March 18, 2013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>
          <a:xfrm>
            <a:off x="600595" y="2362200"/>
            <a:ext cx="7942810" cy="1447800"/>
          </a:xfrm>
        </p:spPr>
        <p:txBody>
          <a:bodyPr/>
          <a:lstStyle/>
          <a:p>
            <a:r>
              <a:rPr lang="en-US" sz="3600" dirty="0"/>
              <a:t>SUCCESSFUL MENTORING RELATIONSHIPS FOR CAREER DEVELOPMENT</a:t>
            </a:r>
          </a:p>
        </p:txBody>
      </p:sp>
    </p:spTree>
    <p:extLst>
      <p:ext uri="{BB962C8B-B14F-4D97-AF65-F5344CB8AC3E}">
        <p14:creationId xmlns:p14="http://schemas.microsoft.com/office/powerpoint/2010/main" val="116465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914400" y="1143000"/>
            <a:ext cx="7714211" cy="4673600"/>
          </a:xfrm>
        </p:spPr>
        <p:txBody>
          <a:bodyPr/>
          <a:lstStyle/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Set expectations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Time limit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Formal or informal agreement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Honor your commitment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Communicate clearly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Put things in perspective, offer feedback, serve as sounding board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Keep it confidential</a:t>
            </a:r>
          </a:p>
        </p:txBody>
      </p:sp>
    </p:spTree>
    <p:extLst>
      <p:ext uri="{BB962C8B-B14F-4D97-AF65-F5344CB8AC3E}">
        <p14:creationId xmlns:p14="http://schemas.microsoft.com/office/powerpoint/2010/main" val="3870923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8675"/>
            <a:ext cx="8610600" cy="729971"/>
          </a:xfrm>
        </p:spPr>
        <p:txBody>
          <a:bodyPr/>
          <a:lstStyle/>
          <a:p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Alternative learning activities for development goals: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914400" y="990600"/>
            <a:ext cx="7714211" cy="4673600"/>
          </a:xfrm>
        </p:spPr>
        <p:txBody>
          <a:bodyPr/>
          <a:lstStyle/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Expert interviews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Job shadowing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Read and discuss book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Read and discuss article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Assessment tools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Review an example of work on a topic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Participate on a task force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Conduct background research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Ask for feedback from several sources and identify themes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Volunteer to take a temporary assignment or task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8910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sz="3000" dirty="0" smtClean="0"/>
              <a:t>Readiness Assessment Exercise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82133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Mentee Readiness Assessment Questions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914400" y="1143000"/>
            <a:ext cx="7714211" cy="46736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Are you prepared to invest time, effort and energy in a new mentoring relationship?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List the most important benefits you would like to receive from a mentor?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Are you prepared to receive feedback?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Are you a willing listener?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Are you open to new ideas and prepared to challenge yourself?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Do you prefer someone who is within your realm of expertise (technology), or someone with a broader view of higher education, or someone outside of higher education?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Do you prefer someone from within your institution or outside your institution?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Have you identified someone who would make a good mentor?  Who?</a:t>
            </a:r>
          </a:p>
        </p:txBody>
      </p:sp>
    </p:spTree>
    <p:extLst>
      <p:ext uri="{BB962C8B-B14F-4D97-AF65-F5344CB8AC3E}">
        <p14:creationId xmlns:p14="http://schemas.microsoft.com/office/powerpoint/2010/main" val="2276300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Mentor Readiness Assessment Questions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914400" y="1143000"/>
            <a:ext cx="7714211" cy="46736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Do you believe mentoring is a productive development tool?  Why?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Think about mentors you may have had.  What did you learn or receive from those relationships?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Are you prepared to invest time, effort and energy in a mentoring relationship?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List the benefits to you from being a mentor?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Are you prepared to offer specific and effective feedback?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Are you prepared to ask questions and be an active listener?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Are you prepared to offer observations and perspective rather than an answer or solution?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Are you willing to talk about some of your experiences with failures or challenges as well as the successes?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/>
              <a:t>Would you like to be a mentor?</a:t>
            </a:r>
          </a:p>
        </p:txBody>
      </p:sp>
    </p:spTree>
    <p:extLst>
      <p:ext uri="{BB962C8B-B14F-4D97-AF65-F5344CB8AC3E}">
        <p14:creationId xmlns:p14="http://schemas.microsoft.com/office/powerpoint/2010/main" val="3761124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Remarks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685800" y="1143000"/>
            <a:ext cx="7942811" cy="4673600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Would you like help being paired with a Mentee/Mentor?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Educause</a:t>
            </a:r>
            <a:r>
              <a:rPr lang="en-US" dirty="0" smtClean="0"/>
              <a:t> </a:t>
            </a:r>
            <a:r>
              <a:rPr lang="en-US" dirty="0" smtClean="0"/>
              <a:t>Mentoring </a:t>
            </a:r>
            <a:r>
              <a:rPr lang="en-US" dirty="0" smtClean="0"/>
              <a:t>Toolkit</a:t>
            </a:r>
          </a:p>
          <a:p>
            <a:r>
              <a:rPr lang="en-US" sz="2000" dirty="0"/>
              <a:t>http://</a:t>
            </a:r>
            <a:r>
              <a:rPr lang="en-US" sz="2000" dirty="0" err="1"/>
              <a:t>www.educause.edu</a:t>
            </a:r>
            <a:r>
              <a:rPr lang="en-US" sz="2000" dirty="0"/>
              <a:t>/careers/special-topic-programs/mentoring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8919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3276600"/>
            <a:ext cx="7866611" cy="1295400"/>
          </a:xfrm>
        </p:spPr>
        <p:txBody>
          <a:bodyPr/>
          <a:lstStyle/>
          <a:p>
            <a:r>
              <a:rPr lang="en-US" dirty="0" smtClean="0"/>
              <a:t>Susan </a:t>
            </a:r>
            <a:r>
              <a:rPr lang="en-US" dirty="0" err="1"/>
              <a:t>Malisch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smtClean="0">
                <a:hlinkClick r:id="rId2"/>
              </a:rPr>
              <a:t>smalisc</a:t>
            </a:r>
            <a:r>
              <a:rPr lang="en-US" dirty="0">
                <a:hlinkClick r:id="rId2"/>
              </a:rPr>
              <a:t>@</a:t>
            </a:r>
            <a:r>
              <a:rPr lang="en-US" dirty="0" smtClean="0">
                <a:hlinkClick r:id="rId2"/>
              </a:rPr>
              <a:t>luc.edu</a:t>
            </a:r>
            <a:endParaRPr lang="en-US" dirty="0" smtClean="0"/>
          </a:p>
          <a:p>
            <a:r>
              <a:rPr lang="en-US" dirty="0" smtClean="0"/>
              <a:t>Beth Schaefer – </a:t>
            </a:r>
            <a:r>
              <a:rPr lang="en-US" dirty="0" smtClean="0">
                <a:hlinkClick r:id="rId3"/>
              </a:rPr>
              <a:t>beths@uwm.edu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503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9827"/>
            <a:ext cx="9144000" cy="522516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304800" y="1371600"/>
            <a:ext cx="8610600" cy="4673600"/>
          </a:xfrm>
        </p:spPr>
        <p:txBody>
          <a:bodyPr/>
          <a:lstStyle/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r>
              <a:rPr lang="en-US" sz="2400" dirty="0" smtClean="0">
                <a:solidFill>
                  <a:schemeClr val="tx1"/>
                </a:solidFill>
              </a:rPr>
              <a:t>Who </a:t>
            </a:r>
            <a:r>
              <a:rPr lang="en-US" sz="2400" dirty="0">
                <a:solidFill>
                  <a:schemeClr val="tx1"/>
                </a:solidFill>
              </a:rPr>
              <a:t>are </a:t>
            </a:r>
            <a:r>
              <a:rPr lang="en-US" sz="2400" dirty="0" smtClean="0">
                <a:solidFill>
                  <a:schemeClr val="tx1"/>
                </a:solidFill>
              </a:rPr>
              <a:t>you?</a:t>
            </a:r>
            <a:endParaRPr lang="en-US" sz="2400" dirty="0">
              <a:solidFill>
                <a:schemeClr val="tx1"/>
              </a:solidFill>
            </a:endParaRP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Where are you </a:t>
            </a:r>
            <a:r>
              <a:rPr lang="en-US" sz="2400" dirty="0" smtClean="0">
                <a:solidFill>
                  <a:schemeClr val="tx1"/>
                </a:solidFill>
              </a:rPr>
              <a:t>from?</a:t>
            </a:r>
            <a:endParaRPr lang="en-US" sz="2400" dirty="0">
              <a:solidFill>
                <a:schemeClr val="tx1"/>
              </a:solidFill>
            </a:endParaRPr>
          </a:p>
          <a:p>
            <a:pPr lvl="2"/>
            <a:r>
              <a:rPr lang="en-US" sz="2400" dirty="0" smtClean="0">
                <a:solidFill>
                  <a:schemeClr val="tx1"/>
                </a:solidFill>
              </a:rPr>
              <a:t>What would you like to get out of the session?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57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9827"/>
            <a:ext cx="9144000" cy="522516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304800" y="1346200"/>
            <a:ext cx="8610600" cy="4673600"/>
          </a:xfrm>
        </p:spPr>
        <p:txBody>
          <a:bodyPr/>
          <a:lstStyle/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Is this your first EDUCAUSE event?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Are you interested in the workshop today to learn more about mentoring?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Are you here to find a mentor?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Have you ever been a mentor?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Have you ever been a mentee?</a:t>
            </a:r>
          </a:p>
        </p:txBody>
      </p:sp>
    </p:spTree>
    <p:extLst>
      <p:ext uri="{BB962C8B-B14F-4D97-AF65-F5344CB8AC3E}">
        <p14:creationId xmlns:p14="http://schemas.microsoft.com/office/powerpoint/2010/main" val="395589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sz="3000" dirty="0" smtClean="0"/>
              <a:t>Benefits, Styles, Functions and Expectations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8977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914400" y="1143000"/>
            <a:ext cx="7714211" cy="4673600"/>
          </a:xfrm>
        </p:spPr>
        <p:txBody>
          <a:bodyPr/>
          <a:lstStyle/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Enhanced career development and advancement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Enhanced compensation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Enhanced career satisfaction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Increased managerial productivity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Increased employee retention</a:t>
            </a:r>
            <a:endParaRPr lang="en-US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607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914400" y="1143000"/>
            <a:ext cx="7714211" cy="4673600"/>
          </a:xfrm>
        </p:spPr>
        <p:txBody>
          <a:bodyPr/>
          <a:lstStyle/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Traditional - Individual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Network - Group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Group - One or two individuals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Minute – Individual to many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Circle – Group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Invisible – Individual non-interactive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Reverse - Individual</a:t>
            </a:r>
          </a:p>
        </p:txBody>
      </p:sp>
    </p:spTree>
    <p:extLst>
      <p:ext uri="{BB962C8B-B14F-4D97-AF65-F5344CB8AC3E}">
        <p14:creationId xmlns:p14="http://schemas.microsoft.com/office/powerpoint/2010/main" val="239210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914400" y="1143000"/>
            <a:ext cx="7714211" cy="4673600"/>
          </a:xfrm>
        </p:spPr>
        <p:txBody>
          <a:bodyPr/>
          <a:lstStyle/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Role of the mentor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Relationship(s)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Time Commitment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Individual Outcomes</a:t>
            </a:r>
          </a:p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Organizational Outcomes</a:t>
            </a:r>
          </a:p>
        </p:txBody>
      </p:sp>
    </p:spTree>
    <p:extLst>
      <p:ext uri="{BB962C8B-B14F-4D97-AF65-F5344CB8AC3E}">
        <p14:creationId xmlns:p14="http://schemas.microsoft.com/office/powerpoint/2010/main" val="37575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914400" y="1143000"/>
            <a:ext cx="7714211" cy="4673600"/>
          </a:xfrm>
        </p:spPr>
        <p:txBody>
          <a:bodyPr/>
          <a:lstStyle/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Career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Sponsorship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Exposure/Visibility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Coaching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Protection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Challenging Assignments</a:t>
            </a:r>
            <a:endParaRPr lang="en-US" sz="270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8361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914400" y="1143000"/>
            <a:ext cx="7714211" cy="4673600"/>
          </a:xfrm>
        </p:spPr>
        <p:txBody>
          <a:bodyPr/>
          <a:lstStyle/>
          <a:p>
            <a:pPr marL="457200" lvl="0" indent="-457200">
              <a:lnSpc>
                <a:spcPct val="100000"/>
              </a:lnSpc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Psychosocial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Role Modeling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Acceptance/Confirmation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Counseling</a:t>
            </a:r>
          </a:p>
          <a:p>
            <a:pPr marL="914400" lvl="1" indent="-457200">
              <a:buClr>
                <a:srgbClr val="B20838"/>
              </a:buClr>
              <a:buFont typeface="Wingdings" pitchFamily="2" charset="2"/>
              <a:buChar char="§"/>
            </a:pPr>
            <a:r>
              <a:rPr 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cs typeface="Arial"/>
              </a:rPr>
              <a:t>Friendship</a:t>
            </a:r>
          </a:p>
        </p:txBody>
      </p:sp>
    </p:spTree>
    <p:extLst>
      <p:ext uri="{BB962C8B-B14F-4D97-AF65-F5344CB8AC3E}">
        <p14:creationId xmlns:p14="http://schemas.microsoft.com/office/powerpoint/2010/main" val="4018907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576</Words>
  <Application>Microsoft Macintosh PowerPoint</Application>
  <PresentationFormat>On-screen Show (4:3)</PresentationFormat>
  <Paragraphs>101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1_Office Theme</vt:lpstr>
      <vt:lpstr>PowerPoint Presentation</vt:lpstr>
      <vt:lpstr>Introductions</vt:lpstr>
      <vt:lpstr>Introductions</vt:lpstr>
      <vt:lpstr>PowerPoint Presentation</vt:lpstr>
      <vt:lpstr>Benefits</vt:lpstr>
      <vt:lpstr>Styles</vt:lpstr>
      <vt:lpstr>Styles</vt:lpstr>
      <vt:lpstr>Functions</vt:lpstr>
      <vt:lpstr>Functions</vt:lpstr>
      <vt:lpstr>Expectations</vt:lpstr>
      <vt:lpstr>Alternative learning activities for development goals:</vt:lpstr>
      <vt:lpstr>PowerPoint Presentation</vt:lpstr>
      <vt:lpstr>Mentee Readiness Assessment Questions</vt:lpstr>
      <vt:lpstr>Mentor Readiness Assessment Questions</vt:lpstr>
      <vt:lpstr>Closing Remarks</vt:lpstr>
      <vt:lpstr>Questions?</vt:lpstr>
    </vt:vector>
  </TitlesOfParts>
  <Company>EDUCAUSE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Burrows</dc:creator>
  <cp:lastModifiedBy>Beth</cp:lastModifiedBy>
  <cp:revision>28</cp:revision>
  <dcterms:created xsi:type="dcterms:W3CDTF">2012-08-08T18:23:13Z</dcterms:created>
  <dcterms:modified xsi:type="dcterms:W3CDTF">2013-03-10T15:33:56Z</dcterms:modified>
</cp:coreProperties>
</file>