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tiff" ContentType="image/tif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4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embeddings/oleObject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60" r:id="rId4"/>
    <p:sldId id="273" r:id="rId5"/>
    <p:sldId id="261" r:id="rId6"/>
    <p:sldId id="274" r:id="rId7"/>
    <p:sldId id="262" r:id="rId8"/>
    <p:sldId id="263" r:id="rId9"/>
    <p:sldId id="271" r:id="rId10"/>
    <p:sldId id="264" r:id="rId11"/>
    <p:sldId id="265" r:id="rId12"/>
    <p:sldId id="266" r:id="rId13"/>
    <p:sldId id="267" r:id="rId14"/>
    <p:sldId id="269" r:id="rId15"/>
    <p:sldId id="270" r:id="rId16"/>
    <p:sldId id="272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0"/>
    <a:srgbClr val="A9C9FF"/>
    <a:srgbClr val="F3F3F3"/>
    <a:srgbClr val="F8F3D2"/>
    <a:srgbClr val="7D11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91" autoAdjust="0"/>
    <p:restoredTop sz="67050" autoAdjust="0"/>
  </p:normalViewPr>
  <p:slideViewPr>
    <p:cSldViewPr>
      <p:cViewPr>
        <p:scale>
          <a:sx n="58" d="100"/>
          <a:sy n="58" d="100"/>
        </p:scale>
        <p:origin x="-2424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gs" Target="tags/tag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F69668AD-9825-424C-B50A-821A095E81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69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8F491C-2337-4D0B-B047-5FCF7CF96D87}" type="slidenum">
              <a:rPr lang="en-US"/>
              <a:pPr/>
              <a:t>1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6708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Presenter:</a:t>
            </a:r>
            <a:r>
              <a:rPr lang="en-US" baseline="0" dirty="0" smtClean="0"/>
              <a:t> Todd</a:t>
            </a:r>
          </a:p>
          <a:p>
            <a:r>
              <a:rPr lang="en-US" baseline="0" dirty="0" smtClean="0"/>
              <a:t>One-to-one conversations</a:t>
            </a:r>
          </a:p>
          <a:p>
            <a:r>
              <a:rPr lang="en-US" baseline="0" dirty="0" smtClean="0"/>
              <a:t>This is what creates the environment/communication channels that occur a water cooler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Trust &amp; relationship building</a:t>
            </a:r>
          </a:p>
          <a:p>
            <a:r>
              <a:rPr lang="en-US" baseline="0" dirty="0" smtClean="0"/>
              <a:t>Making connections</a:t>
            </a:r>
          </a:p>
          <a:p>
            <a:r>
              <a:rPr lang="en-US" baseline="0" dirty="0" smtClean="0"/>
              <a:t>“shrinks the size of the university”</a:t>
            </a:r>
          </a:p>
          <a:p>
            <a:r>
              <a:rPr lang="en-US" baseline="0" dirty="0" smtClean="0"/>
              <a:t>Relationship maintenance with introduction of new policies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DDF79-6EF2-4970-9368-469C91BDD06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605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Presenter:</a:t>
            </a:r>
            <a:r>
              <a:rPr lang="en-US" baseline="0" dirty="0" smtClean="0"/>
              <a:t> Michele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Source of duplication is lack of awareness</a:t>
            </a:r>
          </a:p>
          <a:p>
            <a:r>
              <a:rPr lang="en-US" baseline="0" dirty="0" smtClean="0"/>
              <a:t>So we work to get the word out…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Mailing lists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Events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Arranging meetings between IT Pros and IT Service owners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Workshops, </a:t>
            </a:r>
            <a:r>
              <a:rPr lang="en-US" baseline="0" dirty="0" err="1" smtClean="0"/>
              <a:t>TechTalks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Infoshares</a:t>
            </a:r>
            <a:r>
              <a:rPr lang="en-US" baseline="0" dirty="0" smtClean="0"/>
              <a:t>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Tabling events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User/Constituent Groups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Etc.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Focus: IT Pro staff and the community (one-to-many communications)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Mention: how we are engaging other groups (non-IT staff, faculty, students) to use the technology services IU offers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DDF79-6EF2-4970-9368-469C91BDD06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252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Presenter: Michele</a:t>
            </a:r>
          </a:p>
          <a:p>
            <a:endParaRPr lang="en-US" dirty="0" smtClean="0"/>
          </a:p>
          <a:p>
            <a:r>
              <a:rPr lang="en-US" dirty="0" smtClean="0"/>
              <a:t>Tie to Water cooler theme – facilitating the flow of information</a:t>
            </a:r>
          </a:p>
          <a:p>
            <a:r>
              <a:rPr lang="en-US" dirty="0" smtClean="0"/>
              <a:t>Info</a:t>
            </a:r>
            <a:r>
              <a:rPr lang="en-US" baseline="0" dirty="0" smtClean="0"/>
              <a:t> gathered from IT Pros  </a:t>
            </a:r>
            <a:r>
              <a:rPr lang="en-US" baseline="0" dirty="0" smtClean="0">
                <a:sym typeface="Wingdings" pitchFamily="2" charset="2"/>
              </a:rPr>
              <a:t> Service Owners</a:t>
            </a:r>
          </a:p>
          <a:p>
            <a:r>
              <a:rPr lang="en-US" baseline="0" dirty="0" smtClean="0">
                <a:sym typeface="Wingdings" pitchFamily="2" charset="2"/>
              </a:rPr>
              <a:t>Talking points and innovations from service owners  IT Pros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DDF79-6EF2-4970-9368-469C91BDD06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7104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Presenter: Bob</a:t>
            </a:r>
          </a:p>
          <a:p>
            <a:endParaRPr lang="en-US" dirty="0" smtClean="0"/>
          </a:p>
          <a:p>
            <a:r>
              <a:rPr lang="en-US" dirty="0" smtClean="0"/>
              <a:t>Increased</a:t>
            </a:r>
            <a:r>
              <a:rPr lang="en-US" baseline="0" dirty="0" smtClean="0"/>
              <a:t> understanding of the motivations for institutional IT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DDF79-6EF2-4970-9368-469C91BDD06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606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Speaker: Todd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Describe “UITS” in distributed vs. Central IT section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Mention IT Managers Council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EP 29 is on a future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DDF79-6EF2-4970-9368-469C91BDD0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19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Presenter: Bob</a:t>
            </a:r>
          </a:p>
          <a:p>
            <a:r>
              <a:rPr lang="en-US" dirty="0" smtClean="0"/>
              <a:t>Animation: </a:t>
            </a:r>
          </a:p>
          <a:p>
            <a:pPr marL="228600" indent="-228600">
              <a:buAutoNum type="arabicPeriod"/>
            </a:pPr>
            <a:r>
              <a:rPr lang="en-US" dirty="0" smtClean="0"/>
              <a:t>Silos</a:t>
            </a:r>
          </a:p>
          <a:p>
            <a:pPr marL="228600" indent="-228600">
              <a:buAutoNum type="arabicPeriod"/>
            </a:pPr>
            <a:r>
              <a:rPr lang="en-US" dirty="0" smtClean="0"/>
              <a:t>Better case: First</a:t>
            </a:r>
            <a:r>
              <a:rPr lang="en-US" baseline="0" dirty="0" smtClean="0"/>
              <a:t> Arrow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More likely: Circle graphic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Text: Lack of Communication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Text: Lost opportunities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DDF79-6EF2-4970-9368-469C91BDD06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09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Presenter:</a:t>
            </a:r>
            <a:r>
              <a:rPr lang="en-US" baseline="0" dirty="0" smtClean="0"/>
              <a:t> Todd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668AD-9825-424C-B50A-821A095E810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4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Michele:</a:t>
            </a:r>
          </a:p>
          <a:p>
            <a:r>
              <a:rPr lang="en-US" dirty="0" smtClean="0"/>
              <a:t>Activity Setup: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  </a:t>
            </a:r>
            <a:r>
              <a:rPr lang="en-US" dirty="0" smtClean="0"/>
              <a:t>Groups of three (not people from your institution)</a:t>
            </a:r>
          </a:p>
          <a:p>
            <a:r>
              <a:rPr lang="en-US" dirty="0" smtClean="0"/>
              <a:t>  Profile of Institution</a:t>
            </a:r>
          </a:p>
          <a:p>
            <a:pPr lvl="1"/>
            <a:r>
              <a:rPr lang="en-US" dirty="0" smtClean="0"/>
              <a:t>Balance of Central vs. Distributed IT</a:t>
            </a:r>
          </a:p>
          <a:p>
            <a:pPr lvl="1"/>
            <a:r>
              <a:rPr lang="en-US" dirty="0" smtClean="0"/>
              <a:t>Which area do you fit in?</a:t>
            </a:r>
          </a:p>
          <a:p>
            <a:pPr lvl="1"/>
            <a:r>
              <a:rPr lang="en-US" dirty="0" smtClean="0"/>
              <a:t>Size of institution</a:t>
            </a:r>
          </a:p>
          <a:p>
            <a:r>
              <a:rPr lang="en-US" dirty="0" smtClean="0"/>
              <a:t>  Existence of silos, what’s the cost?</a:t>
            </a:r>
          </a:p>
          <a:p>
            <a:endParaRPr lang="en-US" dirty="0" smtClean="0"/>
          </a:p>
          <a:p>
            <a:r>
              <a:rPr lang="en-US" dirty="0" smtClean="0"/>
              <a:t>Text/Web poll: get link from Todd</a:t>
            </a:r>
          </a:p>
          <a:p>
            <a:r>
              <a:rPr lang="en-US" dirty="0" smtClean="0"/>
              <a:t>Bob:</a:t>
            </a:r>
            <a:r>
              <a:rPr lang="en-US" baseline="0" dirty="0" smtClean="0"/>
              <a:t> report back while Michele types responses in Word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668AD-9825-424C-B50A-821A095E810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73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Bob to lead discussion,</a:t>
            </a:r>
            <a:r>
              <a:rPr lang="en-US" baseline="0" dirty="0" smtClean="0"/>
              <a:t> Michele to type in Word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668AD-9825-424C-B50A-821A095E810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74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Presenter: Bob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DDF79-6EF2-4970-9368-469C91BDD06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09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Presenter: Bob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DDF79-6EF2-4970-9368-469C91BDD06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2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Presenter: Bob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668AD-9825-424C-B50A-821A095E810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83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4" name="Rectangle 52"/>
          <p:cNvSpPr>
            <a:spLocks noChangeArrowheads="1"/>
          </p:cNvSpPr>
          <p:nvPr/>
        </p:nvSpPr>
        <p:spPr bwMode="auto">
          <a:xfrm>
            <a:off x="0" y="0"/>
            <a:ext cx="9144000" cy="4648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763713"/>
            <a:ext cx="8226425" cy="508000"/>
          </a:xfrm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014413"/>
            <a:ext cx="8226425" cy="776287"/>
          </a:xfrm>
        </p:spPr>
        <p:txBody>
          <a:bodyPr/>
          <a:lstStyle>
            <a:lvl1pPr algn="ctr">
              <a:defRPr sz="4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auto">
          <a:xfrm>
            <a:off x="0" y="4648200"/>
            <a:ext cx="9144000" cy="0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2851F0-195C-4943-BF24-9C4A79EF65D0}" type="datetime4">
              <a:rPr lang="en-US" smtClean="0"/>
              <a:t>March 19, 2013</a:t>
            </a:fld>
            <a:endParaRPr lang="en-US" sz="1400" i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56774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11213"/>
            <a:ext cx="1778000" cy="5080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811213"/>
            <a:ext cx="5181600" cy="5080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8C3DA-58DE-4248-AC73-50E395E8AB3B}" type="datetime4">
              <a:rPr lang="en-US" smtClean="0"/>
              <a:t>March 19, 2013</a:t>
            </a:fld>
            <a:endParaRPr lang="en-US" sz="1400" i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2109357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1213"/>
            <a:ext cx="83820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787" y="1852613"/>
            <a:ext cx="8381999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152400"/>
            <a:ext cx="8686800" cy="304800"/>
          </a:xfrm>
        </p:spPr>
        <p:txBody>
          <a:bodyPr/>
          <a:lstStyle>
            <a:lvl1pPr algn="r">
              <a:defRPr i="1"/>
            </a:lvl1pPr>
          </a:lstStyle>
          <a:p>
            <a:r>
              <a:rPr lang="en-US" dirty="0" smtClean="0"/>
              <a:t>Building the IT Water Cooler -- Midwest </a:t>
            </a:r>
            <a:r>
              <a:rPr lang="en-US" dirty="0" err="1" smtClean="0"/>
              <a:t>Educause</a:t>
            </a:r>
            <a:r>
              <a:rPr lang="en-US" dirty="0" smtClean="0"/>
              <a:t> 2013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702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28AC31-F012-4F6E-9C9C-5B71AB747B19}" type="datetime4">
              <a:rPr lang="en-US" smtClean="0"/>
              <a:t>March 19, 2013</a:t>
            </a:fld>
            <a:endParaRPr lang="en-US" sz="1400" i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137745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5588" y="1852613"/>
            <a:ext cx="3478212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1852613"/>
            <a:ext cx="3479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FE4448-5B84-4F9E-9821-850A39E18BD0}" type="datetime4">
              <a:rPr lang="en-US" smtClean="0"/>
              <a:t>March 19, 2013</a:t>
            </a:fld>
            <a:endParaRPr lang="en-US" sz="1400" i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2503699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08850B-558A-4AF8-A631-A252CC3B6921}" type="datetime4">
              <a:rPr lang="en-US" smtClean="0"/>
              <a:t>March 19, 2013</a:t>
            </a:fld>
            <a:endParaRPr lang="en-US" sz="1400" i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3655568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F30A13-E75E-42A9-BC10-C64D4682FA9C}" type="datetime4">
              <a:rPr lang="en-US" smtClean="0"/>
              <a:t>March 19, 2013</a:t>
            </a:fld>
            <a:endParaRPr lang="en-US" sz="1400" i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233030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ACF83D-4C03-47ED-AF87-0EED8EC690F5}" type="datetime4">
              <a:rPr lang="en-US" smtClean="0"/>
              <a:t>March 19, 2013</a:t>
            </a:fld>
            <a:endParaRPr lang="en-US" sz="1400" i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339341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84FDF0-5F72-4CAF-B1B0-197827BB3317}" type="datetime4">
              <a:rPr lang="en-US" smtClean="0"/>
              <a:t>March 19, 2013</a:t>
            </a:fld>
            <a:endParaRPr lang="en-US" sz="1400" i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3290273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2BB803-138B-4D1F-B9A6-95E2ABDC484C}" type="datetime4">
              <a:rPr lang="en-US" smtClean="0"/>
              <a:t>March 19, 2013</a:t>
            </a:fld>
            <a:endParaRPr lang="en-US" sz="1400" i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276310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811213"/>
            <a:ext cx="71104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5588" y="1852613"/>
            <a:ext cx="7110412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15200" y="1524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fld id="{9A4D8D63-CC0A-4F02-95A4-1C7B42773037}" type="datetime4">
              <a:rPr lang="en-US" smtClean="0"/>
              <a:t>March 19, 2013</a:t>
            </a:fld>
            <a:endParaRPr lang="en-US" sz="1400" i="1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152400"/>
            <a:ext cx="4953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>
            <a:off x="0" y="442913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1" name="Line 37"/>
          <p:cNvSpPr>
            <a:spLocks noChangeShapeType="1"/>
          </p:cNvSpPr>
          <p:nvPr/>
        </p:nvSpPr>
        <p:spPr bwMode="auto">
          <a:xfrm>
            <a:off x="0" y="6156325"/>
            <a:ext cx="9144000" cy="0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64" name="Picture 40" descr="iu_h_wh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6324600"/>
            <a:ext cx="2209800" cy="36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accent1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2.jpeg"/><Relationship Id="rId5" Type="http://schemas.openxmlformats.org/officeDocument/2006/relationships/image" Target="../media/image3.tiff"/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therring@iu.edu" TargetMode="External"/><Relationship Id="rId4" Type="http://schemas.openxmlformats.org/officeDocument/2006/relationships/hyperlink" Target="mailto:mkelmer@iu.edu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flynn@iu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hyperlink" Target="http://www.polleverywhere.com/multiple_choice_polls/H9cqnQlBPnD2Ymh" TargetMode="External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4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/>
          <p:cNvSpPr txBox="1">
            <a:spLocks noGrp="1" noChangeArrowheads="1"/>
          </p:cNvSpPr>
          <p:nvPr>
            <p:ph type="ctrTitle"/>
          </p:nvPr>
        </p:nvSpPr>
        <p:spPr>
          <a:xfrm>
            <a:off x="4570412" y="1014413"/>
            <a:ext cx="4111626" cy="776287"/>
          </a:xfrm>
          <a:noFill/>
          <a:ln/>
        </p:spPr>
        <p:txBody>
          <a:bodyPr/>
          <a:lstStyle/>
          <a:p>
            <a:pPr eaLnBrk="0" hangingPunct="0"/>
            <a:r>
              <a:rPr lang="en-US" sz="4000" dirty="0"/>
              <a:t>Building the </a:t>
            </a:r>
            <a:br>
              <a:rPr lang="en-US" sz="4000" dirty="0"/>
            </a:br>
            <a:r>
              <a:rPr lang="en-US" sz="4000" dirty="0"/>
              <a:t>IT Water Cooler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570412" y="2868613"/>
            <a:ext cx="4111626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 algn="ctr" eaLnBrk="1" hangingPunct="1">
              <a:spcBef>
                <a:spcPct val="20000"/>
              </a:spcBef>
            </a:pPr>
            <a:r>
              <a:rPr lang="en-US" sz="1400" i="0" kern="0" dirty="0">
                <a:solidFill>
                  <a:srgbClr val="FFFFFF"/>
                </a:solidFill>
                <a:latin typeface="Arial"/>
                <a:ea typeface="ＭＳ Ｐゴシック"/>
              </a:rPr>
              <a:t>Bob Flynn, Todd Herring &amp; Michele Kelmer, </a:t>
            </a:r>
            <a:br>
              <a:rPr lang="en-US" sz="1400" i="0" kern="0" dirty="0">
                <a:solidFill>
                  <a:srgbClr val="FFFFFF"/>
                </a:solidFill>
                <a:latin typeface="Arial"/>
                <a:ea typeface="ＭＳ Ｐゴシック"/>
              </a:rPr>
            </a:br>
            <a:r>
              <a:rPr lang="en-US" sz="1400" i="0" kern="0" dirty="0">
                <a:solidFill>
                  <a:srgbClr val="FFFFFF"/>
                </a:solidFill>
                <a:latin typeface="Arial"/>
                <a:ea typeface="ＭＳ Ｐゴシック"/>
              </a:rPr>
              <a:t>IT Community Partnerships at Indiana University</a:t>
            </a:r>
          </a:p>
          <a:p>
            <a:pPr lvl="0" algn="ctr" eaLnBrk="1" hangingPunct="1">
              <a:spcBef>
                <a:spcPct val="20000"/>
              </a:spcBef>
            </a:pPr>
            <a:r>
              <a:rPr lang="en-US" sz="1400" i="0" kern="0" dirty="0">
                <a:solidFill>
                  <a:srgbClr val="FFFFFF"/>
                </a:solidFill>
                <a:latin typeface="Arial"/>
                <a:ea typeface="ＭＳ Ｐゴシック"/>
              </a:rPr>
              <a:t>Midwest </a:t>
            </a:r>
            <a:r>
              <a:rPr lang="en-US" sz="1400" i="0" kern="0" dirty="0" err="1">
                <a:solidFill>
                  <a:srgbClr val="FFFFFF"/>
                </a:solidFill>
                <a:latin typeface="Arial"/>
                <a:ea typeface="ＭＳ Ｐゴシック"/>
              </a:rPr>
              <a:t>Educause</a:t>
            </a:r>
            <a:r>
              <a:rPr lang="en-US" sz="1400" i="0" kern="0" dirty="0">
                <a:solidFill>
                  <a:srgbClr val="FFFFFF"/>
                </a:solidFill>
                <a:latin typeface="Arial"/>
                <a:ea typeface="ＭＳ Ｐゴシック"/>
              </a:rPr>
              <a:t> 2013</a:t>
            </a:r>
          </a:p>
          <a:p>
            <a:pPr algn="ctr"/>
            <a:endParaRPr lang="en-US" i="0" dirty="0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457200" y="3200400"/>
            <a:ext cx="822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8" name="Picture 2" descr="http://www.firstaidpalmbeach.com/images/watercooler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2426" y="457200"/>
            <a:ext cx="3581400" cy="358140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Line 24"/>
          <p:cNvSpPr>
            <a:spLocks noChangeShapeType="1"/>
          </p:cNvSpPr>
          <p:nvPr/>
        </p:nvSpPr>
        <p:spPr bwMode="auto">
          <a:xfrm>
            <a:off x="4545013" y="2209800"/>
            <a:ext cx="413861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0" y="5257800"/>
            <a:ext cx="6057900" cy="1117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How do we build the IT Water Cooler?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Meetings with IT Professionals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Listen </a:t>
            </a:r>
          </a:p>
          <a:p>
            <a:pPr lvl="2"/>
            <a:r>
              <a:rPr lang="en-US" dirty="0" smtClean="0"/>
              <a:t>What are their current projects?</a:t>
            </a:r>
          </a:p>
          <a:p>
            <a:pPr lvl="2"/>
            <a:r>
              <a:rPr lang="en-US" dirty="0" smtClean="0"/>
              <a:t>What are their needs?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Inform</a:t>
            </a:r>
          </a:p>
          <a:p>
            <a:pPr lvl="2"/>
            <a:r>
              <a:rPr lang="en-US" dirty="0" smtClean="0"/>
              <a:t>Existing projects or services</a:t>
            </a:r>
          </a:p>
          <a:p>
            <a:pPr lvl="2"/>
            <a:r>
              <a:rPr lang="en-US" dirty="0" smtClean="0"/>
              <a:t>Collaborative opportunities</a:t>
            </a:r>
          </a:p>
          <a:p>
            <a:r>
              <a:rPr lang="en-US" dirty="0" smtClean="0"/>
              <a:t>Represent interests of IT Professionals to central IT</a:t>
            </a:r>
          </a:p>
          <a:p>
            <a:pPr lvl="2"/>
            <a:r>
              <a:rPr lang="en-US" dirty="0" smtClean="0"/>
              <a:t>Project teams</a:t>
            </a:r>
          </a:p>
          <a:p>
            <a:pPr lvl="2"/>
            <a:r>
              <a:rPr lang="en-US" dirty="0" smtClean="0"/>
              <a:t>In meetings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2647336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How do we build the IT Water Cooler?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Promotion of IT services (campaigns)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Outreach &amp; Engagement</a:t>
            </a:r>
          </a:p>
          <a:p>
            <a:pPr lvl="1"/>
            <a:r>
              <a:rPr lang="en-US" dirty="0" smtClean="0"/>
              <a:t>Staff</a:t>
            </a:r>
          </a:p>
          <a:p>
            <a:pPr lvl="1"/>
            <a:r>
              <a:rPr lang="en-US" dirty="0" smtClean="0"/>
              <a:t>Faculty</a:t>
            </a:r>
          </a:p>
          <a:p>
            <a:pPr lvl="1"/>
            <a:r>
              <a:rPr lang="en-US" dirty="0"/>
              <a:t>Student outreach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3149701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How do we build the IT Water Cooler?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at UITS</a:t>
            </a:r>
          </a:p>
          <a:p>
            <a:pPr lvl="1"/>
            <a:r>
              <a:rPr lang="en-US" dirty="0" smtClean="0"/>
              <a:t>Feedback to central IT</a:t>
            </a:r>
          </a:p>
          <a:p>
            <a:pPr lvl="1"/>
            <a:r>
              <a:rPr lang="en-US" dirty="0" smtClean="0"/>
              <a:t>Interviews of IT Service Owners</a:t>
            </a:r>
          </a:p>
          <a:p>
            <a:pPr lvl="2"/>
            <a:r>
              <a:rPr lang="en-US" dirty="0" smtClean="0"/>
              <a:t>New Desktop Paradigm</a:t>
            </a:r>
          </a:p>
          <a:p>
            <a:pPr lvl="2"/>
            <a:r>
              <a:rPr lang="en-US" dirty="0" smtClean="0"/>
              <a:t>Infrastructure</a:t>
            </a:r>
          </a:p>
          <a:p>
            <a:pPr lvl="2"/>
            <a:r>
              <a:rPr lang="en-US" dirty="0" smtClean="0"/>
              <a:t>Web &amp; Digital Media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4219417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1IUIT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 us vs. them</a:t>
            </a:r>
          </a:p>
          <a:p>
            <a:r>
              <a:rPr lang="en-US" dirty="0" smtClean="0"/>
              <a:t>More collaborative</a:t>
            </a:r>
          </a:p>
          <a:p>
            <a:r>
              <a:rPr lang="en-US" dirty="0" smtClean="0"/>
              <a:t>Better use of resources</a:t>
            </a:r>
          </a:p>
          <a:p>
            <a:r>
              <a:rPr lang="en-US" dirty="0" smtClean="0"/>
              <a:t>Increased awareness of IT services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812166"/>
              </p:ext>
            </p:extLst>
          </p:nvPr>
        </p:nvGraphicFramePr>
        <p:xfrm>
          <a:off x="2590800" y="3930650"/>
          <a:ext cx="3886200" cy="216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VISIO" r:id="rId4" imgW="3605784" imgH="2516124" progId="Visio.Drawing.11">
                  <p:embed/>
                </p:oleObj>
              </mc:Choice>
              <mc:Fallback>
                <p:oleObj name="VISIO" r:id="rId4" imgW="3605784" imgH="2516124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30650"/>
                        <a:ext cx="3886200" cy="216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2240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Building the water cooler at your institution…</a:t>
            </a:r>
            <a:endParaRPr lang="en-US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opportunities exist at your institution for broader collaboration in IT?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What obstacles need to be overcome?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503933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2007799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Community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Bob Flynn, </a:t>
            </a:r>
            <a:r>
              <a:rPr lang="en-US" dirty="0" smtClean="0">
                <a:hlinkClick r:id="rId2"/>
              </a:rPr>
              <a:t>reflynn@iu.edu</a:t>
            </a:r>
            <a:endParaRPr lang="en-US" dirty="0" smtClean="0"/>
          </a:p>
          <a:p>
            <a:r>
              <a:rPr lang="en-US" dirty="0" smtClean="0"/>
              <a:t>Todd Herring</a:t>
            </a:r>
            <a:r>
              <a:rPr lang="en-US" smtClean="0"/>
              <a:t>, </a:t>
            </a:r>
            <a:r>
              <a:rPr lang="en-US" smtClean="0">
                <a:hlinkClick r:id="rId3"/>
              </a:rPr>
              <a:t>therring@iu.edu</a:t>
            </a:r>
            <a:r>
              <a:rPr lang="en-US" smtClean="0"/>
              <a:t> </a:t>
            </a:r>
            <a:endParaRPr lang="en-US" dirty="0" smtClean="0"/>
          </a:p>
          <a:p>
            <a:r>
              <a:rPr lang="en-US" dirty="0" smtClean="0"/>
              <a:t>Michele Kelmer, </a:t>
            </a:r>
            <a:r>
              <a:rPr lang="en-US" dirty="0" smtClean="0">
                <a:hlinkClick r:id="rId4"/>
              </a:rPr>
              <a:t>mkelmer@iu.edu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14594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Laying the Groundwork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Profile of Indiana University</a:t>
            </a:r>
          </a:p>
          <a:p>
            <a:pPr lvl="1"/>
            <a:r>
              <a:rPr lang="en-US" dirty="0" smtClean="0"/>
              <a:t>Eight campuses (two core, six regional)</a:t>
            </a:r>
          </a:p>
          <a:p>
            <a:pPr lvl="1"/>
            <a:r>
              <a:rPr lang="en-US" dirty="0" smtClean="0"/>
              <a:t>Fall 2012 enrollment: 110,393 students, </a:t>
            </a:r>
          </a:p>
          <a:p>
            <a:pPr lvl="1"/>
            <a:r>
              <a:rPr lang="en-US" dirty="0" smtClean="0"/>
              <a:t>19,706 faculty, staff and administrators</a:t>
            </a:r>
            <a:r>
              <a:rPr lang="en-US" dirty="0"/>
              <a:t/>
            </a:r>
            <a:br>
              <a:rPr lang="en-US" dirty="0"/>
            </a:br>
            <a:r>
              <a:rPr lang="en-US" sz="1600" dirty="0"/>
              <a:t>http://www.iu.edu/~uirr/reports/standard/factbook/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Central vs. Distributed IT at IU</a:t>
            </a:r>
          </a:p>
          <a:p>
            <a:pPr lvl="2"/>
            <a:r>
              <a:rPr lang="en-US" dirty="0" smtClean="0"/>
              <a:t>University Information Technology Services (UITS)</a:t>
            </a:r>
          </a:p>
          <a:p>
            <a:pPr lvl="2"/>
            <a:r>
              <a:rPr lang="en-US" dirty="0" smtClean="0"/>
              <a:t>Total “IT Shops”</a:t>
            </a:r>
          </a:p>
          <a:p>
            <a:pPr lvl="2"/>
            <a:r>
              <a:rPr lang="en-US" dirty="0"/>
              <a:t>Edge, Leverage, Trust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IT Strategic Plans</a:t>
            </a:r>
          </a:p>
          <a:p>
            <a:pPr lvl="1"/>
            <a:r>
              <a:rPr lang="en-US" i="1" dirty="0" smtClean="0"/>
              <a:t>Architecture for the 21</a:t>
            </a:r>
            <a:r>
              <a:rPr lang="en-US" i="1" baseline="30000" dirty="0" smtClean="0"/>
              <a:t>st</a:t>
            </a:r>
            <a:r>
              <a:rPr lang="en-US" i="1" dirty="0" smtClean="0"/>
              <a:t> Century (1998)</a:t>
            </a:r>
          </a:p>
          <a:p>
            <a:pPr lvl="1"/>
            <a:r>
              <a:rPr lang="en-US" i="1" dirty="0"/>
              <a:t>Empowering </a:t>
            </a:r>
            <a:r>
              <a:rPr lang="en-US" i="1" dirty="0" smtClean="0"/>
              <a:t>People (2008)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1300171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Silos</a:t>
            </a:r>
          </a:p>
          <a:p>
            <a:r>
              <a:rPr lang="en-US" dirty="0" smtClean="0"/>
              <a:t>Lack of communication</a:t>
            </a:r>
          </a:p>
          <a:p>
            <a:r>
              <a:rPr lang="en-US" dirty="0" smtClean="0"/>
              <a:t>Lost opportunities for collaboration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451027"/>
              </p:ext>
            </p:extLst>
          </p:nvPr>
        </p:nvGraphicFramePr>
        <p:xfrm>
          <a:off x="5715000" y="3321050"/>
          <a:ext cx="2743200" cy="239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VISIO" r:id="rId4" imgW="2849880" imgH="2484120" progId="Visio.Drawing.11">
                  <p:embed/>
                </p:oleObj>
              </mc:Choice>
              <mc:Fallback>
                <p:oleObj name="VISIO" r:id="rId4" imgW="2849880" imgH="248412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321050"/>
                        <a:ext cx="2743200" cy="239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731556"/>
              </p:ext>
            </p:extLst>
          </p:nvPr>
        </p:nvGraphicFramePr>
        <p:xfrm>
          <a:off x="990600" y="3397250"/>
          <a:ext cx="400685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" name="VISIO" r:id="rId6" imgW="2375916" imgH="1658112" progId="Visio.Drawing.11">
                  <p:embed/>
                </p:oleObj>
              </mc:Choice>
              <mc:Fallback>
                <p:oleObj name="VISIO" r:id="rId6" imgW="2375916" imgH="165811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97250"/>
                        <a:ext cx="4006850" cy="214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3087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Poll:  Is your institution more like the arrow, or the circle?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arrow:  text code </a:t>
            </a:r>
            <a:r>
              <a:rPr lang="en-US" sz="3200" b="1" dirty="0" smtClean="0"/>
              <a:t>182957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The circle:  text code </a:t>
            </a:r>
            <a:r>
              <a:rPr lang="en-US" sz="3200" b="1" dirty="0" smtClean="0"/>
              <a:t>182958</a:t>
            </a:r>
            <a:endParaRPr lang="en-US" b="1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b="1" i="1" smtClean="0"/>
              <a:t>To </a:t>
            </a:r>
            <a:r>
              <a:rPr lang="en-US" sz="3600" b="1" i="1" smtClean="0"/>
              <a:t>37607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Or </a:t>
            </a:r>
            <a:r>
              <a:rPr lang="en-US" dirty="0" smtClean="0">
                <a:hlinkClick r:id="rId4"/>
              </a:rPr>
              <a:t>online</a:t>
            </a:r>
            <a:r>
              <a:rPr lang="en-US" dirty="0" smtClean="0"/>
              <a:t>, submit code to http://PollEv.com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820748"/>
              </p:ext>
            </p:extLst>
          </p:nvPr>
        </p:nvGraphicFramePr>
        <p:xfrm>
          <a:off x="5638800" y="2057400"/>
          <a:ext cx="1981200" cy="1061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VISIO" r:id="rId5" imgW="2375916" imgH="1658112" progId="Visio.Drawing.11">
                  <p:embed/>
                </p:oleObj>
              </mc:Choice>
              <mc:Fallback>
                <p:oleObj name="VISIO" r:id="rId5" imgW="2375916" imgH="1658112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057400"/>
                        <a:ext cx="1981200" cy="10612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098496"/>
              </p:ext>
            </p:extLst>
          </p:nvPr>
        </p:nvGraphicFramePr>
        <p:xfrm>
          <a:off x="5638800" y="3200400"/>
          <a:ext cx="1258816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VISIO" r:id="rId7" imgW="2849880" imgH="2484120" progId="Visio.Drawing.11">
                  <p:embed/>
                </p:oleObj>
              </mc:Choice>
              <mc:Fallback>
                <p:oleObj name="VISIO" r:id="rId7" imgW="2849880" imgH="2484120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200400"/>
                        <a:ext cx="1258816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2336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Group Activity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groups of three, please discuss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 smtClean="0"/>
              <a:t>Profile of your institution</a:t>
            </a:r>
          </a:p>
          <a:p>
            <a:pPr marL="1314450" lvl="2" indent="-457200">
              <a:buFont typeface="Arial" pitchFamily="34" charset="0"/>
              <a:buChar char="•"/>
            </a:pPr>
            <a:r>
              <a:rPr lang="en-US" dirty="0"/>
              <a:t>Size </a:t>
            </a:r>
            <a:r>
              <a:rPr lang="en-US" dirty="0" smtClean="0"/>
              <a:t>of your institution</a:t>
            </a:r>
          </a:p>
          <a:p>
            <a:pPr marL="1314450" lvl="2" indent="-457200">
              <a:buFont typeface="Arial" pitchFamily="34" charset="0"/>
              <a:buChar char="•"/>
            </a:pPr>
            <a:r>
              <a:rPr lang="en-US" dirty="0" smtClean="0"/>
              <a:t>Distributed IT vs. Central IT – what’s the balance?</a:t>
            </a:r>
          </a:p>
          <a:p>
            <a:pPr marL="1314450" lvl="2" indent="-457200">
              <a:buFont typeface="Arial" pitchFamily="34" charset="0"/>
              <a:buChar char="•"/>
            </a:pPr>
            <a:r>
              <a:rPr lang="en-US" dirty="0" smtClean="0"/>
              <a:t>Where do you fit in?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 smtClean="0"/>
              <a:t>If silos exist, what’s the cost at your institution?  </a:t>
            </a:r>
          </a:p>
          <a:p>
            <a:pPr marL="1314450" lvl="2" indent="-457200">
              <a:buFont typeface="Arial" pitchFamily="34" charset="0"/>
              <a:buChar char="•"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2769146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Back: Cost of Silos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10188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Leads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Duplication of effort</a:t>
            </a:r>
          </a:p>
          <a:p>
            <a:r>
              <a:rPr lang="en-US" dirty="0" smtClean="0"/>
              <a:t>Waste of resources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Examples:</a:t>
            </a:r>
          </a:p>
          <a:p>
            <a:r>
              <a:rPr lang="en-US" dirty="0" smtClean="0"/>
              <a:t>Digital signage</a:t>
            </a:r>
          </a:p>
          <a:p>
            <a:r>
              <a:rPr lang="en-US" dirty="0" smtClean="0"/>
              <a:t>Event management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3546840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Empowering People</a:t>
            </a:r>
            <a:r>
              <a:rPr lang="en-US" dirty="0" smtClean="0"/>
              <a:t>: Action Item 29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Community Engagement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UITS should expand its formal and informal engagements with the IU community to ensure continuous, timely dialogue, and flow of information to effectively adapt IT services to user needs.</a:t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i="1"/>
          </a:p>
        </p:txBody>
      </p:sp>
    </p:spTree>
    <p:extLst>
      <p:ext uri="{BB962C8B-B14F-4D97-AF65-F5344CB8AC3E}">
        <p14:creationId xmlns:p14="http://schemas.microsoft.com/office/powerpoint/2010/main" val="4017036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IT Water Cooler?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gathering place</a:t>
            </a:r>
          </a:p>
          <a:p>
            <a:r>
              <a:rPr lang="en-US" dirty="0" smtClean="0"/>
              <a:t>An information exchange</a:t>
            </a:r>
          </a:p>
          <a:p>
            <a:r>
              <a:rPr lang="en-US" dirty="0" smtClean="0"/>
              <a:t>A place for discovery</a:t>
            </a:r>
          </a:p>
          <a:p>
            <a:r>
              <a:rPr lang="en-US" dirty="0" smtClean="0"/>
              <a:t>Building relationships</a:t>
            </a:r>
          </a:p>
          <a:p>
            <a:r>
              <a:rPr lang="en-US" dirty="0" smtClean="0"/>
              <a:t>Connect. Discover. Inspire.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Building the IT Water Cooler -- Midwest Educause 2013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20205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Building the &amp;#x0D;&amp;#x0A;IT Water Cooler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Scope&amp;quot;&quot;/&gt;&lt;property id=&quot;20307&quot; value=&quot;259&quot;/&gt;&lt;/object&gt;&lt;object type=&quot;3&quot; unique_id=&quot;10006&quot;&gt;&lt;property id=&quot;20148&quot; value=&quot;5&quot;/&gt;&lt;property id=&quot;20300&quot; value=&quot;Slide 3 - &amp;quot;What’s the problem?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Quick Poll:  Is your institution more like the arrow, or the circle?&amp;quot;&quot;/&gt;&lt;property id=&quot;20307&quot; value=&quot;273&quot;/&gt;&lt;/object&gt;&lt;object type=&quot;3&quot; unique_id=&quot;10008&quot;&gt;&lt;property id=&quot;20148&quot; value=&quot;5&quot;/&gt;&lt;property id=&quot;20300&quot; value=&quot;Slide 5 - &amp;quot;Small Group Activity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Leads to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Empowering People: Action Item 29&amp;quot;&quot;/&gt;&lt;property id=&quot;20307&quot; value=&quot;263&quot;/&gt;&lt;/object&gt;&lt;object type=&quot;3&quot; unique_id=&quot;10011&quot;&gt;&lt;property id=&quot;20148&quot; value=&quot;5&quot;/&gt;&lt;property id=&quot;20300&quot; value=&quot;Slide 8 - &amp;quot;What is the IT Water Cooler?&amp;quot;&quot;/&gt;&lt;property id=&quot;20307&quot; value=&quot;271&quot;/&gt;&lt;/object&gt;&lt;object type=&quot;3&quot; unique_id=&quot;10012&quot;&gt;&lt;property id=&quot;20148&quot; value=&quot;5&quot;/&gt;&lt;property id=&quot;20300&quot; value=&quot;Slide 9 - &amp;quot;How do we build the IT Water Cooler?&amp;quot;&quot;/&gt;&lt;property id=&quot;20307&quot; value=&quot;264&quot;/&gt;&lt;/object&gt;&lt;object type=&quot;3&quot; unique_id=&quot;10013&quot;&gt;&lt;property id=&quot;20148&quot; value=&quot;5&quot;/&gt;&lt;property id=&quot;20300&quot; value=&quot;Slide 10 - &amp;quot;How do we build the IT Water Cooler?&amp;quot;&quot;/&gt;&lt;property id=&quot;20307&quot; value=&quot;265&quot;/&gt;&lt;/object&gt;&lt;object type=&quot;3&quot; unique_id=&quot;10014&quot;&gt;&lt;property id=&quot;20148&quot; value=&quot;5&quot;/&gt;&lt;property id=&quot;20300&quot; value=&quot;Slide 11 - &amp;quot;How do we build the IT Water Cooler?&amp;quot;&quot;/&gt;&lt;property id=&quot;20307&quot; value=&quot;266&quot;/&gt;&lt;/object&gt;&lt;object type=&quot;3&quot; unique_id=&quot;10015&quot;&gt;&lt;property id=&quot;20148&quot; value=&quot;5&quot;/&gt;&lt;property id=&quot;20300&quot; value=&quot;Slide 12 - &amp;quot;Goal: 1IUIT&amp;quot;&quot;/&gt;&lt;property id=&quot;20307&quot; value=&quot;267&quot;/&gt;&lt;/object&gt;&lt;object type=&quot;3&quot; unique_id=&quot;10016&quot;&gt;&lt;property id=&quot;20148&quot; value=&quot;5&quot;/&gt;&lt;property id=&quot;20300&quot; value=&quot;Slide 13 - &amp;quot;Building the water cooler at your institution…&amp;quot;&quot;/&gt;&lt;property id=&quot;20307&quot; value=&quot;269&quot;/&gt;&lt;/object&gt;&lt;object type=&quot;3&quot; unique_id=&quot;10017&quot;&gt;&lt;property id=&quot;20148&quot; value=&quot;5&quot;/&gt;&lt;property id=&quot;20300&quot; value=&quot;Slide 14 - &amp;quot;Questions?&amp;quot;&quot;/&gt;&lt;property id=&quot;20307&quot; value=&quot;270&quot;/&gt;&lt;/object&gt;&lt;object type=&quot;3&quot; unique_id=&quot;10018&quot;&gt;&lt;property id=&quot;20148&quot; value=&quot;5&quot;/&gt;&lt;property id=&quot;20300&quot; value=&quot;Slide 15 - &amp;quot;IT Community Partnerships&amp;quot;&quot;/&gt;&lt;property id=&quot;20307&quot; value=&quot;27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IU_general_red">
  <a:themeElements>
    <a:clrScheme name="Blank Presentation 1">
      <a:dk1>
        <a:srgbClr val="000000"/>
      </a:dk1>
      <a:lt1>
        <a:srgbClr val="FFFFFF"/>
      </a:lt1>
      <a:dk2>
        <a:srgbClr val="F8F3D2"/>
      </a:dk2>
      <a:lt2>
        <a:srgbClr val="B0B2B4"/>
      </a:lt2>
      <a:accent1>
        <a:srgbClr val="7D110C"/>
      </a:accent1>
      <a:accent2>
        <a:srgbClr val="6D6E70"/>
      </a:accent2>
      <a:accent3>
        <a:srgbClr val="FFFFFF"/>
      </a:accent3>
      <a:accent4>
        <a:srgbClr val="000000"/>
      </a:accent4>
      <a:accent5>
        <a:srgbClr val="BFAAAA"/>
      </a:accent5>
      <a:accent6>
        <a:srgbClr val="626365"/>
      </a:accent6>
      <a:hlink>
        <a:srgbClr val="7D110C"/>
      </a:hlink>
      <a:folHlink>
        <a:srgbClr val="6D6E7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F8F3D2"/>
        </a:dk2>
        <a:lt2>
          <a:srgbClr val="B0B2B4"/>
        </a:lt2>
        <a:accent1>
          <a:srgbClr val="7D110C"/>
        </a:accent1>
        <a:accent2>
          <a:srgbClr val="6D6E70"/>
        </a:accent2>
        <a:accent3>
          <a:srgbClr val="FFFFFF"/>
        </a:accent3>
        <a:accent4>
          <a:srgbClr val="000000"/>
        </a:accent4>
        <a:accent5>
          <a:srgbClr val="BFAAAA"/>
        </a:accent5>
        <a:accent6>
          <a:srgbClr val="626365"/>
        </a:accent6>
        <a:hlink>
          <a:srgbClr val="7D110C"/>
        </a:hlink>
        <a:folHlink>
          <a:srgbClr val="6D6E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9F3D3"/>
        </a:lt1>
        <a:dk2>
          <a:srgbClr val="F8F3D2"/>
        </a:dk2>
        <a:lt2>
          <a:srgbClr val="B0B2B4"/>
        </a:lt2>
        <a:accent1>
          <a:srgbClr val="7D110C"/>
        </a:accent1>
        <a:accent2>
          <a:srgbClr val="6D6E70"/>
        </a:accent2>
        <a:accent3>
          <a:srgbClr val="FBF8E6"/>
        </a:accent3>
        <a:accent4>
          <a:srgbClr val="000000"/>
        </a:accent4>
        <a:accent5>
          <a:srgbClr val="BFAAAA"/>
        </a:accent5>
        <a:accent6>
          <a:srgbClr val="626365"/>
        </a:accent6>
        <a:hlink>
          <a:srgbClr val="7D110C"/>
        </a:hlink>
        <a:folHlink>
          <a:srgbClr val="6D6E7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F8F3D2"/>
    </a:dk2>
    <a:lt2>
      <a:srgbClr val="B0B2B4"/>
    </a:lt2>
    <a:accent1>
      <a:srgbClr val="7D110C"/>
    </a:accent1>
    <a:accent2>
      <a:srgbClr val="6D6E70"/>
    </a:accent2>
    <a:accent3>
      <a:srgbClr val="FFFFFF"/>
    </a:accent3>
    <a:accent4>
      <a:srgbClr val="000000"/>
    </a:accent4>
    <a:accent5>
      <a:srgbClr val="BFAAAA"/>
    </a:accent5>
    <a:accent6>
      <a:srgbClr val="626365"/>
    </a:accent6>
    <a:hlink>
      <a:srgbClr val="7D110C"/>
    </a:hlink>
    <a:folHlink>
      <a:srgbClr val="6D6E7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IU_general_red</Template>
  <TotalTime>253</TotalTime>
  <Words>822</Words>
  <Application>Microsoft Macintosh PowerPoint</Application>
  <PresentationFormat>On-screen Show (4:3)</PresentationFormat>
  <Paragraphs>178</Paragraphs>
  <Slides>16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IU_general_red</vt:lpstr>
      <vt:lpstr>VISIO</vt:lpstr>
      <vt:lpstr>Building the  IT Water Cooler</vt:lpstr>
      <vt:lpstr>Laying the Groundwork</vt:lpstr>
      <vt:lpstr>What’s the problem?</vt:lpstr>
      <vt:lpstr>Quick Poll:  Is your institution more like the arrow, or the circle?</vt:lpstr>
      <vt:lpstr>Small Group Activity</vt:lpstr>
      <vt:lpstr>Report Back: Cost of Silos</vt:lpstr>
      <vt:lpstr>Leads to</vt:lpstr>
      <vt:lpstr>Empowering People: Action Item 29</vt:lpstr>
      <vt:lpstr>What is the IT Water Cooler?</vt:lpstr>
      <vt:lpstr>How do we build the IT Water Cooler?</vt:lpstr>
      <vt:lpstr>How do we build the IT Water Cooler?</vt:lpstr>
      <vt:lpstr>How do we build the IT Water Cooler?</vt:lpstr>
      <vt:lpstr>Goal: 1IUIT</vt:lpstr>
      <vt:lpstr>Building the water cooler at your institution…</vt:lpstr>
      <vt:lpstr>Questions?</vt:lpstr>
      <vt:lpstr>IT Community Partnerships</vt:lpstr>
    </vt:vector>
  </TitlesOfParts>
  <Manager/>
  <Company>Indiana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the  IT Water Cooler</dc:title>
  <dc:subject/>
  <dc:creator>Kelmer, Michele</dc:creator>
  <cp:keywords/>
  <dc:description/>
  <cp:lastModifiedBy>Bob Flynn</cp:lastModifiedBy>
  <cp:revision>42</cp:revision>
  <cp:lastPrinted>2013-03-20T03:40:57Z</cp:lastPrinted>
  <dcterms:created xsi:type="dcterms:W3CDTF">2013-03-11T00:24:42Z</dcterms:created>
  <dcterms:modified xsi:type="dcterms:W3CDTF">2013-03-20T03:44:36Z</dcterms:modified>
  <cp:category/>
</cp:coreProperties>
</file>