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65"/>
  </p:notesMasterIdLst>
  <p:sldIdLst>
    <p:sldId id="256" r:id="rId2"/>
    <p:sldId id="373" r:id="rId3"/>
    <p:sldId id="372" r:id="rId4"/>
    <p:sldId id="352" r:id="rId5"/>
    <p:sldId id="262" r:id="rId6"/>
    <p:sldId id="396" r:id="rId7"/>
    <p:sldId id="399" r:id="rId8"/>
    <p:sldId id="353" r:id="rId9"/>
    <p:sldId id="354" r:id="rId10"/>
    <p:sldId id="375" r:id="rId11"/>
    <p:sldId id="376" r:id="rId12"/>
    <p:sldId id="357" r:id="rId13"/>
    <p:sldId id="359" r:id="rId14"/>
    <p:sldId id="269" r:id="rId15"/>
    <p:sldId id="377" r:id="rId16"/>
    <p:sldId id="270" r:id="rId17"/>
    <p:sldId id="271" r:id="rId18"/>
    <p:sldId id="272" r:id="rId19"/>
    <p:sldId id="273" r:id="rId20"/>
    <p:sldId id="278" r:id="rId21"/>
    <p:sldId id="279" r:id="rId22"/>
    <p:sldId id="389" r:id="rId23"/>
    <p:sldId id="281" r:id="rId24"/>
    <p:sldId id="287" r:id="rId25"/>
    <p:sldId id="288" r:id="rId26"/>
    <p:sldId id="289" r:id="rId27"/>
    <p:sldId id="390" r:id="rId28"/>
    <p:sldId id="298" r:id="rId29"/>
    <p:sldId id="300" r:id="rId30"/>
    <p:sldId id="301" r:id="rId31"/>
    <p:sldId id="302" r:id="rId32"/>
    <p:sldId id="401" r:id="rId33"/>
    <p:sldId id="361" r:id="rId34"/>
    <p:sldId id="305" r:id="rId35"/>
    <p:sldId id="378" r:id="rId36"/>
    <p:sldId id="303" r:id="rId37"/>
    <p:sldId id="306" r:id="rId38"/>
    <p:sldId id="307" r:id="rId39"/>
    <p:sldId id="308" r:id="rId40"/>
    <p:sldId id="388" r:id="rId41"/>
    <p:sldId id="394" r:id="rId42"/>
    <p:sldId id="319" r:id="rId43"/>
    <p:sldId id="320" r:id="rId44"/>
    <p:sldId id="321" r:id="rId45"/>
    <p:sldId id="322" r:id="rId46"/>
    <p:sldId id="391" r:id="rId47"/>
    <p:sldId id="402" r:id="rId48"/>
    <p:sldId id="358" r:id="rId49"/>
    <p:sldId id="379" r:id="rId50"/>
    <p:sldId id="380" r:id="rId51"/>
    <p:sldId id="332" r:id="rId52"/>
    <p:sldId id="392" r:id="rId53"/>
    <p:sldId id="403" r:id="rId54"/>
    <p:sldId id="364" r:id="rId55"/>
    <p:sldId id="365" r:id="rId56"/>
    <p:sldId id="366" r:id="rId57"/>
    <p:sldId id="367" r:id="rId58"/>
    <p:sldId id="395" r:id="rId59"/>
    <p:sldId id="405" r:id="rId60"/>
    <p:sldId id="393" r:id="rId61"/>
    <p:sldId id="387" r:id="rId62"/>
    <p:sldId id="400" r:id="rId63"/>
    <p:sldId id="328" r:id="rId64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924" autoAdjust="0"/>
  </p:normalViewPr>
  <p:slideViewPr>
    <p:cSldViewPr snapToGrid="0" snapToObjects="1">
      <p:cViewPr>
        <p:scale>
          <a:sx n="92" d="100"/>
          <a:sy n="92" d="100"/>
        </p:scale>
        <p:origin x="-124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365158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venir Ligh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sz="1100" kern="1200" dirty="0" smtClean="0">
              <a:solidFill>
                <a:schemeClr val="tx1"/>
              </a:solidFill>
              <a:latin typeface="Avenir Ligh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674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286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868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sz="1100" kern="1200" dirty="0" smtClean="0">
              <a:solidFill>
                <a:schemeClr val="tx1"/>
              </a:solidFill>
              <a:latin typeface="Avenir Ligh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65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2533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sz="1100" kern="1200" dirty="0" smtClean="0">
              <a:solidFill>
                <a:schemeClr val="tx1"/>
              </a:solidFill>
              <a:latin typeface="Avenir Ligh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2868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sz="1100" kern="1200" dirty="0" smtClean="0">
              <a:solidFill>
                <a:schemeClr val="tx1"/>
              </a:solidFill>
              <a:latin typeface="Avenir Ligh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Shape 3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endParaRPr lang="en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895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2868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2868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Shape 4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5074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sz="1100" kern="1200" dirty="0" smtClean="0">
              <a:solidFill>
                <a:schemeClr val="tx1"/>
              </a:solidFill>
              <a:latin typeface="Avenir Ligh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4372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D7AFF75-2891-6F4D-8C88-D759FD8683F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943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4741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2868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sz="1100" kern="1200" dirty="0" smtClean="0">
              <a:solidFill>
                <a:schemeClr val="tx1"/>
              </a:solidFill>
              <a:latin typeface="Avenir Ligh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286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286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4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venir Light"/>
                <a:ea typeface="Avenir Light"/>
                <a:cs typeface="Avenir Light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3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venir Light"/>
                <a:ea typeface="Avenir Light"/>
                <a:cs typeface="Avenir Light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venir Light"/>
                <a:ea typeface="Avenir Light"/>
                <a:cs typeface="Avenir Light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>
                <a:latin typeface="Avenir Light"/>
                <a:ea typeface="Avenir Light"/>
                <a:cs typeface="Avenir Light"/>
              </a:defRPr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venir Light"/>
                <a:ea typeface="Avenir Light"/>
                <a:cs typeface="Avenir Light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>
                <a:latin typeface="Avenir Light"/>
                <a:ea typeface="Avenir Light"/>
                <a:cs typeface="Avenir Light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>
                <a:latin typeface="Avenir Light"/>
                <a:ea typeface="Avenir Light"/>
                <a:cs typeface="Avenir Light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venir Light"/>
                <a:ea typeface="Avenir Light"/>
                <a:cs typeface="Avenir Light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600"/>
              </a:spcBef>
              <a:buClr>
                <a:schemeClr val="dk1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venir Light"/>
          <a:ea typeface="Avenir Light"/>
          <a:cs typeface="Avenir Light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venir Light"/>
          <a:ea typeface="Avenir Light"/>
          <a:cs typeface="Avenir Light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ver.jpg"/>
          <p:cNvPicPr>
            <a:picLocks noChangeAspect="1"/>
          </p:cNvPicPr>
          <p:nvPr/>
        </p:nvPicPr>
        <p:blipFill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259" y="-176654"/>
            <a:ext cx="9386325" cy="7034654"/>
          </a:xfrm>
          <a:prstGeom prst="rect">
            <a:avLst/>
          </a:prstGeom>
        </p:spPr>
      </p:pic>
      <p:sp>
        <p:nvSpPr>
          <p:cNvPr id="23" name="Shape 23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Where do we go from here?</a:t>
            </a:r>
            <a:endParaRPr lang="en" dirty="0"/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Using Collaboration Carefully to Navigate Growth</a:t>
            </a:r>
          </a:p>
          <a:p>
            <a:pPr lvl="0"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Cornelia Bailey, University of Chicago (@</a:t>
            </a:r>
            <a:r>
              <a:rPr lang="en-US" sz="2400" b="1" dirty="0" err="1" smtClean="0">
                <a:solidFill>
                  <a:schemeClr val="tx1"/>
                </a:solidFill>
              </a:rPr>
              <a:t>cornelia_bailey</a:t>
            </a:r>
            <a:r>
              <a:rPr lang="en-US" sz="2400" b="1" dirty="0" smtClean="0">
                <a:solidFill>
                  <a:schemeClr val="tx1"/>
                </a:solidFill>
              </a:rPr>
              <a:t>)</a:t>
            </a:r>
          </a:p>
          <a:p>
            <a:pPr lvl="0"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chicago ch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00"/>
            <a:ext cx="9144000" cy="37156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542" y="1946610"/>
            <a:ext cx="1697895" cy="3189124"/>
          </a:xfrm>
          <a:prstGeom prst="rect">
            <a:avLst/>
          </a:prstGeom>
          <a:solidFill>
            <a:schemeClr val="accent2">
              <a:lumMod val="75000"/>
              <a:alpha val="3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08437" y="1946610"/>
            <a:ext cx="2484877" cy="1270127"/>
          </a:xfrm>
          <a:prstGeom prst="rect">
            <a:avLst/>
          </a:prstGeom>
          <a:solidFill>
            <a:schemeClr val="accent2">
              <a:lumMod val="75000"/>
              <a:alpha val="3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96680" y="4352362"/>
            <a:ext cx="1987901" cy="925365"/>
          </a:xfrm>
          <a:prstGeom prst="rect">
            <a:avLst/>
          </a:prstGeom>
          <a:solidFill>
            <a:schemeClr val="accent2">
              <a:lumMod val="75000"/>
              <a:alpha val="3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74690" y="1946610"/>
            <a:ext cx="1573208" cy="1270127"/>
          </a:xfrm>
          <a:prstGeom prst="rect">
            <a:avLst/>
          </a:prstGeom>
          <a:solidFill>
            <a:schemeClr val="accent2">
              <a:lumMod val="75000"/>
              <a:alpha val="3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47898" y="1946610"/>
            <a:ext cx="1380486" cy="1270127"/>
          </a:xfrm>
          <a:prstGeom prst="rect">
            <a:avLst/>
          </a:prstGeom>
          <a:solidFill>
            <a:schemeClr val="accent2">
              <a:lumMod val="75000"/>
              <a:alpha val="3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00298" y="4007600"/>
            <a:ext cx="1380486" cy="1270127"/>
          </a:xfrm>
          <a:prstGeom prst="rect">
            <a:avLst/>
          </a:prstGeom>
          <a:solidFill>
            <a:schemeClr val="accent2">
              <a:lumMod val="75000"/>
              <a:alpha val="3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55028" y="3216737"/>
            <a:ext cx="2438286" cy="1918997"/>
          </a:xfrm>
          <a:prstGeom prst="rect">
            <a:avLst/>
          </a:prstGeom>
          <a:solidFill>
            <a:schemeClr val="accent2">
              <a:lumMod val="75000"/>
              <a:alpha val="3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93314" y="3216737"/>
            <a:ext cx="1781376" cy="1135625"/>
          </a:xfrm>
          <a:prstGeom prst="rect">
            <a:avLst/>
          </a:prstGeom>
          <a:solidFill>
            <a:schemeClr val="accent2">
              <a:lumMod val="75000"/>
              <a:alpha val="3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74690" y="3216737"/>
            <a:ext cx="869159" cy="2060990"/>
          </a:xfrm>
          <a:prstGeom prst="rect">
            <a:avLst/>
          </a:prstGeom>
          <a:solidFill>
            <a:schemeClr val="accent2">
              <a:lumMod val="75000"/>
              <a:alpha val="3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11272" y="2726443"/>
            <a:ext cx="358822" cy="421265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8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Time and money are at a premium.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721752"/>
          </a:xfrm>
        </p:spPr>
        <p:txBody>
          <a:bodyPr/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are </a:t>
            </a:r>
            <a:r>
              <a:rPr lang="en-US" dirty="0"/>
              <a:t>the smallest yet significant </a:t>
            </a:r>
            <a:r>
              <a:rPr lang="en-US" dirty="0" smtClean="0"/>
              <a:t>experiments we </a:t>
            </a:r>
            <a:r>
              <a:rPr lang="en-US" dirty="0"/>
              <a:t>can </a:t>
            </a:r>
            <a:r>
              <a:rPr lang="en-US" dirty="0" smtClean="0"/>
              <a:t>execute with our partners?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6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>3 EXPERIMENTS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118" y="3786737"/>
            <a:ext cx="7597082" cy="2153814"/>
          </a:xfrm>
        </p:spPr>
        <p:txBody>
          <a:bodyPr/>
          <a:lstStyle/>
          <a:p>
            <a:pPr algn="l"/>
            <a:r>
              <a:rPr lang="en-US" dirty="0" smtClean="0"/>
              <a:t>Smart Museum</a:t>
            </a:r>
          </a:p>
          <a:p>
            <a:pPr algn="l"/>
            <a:r>
              <a:rPr lang="en-US" dirty="0" smtClean="0"/>
              <a:t>Logan Center for the Arts</a:t>
            </a:r>
          </a:p>
          <a:p>
            <a:pPr algn="l"/>
            <a:r>
              <a:rPr lang="en-US" dirty="0" smtClean="0"/>
              <a:t>Mobile App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5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>SMART MUSEUM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 smtClean="0"/>
              <a:t> Go Figure and Feast Exhibits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53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-3856729" y="0"/>
            <a:ext cx="13642308" cy="72322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03" name="Shape 103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" dirty="0"/>
          </a:p>
        </p:txBody>
      </p:sp>
      <p:sp>
        <p:nvSpPr>
          <p:cNvPr id="104" name="Shape 104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chicago ch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00"/>
            <a:ext cx="9144000" cy="37156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11272" y="2726443"/>
            <a:ext cx="358822" cy="421265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01675" y="2668210"/>
            <a:ext cx="358822" cy="244801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0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-2743239" y="0"/>
            <a:ext cx="14021833" cy="720611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-768662" y="-304290"/>
            <a:ext cx="14512200" cy="74665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-4562756" y="-95072"/>
            <a:ext cx="13706756" cy="70481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6" name="Shape 126"/>
          <p:cNvSpPr txBox="1"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" dirty="0" smtClean="0"/>
              <a:t>How do we make these works vivid for the viewer? </a:t>
            </a:r>
          </a:p>
          <a:p>
            <a:endParaRPr lang="en" dirty="0" smtClean="0"/>
          </a:p>
          <a:p>
            <a:pPr marL="0" indent="0">
              <a:buNone/>
            </a:pPr>
            <a:r>
              <a:rPr lang="en" dirty="0" smtClean="0"/>
              <a:t>We're shooting videos for each artist.  How can we make those available?</a:t>
            </a:r>
            <a:endParaRPr lang="en" dirty="0"/>
          </a:p>
        </p:txBody>
      </p:sp>
      <p:sp>
        <p:nvSpPr>
          <p:cNvPr id="127" name="Shape 127"/>
          <p:cNvSpPr/>
          <p:nvPr/>
        </p:nvSpPr>
        <p:spPr>
          <a:xfrm>
            <a:off x="-6255087" y="831797"/>
            <a:ext cx="10093608" cy="519440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685800" y="1531282"/>
            <a:ext cx="7772400" cy="1546474"/>
          </a:xfrm>
        </p:spPr>
        <p:txBody>
          <a:bodyPr/>
          <a:lstStyle/>
          <a:p>
            <a:pPr lvl="0"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a nutshell…</a:t>
            </a:r>
            <a:endParaRPr lang="en" dirty="0"/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xfrm>
            <a:off x="685800" y="3095527"/>
            <a:ext cx="7772400" cy="1046317"/>
          </a:xfrm>
        </p:spPr>
        <p:txBody>
          <a:bodyPr/>
          <a:lstStyle/>
          <a:p>
            <a:pPr lvl="0"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IT Services senior leadership wants to be involved in the most creative parts of our campus.  To find out what that’s like, we ran small creative experiments with various partners.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23474241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Not too much effort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 indent="0" algn="l"/>
            <a:r>
              <a:rPr lang="en-US" dirty="0"/>
              <a:t>50 hours total</a:t>
            </a:r>
          </a:p>
          <a:p>
            <a:pPr lvl="0" indent="0" algn="l"/>
            <a:r>
              <a:rPr lang="en-US" dirty="0"/>
              <a:t>Loan of 7 </a:t>
            </a:r>
            <a:r>
              <a:rPr lang="en-US" dirty="0" err="1"/>
              <a:t>iPads</a:t>
            </a:r>
            <a:endParaRPr lang="en" dirty="0"/>
          </a:p>
          <a:p>
            <a:endParaRPr lang="e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78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-1483950" y="-15826"/>
            <a:ext cx="12111900" cy="688965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>
            <a:off x="978425" y="1210625"/>
            <a:ext cx="3048000" cy="4572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14" name="Shape 214"/>
          <p:cNvSpPr/>
          <p:nvPr/>
        </p:nvSpPr>
        <p:spPr>
          <a:xfrm>
            <a:off x="5293425" y="1143000"/>
            <a:ext cx="3048000" cy="4572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Even less effort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 indent="0" algn="l"/>
            <a:r>
              <a:rPr lang="en-US" dirty="0" smtClean="0"/>
              <a:t>25 </a:t>
            </a:r>
            <a:r>
              <a:rPr lang="en-US" dirty="0"/>
              <a:t>hours </a:t>
            </a:r>
            <a:r>
              <a:rPr lang="en-US" dirty="0" smtClean="0"/>
              <a:t>from IT Services </a:t>
            </a:r>
          </a:p>
          <a:p>
            <a:pPr lvl="0" indent="0" algn="l"/>
            <a:r>
              <a:rPr lang="en-US" dirty="0" smtClean="0"/>
              <a:t>25 hours from Smart Museum intern</a:t>
            </a:r>
            <a:endParaRPr lang="en-US" dirty="0"/>
          </a:p>
          <a:p>
            <a:pPr lvl="0" indent="0" algn="l"/>
            <a:r>
              <a:rPr lang="en-US" dirty="0"/>
              <a:t>Loan of 7 </a:t>
            </a:r>
            <a:r>
              <a:rPr lang="en-US" dirty="0" err="1"/>
              <a:t>iPads</a:t>
            </a:r>
            <a:endParaRPr lang="en" dirty="0"/>
          </a:p>
          <a:p>
            <a:endParaRPr lang="e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86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/>
        </p:nvSpPr>
        <p:spPr>
          <a:xfrm>
            <a:off x="0" y="666177"/>
            <a:ext cx="9144000" cy="55256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/>
        </p:nvSpPr>
        <p:spPr>
          <a:xfrm>
            <a:off x="1993478" y="-8547"/>
            <a:ext cx="5157043" cy="68750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86737"/>
            <a:ext cx="7772400" cy="1546474"/>
          </a:xfrm>
        </p:spPr>
        <p:txBody>
          <a:bodyPr/>
          <a:lstStyle/>
          <a:p>
            <a:pPr indent="0" algn="l"/>
            <a:r>
              <a:rPr lang="en-US" dirty="0" smtClean="0"/>
              <a:t>BACKGROUND</a:t>
            </a:r>
            <a:br>
              <a:rPr lang="en-US" dirty="0" smtClean="0"/>
            </a:br>
            <a:r>
              <a:rPr lang="en-US" dirty="0" smtClean="0"/>
              <a:t>3 </a:t>
            </a:r>
            <a:r>
              <a:rPr lang="en-US" dirty="0"/>
              <a:t>EXPERIMENTS</a:t>
            </a:r>
            <a:br>
              <a:rPr lang="en-US" dirty="0"/>
            </a:br>
            <a:r>
              <a:rPr lang="en-US" dirty="0"/>
              <a:t>WHAT HAPPENED NEXT</a:t>
            </a:r>
            <a:r>
              <a:rPr lang="en" dirty="0"/>
              <a:t/>
            </a:r>
            <a:br>
              <a:rPr lang="en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286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/>
        </p:nvSpPr>
        <p:spPr>
          <a:xfrm>
            <a:off x="2003123" y="6483"/>
            <a:ext cx="5137753" cy="684503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/>
        </p:nvSpPr>
        <p:spPr>
          <a:xfrm>
            <a:off x="607000" y="784546"/>
            <a:ext cx="3872782" cy="516257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293" name="Shape 293"/>
          <p:cNvSpPr/>
          <p:nvPr/>
        </p:nvSpPr>
        <p:spPr>
          <a:xfrm>
            <a:off x="4651450" y="785062"/>
            <a:ext cx="3871991" cy="516153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0" y="124750"/>
            <a:ext cx="9140452" cy="68689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3" name="Rectangle 2"/>
          <p:cNvSpPr/>
          <p:nvPr/>
        </p:nvSpPr>
        <p:spPr>
          <a:xfrm>
            <a:off x="6805800" y="1573854"/>
            <a:ext cx="2236388" cy="4459252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8549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LOGAN CENTER FOR THE ARTS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Would you like to have an artistic   experience?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976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/>
        </p:nvSpPr>
        <p:spPr>
          <a:xfrm>
            <a:off x="-324475" y="-154854"/>
            <a:ext cx="17919269" cy="716770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310" name="Shape 310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endParaRPr lang="en" dirty="0"/>
          </a:p>
        </p:txBody>
      </p:sp>
      <p:sp>
        <p:nvSpPr>
          <p:cNvPr id="311" name="Shape 311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en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chicago ch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00"/>
            <a:ext cx="9144000" cy="37156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11272" y="2726443"/>
            <a:ext cx="358822" cy="421265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01675" y="2668210"/>
            <a:ext cx="358822" cy="244801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75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/>
        </p:nvSpPr>
        <p:spPr>
          <a:xfrm>
            <a:off x="2000250" y="0"/>
            <a:ext cx="5143499" cy="685799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-808228" y="0"/>
            <a:ext cx="10760455" cy="70827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/>
        </p:nvSpPr>
        <p:spPr>
          <a:xfrm>
            <a:off x="-324050" y="-182975"/>
            <a:ext cx="10540377" cy="715485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/>
        </p:nvSpPr>
        <p:spPr>
          <a:xfrm>
            <a:off x="-425275" y="0"/>
            <a:ext cx="10530297" cy="706805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 smtClean="0"/>
              <a:t> The Experience Economy </a:t>
            </a:r>
          </a:p>
          <a:p>
            <a:pPr algn="l"/>
            <a:r>
              <a:rPr lang="en-US" dirty="0" smtClean="0"/>
              <a:t> Pine and Gilmore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99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/>
        </p:nvSpPr>
        <p:spPr>
          <a:xfrm>
            <a:off x="2003123" y="6483"/>
            <a:ext cx="5137753" cy="684503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042809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16"/>
          <p:cNvSpPr/>
          <p:nvPr/>
        </p:nvSpPr>
        <p:spPr>
          <a:xfrm>
            <a:off x="-1616455" y="-210919"/>
            <a:ext cx="10760455" cy="70827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2"/>
          </p:nvPr>
        </p:nvSpPr>
        <p:spPr>
          <a:xfrm>
            <a:off x="4692275" y="633798"/>
            <a:ext cx="3994525" cy="4967574"/>
          </a:xfrm>
        </p:spPr>
        <p:txBody>
          <a:bodyPr/>
          <a:lstStyle/>
          <a:p>
            <a:pPr marL="0" lvl="0" indent="0">
              <a:buNone/>
            </a:pPr>
            <a:r>
              <a:rPr lang="en-US" dirty="0" smtClean="0"/>
              <a:t>Can we extend the art object and not give the visitor all the  answers?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50618387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/>
        </p:nvSpPr>
        <p:spPr>
          <a:xfrm>
            <a:off x="2000250" y="0"/>
            <a:ext cx="5143499" cy="685799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/>
          <p:nvPr/>
        </p:nvSpPr>
        <p:spPr>
          <a:xfrm>
            <a:off x="2000250" y="0"/>
            <a:ext cx="5143499" cy="685799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/>
          <p:nvPr/>
        </p:nvSpPr>
        <p:spPr>
          <a:xfrm>
            <a:off x="2000250" y="0"/>
            <a:ext cx="5143499" cy="685799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400" name="Shape 400"/>
          <p:cNvSpPr/>
          <p:nvPr/>
        </p:nvSpPr>
        <p:spPr>
          <a:xfrm>
            <a:off x="2000250" y="0"/>
            <a:ext cx="5143499" cy="685799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/>
        </p:nvSpPr>
        <p:spPr>
          <a:xfrm>
            <a:off x="2000250" y="0"/>
            <a:ext cx="5143499" cy="685799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406" name="Shape 406"/>
          <p:cNvSpPr/>
          <p:nvPr/>
        </p:nvSpPr>
        <p:spPr>
          <a:xfrm>
            <a:off x="2000250" y="0"/>
            <a:ext cx="5143499" cy="685799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More effort, combined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 indent="0" algn="l"/>
            <a:r>
              <a:rPr lang="en-US" dirty="0"/>
              <a:t>5</a:t>
            </a:r>
            <a:r>
              <a:rPr lang="en-US" dirty="0" smtClean="0"/>
              <a:t>0 hours from IT Services </a:t>
            </a:r>
          </a:p>
          <a:p>
            <a:pPr lvl="0" indent="0" algn="l"/>
            <a:r>
              <a:rPr lang="en-US" dirty="0" smtClean="0"/>
              <a:t>100 hours Sandbox Studios</a:t>
            </a:r>
            <a:endParaRPr lang="en-US" dirty="0"/>
          </a:p>
          <a:p>
            <a:pPr lvl="0" indent="0" algn="l"/>
            <a:r>
              <a:rPr lang="en-US" dirty="0"/>
              <a:t>Loan of 1</a:t>
            </a:r>
            <a:r>
              <a:rPr lang="en-US" dirty="0" smtClean="0"/>
              <a:t> </a:t>
            </a:r>
            <a:r>
              <a:rPr lang="en-US" dirty="0" err="1" smtClean="0"/>
              <a:t>iPad</a:t>
            </a:r>
            <a:endParaRPr lang="en" dirty="0"/>
          </a:p>
          <a:p>
            <a:endParaRPr lang="e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30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0" y="124750"/>
            <a:ext cx="9140452" cy="68689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3" name="Rectangle 2"/>
          <p:cNvSpPr/>
          <p:nvPr/>
        </p:nvSpPr>
        <p:spPr>
          <a:xfrm>
            <a:off x="6805800" y="1573854"/>
            <a:ext cx="2236388" cy="4459252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8549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MOBILE APP CHALLENGE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53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chicago ch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00"/>
            <a:ext cx="9144000" cy="37156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11272" y="2726443"/>
            <a:ext cx="358822" cy="421265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9578" y="3758863"/>
            <a:ext cx="496324" cy="355247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75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773" y="124750"/>
            <a:ext cx="9140452" cy="68689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chicago ch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00"/>
            <a:ext cx="9144000" cy="37156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11272" y="2726443"/>
            <a:ext cx="358822" cy="421265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9578" y="3758863"/>
            <a:ext cx="496324" cy="355247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562101"/>
            <a:ext cx="9144000" cy="3715626"/>
          </a:xfrm>
          <a:prstGeom prst="rect">
            <a:avLst/>
          </a:prstGeom>
          <a:solidFill>
            <a:schemeClr val="accent2">
              <a:lumMod val="75000"/>
              <a:alpha val="39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94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/>
          <p:nvPr/>
        </p:nvSpPr>
        <p:spPr>
          <a:xfrm>
            <a:off x="-216550" y="0"/>
            <a:ext cx="10156109" cy="700936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More effort for a broader reach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 indent="0" algn="l"/>
            <a:r>
              <a:rPr lang="en-US" dirty="0" smtClean="0"/>
              <a:t>120 </a:t>
            </a:r>
            <a:r>
              <a:rPr lang="en-US" dirty="0"/>
              <a:t>hours </a:t>
            </a:r>
            <a:r>
              <a:rPr lang="en-US" dirty="0" smtClean="0"/>
              <a:t>from IT Services </a:t>
            </a:r>
          </a:p>
          <a:p>
            <a:pPr lvl="0" indent="0" algn="l"/>
            <a:r>
              <a:rPr lang="en-US" dirty="0" smtClean="0"/>
              <a:t>$1500 in prizes</a:t>
            </a:r>
            <a:endParaRPr lang="en-US" dirty="0"/>
          </a:p>
          <a:p>
            <a:endParaRPr lang="e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17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0" y="939721"/>
            <a:ext cx="6759356" cy="50796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73" name="Shape 73"/>
          <p:cNvSpPr txBox="1"/>
          <p:nvPr/>
        </p:nvSpPr>
        <p:spPr>
          <a:xfrm>
            <a:off x="-56800" y="1786875"/>
            <a:ext cx="36576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endParaRPr dirty="0">
              <a:latin typeface="Avenir Light"/>
              <a:ea typeface="Avenir Light"/>
              <a:cs typeface="Avenir Light"/>
            </a:endParaRPr>
          </a:p>
        </p:txBody>
      </p:sp>
      <p:pic>
        <p:nvPicPr>
          <p:cNvPr id="2" name="Picture 1" descr="monarch-butterfl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8" y="2727275"/>
            <a:ext cx="2391502" cy="21047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4972" y="1786875"/>
            <a:ext cx="4017216" cy="3776838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0060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HAPPENED NEXT?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142" y="3786737"/>
            <a:ext cx="7772400" cy="1046317"/>
          </a:xfrm>
        </p:spPr>
        <p:txBody>
          <a:bodyPr/>
          <a:lstStyle/>
          <a:p>
            <a:pPr algn="l"/>
            <a:r>
              <a:rPr lang="en-US" dirty="0" smtClean="0"/>
              <a:t>Smart Museum</a:t>
            </a:r>
          </a:p>
          <a:p>
            <a:pPr algn="l"/>
            <a:r>
              <a:rPr lang="en-US" dirty="0" smtClean="0"/>
              <a:t>Logan Center</a:t>
            </a:r>
          </a:p>
          <a:p>
            <a:pPr algn="l"/>
            <a:r>
              <a:rPr lang="en-US" dirty="0" smtClean="0"/>
              <a:t>Mobile App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86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Smart Museum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Initial efforts: 75 </a:t>
            </a:r>
            <a:r>
              <a:rPr lang="en-US" dirty="0" err="1" smtClean="0"/>
              <a:t>hrs</a:t>
            </a:r>
            <a:r>
              <a:rPr lang="en-US" dirty="0" smtClean="0"/>
              <a:t> and 7 </a:t>
            </a:r>
            <a:r>
              <a:rPr lang="en-US" dirty="0" err="1" smtClean="0"/>
              <a:t>iPads</a:t>
            </a:r>
            <a:r>
              <a:rPr lang="en-US" dirty="0" smtClean="0"/>
              <a:t> on loan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Director referred ITS to the Oriental Institute.  ITS written into a multi-year grant to refit the OI museum space with interactive screens.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Smart is financing the creation of a cross campus multi-discipline artifact catalog with ITS help.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093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Logan Center for the Arts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Initial efforts: 50 hours and equipment loan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Strengthened position for subsequent Logan work.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QandAalator</a:t>
            </a:r>
            <a:r>
              <a:rPr lang="en-US" dirty="0" smtClean="0"/>
              <a:t> will be repurposed as part of the Neighborhood Schools Program out of Civic Engagement.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71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Mobile App Challenge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Initial efforts: 120 hours and $1500 in prizes.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871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appchallenge.uchicago.edu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$10,000 prize.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Ideas submitted in the first phase, semifinalists prototype ideas in second phase, finalists receive programming talent.  Discovered a great deal of ideas from Medical Center.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Tested the plumbing for a campus-wide IT incubator.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0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by-chick.jpg"/>
          <p:cNvPicPr>
            <a:picLocks noChangeAspect="1"/>
          </p:cNvPicPr>
          <p:nvPr/>
        </p:nvPicPr>
        <p:blipFill>
          <a:blip r:embed="rId3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1278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1208"/>
            <a:ext cx="8229600" cy="1358737"/>
          </a:xfrm>
        </p:spPr>
        <p:txBody>
          <a:bodyPr>
            <a:normAutofit/>
          </a:bodyPr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</a:rPr>
              <a:t>Incubation</a:t>
            </a:r>
            <a:endParaRPr lang="en-US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32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0" y="124750"/>
            <a:ext cx="9140452" cy="68689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3" name="Rectangle 2"/>
          <p:cNvSpPr/>
          <p:nvPr/>
        </p:nvSpPr>
        <p:spPr>
          <a:xfrm>
            <a:off x="110439" y="1573854"/>
            <a:ext cx="6722971" cy="4459252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564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 experiments demonstrated that ITS can generate and sustain creative efforts at the university.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35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chicago ch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00"/>
            <a:ext cx="9144000" cy="37156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542" y="1946610"/>
            <a:ext cx="1697895" cy="3189124"/>
          </a:xfrm>
          <a:prstGeom prst="rect">
            <a:avLst/>
          </a:prstGeom>
          <a:solidFill>
            <a:schemeClr val="accent2">
              <a:lumMod val="75000"/>
              <a:alpha val="3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08437" y="1946610"/>
            <a:ext cx="2484877" cy="1270127"/>
          </a:xfrm>
          <a:prstGeom prst="rect">
            <a:avLst/>
          </a:prstGeom>
          <a:solidFill>
            <a:schemeClr val="accent2">
              <a:lumMod val="75000"/>
              <a:alpha val="3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50876" y="3216737"/>
            <a:ext cx="1242438" cy="1918997"/>
          </a:xfrm>
          <a:prstGeom prst="rect">
            <a:avLst/>
          </a:prstGeom>
          <a:solidFill>
            <a:schemeClr val="accent2">
              <a:lumMod val="75000"/>
              <a:alpha val="3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74690" y="3216737"/>
            <a:ext cx="869159" cy="2060990"/>
          </a:xfrm>
          <a:prstGeom prst="rect">
            <a:avLst/>
          </a:prstGeom>
          <a:solidFill>
            <a:schemeClr val="accent2">
              <a:lumMod val="75000"/>
              <a:alpha val="36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11272" y="2726443"/>
            <a:ext cx="358822" cy="421265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9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0" y="939721"/>
            <a:ext cx="6759356" cy="50796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73" name="Shape 73"/>
          <p:cNvSpPr txBox="1"/>
          <p:nvPr/>
        </p:nvSpPr>
        <p:spPr>
          <a:xfrm>
            <a:off x="-56800" y="1786875"/>
            <a:ext cx="36576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endParaRPr dirty="0">
              <a:latin typeface="Avenir Light"/>
              <a:ea typeface="Avenir Light"/>
              <a:cs typeface="Avenir Light"/>
            </a:endParaRPr>
          </a:p>
        </p:txBody>
      </p:sp>
      <p:pic>
        <p:nvPicPr>
          <p:cNvPr id="2" name="Picture 1" descr="monarch-butterfl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8" y="2727275"/>
            <a:ext cx="2391502" cy="21047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4972" y="1786875"/>
            <a:ext cx="4017216" cy="3776838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9886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/>
          <p:nvPr/>
        </p:nvSpPr>
        <p:spPr>
          <a:xfrm>
            <a:off x="-6941787" y="592413"/>
            <a:ext cx="10967766" cy="567317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442" name="Shape 442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dirty="0" smtClean="0"/>
              <a:t>Thank you!</a:t>
            </a:r>
            <a:endParaRPr lang="en" dirty="0"/>
          </a:p>
        </p:txBody>
      </p:sp>
      <p:sp>
        <p:nvSpPr>
          <p:cNvPr id="443" name="Shape 443"/>
          <p:cNvSpPr txBox="1">
            <a:spLocks noGrp="1"/>
          </p:cNvSpPr>
          <p:nvPr>
            <p:ph type="subTitle" idx="1"/>
          </p:nvPr>
        </p:nvSpPr>
        <p:spPr>
          <a:xfrm>
            <a:off x="3013913" y="3786737"/>
            <a:ext cx="5035255" cy="1046317"/>
          </a:xfrm>
        </p:spPr>
        <p:txBody>
          <a:bodyPr/>
          <a:lstStyle/>
          <a:p>
            <a:pPr lvl="0" algn="l"/>
            <a:r>
              <a:rPr lang="en" dirty="0" smtClean="0"/>
              <a:t>cornelia@uchicago.edu</a:t>
            </a:r>
          </a:p>
          <a:p>
            <a:pPr lvl="0" algn="l"/>
            <a:r>
              <a:rPr lang="en" dirty="0" smtClean="0"/>
              <a:t>@cornelia_bailey</a:t>
            </a:r>
            <a:endParaRPr lang="en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0" y="124750"/>
            <a:ext cx="9140452" cy="68689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3" name="Rectangle 2"/>
          <p:cNvSpPr/>
          <p:nvPr/>
        </p:nvSpPr>
        <p:spPr>
          <a:xfrm>
            <a:off x="6805800" y="1573854"/>
            <a:ext cx="2236388" cy="4459252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5417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0" y="939721"/>
            <a:ext cx="6759356" cy="50796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73" name="Shape 73"/>
          <p:cNvSpPr txBox="1"/>
          <p:nvPr/>
        </p:nvSpPr>
        <p:spPr>
          <a:xfrm>
            <a:off x="-56800" y="1786875"/>
            <a:ext cx="3657600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endParaRPr dirty="0">
              <a:latin typeface="Avenir Light"/>
              <a:ea typeface="Avenir Light"/>
              <a:cs typeface="Avenir Light"/>
            </a:endParaRPr>
          </a:p>
        </p:txBody>
      </p:sp>
      <p:pic>
        <p:nvPicPr>
          <p:cNvPr id="2" name="Picture 1" descr="monarch-butterfl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8" y="2727275"/>
            <a:ext cx="2391502" cy="21047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4972" y="1786875"/>
            <a:ext cx="4017216" cy="3776838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225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chicago ch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00"/>
            <a:ext cx="9144000" cy="37156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11272" y="2726443"/>
            <a:ext cx="358822" cy="421265"/>
          </a:xfrm>
          <a:prstGeom prst="rect">
            <a:avLst/>
          </a:prstGeom>
          <a:solidFill>
            <a:schemeClr val="accent2">
              <a:lumMod val="75000"/>
              <a:alpha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4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270</Words>
  <Application>Microsoft Macintosh PowerPoint</Application>
  <PresentationFormat>On-screen Show (4:3)</PresentationFormat>
  <Paragraphs>71</Paragraphs>
  <Slides>63</Slides>
  <Notes>55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/>
      <vt:lpstr> Where do we go from here?</vt:lpstr>
      <vt:lpstr> In a nutshell…</vt:lpstr>
      <vt:lpstr>BACKGROUND 3 EXPERIMENTS WHAT HAPPENED NEXT 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Time and money are at a premium.</vt:lpstr>
      <vt:lpstr>3 EXPERIMENTS</vt:lpstr>
      <vt:lpstr>SMART MUSEUM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Not too much effort</vt:lpstr>
      <vt:lpstr>PowerPoint Presentation</vt:lpstr>
      <vt:lpstr>PowerPoint Presentation</vt:lpstr>
      <vt:lpstr>PowerPoint Presentation</vt:lpstr>
      <vt:lpstr>PowerPoint Presentation</vt:lpstr>
      <vt:lpstr> Even less effort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LOGAN CENTER FOR THE ARTS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More effort, combined</vt:lpstr>
      <vt:lpstr>PowerPoint Presentation</vt:lpstr>
      <vt:lpstr> MOBILE APP CHALLENGE</vt:lpstr>
      <vt:lpstr>PowerPoint Presentation</vt:lpstr>
      <vt:lpstr>PowerPoint Presentation</vt:lpstr>
      <vt:lpstr>PowerPoint Presentation</vt:lpstr>
      <vt:lpstr> More effort for a broader reach</vt:lpstr>
      <vt:lpstr>PowerPoint Presentation</vt:lpstr>
      <vt:lpstr> WHAT HAPPENED NEXT?</vt:lpstr>
      <vt:lpstr> Smart Museum</vt:lpstr>
      <vt:lpstr> Logan Center for the Arts</vt:lpstr>
      <vt:lpstr> Mobile App Challenge</vt:lpstr>
      <vt:lpstr> appchallenge.uchicago.edu</vt:lpstr>
      <vt:lpstr>Incubation</vt:lpstr>
      <vt:lpstr> CONCLUSION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
 Again and again (and again):</dc:title>
  <cp:lastModifiedBy>Cornelia Bailey</cp:lastModifiedBy>
  <cp:revision>31</cp:revision>
  <dcterms:modified xsi:type="dcterms:W3CDTF">2013-04-01T14:22:12Z</dcterms:modified>
</cp:coreProperties>
</file>