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258" r:id="rId3"/>
    <p:sldId id="259" r:id="rId4"/>
    <p:sldId id="272" r:id="rId5"/>
    <p:sldId id="273" r:id="rId6"/>
    <p:sldId id="288" r:id="rId7"/>
    <p:sldId id="260" r:id="rId8"/>
    <p:sldId id="281" r:id="rId9"/>
    <p:sldId id="263" r:id="rId10"/>
    <p:sldId id="265" r:id="rId11"/>
    <p:sldId id="279" r:id="rId12"/>
    <p:sldId id="262" r:id="rId13"/>
    <p:sldId id="282" r:id="rId14"/>
    <p:sldId id="283" r:id="rId15"/>
    <p:sldId id="268" r:id="rId16"/>
    <p:sldId id="290" r:id="rId17"/>
    <p:sldId id="264" r:id="rId18"/>
    <p:sldId id="269" r:id="rId19"/>
    <p:sldId id="285" r:id="rId20"/>
    <p:sldId id="280" r:id="rId21"/>
    <p:sldId id="270" r:id="rId22"/>
    <p:sldId id="271" r:id="rId23"/>
    <p:sldId id="277" r:id="rId24"/>
    <p:sldId id="28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734" autoAdjust="0"/>
    <p:restoredTop sz="73333" autoAdjust="0"/>
  </p:normalViewPr>
  <p:slideViewPr>
    <p:cSldViewPr>
      <p:cViewPr>
        <p:scale>
          <a:sx n="59" d="100"/>
          <a:sy n="59" d="100"/>
        </p:scale>
        <p:origin x="-3114" y="-8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0" d="100"/>
          <a:sy n="100" d="100"/>
        </p:scale>
        <p:origin x="-3552"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5D495D-3A44-4C65-B100-E63C3F4E81BA}" type="datetimeFigureOut">
              <a:rPr lang="en-US" smtClean="0"/>
              <a:pPr/>
              <a:t>3/25/2013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B28B41-BE38-4568-8798-B2ACD8945B6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 may name is Kevin Abbott and I work at Western Michigan University for the office of Information Technology. As Project Lead for 3D and Interactive Media. The area that I work in, media</a:t>
            </a:r>
            <a:r>
              <a:rPr lang="en-US" baseline="0" dirty="0" smtClean="0"/>
              <a:t> production,</a:t>
            </a:r>
            <a:r>
              <a:rPr lang="en-US" dirty="0" smtClean="0"/>
              <a:t> creates media for a wide variety of  university projects, and my role often involves exploring how media can be used the meet the needs of the university. A lot of the work I have done over the years involves the integration of  digital media, such as projections and animations, into live performance.</a:t>
            </a:r>
          </a:p>
          <a:p>
            <a:endParaRPr lang="en-US" dirty="0" smtClean="0"/>
          </a:p>
          <a:p>
            <a:r>
              <a:rPr lang="en-US" sz="1200" b="0" i="1" kern="1200" dirty="0" smtClean="0">
                <a:solidFill>
                  <a:schemeClr val="tx1"/>
                </a:solidFill>
                <a:latin typeface="+mn-lt"/>
                <a:ea typeface="+mn-ea"/>
                <a:cs typeface="+mn-cs"/>
              </a:rPr>
              <a:t>Broncoland Game</a:t>
            </a:r>
            <a:r>
              <a:rPr lang="en-US" sz="1200" b="0" i="0" kern="1200" dirty="0" smtClean="0">
                <a:solidFill>
                  <a:schemeClr val="tx1"/>
                </a:solidFill>
                <a:latin typeface="+mn-lt"/>
                <a:ea typeface="+mn-ea"/>
                <a:cs typeface="+mn-cs"/>
              </a:rPr>
              <a:t> and </a:t>
            </a:r>
            <a:r>
              <a:rPr lang="en-US" sz="1200" b="0" i="1" kern="1200" dirty="0" smtClean="0">
                <a:solidFill>
                  <a:schemeClr val="tx1"/>
                </a:solidFill>
                <a:latin typeface="+mn-lt"/>
                <a:ea typeface="+mn-ea"/>
                <a:cs typeface="+mn-cs"/>
              </a:rPr>
              <a:t>Broncoland Tour</a:t>
            </a:r>
            <a:r>
              <a:rPr lang="en-US" sz="1200" b="0" i="0" kern="1200" dirty="0" smtClean="0">
                <a:solidFill>
                  <a:schemeClr val="tx1"/>
                </a:solidFill>
                <a:latin typeface="+mn-lt"/>
                <a:ea typeface="+mn-ea"/>
                <a:cs typeface="+mn-cs"/>
              </a:rPr>
              <a:t> are video games designed to enhance recruiting and student success at Western Michigan University. Designed and built entirely in-house by a team of IT staff and WMU students. Both the game and tour take place on a 3D version of the WMU campus. The project is an example of leveraging media expertise within IT to invent and create unique assets for the institution. The presentation will explore all facets of the project, including funding, production, and delivery. Attendees will see how such a project might be feasible within their organizations.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Difficult Decision to go with 3D</a:t>
            </a:r>
          </a:p>
          <a:p>
            <a:r>
              <a:rPr lang="en-US" dirty="0" smtClean="0"/>
              <a:t>Wanted to create something with a longer life</a:t>
            </a:r>
          </a:p>
          <a:p>
            <a:r>
              <a:rPr lang="en-US" dirty="0" smtClean="0"/>
              <a:t>Wanted to give students to the experience of “being there” in the hopes of creating a sense of familiarity.</a:t>
            </a:r>
          </a:p>
          <a:p>
            <a:r>
              <a:rPr lang="en-US" dirty="0" smtClean="0"/>
              <a:t>Lots of work – XX Buildings</a:t>
            </a:r>
          </a:p>
          <a:p>
            <a:pPr lvl="1"/>
            <a:r>
              <a:rPr lang="en-US" dirty="0" smtClean="0"/>
              <a:t>Changes midstream – Western View, </a:t>
            </a:r>
            <a:r>
              <a:rPr lang="en-US" dirty="0" err="1" smtClean="0"/>
              <a:t>Sangern</a:t>
            </a:r>
            <a:r>
              <a:rPr lang="en-US" dirty="0" smtClean="0"/>
              <a:t>, Res Halls</a:t>
            </a:r>
          </a:p>
          <a:p>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Difficult Decision to go with 3D</a:t>
            </a:r>
          </a:p>
          <a:p>
            <a:r>
              <a:rPr lang="en-US" dirty="0" smtClean="0"/>
              <a:t>Wanted to create something with a longer life</a:t>
            </a:r>
          </a:p>
          <a:p>
            <a:r>
              <a:rPr lang="en-US" dirty="0" smtClean="0"/>
              <a:t>Wanted to give students to the experience of “being there” in the hopes of creating a sense of familiarity.</a:t>
            </a:r>
          </a:p>
          <a:p>
            <a:r>
              <a:rPr lang="en-US" dirty="0" smtClean="0"/>
              <a:t>Lots of work – XX Buildings</a:t>
            </a:r>
          </a:p>
          <a:p>
            <a:pPr lvl="1"/>
            <a:r>
              <a:rPr lang="en-US" dirty="0" smtClean="0"/>
              <a:t>Changes midstream – Western View, </a:t>
            </a:r>
            <a:r>
              <a:rPr lang="en-US" dirty="0" err="1" smtClean="0"/>
              <a:t>Sangern</a:t>
            </a:r>
            <a:r>
              <a:rPr lang="en-US" dirty="0" smtClean="0"/>
              <a:t>, Res Halls</a:t>
            </a:r>
          </a:p>
          <a:p>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fontAlgn="base"/>
            <a:r>
              <a:rPr lang="en-US" dirty="0" smtClean="0">
                <a:latin typeface="Adobe Gothic Std B" pitchFamily="34" charset="-128"/>
                <a:ea typeface="Adobe Gothic Std B" pitchFamily="34" charset="-128"/>
              </a:rPr>
              <a:t>College has a unique blend of time-specific requirements (classes and events) and at-will requirements (homework). </a:t>
            </a:r>
          </a:p>
          <a:p>
            <a:pPr lvl="1" fontAlgn="base"/>
            <a:r>
              <a:rPr lang="en-US" dirty="0" smtClean="0">
                <a:latin typeface="Adobe Gothic Std B" pitchFamily="34" charset="-128"/>
                <a:ea typeface="Adobe Gothic Std B" pitchFamily="34" charset="-128"/>
              </a:rPr>
              <a:t>How to chunk the time</a:t>
            </a:r>
          </a:p>
          <a:p>
            <a:pPr lvl="1" fontAlgn="base"/>
            <a:endParaRPr lang="en-US" dirty="0" smtClean="0">
              <a:latin typeface="Adobe Gothic Std B" pitchFamily="34" charset="-128"/>
              <a:ea typeface="Adobe Gothic Std B" pitchFamily="34" charset="-128"/>
            </a:endParaRPr>
          </a:p>
          <a:p>
            <a:pPr lvl="1" fontAlgn="base"/>
            <a:r>
              <a:rPr lang="en-US" dirty="0" smtClean="0">
                <a:latin typeface="Adobe Gothic Std B" pitchFamily="34" charset="-128"/>
                <a:ea typeface="Adobe Gothic Std B" pitchFamily="34" charset="-128"/>
              </a:rPr>
              <a:t>1:1 Experience would fail</a:t>
            </a:r>
          </a:p>
          <a:p>
            <a:pPr lvl="1" fontAlgn="base"/>
            <a:endParaRPr lang="en-US" dirty="0" smtClean="0">
              <a:latin typeface="Adobe Gothic Std B" pitchFamily="34" charset="-128"/>
              <a:ea typeface="Adobe Gothic Std B" pitchFamily="34" charset="-128"/>
            </a:endParaRPr>
          </a:p>
          <a:p>
            <a:pPr lvl="1" fontAlgn="base"/>
            <a:r>
              <a:rPr lang="en-US" dirty="0" smtClean="0">
                <a:latin typeface="Adobe Gothic Std B" pitchFamily="34" charset="-128"/>
                <a:ea typeface="Adobe Gothic Std B" pitchFamily="34" charset="-128"/>
              </a:rPr>
              <a:t>A delicate balance.</a:t>
            </a:r>
          </a:p>
          <a:p>
            <a:pPr lvl="1" fontAlgn="base"/>
            <a:endParaRPr lang="en-US" dirty="0" smtClean="0">
              <a:latin typeface="Adobe Gothic Std B" pitchFamily="34" charset="-128"/>
              <a:ea typeface="Adobe Gothic Std B" pitchFamily="34" charset="-128"/>
            </a:endParaRPr>
          </a:p>
          <a:p>
            <a:pPr lvl="1" fontAlgn="base"/>
            <a:endParaRPr lang="en-US" dirty="0" smtClean="0">
              <a:latin typeface="Adobe Gothic Std B" pitchFamily="34" charset="-128"/>
              <a:ea typeface="Adobe Gothic Std B" pitchFamily="34" charset="-128"/>
            </a:endParaRPr>
          </a:p>
          <a:p>
            <a:pPr fontAlgn="base"/>
            <a:r>
              <a:rPr lang="en-US" dirty="0" smtClean="0">
                <a:latin typeface="Museo Slab 900" pitchFamily="50" charset="0"/>
              </a:rPr>
              <a:t>Ideas that failed</a:t>
            </a:r>
          </a:p>
          <a:p>
            <a:pPr lvl="1" fontAlgn="base"/>
            <a:r>
              <a:rPr lang="en-US" dirty="0" smtClean="0">
                <a:latin typeface="Museo Slab 900" pitchFamily="50" charset="0"/>
              </a:rPr>
              <a:t>Integrating with Michigan HS Online Course Requirements</a:t>
            </a:r>
          </a:p>
          <a:p>
            <a:pPr fontAlgn="base"/>
            <a:r>
              <a:rPr lang="en-US" dirty="0" smtClean="0">
                <a:latin typeface="Museo Slab 900" pitchFamily="50" charset="0"/>
              </a:rPr>
              <a:t>The decision to go 3D</a:t>
            </a:r>
          </a:p>
          <a:p>
            <a:pPr fontAlgn="base"/>
            <a:r>
              <a:rPr lang="en-US" dirty="0" smtClean="0">
                <a:latin typeface="Museo Slab 900" pitchFamily="50" charset="0"/>
              </a:rPr>
              <a:t>Tour as Precursor to the Game</a:t>
            </a:r>
          </a:p>
          <a:p>
            <a:pPr lvl="1" fontAlgn="base"/>
            <a:endParaRPr lang="en-US" dirty="0" smtClean="0">
              <a:latin typeface="Adobe Gothic Std B" pitchFamily="34" charset="-128"/>
              <a:ea typeface="Adobe Gothic Std B" pitchFamily="34" charset="-128"/>
            </a:endParaRPr>
          </a:p>
          <a:p>
            <a:pPr lvl="1" fontAlgn="base"/>
            <a:endParaRPr lang="en-US" dirty="0" smtClean="0">
              <a:latin typeface="Adobe Gothic Std B" pitchFamily="34" charset="-128"/>
              <a:ea typeface="Adobe Gothic Std B" pitchFamily="34" charset="-128"/>
            </a:endParaRPr>
          </a:p>
          <a:p>
            <a:pPr lvl="1" fontAlgn="base"/>
            <a:endParaRPr lang="en-US" dirty="0" smtClean="0">
              <a:latin typeface="Adobe Gothic Std B" pitchFamily="34" charset="-128"/>
              <a:ea typeface="Adobe Gothic Std B" pitchFamily="34" charset="-128"/>
            </a:endParaRPr>
          </a:p>
          <a:p>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fontAlgn="base"/>
            <a:r>
              <a:rPr lang="en-US" dirty="0" smtClean="0">
                <a:latin typeface="Museo Slab 900" pitchFamily="50" charset="0"/>
              </a:rPr>
              <a:t>Non-player characters move around on their own.</a:t>
            </a:r>
          </a:p>
          <a:p>
            <a:pPr lvl="1" fontAlgn="base"/>
            <a:r>
              <a:rPr lang="en-US" dirty="0" smtClean="0">
                <a:latin typeface="Museo Slab 900" pitchFamily="50" charset="0"/>
              </a:rPr>
              <a:t>Update Broncoland Tour</a:t>
            </a:r>
          </a:p>
          <a:p>
            <a:pPr lvl="1" fontAlgn="base"/>
            <a:r>
              <a:rPr lang="en-US" dirty="0" smtClean="0">
                <a:latin typeface="Museo Slab 900" pitchFamily="50" charset="0"/>
              </a:rPr>
              <a:t>Additional Voice-Over Recording &amp; Sound Effects</a:t>
            </a:r>
          </a:p>
          <a:p>
            <a:pPr lvl="1" fontAlgn="base"/>
            <a:r>
              <a:rPr lang="en-US" dirty="0" smtClean="0">
                <a:latin typeface="Museo Slab 900" pitchFamily="50" charset="0"/>
              </a:rPr>
              <a:t>Merge Tour and Game into single downloadable</a:t>
            </a:r>
          </a:p>
          <a:p>
            <a:pPr lvl="1" fontAlgn="base"/>
            <a:r>
              <a:rPr lang="en-US" dirty="0" smtClean="0">
                <a:latin typeface="Museo Slab 900" pitchFamily="50" charset="0"/>
              </a:rPr>
              <a:t>Save Games</a:t>
            </a:r>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fontAlgn="base"/>
            <a:r>
              <a:rPr lang="en-US" dirty="0" smtClean="0">
                <a:latin typeface="Museo Slab 900" pitchFamily="50" charset="0"/>
              </a:rPr>
              <a:t>Non-player characters move around on their own.</a:t>
            </a:r>
          </a:p>
          <a:p>
            <a:pPr lvl="1" fontAlgn="base"/>
            <a:r>
              <a:rPr lang="en-US" dirty="0" smtClean="0">
                <a:latin typeface="Museo Slab 900" pitchFamily="50" charset="0"/>
              </a:rPr>
              <a:t>Update Broncoland Tour</a:t>
            </a:r>
          </a:p>
          <a:p>
            <a:pPr lvl="1" fontAlgn="base"/>
            <a:r>
              <a:rPr lang="en-US" dirty="0" smtClean="0">
                <a:latin typeface="Museo Slab 900" pitchFamily="50" charset="0"/>
              </a:rPr>
              <a:t>Additional Voice-Over Recording &amp; Sound Effects</a:t>
            </a:r>
          </a:p>
          <a:p>
            <a:pPr lvl="1" fontAlgn="base"/>
            <a:r>
              <a:rPr lang="en-US" dirty="0" smtClean="0">
                <a:latin typeface="Museo Slab 900" pitchFamily="50" charset="0"/>
              </a:rPr>
              <a:t>Merge Tour and Game into single downloadable</a:t>
            </a:r>
          </a:p>
          <a:p>
            <a:pPr lvl="1" fontAlgn="base"/>
            <a:r>
              <a:rPr lang="en-US" dirty="0" smtClean="0">
                <a:latin typeface="Museo Slab 900" pitchFamily="50" charset="0"/>
              </a:rPr>
              <a:t>Save Games</a:t>
            </a:r>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fontAlgn="base"/>
            <a:r>
              <a:rPr lang="en-US" dirty="0" smtClean="0">
                <a:latin typeface="Museo Slab 900" pitchFamily="50" charset="0"/>
              </a:rPr>
              <a:t>Non-player characters move around on their own.</a:t>
            </a:r>
          </a:p>
          <a:p>
            <a:pPr lvl="1" fontAlgn="base"/>
            <a:r>
              <a:rPr lang="en-US" dirty="0" smtClean="0">
                <a:latin typeface="Museo Slab 900" pitchFamily="50" charset="0"/>
              </a:rPr>
              <a:t>Update Broncoland Tour</a:t>
            </a:r>
          </a:p>
          <a:p>
            <a:pPr lvl="1" fontAlgn="base"/>
            <a:r>
              <a:rPr lang="en-US" dirty="0" smtClean="0">
                <a:latin typeface="Museo Slab 900" pitchFamily="50" charset="0"/>
              </a:rPr>
              <a:t>Additional Voice-Over Recording &amp; Sound Effects</a:t>
            </a:r>
          </a:p>
          <a:p>
            <a:pPr lvl="1" fontAlgn="base"/>
            <a:r>
              <a:rPr lang="en-US" dirty="0" smtClean="0">
                <a:latin typeface="Museo Slab 900" pitchFamily="50" charset="0"/>
              </a:rPr>
              <a:t>Merge Tour and Game into single downloadable</a:t>
            </a:r>
          </a:p>
          <a:p>
            <a:pPr lvl="1" fontAlgn="base"/>
            <a:r>
              <a:rPr lang="en-US" dirty="0" smtClean="0">
                <a:latin typeface="Museo Slab 900" pitchFamily="50" charset="0"/>
              </a:rPr>
              <a:t>Save Games</a:t>
            </a:r>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In 2010 I was asked to join a committee which at the time was called the millennial student committee,. The committee was started when a faculty member in Social Work, Robert </a:t>
            </a:r>
            <a:r>
              <a:rPr lang="en-US" dirty="0" err="1" smtClean="0"/>
              <a:t>Wertkin</a:t>
            </a:r>
            <a:r>
              <a:rPr lang="en-US" dirty="0" smtClean="0"/>
              <a:t>, began to feel increasingly out of touch with his students. Dr. </a:t>
            </a:r>
            <a:r>
              <a:rPr lang="en-US" dirty="0" err="1" smtClean="0"/>
              <a:t>Wertkin’s</a:t>
            </a:r>
            <a:r>
              <a:rPr lang="en-US" dirty="0" smtClean="0"/>
              <a:t> concerns were shared by our Provost, Tim Greene,</a:t>
            </a:r>
            <a:r>
              <a:rPr lang="en-US" baseline="0" dirty="0" smtClean="0"/>
              <a:t> </a:t>
            </a:r>
            <a:r>
              <a:rPr lang="en-US" dirty="0" smtClean="0"/>
              <a:t>and a committee was formed to set out to understand the specific needs of our latest generation of students.</a:t>
            </a:r>
          </a:p>
          <a:p>
            <a:endParaRPr lang="en-US" dirty="0"/>
          </a:p>
          <a:p>
            <a:r>
              <a:rPr lang="en-US" dirty="0" smtClean="0"/>
              <a:t>I was asked to serve on this committee and ended up joining the attrition subcommittee. In one of our early meetings we were discussing Student Orientation , where freshman are given a crash course on the university in 2 days, resulting in a fist full of colored </a:t>
            </a:r>
            <a:r>
              <a:rPr lang="en-US" dirty="0" err="1" smtClean="0"/>
              <a:t>xerox’s</a:t>
            </a:r>
            <a:r>
              <a:rPr lang="en-US" dirty="0"/>
              <a:t> </a:t>
            </a:r>
            <a:r>
              <a:rPr lang="en-US" dirty="0" smtClean="0"/>
              <a:t>to guide them as they begin their stay at the University.</a:t>
            </a:r>
          </a:p>
          <a:p>
            <a:endParaRPr lang="en-US" dirty="0" smtClean="0"/>
          </a:p>
          <a:p>
            <a:r>
              <a:rPr lang="en-US" dirty="0" smtClean="0"/>
              <a:t>This discussion got me thinking about the KALAMAZOO PROMISE, a program were students who graduate from the public schools get free tuition to any public university in the state. The year before we had seen the attrition number s for the first group, an they weren’t good.  At the time I say these numbers it occurred to me how difficult it must be for a student who had never planned to go to college, who’s parents probably never went and had no real support structure, to succeed a university.</a:t>
            </a:r>
            <a:endParaRPr lang="en-US" dirty="0"/>
          </a:p>
          <a:p>
            <a:r>
              <a:rPr lang="en-US" dirty="0" smtClean="0"/>
              <a:t>This got me thinking about other ways to reach incoming students, </a:t>
            </a:r>
          </a:p>
          <a:p>
            <a:endParaRPr lang="en-US" dirty="0"/>
          </a:p>
          <a:p>
            <a:r>
              <a:rPr lang="en-US" dirty="0" smtClean="0"/>
              <a:t>and I </a:t>
            </a:r>
            <a:r>
              <a:rPr lang="en-US" dirty="0" err="1" smtClean="0"/>
              <a:t>blurtedout</a:t>
            </a:r>
            <a:r>
              <a:rPr lang="en-US" dirty="0" smtClean="0"/>
              <a:t> somewhat flippantly – “We out to make a game out of this and put it online”. </a:t>
            </a:r>
            <a:endParaRPr lang="en-US" dirty="0"/>
          </a:p>
          <a:p>
            <a:endParaRPr lang="en-US" dirty="0" smtClean="0"/>
          </a:p>
          <a:p>
            <a:r>
              <a:rPr lang="en-US" dirty="0" smtClean="0"/>
              <a:t> One thing led to another, the idea has spread around and before I knew it we were off and running, </a:t>
            </a:r>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thought a game would be a good format for several reasons. First, games </a:t>
            </a:r>
            <a:r>
              <a:rPr lang="en-US" dirty="0" err="1" smtClean="0"/>
              <a:t>ar</a:t>
            </a:r>
            <a:r>
              <a:rPr lang="en-US" dirty="0" smtClean="0"/>
              <a:t> a media that the students are already engaged in. All students play games of one kind or another, so it seemed a good choice.</a:t>
            </a:r>
          </a:p>
          <a:p>
            <a:endParaRPr lang="en-US" dirty="0"/>
          </a:p>
          <a:p>
            <a:r>
              <a:rPr lang="en-US" dirty="0" smtClean="0"/>
              <a:t>The primary reason we choose to put this into a game is because we wanted the students to experience, rather this simply be told, about what a student should do to be successful at college. With any school there is simply too much information to </a:t>
            </a:r>
            <a:r>
              <a:rPr lang="en-US" dirty="0" err="1" smtClean="0"/>
              <a:t>to</a:t>
            </a:r>
            <a:r>
              <a:rPr lang="en-US" dirty="0" smtClean="0"/>
              <a:t> be able to recall it effectively.  Our hope is that by experiencing it there will be a greater chance to embed it.</a:t>
            </a:r>
          </a:p>
          <a:p>
            <a:endParaRPr lang="en-US" dirty="0"/>
          </a:p>
          <a:p>
            <a:r>
              <a:rPr lang="en-US" dirty="0" smtClean="0"/>
              <a:t>The game also provides a safe environment where students can fail without consequence. Many students post their worst GPA of their career during that first semester, and may suffer because of it. </a:t>
            </a:r>
          </a:p>
          <a:p>
            <a:endParaRPr lang="en-US" dirty="0"/>
          </a:p>
          <a:p>
            <a:r>
              <a:rPr lang="en-US" dirty="0" smtClean="0"/>
              <a:t>We also </a:t>
            </a:r>
            <a:r>
              <a:rPr lang="en-US" dirty="0" err="1" smtClean="0"/>
              <a:t>fel</a:t>
            </a:r>
            <a:r>
              <a:rPr lang="en-US" dirty="0" smtClean="0"/>
              <a:t> </a:t>
            </a:r>
            <a:r>
              <a:rPr lang="en-US" dirty="0" err="1" smtClean="0"/>
              <a:t>tthat</a:t>
            </a:r>
            <a:r>
              <a:rPr lang="en-US" dirty="0" smtClean="0"/>
              <a:t> a game will provide good marketing material, and our hope is that students may feel that we are reaching towards them.</a:t>
            </a:r>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primary, overarching goal of </a:t>
            </a:r>
            <a:r>
              <a:rPr lang="en-US" dirty="0" err="1" smtClean="0"/>
              <a:t>broncoland</a:t>
            </a:r>
            <a:r>
              <a:rPr lang="en-US" dirty="0" smtClean="0"/>
              <a:t> is to prepare them the excel when they arrive, so that they are more likely to stay and complete their degree.</a:t>
            </a:r>
          </a:p>
          <a:p>
            <a:endParaRPr lang="en-US" dirty="0" smtClean="0"/>
          </a:p>
          <a:p>
            <a:r>
              <a:rPr lang="en-US" dirty="0" smtClean="0"/>
              <a:t>Like a game, college can be broken down into a set of mechanics, or actions which a student must take in order to complete their degree. Our game is designed </a:t>
            </a:r>
            <a:r>
              <a:rPr lang="en-US" dirty="0" err="1" smtClean="0"/>
              <a:t>aroudn</a:t>
            </a:r>
            <a:r>
              <a:rPr lang="en-US" dirty="0" smtClean="0"/>
              <a:t> these mechanics in order to give them an </a:t>
            </a:r>
            <a:r>
              <a:rPr lang="en-US" dirty="0" err="1" smtClean="0"/>
              <a:t>understading</a:t>
            </a:r>
            <a:r>
              <a:rPr lang="en-US" dirty="0" smtClean="0"/>
              <a:t> of how to succeed at the game of college.</a:t>
            </a:r>
            <a:endParaRPr lang="en-US" dirty="0"/>
          </a:p>
          <a:p>
            <a:endParaRPr lang="en-US" dirty="0"/>
          </a:p>
          <a:p>
            <a:r>
              <a:rPr lang="en-US" dirty="0" smtClean="0"/>
              <a:t>There are some who will succeed, some who will fail, and many in the middle.</a:t>
            </a:r>
          </a:p>
          <a:p>
            <a:endParaRPr lang="en-US" dirty="0"/>
          </a:p>
          <a:p>
            <a:r>
              <a:rPr lang="en-US" dirty="0" smtClean="0"/>
              <a:t>Common pitfalls and </a:t>
            </a:r>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fontAlgn="base"/>
            <a:r>
              <a:rPr lang="en-US" dirty="0" smtClean="0">
                <a:latin typeface="Museo Slab 900" pitchFamily="50" charset="0"/>
              </a:rPr>
              <a:t>Approachable</a:t>
            </a:r>
          </a:p>
          <a:p>
            <a:pPr lvl="1" fontAlgn="base"/>
            <a:r>
              <a:rPr lang="en-US" dirty="0" smtClean="0">
                <a:latin typeface="Museo Slab 900" pitchFamily="50" charset="0"/>
              </a:rPr>
              <a:t>Flexible Delivery</a:t>
            </a:r>
          </a:p>
          <a:p>
            <a:pPr lvl="1" fontAlgn="base"/>
            <a:endParaRPr lang="en-US" dirty="0" smtClean="0">
              <a:latin typeface="Museo Slab 900" pitchFamily="50" charset="0"/>
            </a:endParaRPr>
          </a:p>
          <a:p>
            <a:pPr lvl="1" fontAlgn="base"/>
            <a:r>
              <a:rPr lang="en-US" dirty="0" smtClean="0">
                <a:latin typeface="Museo Slab 900" pitchFamily="50" charset="0"/>
              </a:rPr>
              <a:t>Character Models</a:t>
            </a:r>
          </a:p>
          <a:p>
            <a:pPr lvl="1" fontAlgn="base"/>
            <a:r>
              <a:rPr lang="en-US" dirty="0" smtClean="0">
                <a:latin typeface="Museo Slab 900" pitchFamily="50" charset="0"/>
              </a:rPr>
              <a:t>Character Animation</a:t>
            </a:r>
          </a:p>
          <a:p>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fontAlgn="base"/>
            <a:r>
              <a:rPr lang="en-US" dirty="0" smtClean="0">
                <a:latin typeface="Museo Slab 900" pitchFamily="50" charset="0"/>
              </a:rPr>
              <a:t>Approachable</a:t>
            </a:r>
          </a:p>
          <a:p>
            <a:pPr lvl="1" fontAlgn="base"/>
            <a:r>
              <a:rPr lang="en-US" dirty="0" smtClean="0">
                <a:latin typeface="Museo Slab 900" pitchFamily="50" charset="0"/>
              </a:rPr>
              <a:t>Flexible Delivery</a:t>
            </a:r>
          </a:p>
          <a:p>
            <a:pPr lvl="1" fontAlgn="base"/>
            <a:endParaRPr lang="en-US" dirty="0" smtClean="0">
              <a:latin typeface="Museo Slab 900" pitchFamily="50" charset="0"/>
            </a:endParaRPr>
          </a:p>
          <a:p>
            <a:pPr lvl="1" fontAlgn="base"/>
            <a:r>
              <a:rPr lang="en-US" dirty="0" smtClean="0">
                <a:latin typeface="Museo Slab 900" pitchFamily="50" charset="0"/>
              </a:rPr>
              <a:t>Character Models</a:t>
            </a:r>
          </a:p>
          <a:p>
            <a:pPr lvl="1" fontAlgn="base"/>
            <a:r>
              <a:rPr lang="en-US" dirty="0" smtClean="0">
                <a:latin typeface="Museo Slab 900" pitchFamily="50" charset="0"/>
              </a:rPr>
              <a:t>Character Animation</a:t>
            </a:r>
          </a:p>
          <a:p>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fontAlgn="base"/>
            <a:r>
              <a:rPr lang="en-US" dirty="0" smtClean="0"/>
              <a:t>Students – </a:t>
            </a:r>
          </a:p>
          <a:p>
            <a:pPr lvl="1" fontAlgn="base"/>
            <a:r>
              <a:rPr lang="en-US" dirty="0" smtClean="0">
                <a:solidFill>
                  <a:schemeClr val="tx1"/>
                </a:solidFill>
                <a:latin typeface="Museo Slab 900" pitchFamily="50" charset="0"/>
              </a:rPr>
              <a:t>Inexperienced</a:t>
            </a:r>
          </a:p>
          <a:p>
            <a:pPr lvl="1" fontAlgn="base"/>
            <a:r>
              <a:rPr lang="en-US" dirty="0" smtClean="0">
                <a:solidFill>
                  <a:schemeClr val="tx1"/>
                </a:solidFill>
                <a:latin typeface="Museo Slab 900" pitchFamily="50" charset="0"/>
              </a:rPr>
              <a:t>Limited Hours</a:t>
            </a:r>
          </a:p>
          <a:p>
            <a:pPr lvl="1" fontAlgn="base"/>
            <a:r>
              <a:rPr lang="en-US" dirty="0" smtClean="0">
                <a:solidFill>
                  <a:schemeClr val="tx1"/>
                </a:solidFill>
                <a:latin typeface="Museo Slab 900" pitchFamily="50" charset="0"/>
              </a:rPr>
              <a:t>They Graduate!</a:t>
            </a:r>
            <a:endParaRPr lang="en-US" smtClean="0">
              <a:solidFill>
                <a:schemeClr val="tx1"/>
              </a:solidFill>
              <a:latin typeface="Museo Slab 900" pitchFamily="50" charset="0"/>
            </a:endParaRPr>
          </a:p>
          <a:p>
            <a:pPr lvl="1" fontAlgn="base"/>
            <a:endParaRPr lang="en-US" dirty="0" smtClean="0">
              <a:latin typeface="Museo Slab 900" pitchFamily="50" charset="0"/>
            </a:endParaRPr>
          </a:p>
          <a:p>
            <a:pPr lvl="1" fontAlgn="base"/>
            <a:r>
              <a:rPr lang="en-US" dirty="0" smtClean="0">
                <a:latin typeface="Museo Slab 900" pitchFamily="50" charset="0"/>
              </a:rPr>
              <a:t>Overall Inexperience</a:t>
            </a:r>
          </a:p>
          <a:p>
            <a:pPr lvl="1" fontAlgn="base"/>
            <a:endParaRPr lang="en-US" dirty="0" smtClean="0">
              <a:latin typeface="Museo Slab 900" pitchFamily="50" charset="0"/>
            </a:endParaRPr>
          </a:p>
          <a:p>
            <a:pPr lvl="1" fontAlgn="base"/>
            <a:r>
              <a:rPr lang="en-US" dirty="0" smtClean="0">
                <a:latin typeface="Museo Slab 900" pitchFamily="50" charset="0"/>
              </a:rPr>
              <a:t>Too Many Hats</a:t>
            </a:r>
          </a:p>
          <a:p>
            <a:pPr lvl="1" fontAlgn="base"/>
            <a:r>
              <a:rPr lang="en-US" dirty="0" smtClean="0">
                <a:latin typeface="Museo Slab 900" pitchFamily="50" charset="0"/>
              </a:rPr>
              <a:t>Project Director, Designer, Programmer</a:t>
            </a:r>
          </a:p>
          <a:p>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Difficult Decision to go with 3D</a:t>
            </a:r>
          </a:p>
          <a:p>
            <a:r>
              <a:rPr lang="en-US" dirty="0" smtClean="0"/>
              <a:t>Wanted to create something with a longer life</a:t>
            </a:r>
          </a:p>
          <a:p>
            <a:r>
              <a:rPr lang="en-US" dirty="0" smtClean="0"/>
              <a:t>Wanted to give students to the experience of “being there” in the hopes of creating a sense of familiarity.</a:t>
            </a:r>
          </a:p>
          <a:p>
            <a:r>
              <a:rPr lang="en-US" dirty="0" smtClean="0"/>
              <a:t>Lots of work – XX Buildings</a:t>
            </a:r>
          </a:p>
          <a:p>
            <a:pPr lvl="1"/>
            <a:r>
              <a:rPr lang="en-US" dirty="0" smtClean="0"/>
              <a:t>Changes midstream – Western View, </a:t>
            </a:r>
            <a:r>
              <a:rPr lang="en-US" dirty="0" err="1" smtClean="0"/>
              <a:t>Sangern</a:t>
            </a:r>
            <a:r>
              <a:rPr lang="en-US" dirty="0" smtClean="0"/>
              <a:t>, Res Halls</a:t>
            </a:r>
          </a:p>
          <a:p>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Difficult Decision to go with 3D</a:t>
            </a:r>
          </a:p>
          <a:p>
            <a:r>
              <a:rPr lang="en-US" dirty="0" smtClean="0"/>
              <a:t>Wanted to create something with a longer life</a:t>
            </a:r>
          </a:p>
          <a:p>
            <a:r>
              <a:rPr lang="en-US" dirty="0" smtClean="0"/>
              <a:t>Wanted to give students to the experience of “being there” in the hopes of creating a sense of familiarity.</a:t>
            </a:r>
          </a:p>
          <a:p>
            <a:r>
              <a:rPr lang="en-US" dirty="0" smtClean="0"/>
              <a:t>Lots of work – XX Buildings</a:t>
            </a:r>
          </a:p>
          <a:p>
            <a:pPr lvl="1"/>
            <a:r>
              <a:rPr lang="en-US" dirty="0" smtClean="0"/>
              <a:t>Changes midstream – Western View, </a:t>
            </a:r>
            <a:r>
              <a:rPr lang="en-US" dirty="0" err="1" smtClean="0"/>
              <a:t>Sangern</a:t>
            </a:r>
            <a:r>
              <a:rPr lang="en-US" dirty="0" smtClean="0"/>
              <a:t>, Res Halls</a:t>
            </a:r>
          </a:p>
          <a:p>
            <a:endParaRPr lang="en-US" dirty="0"/>
          </a:p>
        </p:txBody>
      </p:sp>
      <p:sp>
        <p:nvSpPr>
          <p:cNvPr id="4" name="Slide Number Placeholder 3"/>
          <p:cNvSpPr>
            <a:spLocks noGrp="1"/>
          </p:cNvSpPr>
          <p:nvPr>
            <p:ph type="sldNum" sz="quarter" idx="10"/>
          </p:nvPr>
        </p:nvSpPr>
        <p:spPr/>
        <p:txBody>
          <a:bodyPr/>
          <a:lstStyle/>
          <a:p>
            <a:fld id="{B5B28B41-BE38-4568-8798-B2ACD8945B64}"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9831103D-CE5C-443F-900B-AC67849BF18C}" type="datetimeFigureOut">
              <a:rPr lang="en-US" smtClean="0"/>
              <a:pPr/>
              <a:t>3/25/2013</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FC3CD001-A446-46C1-8ABB-51180EC92AC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31103D-CE5C-443F-900B-AC67849BF18C}" type="datetimeFigureOut">
              <a:rPr lang="en-US" smtClean="0"/>
              <a:pPr/>
              <a:t>3/25/2013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CD001-A446-46C1-8ABB-51180EC92A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31103D-CE5C-443F-900B-AC67849BF18C}" type="datetimeFigureOut">
              <a:rPr lang="en-US" smtClean="0"/>
              <a:pPr/>
              <a:t>3/25/2013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CD001-A446-46C1-8ABB-51180EC92AC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9831103D-CE5C-443F-900B-AC67849BF18C}" type="datetimeFigureOut">
              <a:rPr lang="en-US" smtClean="0"/>
              <a:pPr/>
              <a:t>3/25/2013</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FC3CD001-A446-46C1-8ABB-51180EC92AC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9831103D-CE5C-443F-900B-AC67849BF18C}" type="datetimeFigureOut">
              <a:rPr lang="en-US" smtClean="0"/>
              <a:pPr/>
              <a:t>3/25/2013</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FC3CD001-A446-46C1-8ABB-51180EC92AC5}"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9831103D-CE5C-443F-900B-AC67849BF18C}" type="datetimeFigureOut">
              <a:rPr lang="en-US" smtClean="0"/>
              <a:pPr/>
              <a:t>3/25/2013</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FC3CD001-A446-46C1-8ABB-51180EC92A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9831103D-CE5C-443F-900B-AC67849BF18C}" type="datetimeFigureOut">
              <a:rPr lang="en-US" smtClean="0"/>
              <a:pPr/>
              <a:t>3/25/2013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FC3CD001-A446-46C1-8ABB-51180EC92AC5}"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831103D-CE5C-443F-900B-AC67849BF18C}" type="datetimeFigureOut">
              <a:rPr lang="en-US" smtClean="0"/>
              <a:pPr/>
              <a:t>3/25/2013</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CD001-A446-46C1-8ABB-51180EC92AC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31103D-CE5C-443F-900B-AC67849BF18C}" type="datetimeFigureOut">
              <a:rPr lang="en-US" smtClean="0"/>
              <a:pPr/>
              <a:t>3/25/2013</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CD001-A446-46C1-8ABB-51180EC92A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9831103D-CE5C-443F-900B-AC67849BF18C}" type="datetimeFigureOut">
              <a:rPr lang="en-US" smtClean="0"/>
              <a:pPr/>
              <a:t>3/25/2013</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CD001-A446-46C1-8ABB-51180EC92A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9831103D-CE5C-443F-900B-AC67849BF18C}" type="datetimeFigureOut">
              <a:rPr lang="en-US" smtClean="0"/>
              <a:pPr/>
              <a:t>3/25/2013</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FC3CD001-A446-46C1-8ABB-51180EC92AC5}"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9831103D-CE5C-443F-900B-AC67849BF18C}" type="datetimeFigureOut">
              <a:rPr lang="en-US" smtClean="0"/>
              <a:pPr/>
              <a:t>3/25/2013</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FC3CD001-A446-46C1-8ABB-51180EC92AC5}"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6"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pic>
        <p:nvPicPr>
          <p:cNvPr id="4" name="Picture 6" descr="X:\My Dropbox\studioAshare\Broncoland\_Educause\BusterOnly.png"/>
          <p:cNvPicPr>
            <a:picLocks noChangeAspect="1" noChangeArrowheads="1"/>
          </p:cNvPicPr>
          <p:nvPr/>
        </p:nvPicPr>
        <p:blipFill>
          <a:blip r:embed="rId5" cstate="print"/>
          <a:srcRect/>
          <a:stretch>
            <a:fillRect/>
          </a:stretch>
        </p:blipFill>
        <p:spPr bwMode="auto">
          <a:xfrm>
            <a:off x="6324600" y="2351994"/>
            <a:ext cx="3276600" cy="4506006"/>
          </a:xfrm>
          <a:prstGeom prst="rect">
            <a:avLst/>
          </a:prstGeom>
          <a:noFill/>
        </p:spPr>
      </p:pic>
      <p:pic>
        <p:nvPicPr>
          <p:cNvPr id="1027" name="Picture 3" descr="X:\My Dropbox\studioAshare\Broncoland\_Educause\Characters_Montage.png"/>
          <p:cNvPicPr>
            <a:picLocks noChangeAspect="1" noChangeArrowheads="1"/>
          </p:cNvPicPr>
          <p:nvPr/>
        </p:nvPicPr>
        <p:blipFill>
          <a:blip r:embed="rId6" cstate="print"/>
          <a:srcRect/>
          <a:stretch>
            <a:fillRect/>
          </a:stretch>
        </p:blipFill>
        <p:spPr bwMode="auto">
          <a:xfrm>
            <a:off x="-609600" y="2971800"/>
            <a:ext cx="3657600" cy="4345757"/>
          </a:xfrm>
          <a:prstGeom prst="rect">
            <a:avLst/>
          </a:prstGeom>
          <a:noFill/>
        </p:spPr>
      </p:pic>
      <p:pic>
        <p:nvPicPr>
          <p:cNvPr id="1031" name="Picture 7" descr="X:\My Dropbox\studioAshare\Broncoland\_Educause\title_Main.png"/>
          <p:cNvPicPr>
            <a:picLocks noChangeAspect="1" noChangeArrowheads="1"/>
          </p:cNvPicPr>
          <p:nvPr/>
        </p:nvPicPr>
        <p:blipFill>
          <a:blip r:embed="rId7" cstate="print"/>
          <a:srcRect/>
          <a:stretch>
            <a:fillRect/>
          </a:stretch>
        </p:blipFill>
        <p:spPr bwMode="auto">
          <a:xfrm>
            <a:off x="-533400" y="762000"/>
            <a:ext cx="9829800" cy="1633864"/>
          </a:xfrm>
          <a:prstGeom prst="rect">
            <a:avLst/>
          </a:prstGeom>
          <a:noFill/>
        </p:spPr>
      </p:pic>
      <p:pic>
        <p:nvPicPr>
          <p:cNvPr id="2050" name="Picture 2" descr="C:\Users\kwabbott\Documents\My Dropbox\studioAshare\Broncoland\_Educause\contactInfo.png"/>
          <p:cNvPicPr>
            <a:picLocks noChangeAspect="1" noChangeArrowheads="1"/>
          </p:cNvPicPr>
          <p:nvPr/>
        </p:nvPicPr>
        <p:blipFill>
          <a:blip r:embed="rId8" cstate="print"/>
          <a:srcRect/>
          <a:stretch>
            <a:fillRect/>
          </a:stretch>
        </p:blipFill>
        <p:spPr bwMode="auto">
          <a:xfrm>
            <a:off x="533400" y="2438400"/>
            <a:ext cx="7762875" cy="3810000"/>
          </a:xfrm>
          <a:prstGeom prst="rect">
            <a:avLst/>
          </a:prstGeom>
          <a:noFill/>
        </p:spPr>
      </p:pic>
      <p:sp>
        <p:nvSpPr>
          <p:cNvPr id="9" name="Subtitle 8"/>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1420285" y="0"/>
            <a:ext cx="10564285" cy="6858000"/>
          </a:xfrm>
          <a:prstGeom prst="rect">
            <a:avLst/>
          </a:prstGeom>
          <a:noFill/>
        </p:spPr>
      </p:pic>
      <p:pic>
        <p:nvPicPr>
          <p:cNvPr id="6"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09600" y="1798637"/>
            <a:ext cx="8153400" cy="4525963"/>
          </a:xfrm>
        </p:spPr>
        <p:txBody>
          <a:bodyPr>
            <a:normAutofit fontScale="92500" lnSpcReduction="20000"/>
          </a:bodyPr>
          <a:lstStyle/>
          <a:p>
            <a:pPr fontAlgn="base"/>
            <a:r>
              <a:rPr lang="en-US" dirty="0" smtClean="0">
                <a:solidFill>
                  <a:schemeClr val="tx1"/>
                </a:solidFill>
                <a:latin typeface="Adobe Gothic Std B" pitchFamily="34" charset="-128"/>
                <a:ea typeface="Adobe Gothic Std B" pitchFamily="34" charset="-128"/>
              </a:rPr>
              <a:t>Limitations of Student Staffing</a:t>
            </a:r>
          </a:p>
          <a:p>
            <a:pPr lvl="1" fontAlgn="base"/>
            <a:r>
              <a:rPr lang="en-US" dirty="0" smtClean="0">
                <a:solidFill>
                  <a:schemeClr val="tx1"/>
                </a:solidFill>
                <a:latin typeface="Adobe Gothic Std B" pitchFamily="34" charset="-128"/>
                <a:ea typeface="Adobe Gothic Std B" pitchFamily="34" charset="-128"/>
              </a:rPr>
              <a:t>Limited Hours</a:t>
            </a:r>
          </a:p>
          <a:p>
            <a:pPr lvl="1" fontAlgn="base"/>
            <a:r>
              <a:rPr lang="en-US" dirty="0" smtClean="0">
                <a:solidFill>
                  <a:schemeClr val="tx1"/>
                </a:solidFill>
                <a:latin typeface="Adobe Gothic Std B" pitchFamily="34" charset="-128"/>
                <a:ea typeface="Adobe Gothic Std B" pitchFamily="34" charset="-128"/>
              </a:rPr>
              <a:t>Limited Experience</a:t>
            </a:r>
          </a:p>
          <a:p>
            <a:pPr lvl="1" fontAlgn="base"/>
            <a:endParaRPr lang="en-US" dirty="0">
              <a:solidFill>
                <a:schemeClr val="tx1"/>
              </a:solidFill>
              <a:latin typeface="Adobe Gothic Std B" pitchFamily="34" charset="-128"/>
              <a:ea typeface="Adobe Gothic Std B" pitchFamily="34" charset="-128"/>
            </a:endParaRPr>
          </a:p>
          <a:p>
            <a:pPr fontAlgn="base"/>
            <a:r>
              <a:rPr lang="en-US" dirty="0" smtClean="0">
                <a:solidFill>
                  <a:schemeClr val="tx1"/>
                </a:solidFill>
                <a:latin typeface="Adobe Gothic Std B" pitchFamily="34" charset="-128"/>
                <a:ea typeface="Adobe Gothic Std B" pitchFamily="34" charset="-128"/>
              </a:rPr>
              <a:t>Many jobs to do</a:t>
            </a:r>
          </a:p>
          <a:p>
            <a:pPr lvl="1" fontAlgn="base"/>
            <a:r>
              <a:rPr lang="en-US" dirty="0" smtClean="0">
                <a:solidFill>
                  <a:schemeClr val="tx1"/>
                </a:solidFill>
                <a:latin typeface="Adobe Gothic Std B" pitchFamily="34" charset="-128"/>
                <a:ea typeface="Adobe Gothic Std B" pitchFamily="34" charset="-128"/>
              </a:rPr>
              <a:t>Programming, Art</a:t>
            </a:r>
          </a:p>
          <a:p>
            <a:pPr lvl="1" fontAlgn="base"/>
            <a:r>
              <a:rPr lang="en-US" dirty="0" smtClean="0">
                <a:solidFill>
                  <a:schemeClr val="tx1"/>
                </a:solidFill>
                <a:latin typeface="Adobe Gothic Std B" pitchFamily="34" charset="-128"/>
                <a:ea typeface="Adobe Gothic Std B" pitchFamily="34" charset="-128"/>
              </a:rPr>
              <a:t>Visual Design, Game Design</a:t>
            </a:r>
          </a:p>
          <a:p>
            <a:pPr lvl="1" fontAlgn="base"/>
            <a:r>
              <a:rPr lang="en-US" dirty="0" smtClean="0">
                <a:solidFill>
                  <a:schemeClr val="tx1"/>
                </a:solidFill>
                <a:latin typeface="Adobe Gothic Std B" pitchFamily="34" charset="-128"/>
                <a:ea typeface="Adobe Gothic Std B" pitchFamily="34" charset="-128"/>
              </a:rPr>
              <a:t>Interface Design</a:t>
            </a:r>
          </a:p>
          <a:p>
            <a:pPr lvl="1" fontAlgn="base"/>
            <a:r>
              <a:rPr lang="en-US" dirty="0" smtClean="0">
                <a:solidFill>
                  <a:schemeClr val="tx1"/>
                </a:solidFill>
                <a:latin typeface="Adobe Gothic Std B" pitchFamily="34" charset="-128"/>
                <a:ea typeface="Adobe Gothic Std B" pitchFamily="34" charset="-128"/>
              </a:rPr>
              <a:t>Audio, Writing</a:t>
            </a:r>
          </a:p>
          <a:p>
            <a:pPr lvl="1" fontAlgn="base"/>
            <a:r>
              <a:rPr lang="en-US" dirty="0" smtClean="0">
                <a:solidFill>
                  <a:schemeClr val="tx1"/>
                </a:solidFill>
                <a:latin typeface="Adobe Gothic Std B" pitchFamily="34" charset="-128"/>
                <a:ea typeface="Adobe Gothic Std B" pitchFamily="34" charset="-128"/>
              </a:rPr>
              <a:t>Web Development</a:t>
            </a:r>
            <a:r>
              <a:rPr lang="en-US" dirty="0" smtClean="0">
                <a:latin typeface="Adobe Gothic Std B" pitchFamily="34" charset="-128"/>
                <a:ea typeface="Adobe Gothic Std B" pitchFamily="34" charset="-128"/>
              </a:rPr>
              <a:t/>
            </a:r>
            <a:br>
              <a:rPr lang="en-US" dirty="0" smtClean="0">
                <a:latin typeface="Adobe Gothic Std B" pitchFamily="34" charset="-128"/>
                <a:ea typeface="Adobe Gothic Std B" pitchFamily="34" charset="-128"/>
              </a:rPr>
            </a:br>
            <a:endParaRPr lang="en-US" dirty="0">
              <a:latin typeface="Adobe Gothic Std B" pitchFamily="34" charset="-128"/>
              <a:ea typeface="Adobe Gothic Std B" pitchFamily="34" charset="-128"/>
            </a:endParaRPr>
          </a:p>
        </p:txBody>
      </p:sp>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pic>
        <p:nvPicPr>
          <p:cNvPr id="6146" name="Picture 2" descr="X:\My Dropbox\studioAshare\Broncoland\_Educause\title_ProductonChallenges.png"/>
          <p:cNvPicPr>
            <a:picLocks noChangeAspect="1" noChangeArrowheads="1"/>
          </p:cNvPicPr>
          <p:nvPr/>
        </p:nvPicPr>
        <p:blipFill>
          <a:blip r:embed="rId6" cstate="print"/>
          <a:srcRect/>
          <a:stretch>
            <a:fillRect/>
          </a:stretch>
        </p:blipFill>
        <p:spPr bwMode="auto">
          <a:xfrm>
            <a:off x="1293813" y="228600"/>
            <a:ext cx="7621587" cy="1266825"/>
          </a:xfrm>
          <a:prstGeom prst="rect">
            <a:avLst/>
          </a:prstGeom>
          <a:noFill/>
        </p:spPr>
      </p:pic>
      <p:pic>
        <p:nvPicPr>
          <p:cNvPr id="3074" name="Picture 2" descr="X:\My Dropbox\studioAshare\Broncoland\_Educause\Study_Icon.png"/>
          <p:cNvPicPr>
            <a:picLocks noChangeAspect="1" noChangeArrowheads="1"/>
          </p:cNvPicPr>
          <p:nvPr/>
        </p:nvPicPr>
        <p:blipFill>
          <a:blip r:embed="rId7" cstate="print"/>
          <a:srcRect/>
          <a:stretch>
            <a:fillRect/>
          </a:stretch>
        </p:blipFill>
        <p:spPr bwMode="auto">
          <a:xfrm rot="20373328">
            <a:off x="5928262" y="3822020"/>
            <a:ext cx="2213117" cy="2213117"/>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8"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pic>
        <p:nvPicPr>
          <p:cNvPr id="5123" name="Picture 3" descr="X:\My Dropbox\studioAshare\Broncoland\_Educause\Building a 3D Campus.png"/>
          <p:cNvPicPr>
            <a:picLocks noChangeAspect="1" noChangeArrowheads="1"/>
          </p:cNvPicPr>
          <p:nvPr/>
        </p:nvPicPr>
        <p:blipFill>
          <a:blip r:embed="rId5" cstate="print"/>
          <a:srcRect/>
          <a:stretch>
            <a:fillRect/>
          </a:stretch>
        </p:blipFill>
        <p:spPr bwMode="auto">
          <a:xfrm>
            <a:off x="1143000" y="228600"/>
            <a:ext cx="7621587" cy="1266826"/>
          </a:xfrm>
          <a:prstGeom prst="rect">
            <a:avLst/>
          </a:prstGeom>
          <a:noFill/>
        </p:spPr>
      </p:pic>
      <p:pic>
        <p:nvPicPr>
          <p:cNvPr id="11" name="Picture 2" descr="X:\My Dropbox\studioAshare\Broncoland\_Educause\buster_head_badge.png"/>
          <p:cNvPicPr>
            <a:picLocks noChangeAspect="1" noChangeArrowheads="1"/>
          </p:cNvPicPr>
          <p:nvPr/>
        </p:nvPicPr>
        <p:blipFill>
          <a:blip r:embed="rId6" cstate="print"/>
          <a:srcRect/>
          <a:stretch>
            <a:fillRect/>
          </a:stretch>
        </p:blipFill>
        <p:spPr bwMode="auto">
          <a:xfrm>
            <a:off x="0" y="152400"/>
            <a:ext cx="1600200" cy="1600200"/>
          </a:xfrm>
          <a:prstGeom prst="rect">
            <a:avLst/>
          </a:prstGeom>
          <a:noFill/>
        </p:spPr>
      </p:pic>
      <p:sp>
        <p:nvSpPr>
          <p:cNvPr id="15" name="Content Placeholder 2"/>
          <p:cNvSpPr>
            <a:spLocks noGrp="1"/>
          </p:cNvSpPr>
          <p:nvPr>
            <p:ph idx="1"/>
          </p:nvPr>
        </p:nvSpPr>
        <p:spPr>
          <a:xfrm>
            <a:off x="533400" y="1798637"/>
            <a:ext cx="8686800" cy="4525963"/>
          </a:xfrm>
        </p:spPr>
        <p:txBody>
          <a:bodyPr>
            <a:normAutofit fontScale="70000" lnSpcReduction="20000"/>
          </a:bodyPr>
          <a:lstStyle/>
          <a:p>
            <a:pPr fontAlgn="base"/>
            <a:r>
              <a:rPr lang="en-US" sz="3500" dirty="0" smtClean="0">
                <a:solidFill>
                  <a:schemeClr val="tx1"/>
                </a:solidFill>
                <a:latin typeface="Adobe Gothic Std B" pitchFamily="34" charset="-128"/>
                <a:ea typeface="Adobe Gothic Std B" pitchFamily="34" charset="-128"/>
              </a:rPr>
              <a:t>50+ Buildings</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Roads</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Sidewalks</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Terrain</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Props</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3 External Campuses</a:t>
            </a:r>
            <a:r>
              <a:rPr lang="en-US" dirty="0" smtClean="0"/>
              <a:t/>
            </a:r>
            <a:br>
              <a:rPr lang="en-US" dirty="0" smtClean="0"/>
            </a:br>
            <a:endParaRPr lang="en-US" dirty="0"/>
          </a:p>
        </p:txBody>
      </p:sp>
      <p:pic>
        <p:nvPicPr>
          <p:cNvPr id="7170" name="Picture 2" descr="X:\My Dropbox\studioAshare\Broncoland\_Educause\broncoland_sprautower.PNG"/>
          <p:cNvPicPr>
            <a:picLocks noChangeAspect="1" noChangeArrowheads="1"/>
          </p:cNvPicPr>
          <p:nvPr/>
        </p:nvPicPr>
        <p:blipFill>
          <a:blip r:embed="rId7" cstate="print"/>
          <a:srcRect l="13024" r="13024"/>
          <a:stretch>
            <a:fillRect/>
          </a:stretch>
        </p:blipFill>
        <p:spPr bwMode="auto">
          <a:xfrm>
            <a:off x="3647002" y="1295400"/>
            <a:ext cx="5573198" cy="39624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8"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pic>
        <p:nvPicPr>
          <p:cNvPr id="5123" name="Picture 3" descr="X:\My Dropbox\studioAshare\Broncoland\_Educause\Building a 3D Campus.png"/>
          <p:cNvPicPr>
            <a:picLocks noChangeAspect="1" noChangeArrowheads="1"/>
          </p:cNvPicPr>
          <p:nvPr/>
        </p:nvPicPr>
        <p:blipFill>
          <a:blip r:embed="rId5" cstate="print"/>
          <a:srcRect/>
          <a:stretch>
            <a:fillRect/>
          </a:stretch>
        </p:blipFill>
        <p:spPr bwMode="auto">
          <a:xfrm>
            <a:off x="1143000" y="228600"/>
            <a:ext cx="7621587" cy="1266826"/>
          </a:xfrm>
          <a:prstGeom prst="rect">
            <a:avLst/>
          </a:prstGeom>
          <a:noFill/>
        </p:spPr>
      </p:pic>
      <p:pic>
        <p:nvPicPr>
          <p:cNvPr id="11" name="Picture 2" descr="X:\My Dropbox\studioAshare\Broncoland\_Educause\buster_head_badge.png"/>
          <p:cNvPicPr>
            <a:picLocks noChangeAspect="1" noChangeArrowheads="1"/>
          </p:cNvPicPr>
          <p:nvPr/>
        </p:nvPicPr>
        <p:blipFill>
          <a:blip r:embed="rId6" cstate="print"/>
          <a:srcRect/>
          <a:stretch>
            <a:fillRect/>
          </a:stretch>
        </p:blipFill>
        <p:spPr bwMode="auto">
          <a:xfrm>
            <a:off x="0" y="152400"/>
            <a:ext cx="1600200" cy="1600200"/>
          </a:xfrm>
          <a:prstGeom prst="rect">
            <a:avLst/>
          </a:prstGeom>
          <a:noFill/>
        </p:spPr>
      </p:pic>
      <p:pic>
        <p:nvPicPr>
          <p:cNvPr id="6149" name="Picture 5" descr="X:\My Dropbox\studioAshare\Broncoland\_Educause\Kanleyt_UCC.JPG"/>
          <p:cNvPicPr>
            <a:picLocks noChangeAspect="1" noChangeArrowheads="1"/>
          </p:cNvPicPr>
          <p:nvPr/>
        </p:nvPicPr>
        <p:blipFill>
          <a:blip r:embed="rId7" cstate="print"/>
          <a:srcRect/>
          <a:stretch>
            <a:fillRect/>
          </a:stretch>
        </p:blipFill>
        <p:spPr bwMode="auto">
          <a:xfrm>
            <a:off x="-552451" y="1676400"/>
            <a:ext cx="9696451" cy="46577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8"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pic>
        <p:nvPicPr>
          <p:cNvPr id="5123" name="Picture 3" descr="X:\My Dropbox\studioAshare\Broncoland\_Educause\Building a 3D Campus.png"/>
          <p:cNvPicPr>
            <a:picLocks noChangeAspect="1" noChangeArrowheads="1"/>
          </p:cNvPicPr>
          <p:nvPr/>
        </p:nvPicPr>
        <p:blipFill>
          <a:blip r:embed="rId5" cstate="print"/>
          <a:srcRect/>
          <a:stretch>
            <a:fillRect/>
          </a:stretch>
        </p:blipFill>
        <p:spPr bwMode="auto">
          <a:xfrm>
            <a:off x="1143000" y="228600"/>
            <a:ext cx="7621587" cy="1266826"/>
          </a:xfrm>
          <a:prstGeom prst="rect">
            <a:avLst/>
          </a:prstGeom>
          <a:noFill/>
        </p:spPr>
      </p:pic>
      <p:pic>
        <p:nvPicPr>
          <p:cNvPr id="11" name="Picture 2" descr="X:\My Dropbox\studioAshare\Broncoland\_Educause\buster_head_badge.png"/>
          <p:cNvPicPr>
            <a:picLocks noChangeAspect="1" noChangeArrowheads="1"/>
          </p:cNvPicPr>
          <p:nvPr/>
        </p:nvPicPr>
        <p:blipFill>
          <a:blip r:embed="rId6" cstate="print"/>
          <a:srcRect/>
          <a:stretch>
            <a:fillRect/>
          </a:stretch>
        </p:blipFill>
        <p:spPr bwMode="auto">
          <a:xfrm>
            <a:off x="0" y="152400"/>
            <a:ext cx="1600200" cy="1600200"/>
          </a:xfrm>
          <a:prstGeom prst="rect">
            <a:avLst/>
          </a:prstGeom>
          <a:noFill/>
        </p:spPr>
      </p:pic>
      <p:pic>
        <p:nvPicPr>
          <p:cNvPr id="13314" name="Picture 2" descr="X:\My Dropbox\studioAshare\Broncoland\_Educause\Lee and Rood.JPG"/>
          <p:cNvPicPr>
            <a:picLocks noChangeAspect="1" noChangeArrowheads="1"/>
          </p:cNvPicPr>
          <p:nvPr/>
        </p:nvPicPr>
        <p:blipFill>
          <a:blip r:embed="rId7" cstate="print"/>
          <a:srcRect/>
          <a:stretch>
            <a:fillRect/>
          </a:stretch>
        </p:blipFill>
        <p:spPr bwMode="auto">
          <a:xfrm>
            <a:off x="-685800" y="1752600"/>
            <a:ext cx="9991725" cy="46482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8"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pic>
        <p:nvPicPr>
          <p:cNvPr id="5123" name="Picture 3" descr="X:\My Dropbox\studioAshare\Broncoland\_Educause\Building a 3D Campus.png"/>
          <p:cNvPicPr>
            <a:picLocks noChangeAspect="1" noChangeArrowheads="1"/>
          </p:cNvPicPr>
          <p:nvPr/>
        </p:nvPicPr>
        <p:blipFill>
          <a:blip r:embed="rId5" cstate="print"/>
          <a:srcRect/>
          <a:stretch>
            <a:fillRect/>
          </a:stretch>
        </p:blipFill>
        <p:spPr bwMode="auto">
          <a:xfrm>
            <a:off x="1143000" y="228600"/>
            <a:ext cx="7621587" cy="1266826"/>
          </a:xfrm>
          <a:prstGeom prst="rect">
            <a:avLst/>
          </a:prstGeom>
          <a:noFill/>
        </p:spPr>
      </p:pic>
      <p:pic>
        <p:nvPicPr>
          <p:cNvPr id="11" name="Picture 2" descr="X:\My Dropbox\studioAshare\Broncoland\_Educause\buster_head_badge.png"/>
          <p:cNvPicPr>
            <a:picLocks noChangeAspect="1" noChangeArrowheads="1"/>
          </p:cNvPicPr>
          <p:nvPr/>
        </p:nvPicPr>
        <p:blipFill>
          <a:blip r:embed="rId6" cstate="print"/>
          <a:srcRect/>
          <a:stretch>
            <a:fillRect/>
          </a:stretch>
        </p:blipFill>
        <p:spPr bwMode="auto">
          <a:xfrm>
            <a:off x="0" y="152400"/>
            <a:ext cx="1600200" cy="1600200"/>
          </a:xfrm>
          <a:prstGeom prst="rect">
            <a:avLst/>
          </a:prstGeom>
          <a:noFill/>
        </p:spPr>
      </p:pic>
      <p:pic>
        <p:nvPicPr>
          <p:cNvPr id="14338" name="Picture 2" descr="X:\My Dropbox\studioAshare\Broncoland\_Educause\Fountain Plaza.JPG"/>
          <p:cNvPicPr>
            <a:picLocks noChangeAspect="1" noChangeArrowheads="1"/>
          </p:cNvPicPr>
          <p:nvPr/>
        </p:nvPicPr>
        <p:blipFill>
          <a:blip r:embed="rId7" cstate="print"/>
          <a:srcRect/>
          <a:stretch>
            <a:fillRect/>
          </a:stretch>
        </p:blipFill>
        <p:spPr bwMode="auto">
          <a:xfrm>
            <a:off x="-762000" y="1676400"/>
            <a:ext cx="10153650" cy="46101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wabbott\Documents\My Dropbox\studioAshare\Broncoland\_Educause\Backgrounds\light parchment.jpg"/>
          <p:cNvPicPr>
            <a:picLocks noChangeAspect="1" noChangeArrowheads="1"/>
          </p:cNvPicPr>
          <p:nvPr/>
        </p:nvPicPr>
        <p:blipFill>
          <a:blip r:embed="rId2" cstate="print"/>
          <a:srcRect/>
          <a:stretch>
            <a:fillRect/>
          </a:stretch>
        </p:blipFill>
        <p:spPr bwMode="auto">
          <a:xfrm>
            <a:off x="-990600" y="0"/>
            <a:ext cx="10564285" cy="6858000"/>
          </a:xfrm>
          <a:prstGeom prst="rect">
            <a:avLst/>
          </a:prstGeom>
          <a:noFill/>
        </p:spPr>
      </p:pic>
      <p:pic>
        <p:nvPicPr>
          <p:cNvPr id="10" name="Picture 6" descr="X:\My Dropbox\studioAshare\Broncoland\_Educause\BusterOnly.png"/>
          <p:cNvPicPr>
            <a:picLocks noChangeAspect="1" noChangeArrowheads="1"/>
          </p:cNvPicPr>
          <p:nvPr/>
        </p:nvPicPr>
        <p:blipFill>
          <a:blip r:embed="rId3" cstate="print"/>
          <a:srcRect/>
          <a:stretch>
            <a:fillRect/>
          </a:stretch>
        </p:blipFill>
        <p:spPr bwMode="auto">
          <a:xfrm>
            <a:off x="6422051" y="2590800"/>
            <a:ext cx="3102949" cy="4267200"/>
          </a:xfrm>
          <a:prstGeom prst="rect">
            <a:avLst/>
          </a:prstGeom>
          <a:noFill/>
        </p:spPr>
      </p:pic>
      <p:pic>
        <p:nvPicPr>
          <p:cNvPr id="6"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09600" y="1874837"/>
            <a:ext cx="8305800" cy="4525963"/>
          </a:xfrm>
        </p:spPr>
        <p:txBody>
          <a:bodyPr>
            <a:normAutofit/>
          </a:bodyPr>
          <a:lstStyle/>
          <a:p>
            <a:pPr fontAlgn="base"/>
            <a:r>
              <a:rPr lang="en-US" sz="3500" dirty="0" smtClean="0">
                <a:solidFill>
                  <a:schemeClr val="tx1"/>
                </a:solidFill>
                <a:latin typeface="Adobe Gothic Std B" pitchFamily="34" charset="-128"/>
                <a:ea typeface="Adobe Gothic Std B" pitchFamily="34" charset="-128"/>
              </a:rPr>
              <a:t>Director/Designer/Programmer</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Art Director</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5-8 Students</a:t>
            </a:r>
          </a:p>
        </p:txBody>
      </p:sp>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pic>
        <p:nvPicPr>
          <p:cNvPr id="8194" name="Picture 2" descr="X:\My Dropbox\studioAshare\Broncoland\_Educause\title_TourOverview.png"/>
          <p:cNvPicPr>
            <a:picLocks noChangeAspect="1" noChangeArrowheads="1"/>
          </p:cNvPicPr>
          <p:nvPr/>
        </p:nvPicPr>
        <p:blipFill>
          <a:blip r:embed="rId6" cstate="print"/>
          <a:srcRect/>
          <a:stretch>
            <a:fillRect/>
          </a:stretch>
        </p:blipFill>
        <p:spPr bwMode="auto">
          <a:xfrm>
            <a:off x="-1066800" y="-1905000"/>
            <a:ext cx="7621588" cy="1266825"/>
          </a:xfrm>
          <a:prstGeom prst="rect">
            <a:avLst/>
          </a:prstGeom>
          <a:noFill/>
        </p:spPr>
      </p:pic>
      <p:pic>
        <p:nvPicPr>
          <p:cNvPr id="5122" name="Picture 2" descr="C:\Users\kwabbott\Documents\My Dropbox\studioAshare\Broncoland\_Educause\title_Staff.png"/>
          <p:cNvPicPr>
            <a:picLocks noChangeAspect="1" noChangeArrowheads="1"/>
          </p:cNvPicPr>
          <p:nvPr/>
        </p:nvPicPr>
        <p:blipFill>
          <a:blip r:embed="rId7" cstate="print"/>
          <a:srcRect/>
          <a:stretch>
            <a:fillRect/>
          </a:stretch>
        </p:blipFill>
        <p:spPr bwMode="auto">
          <a:xfrm>
            <a:off x="1219200" y="304800"/>
            <a:ext cx="7621587" cy="126682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wabbott\Documents\My Dropbox\studioAshare\Broncoland\_Educause\Backgrounds\light parchment.jpg"/>
          <p:cNvPicPr>
            <a:picLocks noChangeAspect="1" noChangeArrowheads="1"/>
          </p:cNvPicPr>
          <p:nvPr/>
        </p:nvPicPr>
        <p:blipFill>
          <a:blip r:embed="rId2" cstate="print"/>
          <a:srcRect/>
          <a:stretch>
            <a:fillRect/>
          </a:stretch>
        </p:blipFill>
        <p:spPr bwMode="auto">
          <a:xfrm>
            <a:off x="-990600" y="0"/>
            <a:ext cx="10564285" cy="6858000"/>
          </a:xfrm>
          <a:prstGeom prst="rect">
            <a:avLst/>
          </a:prstGeom>
          <a:noFill/>
        </p:spPr>
      </p:pic>
      <p:pic>
        <p:nvPicPr>
          <p:cNvPr id="10" name="Picture 6" descr="X:\My Dropbox\studioAshare\Broncoland\_Educause\BusterOnly.png"/>
          <p:cNvPicPr>
            <a:picLocks noChangeAspect="1" noChangeArrowheads="1"/>
          </p:cNvPicPr>
          <p:nvPr/>
        </p:nvPicPr>
        <p:blipFill>
          <a:blip r:embed="rId3" cstate="print"/>
          <a:srcRect/>
          <a:stretch>
            <a:fillRect/>
          </a:stretch>
        </p:blipFill>
        <p:spPr bwMode="auto">
          <a:xfrm>
            <a:off x="6422051" y="2590800"/>
            <a:ext cx="3102949" cy="4267200"/>
          </a:xfrm>
          <a:prstGeom prst="rect">
            <a:avLst/>
          </a:prstGeom>
          <a:noFill/>
        </p:spPr>
      </p:pic>
      <p:pic>
        <p:nvPicPr>
          <p:cNvPr id="6"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09600" y="1874837"/>
            <a:ext cx="8305800" cy="4525963"/>
          </a:xfrm>
        </p:spPr>
        <p:txBody>
          <a:bodyPr>
            <a:normAutofit fontScale="70000" lnSpcReduction="20000"/>
          </a:bodyPr>
          <a:lstStyle/>
          <a:p>
            <a:pPr fontAlgn="base"/>
            <a:r>
              <a:rPr lang="en-US" sz="3500" dirty="0" smtClean="0">
                <a:solidFill>
                  <a:schemeClr val="tx1"/>
                </a:solidFill>
                <a:latin typeface="Adobe Gothic Std B" pitchFamily="34" charset="-128"/>
                <a:ea typeface="Adobe Gothic Std B" pitchFamily="34" charset="-128"/>
              </a:rPr>
              <a:t>20-minute Experience</a:t>
            </a:r>
          </a:p>
          <a:p>
            <a:pPr fontAlgn="base">
              <a:buNone/>
            </a:pPr>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Clickable Buildings</a:t>
            </a:r>
          </a:p>
          <a:p>
            <a:pPr fontAlgn="base"/>
            <a:endParaRPr lang="en-US" sz="3500" dirty="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Collect 15 Golden Horseshoes</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Collect 50 Bronco Blocks</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Web and Desktop Delivery</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1,000 Visitors/Month</a:t>
            </a:r>
            <a:endParaRPr lang="en-US" dirty="0"/>
          </a:p>
        </p:txBody>
      </p:sp>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pic>
        <p:nvPicPr>
          <p:cNvPr id="8194" name="Picture 2" descr="X:\My Dropbox\studioAshare\Broncoland\_Educause\title_TourOverview.png"/>
          <p:cNvPicPr>
            <a:picLocks noChangeAspect="1" noChangeArrowheads="1"/>
          </p:cNvPicPr>
          <p:nvPr/>
        </p:nvPicPr>
        <p:blipFill>
          <a:blip r:embed="rId6" cstate="print"/>
          <a:srcRect/>
          <a:stretch>
            <a:fillRect/>
          </a:stretch>
        </p:blipFill>
        <p:spPr bwMode="auto">
          <a:xfrm>
            <a:off x="-1066800" y="-1905000"/>
            <a:ext cx="7621588" cy="1266825"/>
          </a:xfrm>
          <a:prstGeom prst="rect">
            <a:avLst/>
          </a:prstGeom>
          <a:noFill/>
        </p:spPr>
      </p:pic>
      <p:pic>
        <p:nvPicPr>
          <p:cNvPr id="4098" name="Picture 2" descr="X:\My Dropbox\studioAshare\Broncoland\_Educause\title_BroncolandTour.png"/>
          <p:cNvPicPr>
            <a:picLocks noChangeAspect="1" noChangeArrowheads="1"/>
          </p:cNvPicPr>
          <p:nvPr/>
        </p:nvPicPr>
        <p:blipFill>
          <a:blip r:embed="rId7" cstate="print"/>
          <a:srcRect/>
          <a:stretch>
            <a:fillRect/>
          </a:stretch>
        </p:blipFill>
        <p:spPr bwMode="auto">
          <a:xfrm>
            <a:off x="1143000" y="333375"/>
            <a:ext cx="7621587" cy="12668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6"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85800" y="1798637"/>
            <a:ext cx="8153400" cy="4525963"/>
          </a:xfrm>
        </p:spPr>
        <p:txBody>
          <a:bodyPr>
            <a:normAutofit fontScale="77500" lnSpcReduction="20000"/>
          </a:bodyPr>
          <a:lstStyle/>
          <a:p>
            <a:pPr fontAlgn="base"/>
            <a:r>
              <a:rPr lang="en-US" sz="3600" dirty="0" smtClean="0">
                <a:solidFill>
                  <a:schemeClr val="tx1"/>
                </a:solidFill>
                <a:latin typeface="Adobe Gothic Std B" pitchFamily="34" charset="-128"/>
                <a:ea typeface="Adobe Gothic Std B" pitchFamily="34" charset="-128"/>
              </a:rPr>
              <a:t>Time &amp; Movement</a:t>
            </a:r>
          </a:p>
          <a:p>
            <a:pPr fontAlgn="base"/>
            <a:endParaRPr lang="en-US" sz="3600" dirty="0" smtClean="0">
              <a:solidFill>
                <a:schemeClr val="tx1"/>
              </a:solidFill>
              <a:latin typeface="Adobe Gothic Std B" pitchFamily="34" charset="-128"/>
              <a:ea typeface="Adobe Gothic Std B" pitchFamily="34" charset="-128"/>
            </a:endParaRPr>
          </a:p>
          <a:p>
            <a:pPr fontAlgn="base"/>
            <a:r>
              <a:rPr lang="en-US" sz="3600" dirty="0" smtClean="0">
                <a:solidFill>
                  <a:schemeClr val="tx1"/>
                </a:solidFill>
                <a:latin typeface="Adobe Gothic Std B" pitchFamily="34" charset="-128"/>
                <a:ea typeface="Adobe Gothic Std B" pitchFamily="34" charset="-128"/>
              </a:rPr>
              <a:t>Linear &amp; Open World</a:t>
            </a:r>
          </a:p>
          <a:p>
            <a:pPr fontAlgn="base"/>
            <a:endParaRPr lang="en-US" sz="3600" dirty="0" smtClean="0">
              <a:solidFill>
                <a:schemeClr val="tx1"/>
              </a:solidFill>
              <a:latin typeface="Adobe Gothic Std B" pitchFamily="34" charset="-128"/>
              <a:ea typeface="Adobe Gothic Std B" pitchFamily="34" charset="-128"/>
            </a:endParaRPr>
          </a:p>
          <a:p>
            <a:pPr fontAlgn="base"/>
            <a:r>
              <a:rPr lang="en-US" sz="3600" dirty="0" smtClean="0">
                <a:solidFill>
                  <a:schemeClr val="tx1"/>
                </a:solidFill>
                <a:latin typeface="Adobe Gothic Std B" pitchFamily="34" charset="-128"/>
                <a:ea typeface="Adobe Gothic Std B" pitchFamily="34" charset="-128"/>
              </a:rPr>
              <a:t>Avoiding Arbitrary </a:t>
            </a:r>
            <a:r>
              <a:rPr lang="en-US" sz="3600" dirty="0" err="1" smtClean="0">
                <a:solidFill>
                  <a:schemeClr val="tx1"/>
                </a:solidFill>
                <a:latin typeface="Adobe Gothic Std B" pitchFamily="34" charset="-128"/>
                <a:ea typeface="Adobe Gothic Std B" pitchFamily="34" charset="-128"/>
              </a:rPr>
              <a:t>Gameplay</a:t>
            </a:r>
            <a:endParaRPr lang="en-US" sz="3600" dirty="0" smtClean="0">
              <a:solidFill>
                <a:schemeClr val="tx1"/>
              </a:solidFill>
              <a:latin typeface="Adobe Gothic Std B" pitchFamily="34" charset="-128"/>
              <a:ea typeface="Adobe Gothic Std B" pitchFamily="34" charset="-128"/>
            </a:endParaRPr>
          </a:p>
          <a:p>
            <a:pPr fontAlgn="base"/>
            <a:endParaRPr lang="en-US" sz="3600" dirty="0" smtClean="0">
              <a:solidFill>
                <a:schemeClr val="tx1"/>
              </a:solidFill>
              <a:latin typeface="Adobe Gothic Std B" pitchFamily="34" charset="-128"/>
              <a:ea typeface="Adobe Gothic Std B" pitchFamily="34" charset="-128"/>
            </a:endParaRPr>
          </a:p>
          <a:p>
            <a:pPr fontAlgn="base"/>
            <a:r>
              <a:rPr lang="en-US" sz="3600" dirty="0" smtClean="0">
                <a:solidFill>
                  <a:schemeClr val="tx1"/>
                </a:solidFill>
                <a:latin typeface="Adobe Gothic Std B" pitchFamily="34" charset="-128"/>
                <a:ea typeface="Adobe Gothic Std B" pitchFamily="34" charset="-128"/>
              </a:rPr>
              <a:t>Creating an overarching experience while also providing specific details.</a:t>
            </a:r>
          </a:p>
          <a:p>
            <a:pPr fontAlgn="base"/>
            <a:endParaRPr lang="en-US" sz="3600" dirty="0" smtClean="0">
              <a:solidFill>
                <a:schemeClr val="tx1"/>
              </a:solidFill>
              <a:latin typeface="Adobe Gothic Std B" pitchFamily="34" charset="-128"/>
              <a:ea typeface="Adobe Gothic Std B" pitchFamily="34" charset="-128"/>
            </a:endParaRPr>
          </a:p>
          <a:p>
            <a:pPr fontAlgn="base"/>
            <a:r>
              <a:rPr lang="en-US" sz="3600" dirty="0" smtClean="0">
                <a:solidFill>
                  <a:schemeClr val="tx1"/>
                </a:solidFill>
                <a:latin typeface="Adobe Gothic Std B" pitchFamily="34" charset="-128"/>
                <a:ea typeface="Adobe Gothic Std B" pitchFamily="34" charset="-128"/>
              </a:rPr>
              <a:t>Scoring System</a:t>
            </a:r>
          </a:p>
          <a:p>
            <a:pPr>
              <a:buNone/>
            </a:pPr>
            <a:endParaRPr lang="en-US" dirty="0"/>
          </a:p>
        </p:txBody>
      </p:sp>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pic>
        <p:nvPicPr>
          <p:cNvPr id="10242" name="Picture 2" descr="X:\My Dropbox\studioAshare\Broncoland\_Educause\Sushi.png"/>
          <p:cNvPicPr>
            <a:picLocks noChangeAspect="1" noChangeArrowheads="1"/>
          </p:cNvPicPr>
          <p:nvPr/>
        </p:nvPicPr>
        <p:blipFill>
          <a:blip r:embed="rId6" cstate="print"/>
          <a:srcRect/>
          <a:stretch>
            <a:fillRect/>
          </a:stretch>
        </p:blipFill>
        <p:spPr bwMode="auto">
          <a:xfrm>
            <a:off x="6324600" y="1295400"/>
            <a:ext cx="2438400" cy="2438400"/>
          </a:xfrm>
          <a:prstGeom prst="rect">
            <a:avLst/>
          </a:prstGeom>
          <a:noFill/>
        </p:spPr>
      </p:pic>
      <p:pic>
        <p:nvPicPr>
          <p:cNvPr id="4098" name="Picture 2" descr="C:\Users\kwabbott\Documents\My Dropbox\studioAshare\Broncoland\_Educause\title_GameDesignChallenges.png"/>
          <p:cNvPicPr>
            <a:picLocks noChangeAspect="1" noChangeArrowheads="1"/>
          </p:cNvPicPr>
          <p:nvPr/>
        </p:nvPicPr>
        <p:blipFill>
          <a:blip r:embed="rId7" cstate="print"/>
          <a:srcRect/>
          <a:stretch>
            <a:fillRect/>
          </a:stretch>
        </p:blipFill>
        <p:spPr bwMode="auto">
          <a:xfrm>
            <a:off x="1522412" y="304800"/>
            <a:ext cx="7621588" cy="126682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wabbott\Documents\My Dropbox\studioAshare\Broncoland\_Educause\Backgrounds\light parchment.jpg"/>
          <p:cNvPicPr>
            <a:picLocks noChangeAspect="1" noChangeArrowheads="1"/>
          </p:cNvPicPr>
          <p:nvPr/>
        </p:nvPicPr>
        <p:blipFill>
          <a:blip r:embed="rId2" cstate="print"/>
          <a:srcRect/>
          <a:stretch>
            <a:fillRect/>
          </a:stretch>
        </p:blipFill>
        <p:spPr bwMode="auto">
          <a:xfrm>
            <a:off x="-990600" y="0"/>
            <a:ext cx="10564285" cy="6858000"/>
          </a:xfrm>
          <a:prstGeom prst="rect">
            <a:avLst/>
          </a:prstGeom>
          <a:noFill/>
        </p:spPr>
      </p:pic>
      <p:pic>
        <p:nvPicPr>
          <p:cNvPr id="8" name="Picture 3" descr="X:\My Dropbox\studioAshare\Broncoland\_Educause\headshots\Lydia.png"/>
          <p:cNvPicPr>
            <a:picLocks noChangeAspect="1" noChangeArrowheads="1"/>
          </p:cNvPicPr>
          <p:nvPr/>
        </p:nvPicPr>
        <p:blipFill>
          <a:blip r:embed="rId3" cstate="print"/>
          <a:srcRect/>
          <a:stretch>
            <a:fillRect/>
          </a:stretch>
        </p:blipFill>
        <p:spPr bwMode="auto">
          <a:xfrm>
            <a:off x="6248400" y="3560761"/>
            <a:ext cx="3297238" cy="3297239"/>
          </a:xfrm>
          <a:prstGeom prst="rect">
            <a:avLst/>
          </a:prstGeom>
          <a:noFill/>
        </p:spPr>
      </p:pic>
      <p:pic>
        <p:nvPicPr>
          <p:cNvPr id="6"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09600" y="1554162"/>
            <a:ext cx="6705600" cy="5075238"/>
          </a:xfrm>
        </p:spPr>
        <p:txBody>
          <a:bodyPr>
            <a:normAutofit/>
          </a:bodyPr>
          <a:lstStyle/>
          <a:p>
            <a:pPr fontAlgn="base"/>
            <a:r>
              <a:rPr lang="en-US" dirty="0" smtClean="0">
                <a:solidFill>
                  <a:schemeClr val="tx1"/>
                </a:solidFill>
                <a:latin typeface="Adobe Gothic Std B" pitchFamily="34" charset="-128"/>
                <a:ea typeface="Adobe Gothic Std B" pitchFamily="34" charset="-128"/>
              </a:rPr>
              <a:t>10 Week Semester</a:t>
            </a:r>
          </a:p>
          <a:p>
            <a:pPr fontAlgn="base"/>
            <a:r>
              <a:rPr lang="en-US" dirty="0" smtClean="0">
                <a:solidFill>
                  <a:schemeClr val="tx1"/>
                </a:solidFill>
                <a:latin typeface="Adobe Gothic Std B" pitchFamily="34" charset="-128"/>
                <a:ea typeface="Adobe Gothic Std B" pitchFamily="34" charset="-128"/>
              </a:rPr>
              <a:t>Attend Classes</a:t>
            </a:r>
          </a:p>
          <a:p>
            <a:pPr fontAlgn="base"/>
            <a:r>
              <a:rPr lang="en-US" dirty="0" smtClean="0">
                <a:solidFill>
                  <a:schemeClr val="tx1"/>
                </a:solidFill>
                <a:latin typeface="Adobe Gothic Std B" pitchFamily="34" charset="-128"/>
                <a:ea typeface="Adobe Gothic Std B" pitchFamily="34" charset="-128"/>
              </a:rPr>
              <a:t>Complete Homework</a:t>
            </a:r>
          </a:p>
          <a:p>
            <a:pPr fontAlgn="base"/>
            <a:r>
              <a:rPr lang="en-US" dirty="0" smtClean="0">
                <a:solidFill>
                  <a:schemeClr val="tx1"/>
                </a:solidFill>
                <a:latin typeface="Adobe Gothic Std B" pitchFamily="34" charset="-128"/>
                <a:ea typeface="Adobe Gothic Std B" pitchFamily="34" charset="-128"/>
              </a:rPr>
              <a:t>Make Friends</a:t>
            </a:r>
          </a:p>
          <a:p>
            <a:pPr fontAlgn="base"/>
            <a:r>
              <a:rPr lang="en-US" dirty="0" smtClean="0">
                <a:solidFill>
                  <a:schemeClr val="tx1"/>
                </a:solidFill>
                <a:latin typeface="Adobe Gothic Std B" pitchFamily="34" charset="-128"/>
                <a:ea typeface="Adobe Gothic Std B" pitchFamily="34" charset="-128"/>
              </a:rPr>
              <a:t>Attend Events</a:t>
            </a:r>
          </a:p>
          <a:p>
            <a:pPr fontAlgn="base"/>
            <a:r>
              <a:rPr lang="en-US" dirty="0" smtClean="0">
                <a:solidFill>
                  <a:schemeClr val="tx1"/>
                </a:solidFill>
                <a:latin typeface="Adobe Gothic Std B" pitchFamily="34" charset="-128"/>
                <a:ea typeface="Adobe Gothic Std B" pitchFamily="34" charset="-128"/>
              </a:rPr>
              <a:t>Eat and Workout</a:t>
            </a:r>
          </a:p>
          <a:p>
            <a:pPr fontAlgn="base"/>
            <a:r>
              <a:rPr lang="en-US" dirty="0" smtClean="0">
                <a:solidFill>
                  <a:schemeClr val="tx1"/>
                </a:solidFill>
                <a:latin typeface="Adobe Gothic Std B" pitchFamily="34" charset="-128"/>
                <a:ea typeface="Adobe Gothic Std B" pitchFamily="34" charset="-128"/>
              </a:rPr>
              <a:t>Level Up - Social and Spirit</a:t>
            </a:r>
          </a:p>
          <a:p>
            <a:pPr fontAlgn="base"/>
            <a:endParaRPr lang="en-US" dirty="0" smtClean="0">
              <a:solidFill>
                <a:schemeClr val="tx1"/>
              </a:solidFill>
              <a:latin typeface="Adobe Gothic Std B" pitchFamily="34" charset="-128"/>
              <a:ea typeface="Adobe Gothic Std B" pitchFamily="34" charset="-128"/>
            </a:endParaRPr>
          </a:p>
        </p:txBody>
      </p:sp>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pic>
        <p:nvPicPr>
          <p:cNvPr id="9218" name="Picture 2" descr="X:\My Dropbox\studioAshare\Broncoland\_Educause\title_GameOverview.png"/>
          <p:cNvPicPr>
            <a:picLocks noChangeAspect="1" noChangeArrowheads="1"/>
          </p:cNvPicPr>
          <p:nvPr/>
        </p:nvPicPr>
        <p:blipFill>
          <a:blip r:embed="rId6" cstate="print"/>
          <a:srcRect/>
          <a:stretch>
            <a:fillRect/>
          </a:stretch>
        </p:blipFill>
        <p:spPr bwMode="auto">
          <a:xfrm>
            <a:off x="838200" y="228600"/>
            <a:ext cx="7621588" cy="126682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9"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85800" y="1905000"/>
            <a:ext cx="8686800" cy="4525963"/>
          </a:xfrm>
        </p:spPr>
        <p:txBody>
          <a:bodyPr>
            <a:normAutofit/>
          </a:bodyPr>
          <a:lstStyle/>
          <a:p>
            <a:pPr fontAlgn="base"/>
            <a:r>
              <a:rPr lang="en-US" dirty="0" smtClean="0">
                <a:solidFill>
                  <a:schemeClr val="tx1"/>
                </a:solidFill>
                <a:latin typeface="Adobe Gothic Std B" pitchFamily="34" charset="-128"/>
                <a:ea typeface="Adobe Gothic Std B" pitchFamily="34" charset="-128"/>
              </a:rPr>
              <a:t>The key to testing is...free food</a:t>
            </a:r>
          </a:p>
          <a:p>
            <a:pPr fontAlgn="base"/>
            <a:endParaRPr lang="en-US" dirty="0" smtClean="0">
              <a:solidFill>
                <a:schemeClr val="tx1"/>
              </a:solidFill>
              <a:latin typeface="Adobe Gothic Std B" pitchFamily="34" charset="-128"/>
              <a:ea typeface="Adobe Gothic Std B" pitchFamily="34" charset="-128"/>
            </a:endParaRPr>
          </a:p>
          <a:p>
            <a:pPr fontAlgn="base"/>
            <a:r>
              <a:rPr lang="en-US" dirty="0" smtClean="0">
                <a:solidFill>
                  <a:schemeClr val="tx1"/>
                </a:solidFill>
                <a:latin typeface="Adobe Gothic Std B" pitchFamily="34" charset="-128"/>
                <a:ea typeface="Adobe Gothic Std B" pitchFamily="34" charset="-128"/>
              </a:rPr>
              <a:t>Positive Results</a:t>
            </a:r>
          </a:p>
          <a:p>
            <a:pPr lvl="1" fontAlgn="base"/>
            <a:r>
              <a:rPr lang="en-US" dirty="0" smtClean="0">
                <a:solidFill>
                  <a:schemeClr val="tx1"/>
                </a:solidFill>
                <a:latin typeface="Adobe Gothic Std B" pitchFamily="34" charset="-128"/>
                <a:ea typeface="Adobe Gothic Std B" pitchFamily="34" charset="-128"/>
              </a:rPr>
              <a:t>Open World Style</a:t>
            </a:r>
          </a:p>
          <a:p>
            <a:pPr lvl="1" fontAlgn="base"/>
            <a:r>
              <a:rPr lang="en-US" dirty="0" smtClean="0">
                <a:solidFill>
                  <a:schemeClr val="tx1"/>
                </a:solidFill>
                <a:latin typeface="Adobe Gothic Std B" pitchFamily="34" charset="-128"/>
                <a:ea typeface="Adobe Gothic Std B" pitchFamily="34" charset="-128"/>
              </a:rPr>
              <a:t>Discovery of Groups &amp; Services</a:t>
            </a:r>
          </a:p>
          <a:p>
            <a:pPr lvl="1" fontAlgn="base"/>
            <a:r>
              <a:rPr lang="en-US" dirty="0" smtClean="0">
                <a:solidFill>
                  <a:schemeClr val="tx1"/>
                </a:solidFill>
                <a:latin typeface="Adobe Gothic Std B" pitchFamily="34" charset="-128"/>
                <a:ea typeface="Adobe Gothic Std B" pitchFamily="34" charset="-128"/>
              </a:rPr>
              <a:t>Consequences</a:t>
            </a:r>
          </a:p>
          <a:p>
            <a:pPr fontAlgn="base"/>
            <a:endParaRPr lang="en-US" dirty="0">
              <a:solidFill>
                <a:schemeClr val="tx1"/>
              </a:solidFill>
              <a:latin typeface="Adobe Gothic Std B" pitchFamily="34" charset="-128"/>
              <a:ea typeface="Adobe Gothic Std B" pitchFamily="34" charset="-128"/>
            </a:endParaRPr>
          </a:p>
        </p:txBody>
      </p:sp>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pic>
        <p:nvPicPr>
          <p:cNvPr id="2051" name="Picture 3" descr="C:\Users\kwabbott\Documents\My Dropbox\studioAshare\Broncoland\_Educause\title_testing.png"/>
          <p:cNvPicPr>
            <a:picLocks noChangeAspect="1" noChangeArrowheads="1"/>
          </p:cNvPicPr>
          <p:nvPr/>
        </p:nvPicPr>
        <p:blipFill>
          <a:blip r:embed="rId6" cstate="print"/>
          <a:srcRect/>
          <a:stretch>
            <a:fillRect/>
          </a:stretch>
        </p:blipFill>
        <p:spPr bwMode="auto">
          <a:xfrm>
            <a:off x="760412" y="333375"/>
            <a:ext cx="7621588" cy="1266825"/>
          </a:xfrm>
          <a:prstGeom prst="rect">
            <a:avLst/>
          </a:prstGeom>
          <a:noFill/>
        </p:spPr>
      </p:pic>
      <p:pic>
        <p:nvPicPr>
          <p:cNvPr id="2052" name="Picture 4" descr="C:\Users\kwabbott\Documents\My Dropbox\studioAshare\Broncoland\_Educause\Burger.png"/>
          <p:cNvPicPr>
            <a:picLocks noChangeAspect="1" noChangeArrowheads="1"/>
          </p:cNvPicPr>
          <p:nvPr/>
        </p:nvPicPr>
        <p:blipFill>
          <a:blip r:embed="rId7" cstate="print"/>
          <a:srcRect/>
          <a:stretch>
            <a:fillRect/>
          </a:stretch>
        </p:blipFill>
        <p:spPr bwMode="auto">
          <a:xfrm>
            <a:off x="6096000" y="3886200"/>
            <a:ext cx="2438400" cy="24384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1028"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533400" y="3398837"/>
            <a:ext cx="8686800" cy="4525963"/>
          </a:xfrm>
        </p:spPr>
        <p:txBody>
          <a:bodyPr>
            <a:normAutofit/>
          </a:bodyPr>
          <a:lstStyle/>
          <a:p>
            <a:pPr fontAlgn="base"/>
            <a:r>
              <a:rPr lang="en-US" sz="3000" dirty="0">
                <a:solidFill>
                  <a:schemeClr val="tx1"/>
                </a:solidFill>
                <a:latin typeface="Adobe Gothic Std B" pitchFamily="34" charset="-128"/>
                <a:ea typeface="Adobe Gothic Std B" pitchFamily="34" charset="-128"/>
              </a:rPr>
              <a:t>21st Century Student </a:t>
            </a:r>
            <a:r>
              <a:rPr lang="en-US" sz="3000" dirty="0" smtClean="0">
                <a:solidFill>
                  <a:schemeClr val="tx1"/>
                </a:solidFill>
                <a:latin typeface="Adobe Gothic Std B" pitchFamily="34" charset="-128"/>
                <a:ea typeface="Adobe Gothic Std B" pitchFamily="34" charset="-128"/>
              </a:rPr>
              <a:t>Committee</a:t>
            </a:r>
          </a:p>
          <a:p>
            <a:pPr lvl="1" fontAlgn="base"/>
            <a:r>
              <a:rPr lang="en-US" sz="2600" dirty="0" smtClean="0">
                <a:solidFill>
                  <a:schemeClr val="tx1"/>
                </a:solidFill>
                <a:latin typeface="Adobe Gothic Std B" pitchFamily="34" charset="-128"/>
                <a:ea typeface="Adobe Gothic Std B" pitchFamily="34" charset="-128"/>
              </a:rPr>
              <a:t>Attrition Subcommittee</a:t>
            </a:r>
          </a:p>
          <a:p>
            <a:pPr fontAlgn="base"/>
            <a:endParaRPr lang="en-US" sz="3000" dirty="0">
              <a:solidFill>
                <a:schemeClr val="tx1"/>
              </a:solidFill>
              <a:latin typeface="Adobe Gothic Std B" pitchFamily="34" charset="-128"/>
              <a:ea typeface="Adobe Gothic Std B" pitchFamily="34" charset="-128"/>
            </a:endParaRPr>
          </a:p>
          <a:p>
            <a:pPr fontAlgn="base"/>
            <a:r>
              <a:rPr lang="en-US" sz="3000" dirty="0" smtClean="0">
                <a:solidFill>
                  <a:schemeClr val="tx1"/>
                </a:solidFill>
                <a:latin typeface="Adobe Gothic Std B" pitchFamily="34" charset="-128"/>
                <a:ea typeface="Adobe Gothic Std B" pitchFamily="34" charset="-128"/>
              </a:rPr>
              <a:t>Student Orientation</a:t>
            </a:r>
          </a:p>
          <a:p>
            <a:pPr lvl="1" fontAlgn="base"/>
            <a:r>
              <a:rPr lang="en-US" sz="2600" dirty="0" smtClean="0">
                <a:solidFill>
                  <a:schemeClr val="tx1"/>
                </a:solidFill>
                <a:latin typeface="Adobe Gothic Std B" pitchFamily="34" charset="-128"/>
                <a:ea typeface="Adobe Gothic Std B" pitchFamily="34" charset="-128"/>
              </a:rPr>
              <a:t>A crash-course on College and WMU</a:t>
            </a:r>
          </a:p>
          <a:p>
            <a:pPr fontAlgn="base"/>
            <a:endParaRPr lang="en-US" sz="3000" dirty="0" smtClean="0">
              <a:solidFill>
                <a:schemeClr val="tx1"/>
              </a:solidFill>
              <a:latin typeface="Adobe Gothic Std B" pitchFamily="34" charset="-128"/>
              <a:ea typeface="Adobe Gothic Std B" pitchFamily="34" charset="-128"/>
            </a:endParaRPr>
          </a:p>
          <a:p>
            <a:pPr fontAlgn="base"/>
            <a:r>
              <a:rPr lang="en-US" dirty="0" smtClean="0"/>
              <a:t/>
            </a:r>
            <a:br>
              <a:rPr lang="en-US" dirty="0" smtClean="0"/>
            </a:br>
            <a:endParaRPr lang="en-US" dirty="0"/>
          </a:p>
        </p:txBody>
      </p:sp>
      <p:pic>
        <p:nvPicPr>
          <p:cNvPr id="307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pic>
        <p:nvPicPr>
          <p:cNvPr id="1026" name="Picture 2" descr="X:\My Dropbox\studioAshare\Broncoland\_Educause\title_Origins.png"/>
          <p:cNvPicPr>
            <a:picLocks noChangeAspect="1" noChangeArrowheads="1"/>
          </p:cNvPicPr>
          <p:nvPr/>
        </p:nvPicPr>
        <p:blipFill>
          <a:blip r:embed="rId6" cstate="print"/>
          <a:srcRect/>
          <a:stretch>
            <a:fillRect/>
          </a:stretch>
        </p:blipFill>
        <p:spPr bwMode="auto">
          <a:xfrm>
            <a:off x="1293813" y="228600"/>
            <a:ext cx="7621587" cy="1266825"/>
          </a:xfrm>
          <a:prstGeom prst="rect">
            <a:avLst/>
          </a:prstGeom>
          <a:noFill/>
        </p:spPr>
      </p:pic>
      <p:pic>
        <p:nvPicPr>
          <p:cNvPr id="2" name="Picture 2" descr="X:\My Dropbox\studioAshare\Broncoland\_Educause\Promise Logo.png"/>
          <p:cNvPicPr>
            <a:picLocks noChangeAspect="1" noChangeArrowheads="1"/>
          </p:cNvPicPr>
          <p:nvPr/>
        </p:nvPicPr>
        <p:blipFill>
          <a:blip r:embed="rId7" cstate="print"/>
          <a:srcRect/>
          <a:stretch>
            <a:fillRect/>
          </a:stretch>
        </p:blipFill>
        <p:spPr bwMode="auto">
          <a:xfrm>
            <a:off x="1066800" y="2209800"/>
            <a:ext cx="4191000" cy="64225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9"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85800" y="1905000"/>
            <a:ext cx="8686800" cy="4525963"/>
          </a:xfrm>
        </p:spPr>
        <p:txBody>
          <a:bodyPr>
            <a:normAutofit/>
          </a:bodyPr>
          <a:lstStyle/>
          <a:p>
            <a:pPr fontAlgn="base"/>
            <a:r>
              <a:rPr lang="en-US" dirty="0" smtClean="0">
                <a:solidFill>
                  <a:schemeClr val="tx1"/>
                </a:solidFill>
                <a:latin typeface="Adobe Gothic Std B" pitchFamily="34" charset="-128"/>
                <a:ea typeface="Adobe Gothic Std B" pitchFamily="34" charset="-128"/>
              </a:rPr>
              <a:t>Orientation Release (June 2013)</a:t>
            </a:r>
          </a:p>
          <a:p>
            <a:pPr fontAlgn="base"/>
            <a:endParaRPr lang="en-US" dirty="0">
              <a:solidFill>
                <a:schemeClr val="tx1"/>
              </a:solidFill>
              <a:latin typeface="Adobe Gothic Std B" pitchFamily="34" charset="-128"/>
              <a:ea typeface="Adobe Gothic Std B" pitchFamily="34" charset="-128"/>
            </a:endParaRPr>
          </a:p>
          <a:p>
            <a:pPr fontAlgn="base"/>
            <a:r>
              <a:rPr lang="en-US" dirty="0">
                <a:solidFill>
                  <a:schemeClr val="tx1"/>
                </a:solidFill>
                <a:latin typeface="Adobe Gothic Std B" pitchFamily="34" charset="-128"/>
                <a:ea typeface="Adobe Gothic Std B" pitchFamily="34" charset="-128"/>
              </a:rPr>
              <a:t>Integration with First Year </a:t>
            </a:r>
            <a:r>
              <a:rPr lang="en-US" dirty="0" smtClean="0">
                <a:solidFill>
                  <a:schemeClr val="tx1"/>
                </a:solidFill>
                <a:latin typeface="Adobe Gothic Std B" pitchFamily="34" charset="-128"/>
                <a:ea typeface="Adobe Gothic Std B" pitchFamily="34" charset="-128"/>
              </a:rPr>
              <a:t>Seminar</a:t>
            </a:r>
          </a:p>
          <a:p>
            <a:pPr fontAlgn="base"/>
            <a:endParaRPr lang="en-US" dirty="0">
              <a:solidFill>
                <a:schemeClr val="tx1"/>
              </a:solidFill>
              <a:latin typeface="Adobe Gothic Std B" pitchFamily="34" charset="-128"/>
              <a:ea typeface="Adobe Gothic Std B" pitchFamily="34" charset="-128"/>
            </a:endParaRPr>
          </a:p>
          <a:p>
            <a:pPr fontAlgn="base"/>
            <a:r>
              <a:rPr lang="en-US" dirty="0" smtClean="0">
                <a:solidFill>
                  <a:schemeClr val="tx1"/>
                </a:solidFill>
                <a:latin typeface="Adobe Gothic Std B" pitchFamily="34" charset="-128"/>
                <a:ea typeface="Adobe Gothic Std B" pitchFamily="34" charset="-128"/>
              </a:rPr>
              <a:t>New &amp; Improved Features</a:t>
            </a:r>
          </a:p>
          <a:p>
            <a:pPr lvl="1" fontAlgn="base"/>
            <a:r>
              <a:rPr lang="en-US" dirty="0" smtClean="0">
                <a:solidFill>
                  <a:schemeClr val="tx1"/>
                </a:solidFill>
                <a:latin typeface="Adobe Gothic Std B" pitchFamily="34" charset="-128"/>
                <a:ea typeface="Adobe Gothic Std B" pitchFamily="34" charset="-128"/>
              </a:rPr>
              <a:t>Badge System</a:t>
            </a:r>
          </a:p>
          <a:p>
            <a:pPr lvl="1" fontAlgn="base"/>
            <a:r>
              <a:rPr lang="en-US" dirty="0" smtClean="0">
                <a:solidFill>
                  <a:schemeClr val="tx1"/>
                </a:solidFill>
                <a:latin typeface="Adobe Gothic Std B" pitchFamily="34" charset="-128"/>
                <a:ea typeface="Adobe Gothic Std B" pitchFamily="34" charset="-128"/>
              </a:rPr>
              <a:t>Character Attributes</a:t>
            </a:r>
            <a:endParaRPr lang="en-US" dirty="0">
              <a:solidFill>
                <a:schemeClr val="tx1"/>
              </a:solidFill>
              <a:latin typeface="Adobe Gothic Std B" pitchFamily="34" charset="-128"/>
              <a:ea typeface="Adobe Gothic Std B" pitchFamily="34" charset="-128"/>
            </a:endParaRPr>
          </a:p>
        </p:txBody>
      </p:sp>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pic>
        <p:nvPicPr>
          <p:cNvPr id="11266" name="Picture 2" descr="X:\My Dropbox\studioAshare\Broncoland\_Educause\title_NextSteps.png"/>
          <p:cNvPicPr>
            <a:picLocks noChangeAspect="1" noChangeArrowheads="1"/>
          </p:cNvPicPr>
          <p:nvPr/>
        </p:nvPicPr>
        <p:blipFill>
          <a:blip r:embed="rId6" cstate="print"/>
          <a:srcRect/>
          <a:stretch>
            <a:fillRect/>
          </a:stretch>
        </p:blipFill>
        <p:spPr bwMode="auto">
          <a:xfrm>
            <a:off x="990600" y="228600"/>
            <a:ext cx="7621588" cy="1266825"/>
          </a:xfrm>
          <a:prstGeom prst="rect">
            <a:avLst/>
          </a:prstGeom>
          <a:noFill/>
        </p:spPr>
      </p:pic>
      <p:pic>
        <p:nvPicPr>
          <p:cNvPr id="9218" name="Picture 2" descr="X:\My Dropbox\studioAshare\Broncoland\_Educause\Coffee2.png"/>
          <p:cNvPicPr>
            <a:picLocks noChangeAspect="1" noChangeArrowheads="1"/>
          </p:cNvPicPr>
          <p:nvPr/>
        </p:nvPicPr>
        <p:blipFill>
          <a:blip r:embed="rId7" cstate="print"/>
          <a:srcRect/>
          <a:stretch>
            <a:fillRect/>
          </a:stretch>
        </p:blipFill>
        <p:spPr bwMode="auto">
          <a:xfrm>
            <a:off x="6400800" y="4191000"/>
            <a:ext cx="2438400" cy="24384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9"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85800" y="1905000"/>
            <a:ext cx="6858000" cy="4525963"/>
          </a:xfrm>
        </p:spPr>
        <p:txBody>
          <a:bodyPr>
            <a:normAutofit/>
          </a:bodyPr>
          <a:lstStyle/>
          <a:p>
            <a:pPr fontAlgn="base"/>
            <a:r>
              <a:rPr lang="en-US" dirty="0" smtClean="0">
                <a:solidFill>
                  <a:schemeClr val="tx1"/>
                </a:solidFill>
                <a:latin typeface="Adobe Gothic Std B" pitchFamily="34" charset="-128"/>
                <a:ea typeface="Adobe Gothic Std B" pitchFamily="34" charset="-128"/>
              </a:rPr>
              <a:t>Staffing</a:t>
            </a:r>
          </a:p>
          <a:p>
            <a:pPr lvl="1" fontAlgn="base"/>
            <a:r>
              <a:rPr lang="en-US" dirty="0" smtClean="0">
                <a:solidFill>
                  <a:schemeClr val="tx1"/>
                </a:solidFill>
                <a:latin typeface="Adobe Gothic Std B" pitchFamily="34" charset="-128"/>
                <a:ea typeface="Adobe Gothic Std B" pitchFamily="34" charset="-128"/>
              </a:rPr>
              <a:t>Lead Programmer</a:t>
            </a:r>
          </a:p>
          <a:p>
            <a:pPr lvl="1" fontAlgn="base"/>
            <a:r>
              <a:rPr lang="en-US" dirty="0" smtClean="0">
                <a:solidFill>
                  <a:schemeClr val="tx1"/>
                </a:solidFill>
                <a:latin typeface="Adobe Gothic Std B" pitchFamily="34" charset="-128"/>
                <a:ea typeface="Adobe Gothic Std B" pitchFamily="34" charset="-128"/>
              </a:rPr>
              <a:t>Art Director</a:t>
            </a:r>
          </a:p>
          <a:p>
            <a:pPr lvl="1" fontAlgn="base"/>
            <a:r>
              <a:rPr lang="en-US" dirty="0" smtClean="0">
                <a:solidFill>
                  <a:schemeClr val="tx1"/>
                </a:solidFill>
                <a:latin typeface="Adobe Gothic Std B" pitchFamily="34" charset="-128"/>
                <a:ea typeface="Adobe Gothic Std B" pitchFamily="34" charset="-128"/>
              </a:rPr>
              <a:t>Lead Designer</a:t>
            </a:r>
          </a:p>
          <a:p>
            <a:pPr fontAlgn="base">
              <a:buNone/>
            </a:pPr>
            <a:endParaRPr lang="en-US" dirty="0" smtClean="0">
              <a:solidFill>
                <a:schemeClr val="tx1"/>
              </a:solidFill>
              <a:latin typeface="Adobe Gothic Std B" pitchFamily="34" charset="-128"/>
              <a:ea typeface="Adobe Gothic Std B" pitchFamily="34" charset="-128"/>
            </a:endParaRPr>
          </a:p>
          <a:p>
            <a:pPr fontAlgn="base"/>
            <a:r>
              <a:rPr lang="en-US" dirty="0" smtClean="0">
                <a:solidFill>
                  <a:schemeClr val="tx1"/>
                </a:solidFill>
                <a:latin typeface="Adobe Gothic Std B" pitchFamily="34" charset="-128"/>
                <a:ea typeface="Adobe Gothic Std B" pitchFamily="34" charset="-128"/>
              </a:rPr>
              <a:t>Game/Media Program</a:t>
            </a:r>
          </a:p>
          <a:p>
            <a:pPr fontAlgn="base"/>
            <a:endParaRPr lang="en-US" dirty="0" smtClean="0">
              <a:solidFill>
                <a:schemeClr val="tx1"/>
              </a:solidFill>
              <a:latin typeface="Adobe Gothic Std B" pitchFamily="34" charset="-128"/>
              <a:ea typeface="Adobe Gothic Std B" pitchFamily="34" charset="-128"/>
            </a:endParaRPr>
          </a:p>
          <a:p>
            <a:pPr fontAlgn="base"/>
            <a:r>
              <a:rPr lang="en-US" dirty="0" smtClean="0">
                <a:solidFill>
                  <a:schemeClr val="tx1"/>
                </a:solidFill>
                <a:latin typeface="Adobe Gothic Std B" pitchFamily="34" charset="-128"/>
                <a:ea typeface="Adobe Gothic Std B" pitchFamily="34" charset="-128"/>
              </a:rPr>
              <a:t>Production Facility</a:t>
            </a:r>
            <a:endParaRPr lang="en-US" dirty="0">
              <a:solidFill>
                <a:schemeClr val="tx1"/>
              </a:solidFill>
              <a:latin typeface="Adobe Gothic Std B" pitchFamily="34" charset="-128"/>
              <a:ea typeface="Adobe Gothic Std B" pitchFamily="34" charset="-128"/>
            </a:endParaRPr>
          </a:p>
        </p:txBody>
      </p:sp>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pic>
        <p:nvPicPr>
          <p:cNvPr id="1026" name="Picture 2" descr="C:\Users\kwabbott\Documents\My Dropbox\studioAshare\Broncoland\_Educause\title_MakingYourOwn.png"/>
          <p:cNvPicPr>
            <a:picLocks noChangeAspect="1" noChangeArrowheads="1"/>
          </p:cNvPicPr>
          <p:nvPr/>
        </p:nvPicPr>
        <p:blipFill>
          <a:blip r:embed="rId6" cstate="print"/>
          <a:srcRect/>
          <a:stretch>
            <a:fillRect/>
          </a:stretch>
        </p:blipFill>
        <p:spPr bwMode="auto">
          <a:xfrm>
            <a:off x="1371600" y="333375"/>
            <a:ext cx="7621588" cy="1266825"/>
          </a:xfrm>
          <a:prstGeom prst="rect">
            <a:avLst/>
          </a:prstGeom>
          <a:noFill/>
        </p:spPr>
      </p:pic>
      <p:pic>
        <p:nvPicPr>
          <p:cNvPr id="1027" name="Picture 3" descr="C:\Users\kwabbott\Documents\My Dropbox\studioAshare\Broncoland\_Educause\headshots\Amy.png"/>
          <p:cNvPicPr>
            <a:picLocks noChangeAspect="1" noChangeArrowheads="1"/>
          </p:cNvPicPr>
          <p:nvPr/>
        </p:nvPicPr>
        <p:blipFill>
          <a:blip r:embed="rId7" cstate="print"/>
          <a:srcRect/>
          <a:stretch>
            <a:fillRect/>
          </a:stretch>
        </p:blipFill>
        <p:spPr bwMode="auto">
          <a:xfrm>
            <a:off x="5007558" y="2647959"/>
            <a:ext cx="4365042" cy="4210041"/>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kwabbott\Documents\My Dropbox\studioAshare\Broncoland\_Educause\Backgrounds\light parchment.jpg"/>
          <p:cNvPicPr>
            <a:picLocks noChangeAspect="1" noChangeArrowheads="1"/>
          </p:cNvPicPr>
          <p:nvPr/>
        </p:nvPicPr>
        <p:blipFill>
          <a:blip r:embed="rId2" cstate="print"/>
          <a:srcRect/>
          <a:stretch>
            <a:fillRect/>
          </a:stretch>
        </p:blipFill>
        <p:spPr bwMode="auto">
          <a:xfrm>
            <a:off x="-990600" y="0"/>
            <a:ext cx="10564285" cy="6858000"/>
          </a:xfrm>
          <a:prstGeom prst="rect">
            <a:avLst/>
          </a:prstGeom>
          <a:noFill/>
        </p:spPr>
      </p:pic>
      <p:pic>
        <p:nvPicPr>
          <p:cNvPr id="9" name="Picture 4" descr="X:\My Dropbox\studioAshare\Broncoland\_Educause\Seal_Dim.png"/>
          <p:cNvPicPr>
            <a:picLocks noChangeAspect="1" noChangeArrowheads="1"/>
          </p:cNvPicPr>
          <p:nvPr/>
        </p:nvPicPr>
        <p:blipFill>
          <a:blip r:embed="rId3" cstate="print"/>
          <a:srcRect/>
          <a:stretch>
            <a:fillRect/>
          </a:stretch>
        </p:blipFill>
        <p:spPr bwMode="auto">
          <a:xfrm>
            <a:off x="-4038600" y="-914400"/>
            <a:ext cx="9525000" cy="9391651"/>
          </a:xfrm>
          <a:prstGeom prst="rect">
            <a:avLst/>
          </a:prstGeom>
          <a:noFill/>
        </p:spPr>
      </p:pic>
      <p:pic>
        <p:nvPicPr>
          <p:cNvPr id="4" name="Picture 2" descr="X:\My Dropbox\studioAshare\Broncoland\_Educause\buster_head_badge.png"/>
          <p:cNvPicPr>
            <a:picLocks noChangeAspect="1" noChangeArrowheads="1"/>
          </p:cNvPicPr>
          <p:nvPr/>
        </p:nvPicPr>
        <p:blipFill>
          <a:blip r:embed="rId4" cstate="print"/>
          <a:srcRect/>
          <a:stretch>
            <a:fillRect/>
          </a:stretch>
        </p:blipFill>
        <p:spPr bwMode="auto">
          <a:xfrm>
            <a:off x="0" y="152400"/>
            <a:ext cx="1600200" cy="1600200"/>
          </a:xfrm>
          <a:prstGeom prst="rect">
            <a:avLst/>
          </a:prstGeom>
          <a:noFill/>
        </p:spPr>
      </p:pic>
      <p:pic>
        <p:nvPicPr>
          <p:cNvPr id="2050" name="Picture 2" descr="X:\My Dropbox\studioAshare\Broncoland\_Educause\Card.png"/>
          <p:cNvPicPr>
            <a:picLocks noChangeAspect="1" noChangeArrowheads="1"/>
          </p:cNvPicPr>
          <p:nvPr/>
        </p:nvPicPr>
        <p:blipFill>
          <a:blip r:embed="rId5" cstate="print"/>
          <a:srcRect/>
          <a:stretch>
            <a:fillRect/>
          </a:stretch>
        </p:blipFill>
        <p:spPr bwMode="auto">
          <a:xfrm>
            <a:off x="6281249" y="3200400"/>
            <a:ext cx="2862751" cy="3383252"/>
          </a:xfrm>
          <a:prstGeom prst="rect">
            <a:avLst/>
          </a:prstGeom>
          <a:noFill/>
        </p:spPr>
      </p:pic>
      <p:sp>
        <p:nvSpPr>
          <p:cNvPr id="6" name="Content Placeholder 2"/>
          <p:cNvSpPr txBox="1">
            <a:spLocks/>
          </p:cNvSpPr>
          <p:nvPr/>
        </p:nvSpPr>
        <p:spPr>
          <a:xfrm>
            <a:off x="533400" y="1143000"/>
            <a:ext cx="8686800" cy="2027238"/>
          </a:xfrm>
          <a:prstGeom prst="rect">
            <a:avLst/>
          </a:prstGeom>
        </p:spPr>
        <p:txBody>
          <a:bodyPr vert="horz">
            <a:normAutofit/>
          </a:bodyPr>
          <a:lstStyle/>
          <a:p>
            <a:pPr marL="342900" marR="0" lvl="0" indent="-342900" algn="l" defTabSz="914400" rtl="0" eaLnBrk="1" fontAlgn="base" latinLnBrk="0" hangingPunct="1">
              <a:lnSpc>
                <a:spcPct val="100000"/>
              </a:lnSpc>
              <a:spcBef>
                <a:spcPct val="20000"/>
              </a:spcBef>
              <a:spcAft>
                <a:spcPts val="0"/>
              </a:spcAft>
              <a:buClr>
                <a:schemeClr val="accent1"/>
              </a:buClr>
              <a:buSzPct val="70000"/>
              <a:tabLst/>
              <a:defRPr/>
            </a:pPr>
            <a:endParaRPr kumimoji="0" lang="en-US" sz="3200" b="0" i="0" u="none" strike="noStrike" kern="1200" cap="none" spc="0" normalizeH="0" baseline="0" noProof="0" dirty="0" smtClean="0">
              <a:ln>
                <a:noFill/>
              </a:ln>
              <a:effectLst/>
              <a:uLnTx/>
              <a:uFillTx/>
              <a:latin typeface="Adobe Gothic Std B" pitchFamily="34" charset="-128"/>
              <a:ea typeface="Adobe Gothic Std B" pitchFamily="34" charset="-128"/>
            </a:endParaRPr>
          </a:p>
          <a:p>
            <a:pPr marL="342900" marR="0" lvl="0" indent="-342900" algn="l" defTabSz="914400" rtl="0" eaLnBrk="1" fontAlgn="base" latinLnBrk="0" hangingPunct="1">
              <a:lnSpc>
                <a:spcPct val="100000"/>
              </a:lnSpc>
              <a:spcBef>
                <a:spcPct val="20000"/>
              </a:spcBef>
              <a:spcAft>
                <a:spcPts val="0"/>
              </a:spcAft>
              <a:buClr>
                <a:schemeClr val="accent1"/>
              </a:buClr>
              <a:buSzPct val="70000"/>
              <a:buFont typeface="Wingdings 2"/>
              <a:buChar char=""/>
              <a:tabLst/>
              <a:defRPr/>
            </a:pPr>
            <a:endParaRPr lang="en-US" sz="3200" noProof="0" dirty="0" smtClean="0">
              <a:latin typeface="Adobe Gothic Std B" pitchFamily="34" charset="-128"/>
              <a:ea typeface="Adobe Gothic Std B" pitchFamily="34" charset="-128"/>
            </a:endParaRPr>
          </a:p>
        </p:txBody>
      </p:sp>
      <p:sp>
        <p:nvSpPr>
          <p:cNvPr id="7" name="Content Placeholder 2"/>
          <p:cNvSpPr txBox="1">
            <a:spLocks/>
          </p:cNvSpPr>
          <p:nvPr/>
        </p:nvSpPr>
        <p:spPr>
          <a:xfrm>
            <a:off x="533400" y="1371600"/>
            <a:ext cx="8229600" cy="4618038"/>
          </a:xfrm>
          <a:prstGeom prst="rect">
            <a:avLst/>
          </a:prstGeom>
        </p:spPr>
        <p:txBody>
          <a:bodyPr vert="horz">
            <a:normAutofit fontScale="92500" lnSpcReduction="20000"/>
          </a:bodyPr>
          <a:lstStyle/>
          <a:p>
            <a:pPr marL="342900" marR="0" lvl="0" indent="-342900" algn="l" defTabSz="914400" rtl="0" eaLnBrk="1" fontAlgn="base" latinLnBrk="0" hangingPunct="1">
              <a:lnSpc>
                <a:spcPct val="100000"/>
              </a:lnSpc>
              <a:spcBef>
                <a:spcPct val="20000"/>
              </a:spcBef>
              <a:spcAft>
                <a:spcPts val="0"/>
              </a:spcAft>
              <a:buClr>
                <a:schemeClr val="accent1"/>
              </a:buClr>
              <a:buSzPct val="70000"/>
              <a:tabLst/>
              <a:defRPr/>
            </a:pPr>
            <a:endParaRPr kumimoji="0" lang="en-US" sz="3200" b="0" i="0" u="none" strike="noStrike" kern="1200" cap="none" spc="0" normalizeH="0" baseline="0" noProof="0" dirty="0" smtClean="0">
              <a:ln>
                <a:noFill/>
              </a:ln>
              <a:effectLst/>
              <a:uLnTx/>
              <a:uFillTx/>
              <a:latin typeface="Adobe Gothic Std B" pitchFamily="34" charset="-128"/>
              <a:ea typeface="Adobe Gothic Std B" pitchFamily="34" charset="-128"/>
            </a:endParaRPr>
          </a:p>
          <a:p>
            <a:pPr marL="342900" lvl="0" indent="-342900" fontAlgn="base">
              <a:spcBef>
                <a:spcPct val="20000"/>
              </a:spcBef>
              <a:buClr>
                <a:schemeClr val="accent1"/>
              </a:buClr>
              <a:buSzPct val="70000"/>
              <a:buFont typeface="Wingdings 2"/>
              <a:buChar char=""/>
              <a:defRPr/>
            </a:pPr>
            <a:r>
              <a:rPr lang="en-US" sz="3200" dirty="0" smtClean="0">
                <a:latin typeface="Adobe Gothic Std B" pitchFamily="34" charset="-128"/>
                <a:ea typeface="Adobe Gothic Std B" pitchFamily="34" charset="-128"/>
              </a:rPr>
              <a:t>Use actual student schedules</a:t>
            </a:r>
          </a:p>
          <a:p>
            <a:pPr marL="342900" lvl="0" indent="-342900" fontAlgn="base">
              <a:spcBef>
                <a:spcPct val="20000"/>
              </a:spcBef>
              <a:buClr>
                <a:schemeClr val="accent1"/>
              </a:buClr>
              <a:buSzPct val="70000"/>
              <a:buFont typeface="Wingdings 2"/>
              <a:buChar char=""/>
              <a:defRPr/>
            </a:pPr>
            <a:endParaRPr lang="en-US" sz="3200" dirty="0" smtClean="0">
              <a:latin typeface="Adobe Gothic Std B" pitchFamily="34" charset="-128"/>
              <a:ea typeface="Adobe Gothic Std B" pitchFamily="34" charset="-128"/>
            </a:endParaRPr>
          </a:p>
          <a:p>
            <a:pPr marL="342900" lvl="0" indent="-342900" fontAlgn="base">
              <a:spcBef>
                <a:spcPct val="20000"/>
              </a:spcBef>
              <a:buClr>
                <a:schemeClr val="accent1"/>
              </a:buClr>
              <a:buSzPct val="70000"/>
              <a:buFont typeface="Wingdings 2"/>
              <a:buChar char=""/>
              <a:defRPr/>
            </a:pPr>
            <a:r>
              <a:rPr lang="en-US" sz="3200" dirty="0" smtClean="0">
                <a:latin typeface="Adobe Gothic Std B" pitchFamily="34" charset="-128"/>
                <a:ea typeface="Adobe Gothic Std B" pitchFamily="34" charset="-128"/>
              </a:rPr>
              <a:t>Create a more populated &amp; active  campus</a:t>
            </a:r>
          </a:p>
          <a:p>
            <a:pPr marL="342900" marR="0" lvl="0" indent="-342900" algn="l" defTabSz="914400" rtl="0" eaLnBrk="1" fontAlgn="base" latinLnBrk="0" hangingPunct="1">
              <a:lnSpc>
                <a:spcPct val="100000"/>
              </a:lnSpc>
              <a:spcBef>
                <a:spcPct val="20000"/>
              </a:spcBef>
              <a:spcAft>
                <a:spcPts val="0"/>
              </a:spcAft>
              <a:buClr>
                <a:schemeClr val="accent1"/>
              </a:buClr>
              <a:buSzPct val="70000"/>
              <a:tabLst/>
              <a:defRPr/>
            </a:pPr>
            <a:endParaRPr lang="en-US" sz="3200" dirty="0" smtClean="0">
              <a:latin typeface="Adobe Gothic Std B" pitchFamily="34" charset="-128"/>
              <a:ea typeface="Adobe Gothic Std B" pitchFamily="34" charset="-128"/>
            </a:endParaRPr>
          </a:p>
          <a:p>
            <a:pPr marL="342900" marR="0" lvl="0" indent="-342900" algn="l" defTabSz="914400" rtl="0" eaLnBrk="1" fontAlgn="base" latinLnBrk="0" hangingPunct="1">
              <a:lnSpc>
                <a:spcPct val="100000"/>
              </a:lnSpc>
              <a:spcBef>
                <a:spcPct val="20000"/>
              </a:spcBef>
              <a:spcAft>
                <a:spcPts val="0"/>
              </a:spcAft>
              <a:buClr>
                <a:schemeClr val="accent1"/>
              </a:buClr>
              <a:buSzPct val="70000"/>
              <a:buFont typeface="Wingdings 2"/>
              <a:buChar char=""/>
              <a:tabLst/>
              <a:defRPr/>
            </a:pPr>
            <a:r>
              <a:rPr lang="en-US" sz="3200" dirty="0" smtClean="0">
                <a:latin typeface="Adobe Gothic Std B" pitchFamily="34" charset="-128"/>
                <a:ea typeface="Adobe Gothic Std B" pitchFamily="34" charset="-128"/>
              </a:rPr>
              <a:t>Interactive 3D Dorm Room</a:t>
            </a:r>
          </a:p>
          <a:p>
            <a:pPr marL="342900" marR="0" lvl="0" indent="-342900" algn="l" defTabSz="914400" rtl="0" eaLnBrk="1" fontAlgn="base" latinLnBrk="0" hangingPunct="1">
              <a:lnSpc>
                <a:spcPct val="100000"/>
              </a:lnSpc>
              <a:spcBef>
                <a:spcPct val="20000"/>
              </a:spcBef>
              <a:spcAft>
                <a:spcPts val="0"/>
              </a:spcAft>
              <a:buClr>
                <a:schemeClr val="accent1"/>
              </a:buClr>
              <a:buSzPct val="70000"/>
              <a:buFont typeface="Wingdings 2"/>
              <a:buChar char=""/>
              <a:tabLst/>
              <a:defRPr/>
            </a:pPr>
            <a:endParaRPr lang="en-US" sz="3200" dirty="0" smtClean="0">
              <a:latin typeface="Adobe Gothic Std B" pitchFamily="34" charset="-128"/>
              <a:ea typeface="Adobe Gothic Std B" pitchFamily="34" charset="-128"/>
            </a:endParaRPr>
          </a:p>
          <a:p>
            <a:pPr marL="342900" marR="0" lvl="0" indent="-342900" algn="l" defTabSz="914400" rtl="0" eaLnBrk="1" fontAlgn="base" latinLnBrk="0" hangingPunct="1">
              <a:lnSpc>
                <a:spcPct val="100000"/>
              </a:lnSpc>
              <a:spcBef>
                <a:spcPct val="20000"/>
              </a:spcBef>
              <a:spcAft>
                <a:spcPts val="0"/>
              </a:spcAft>
              <a:buClr>
                <a:schemeClr val="accent1"/>
              </a:buClr>
              <a:buSzPct val="70000"/>
              <a:buFont typeface="Wingdings 2"/>
              <a:buChar char=""/>
              <a:tabLst/>
              <a:defRPr/>
            </a:pPr>
            <a:r>
              <a:rPr lang="en-US" sz="3200" dirty="0" smtClean="0">
                <a:latin typeface="Adobe Gothic Std B" pitchFamily="34" charset="-128"/>
                <a:ea typeface="Adobe Gothic Std B" pitchFamily="34" charset="-128"/>
              </a:rPr>
              <a:t>Mobile Version</a:t>
            </a:r>
          </a:p>
          <a:p>
            <a:pPr marL="342900" marR="0" lvl="0" indent="-342900" algn="l" defTabSz="914400" rtl="0" eaLnBrk="1" fontAlgn="base" latinLnBrk="0" hangingPunct="1">
              <a:lnSpc>
                <a:spcPct val="100000"/>
              </a:lnSpc>
              <a:spcBef>
                <a:spcPct val="20000"/>
              </a:spcBef>
              <a:spcAft>
                <a:spcPts val="0"/>
              </a:spcAft>
              <a:buClr>
                <a:schemeClr val="accent1"/>
              </a:buClr>
              <a:buSzPct val="70000"/>
              <a:tabLst/>
              <a:defRPr/>
            </a:pPr>
            <a:endParaRPr lang="en-US" sz="3200" dirty="0" smtClean="0">
              <a:latin typeface="Adobe Gothic Std B" pitchFamily="34" charset="-128"/>
              <a:ea typeface="Adobe Gothic Std B" pitchFamily="34" charset="-128"/>
            </a:endParaRPr>
          </a:p>
          <a:p>
            <a:pPr marL="342900" marR="0" lvl="0" indent="-342900" algn="l" defTabSz="914400" rtl="0" eaLnBrk="1" fontAlgn="base" latinLnBrk="0" hangingPunct="1">
              <a:lnSpc>
                <a:spcPct val="100000"/>
              </a:lnSpc>
              <a:spcBef>
                <a:spcPct val="20000"/>
              </a:spcBef>
              <a:spcAft>
                <a:spcPts val="0"/>
              </a:spcAft>
              <a:buClr>
                <a:schemeClr val="accent1"/>
              </a:buClr>
              <a:buSzPct val="70000"/>
              <a:buFont typeface="Wingdings 2"/>
              <a:buChar char=""/>
              <a:tabLst/>
              <a:defRPr/>
            </a:pPr>
            <a:r>
              <a:rPr lang="en-US" sz="3200" dirty="0" smtClean="0">
                <a:latin typeface="Adobe Gothic Std B" pitchFamily="34" charset="-128"/>
                <a:ea typeface="Adobe Gothic Std B" pitchFamily="34" charset="-128"/>
              </a:rPr>
              <a:t>Card Game</a:t>
            </a:r>
          </a:p>
        </p:txBody>
      </p:sp>
      <p:pic>
        <p:nvPicPr>
          <p:cNvPr id="12290" name="Picture 2" descr="X:\My Dropbox\studioAshare\Broncoland\_Educause\title_TheFuture.png"/>
          <p:cNvPicPr>
            <a:picLocks noChangeAspect="1" noChangeArrowheads="1"/>
          </p:cNvPicPr>
          <p:nvPr/>
        </p:nvPicPr>
        <p:blipFill>
          <a:blip r:embed="rId6" cstate="print"/>
          <a:srcRect/>
          <a:stretch>
            <a:fillRect/>
          </a:stretch>
        </p:blipFill>
        <p:spPr bwMode="auto">
          <a:xfrm>
            <a:off x="990600" y="228600"/>
            <a:ext cx="7621587" cy="126682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8"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sp>
        <p:nvSpPr>
          <p:cNvPr id="6" name="Content Placeholder 2"/>
          <p:cNvSpPr txBox="1">
            <a:spLocks/>
          </p:cNvSpPr>
          <p:nvPr/>
        </p:nvSpPr>
        <p:spPr>
          <a:xfrm>
            <a:off x="228600" y="2667000"/>
            <a:ext cx="6019800" cy="914400"/>
          </a:xfrm>
          <a:prstGeom prst="rect">
            <a:avLst/>
          </a:prstGeom>
        </p:spPr>
        <p:txBody>
          <a:bodyPr vert="horz">
            <a:normAutofit/>
          </a:bodyPr>
          <a:lstStyle/>
          <a:p>
            <a:pPr marL="342900" marR="0" lvl="0" indent="-342900" algn="l" defTabSz="914400" rtl="0" eaLnBrk="1" fontAlgn="base" latinLnBrk="0" hangingPunct="1">
              <a:lnSpc>
                <a:spcPct val="100000"/>
              </a:lnSpc>
              <a:spcBef>
                <a:spcPct val="20000"/>
              </a:spcBef>
              <a:spcAft>
                <a:spcPts val="0"/>
              </a:spcAft>
              <a:buClr>
                <a:schemeClr val="accent1"/>
              </a:buClr>
              <a:buSzPct val="70000"/>
              <a:tabLst/>
              <a:defRPr/>
            </a:pPr>
            <a:r>
              <a:rPr lang="en-US" sz="2800" dirty="0" smtClean="0">
                <a:latin typeface="Adobe Gothic Std B" pitchFamily="34" charset="-128"/>
                <a:ea typeface="Adobe Gothic Std B" pitchFamily="34" charset="-128"/>
              </a:rPr>
              <a:t>kevin.abbott@wmich.edu</a:t>
            </a:r>
            <a:endParaRPr lang="en-US" sz="2800" noProof="0" dirty="0" smtClean="0">
              <a:latin typeface="Adobe Gothic Std B" pitchFamily="34" charset="-128"/>
              <a:ea typeface="Adobe Gothic Std B" pitchFamily="34" charset="-128"/>
            </a:endParaRPr>
          </a:p>
        </p:txBody>
      </p:sp>
      <p:pic>
        <p:nvPicPr>
          <p:cNvPr id="13314" name="Picture 2" descr="X:\My Dropbox\studioAshare\Broncoland\_Educause\title_ThankYou.png"/>
          <p:cNvPicPr>
            <a:picLocks noChangeAspect="1" noChangeArrowheads="1"/>
          </p:cNvPicPr>
          <p:nvPr/>
        </p:nvPicPr>
        <p:blipFill>
          <a:blip r:embed="rId6" cstate="print"/>
          <a:srcRect/>
          <a:stretch>
            <a:fillRect/>
          </a:stretch>
        </p:blipFill>
        <p:spPr bwMode="auto">
          <a:xfrm>
            <a:off x="609600" y="228600"/>
            <a:ext cx="7621588" cy="1266825"/>
          </a:xfrm>
          <a:prstGeom prst="rect">
            <a:avLst/>
          </a:prstGeom>
          <a:noFill/>
        </p:spPr>
      </p:pic>
      <p:sp>
        <p:nvSpPr>
          <p:cNvPr id="9" name="Content Placeholder 2"/>
          <p:cNvSpPr txBox="1">
            <a:spLocks/>
          </p:cNvSpPr>
          <p:nvPr/>
        </p:nvSpPr>
        <p:spPr>
          <a:xfrm>
            <a:off x="228600" y="3733800"/>
            <a:ext cx="7239000" cy="914400"/>
          </a:xfrm>
          <a:prstGeom prst="rect">
            <a:avLst/>
          </a:prstGeom>
        </p:spPr>
        <p:txBody>
          <a:bodyPr vert="horz">
            <a:normAutofit/>
          </a:bodyPr>
          <a:lstStyle/>
          <a:p>
            <a:pPr marL="342900" marR="0" lvl="0" indent="-342900" algn="l" defTabSz="914400" rtl="0" eaLnBrk="1" fontAlgn="base" latinLnBrk="0" hangingPunct="1">
              <a:lnSpc>
                <a:spcPct val="100000"/>
              </a:lnSpc>
              <a:spcBef>
                <a:spcPct val="20000"/>
              </a:spcBef>
              <a:spcAft>
                <a:spcPts val="0"/>
              </a:spcAft>
              <a:buClr>
                <a:schemeClr val="accent1"/>
              </a:buClr>
              <a:buSzPct val="70000"/>
              <a:tabLst/>
              <a:defRPr/>
            </a:pPr>
            <a:r>
              <a:rPr lang="en-US" sz="2800" dirty="0" smtClean="0">
                <a:latin typeface="Adobe Gothic Std B" pitchFamily="34" charset="-128"/>
                <a:ea typeface="Adobe Gothic Std B" pitchFamily="34" charset="-128"/>
              </a:rPr>
              <a:t>www.wmich.edu/broncoland</a:t>
            </a:r>
            <a:endParaRPr lang="en-US" sz="2800" noProof="0" dirty="0" smtClean="0">
              <a:latin typeface="Adobe Gothic Std B" pitchFamily="34" charset="-128"/>
              <a:ea typeface="Adobe Gothic Std B" pitchFamily="34" charset="-128"/>
            </a:endParaRPr>
          </a:p>
        </p:txBody>
      </p:sp>
      <p:pic>
        <p:nvPicPr>
          <p:cNvPr id="11266" name="Picture 2" descr="X:\My Dropbox\studioAshare\Broncoland\_Educause\Characters_Montage_withShadow.png"/>
          <p:cNvPicPr>
            <a:picLocks noChangeAspect="1" noChangeArrowheads="1"/>
          </p:cNvPicPr>
          <p:nvPr/>
        </p:nvPicPr>
        <p:blipFill>
          <a:blip r:embed="rId7" cstate="print"/>
          <a:srcRect/>
          <a:stretch>
            <a:fillRect/>
          </a:stretch>
        </p:blipFill>
        <p:spPr bwMode="auto">
          <a:xfrm>
            <a:off x="5334000" y="1524000"/>
            <a:ext cx="4134178" cy="4912000"/>
          </a:xfrm>
          <a:prstGeom prst="rect">
            <a:avLst/>
          </a:prstGeom>
          <a:noFill/>
        </p:spPr>
      </p:pic>
      <p:sp>
        <p:nvSpPr>
          <p:cNvPr id="10" name="Content Placeholder 9"/>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8"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sp>
        <p:nvSpPr>
          <p:cNvPr id="6" name="Content Placeholder 2"/>
          <p:cNvSpPr txBox="1">
            <a:spLocks/>
          </p:cNvSpPr>
          <p:nvPr/>
        </p:nvSpPr>
        <p:spPr>
          <a:xfrm>
            <a:off x="228600" y="2667000"/>
            <a:ext cx="6019800" cy="914400"/>
          </a:xfrm>
          <a:prstGeom prst="rect">
            <a:avLst/>
          </a:prstGeom>
        </p:spPr>
        <p:txBody>
          <a:bodyPr vert="horz">
            <a:normAutofit/>
          </a:bodyPr>
          <a:lstStyle/>
          <a:p>
            <a:pPr marL="342900" marR="0" lvl="0" indent="-342900" algn="l" defTabSz="914400" rtl="0" eaLnBrk="1" fontAlgn="base" latinLnBrk="0" hangingPunct="1">
              <a:lnSpc>
                <a:spcPct val="100000"/>
              </a:lnSpc>
              <a:spcBef>
                <a:spcPct val="20000"/>
              </a:spcBef>
              <a:spcAft>
                <a:spcPts val="0"/>
              </a:spcAft>
              <a:buClr>
                <a:schemeClr val="accent1"/>
              </a:buClr>
              <a:buSzPct val="70000"/>
              <a:tabLst/>
              <a:defRPr/>
            </a:pPr>
            <a:r>
              <a:rPr lang="en-US" sz="2800" dirty="0" smtClean="0">
                <a:latin typeface="Adobe Gothic Std B" pitchFamily="34" charset="-128"/>
                <a:ea typeface="Adobe Gothic Std B" pitchFamily="34" charset="-128"/>
              </a:rPr>
              <a:t>kevin.abbott@wmich.edu</a:t>
            </a:r>
            <a:endParaRPr lang="en-US" sz="2800" noProof="0" dirty="0" smtClean="0">
              <a:latin typeface="Adobe Gothic Std B" pitchFamily="34" charset="-128"/>
              <a:ea typeface="Adobe Gothic Std B" pitchFamily="34" charset="-128"/>
            </a:endParaRPr>
          </a:p>
        </p:txBody>
      </p:sp>
      <p:pic>
        <p:nvPicPr>
          <p:cNvPr id="13314" name="Picture 2" descr="X:\My Dropbox\studioAshare\Broncoland\_Educause\title_ThankYou.png"/>
          <p:cNvPicPr>
            <a:picLocks noChangeAspect="1" noChangeArrowheads="1"/>
          </p:cNvPicPr>
          <p:nvPr/>
        </p:nvPicPr>
        <p:blipFill>
          <a:blip r:embed="rId6" cstate="print"/>
          <a:srcRect/>
          <a:stretch>
            <a:fillRect/>
          </a:stretch>
        </p:blipFill>
        <p:spPr bwMode="auto">
          <a:xfrm>
            <a:off x="609600" y="228600"/>
            <a:ext cx="7621588" cy="1266825"/>
          </a:xfrm>
          <a:prstGeom prst="rect">
            <a:avLst/>
          </a:prstGeom>
          <a:noFill/>
        </p:spPr>
      </p:pic>
      <p:sp>
        <p:nvSpPr>
          <p:cNvPr id="9" name="Content Placeholder 2"/>
          <p:cNvSpPr txBox="1">
            <a:spLocks/>
          </p:cNvSpPr>
          <p:nvPr/>
        </p:nvSpPr>
        <p:spPr>
          <a:xfrm>
            <a:off x="228600" y="3733800"/>
            <a:ext cx="7239000" cy="914400"/>
          </a:xfrm>
          <a:prstGeom prst="rect">
            <a:avLst/>
          </a:prstGeom>
        </p:spPr>
        <p:txBody>
          <a:bodyPr vert="horz">
            <a:normAutofit/>
          </a:bodyPr>
          <a:lstStyle/>
          <a:p>
            <a:pPr marL="342900" marR="0" lvl="0" indent="-342900" algn="l" defTabSz="914400" rtl="0" eaLnBrk="1" fontAlgn="base" latinLnBrk="0" hangingPunct="1">
              <a:lnSpc>
                <a:spcPct val="100000"/>
              </a:lnSpc>
              <a:spcBef>
                <a:spcPct val="20000"/>
              </a:spcBef>
              <a:spcAft>
                <a:spcPts val="0"/>
              </a:spcAft>
              <a:buClr>
                <a:schemeClr val="accent1"/>
              </a:buClr>
              <a:buSzPct val="70000"/>
              <a:tabLst/>
              <a:defRPr/>
            </a:pPr>
            <a:r>
              <a:rPr lang="en-US" sz="2800" dirty="0" smtClean="0">
                <a:latin typeface="Adobe Gothic Std B" pitchFamily="34" charset="-128"/>
                <a:ea typeface="Adobe Gothic Std B" pitchFamily="34" charset="-128"/>
              </a:rPr>
              <a:t>www.wmich.edu/broncoland</a:t>
            </a:r>
            <a:endParaRPr lang="en-US" sz="2800" noProof="0" dirty="0" smtClean="0">
              <a:latin typeface="Adobe Gothic Std B" pitchFamily="34" charset="-128"/>
              <a:ea typeface="Adobe Gothic Std B" pitchFamily="34" charset="-128"/>
            </a:endParaRPr>
          </a:p>
        </p:txBody>
      </p:sp>
      <p:pic>
        <p:nvPicPr>
          <p:cNvPr id="11266" name="Picture 2" descr="X:\My Dropbox\studioAshare\Broncoland\_Educause\Characters_Montage_withShadow.png"/>
          <p:cNvPicPr>
            <a:picLocks noChangeAspect="1" noChangeArrowheads="1"/>
          </p:cNvPicPr>
          <p:nvPr/>
        </p:nvPicPr>
        <p:blipFill>
          <a:blip r:embed="rId7" cstate="print"/>
          <a:srcRect/>
          <a:stretch>
            <a:fillRect/>
          </a:stretch>
        </p:blipFill>
        <p:spPr bwMode="auto">
          <a:xfrm>
            <a:off x="5334000" y="1524000"/>
            <a:ext cx="4134178" cy="4912000"/>
          </a:xfrm>
          <a:prstGeom prst="rect">
            <a:avLst/>
          </a:prstGeom>
          <a:noFill/>
        </p:spPr>
      </p:pic>
      <p:sp>
        <p:nvSpPr>
          <p:cNvPr id="10" name="Content Placeholder 9"/>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6"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pic>
        <p:nvPicPr>
          <p:cNvPr id="2" name="Picture 2" descr="X:\My Dropbox\studioAshare\Broncoland\_Educause\pretzl.png"/>
          <p:cNvPicPr>
            <a:picLocks noChangeAspect="1" noChangeArrowheads="1"/>
          </p:cNvPicPr>
          <p:nvPr/>
        </p:nvPicPr>
        <p:blipFill>
          <a:blip r:embed="rId5" cstate="print"/>
          <a:srcRect/>
          <a:stretch>
            <a:fillRect/>
          </a:stretch>
        </p:blipFill>
        <p:spPr bwMode="auto">
          <a:xfrm rot="1392444">
            <a:off x="6149505" y="3408219"/>
            <a:ext cx="3178891" cy="2810809"/>
          </a:xfrm>
          <a:prstGeom prst="rect">
            <a:avLst/>
          </a:prstGeom>
          <a:noFill/>
        </p:spPr>
      </p:pic>
      <p:sp>
        <p:nvSpPr>
          <p:cNvPr id="3" name="Content Placeholder 2"/>
          <p:cNvSpPr>
            <a:spLocks noGrp="1"/>
          </p:cNvSpPr>
          <p:nvPr>
            <p:ph idx="1"/>
          </p:nvPr>
        </p:nvSpPr>
        <p:spPr>
          <a:xfrm>
            <a:off x="533400" y="1828800"/>
            <a:ext cx="8382000" cy="4525963"/>
          </a:xfrm>
        </p:spPr>
        <p:txBody>
          <a:bodyPr>
            <a:normAutofit lnSpcReduction="10000"/>
          </a:bodyPr>
          <a:lstStyle/>
          <a:p>
            <a:pPr fontAlgn="base"/>
            <a:r>
              <a:rPr lang="en-US" dirty="0" smtClean="0">
                <a:solidFill>
                  <a:schemeClr val="tx1"/>
                </a:solidFill>
                <a:latin typeface="Adobe Gothic Std B" pitchFamily="34" charset="-128"/>
                <a:ea typeface="Adobe Gothic Std B" pitchFamily="34" charset="-128"/>
              </a:rPr>
              <a:t>Games are a media that students are already engaged with</a:t>
            </a:r>
          </a:p>
          <a:p>
            <a:pPr fontAlgn="base"/>
            <a:endParaRPr lang="en-US" dirty="0">
              <a:solidFill>
                <a:schemeClr val="tx1"/>
              </a:solidFill>
              <a:latin typeface="Adobe Gothic Std B" pitchFamily="34" charset="-128"/>
              <a:ea typeface="Adobe Gothic Std B" pitchFamily="34" charset="-128"/>
            </a:endParaRPr>
          </a:p>
          <a:p>
            <a:pPr fontAlgn="base"/>
            <a:r>
              <a:rPr lang="en-US" dirty="0" smtClean="0">
                <a:solidFill>
                  <a:schemeClr val="tx1"/>
                </a:solidFill>
                <a:latin typeface="Adobe Gothic Std B" pitchFamily="34" charset="-128"/>
                <a:ea typeface="Adobe Gothic Std B" pitchFamily="34" charset="-128"/>
              </a:rPr>
              <a:t>Learning through experience</a:t>
            </a:r>
          </a:p>
          <a:p>
            <a:pPr fontAlgn="base"/>
            <a:endParaRPr lang="en-US" dirty="0">
              <a:solidFill>
                <a:schemeClr val="tx1"/>
              </a:solidFill>
              <a:latin typeface="Adobe Gothic Std B" pitchFamily="34" charset="-128"/>
              <a:ea typeface="Adobe Gothic Std B" pitchFamily="34" charset="-128"/>
            </a:endParaRPr>
          </a:p>
          <a:p>
            <a:pPr fontAlgn="base"/>
            <a:r>
              <a:rPr lang="en-US" dirty="0" smtClean="0">
                <a:solidFill>
                  <a:schemeClr val="tx1"/>
                </a:solidFill>
                <a:latin typeface="Adobe Gothic Std B" pitchFamily="34" charset="-128"/>
                <a:ea typeface="Adobe Gothic Std B" pitchFamily="34" charset="-128"/>
              </a:rPr>
              <a:t>A safe environment to fail in</a:t>
            </a:r>
          </a:p>
          <a:p>
            <a:pPr fontAlgn="base"/>
            <a:endParaRPr lang="en-US" dirty="0" smtClean="0">
              <a:solidFill>
                <a:schemeClr val="tx1"/>
              </a:solidFill>
              <a:latin typeface="Adobe Gothic Std B" pitchFamily="34" charset="-128"/>
              <a:ea typeface="Adobe Gothic Std B" pitchFamily="34" charset="-128"/>
            </a:endParaRPr>
          </a:p>
          <a:p>
            <a:r>
              <a:rPr lang="en-US" dirty="0" smtClean="0">
                <a:solidFill>
                  <a:schemeClr val="tx1"/>
                </a:solidFill>
                <a:latin typeface="Adobe Gothic Std B" pitchFamily="34" charset="-128"/>
                <a:ea typeface="Adobe Gothic Std B" pitchFamily="34" charset="-128"/>
              </a:rPr>
              <a:t>Projects a positive image</a:t>
            </a:r>
            <a:endParaRPr lang="en-US" dirty="0">
              <a:solidFill>
                <a:schemeClr val="tx1"/>
              </a:solidFill>
            </a:endParaRPr>
          </a:p>
        </p:txBody>
      </p:sp>
      <p:pic>
        <p:nvPicPr>
          <p:cNvPr id="4" name="Picture 2" descr="X:\My Dropbox\studioAshare\Broncoland\_Educause\buster_head_badge.png"/>
          <p:cNvPicPr>
            <a:picLocks noChangeAspect="1" noChangeArrowheads="1"/>
          </p:cNvPicPr>
          <p:nvPr/>
        </p:nvPicPr>
        <p:blipFill>
          <a:blip r:embed="rId6" cstate="print"/>
          <a:srcRect/>
          <a:stretch>
            <a:fillRect/>
          </a:stretch>
        </p:blipFill>
        <p:spPr bwMode="auto">
          <a:xfrm>
            <a:off x="0" y="152400"/>
            <a:ext cx="1600200" cy="1600200"/>
          </a:xfrm>
          <a:prstGeom prst="rect">
            <a:avLst/>
          </a:prstGeom>
          <a:noFill/>
        </p:spPr>
      </p:pic>
      <p:pic>
        <p:nvPicPr>
          <p:cNvPr id="2050" name="Picture 2" descr="X:\My Dropbox\studioAshare\Broncoland\_Educause\title_WhyCreateAGame.png"/>
          <p:cNvPicPr>
            <a:picLocks noChangeAspect="1" noChangeArrowheads="1"/>
          </p:cNvPicPr>
          <p:nvPr/>
        </p:nvPicPr>
        <p:blipFill>
          <a:blip r:embed="rId7" cstate="print"/>
          <a:srcRect/>
          <a:stretch>
            <a:fillRect/>
          </a:stretch>
        </p:blipFill>
        <p:spPr bwMode="auto">
          <a:xfrm>
            <a:off x="1522412" y="304800"/>
            <a:ext cx="7621588" cy="12668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8"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pic>
        <p:nvPicPr>
          <p:cNvPr id="3075" name="Picture 3" descr="X:\My Dropbox\studioAshare\Broncoland\_Educause\Steve.png"/>
          <p:cNvPicPr>
            <a:picLocks noChangeAspect="1" noChangeArrowheads="1"/>
          </p:cNvPicPr>
          <p:nvPr/>
        </p:nvPicPr>
        <p:blipFill>
          <a:blip r:embed="rId5" cstate="print"/>
          <a:srcRect/>
          <a:stretch>
            <a:fillRect/>
          </a:stretch>
        </p:blipFill>
        <p:spPr bwMode="auto">
          <a:xfrm rot="16200000">
            <a:off x="6963687" y="2789914"/>
            <a:ext cx="2362200" cy="2116373"/>
          </a:xfrm>
          <a:prstGeom prst="rect">
            <a:avLst/>
          </a:prstGeom>
          <a:noFill/>
        </p:spPr>
      </p:pic>
      <p:sp>
        <p:nvSpPr>
          <p:cNvPr id="3" name="Content Placeholder 2"/>
          <p:cNvSpPr>
            <a:spLocks noGrp="1"/>
          </p:cNvSpPr>
          <p:nvPr>
            <p:ph idx="1"/>
          </p:nvPr>
        </p:nvSpPr>
        <p:spPr>
          <a:xfrm>
            <a:off x="533400" y="1905000"/>
            <a:ext cx="8229600" cy="4525963"/>
          </a:xfrm>
        </p:spPr>
        <p:txBody>
          <a:bodyPr>
            <a:normAutofit fontScale="85000" lnSpcReduction="10000"/>
          </a:bodyPr>
          <a:lstStyle/>
          <a:p>
            <a:pPr fontAlgn="base"/>
            <a:r>
              <a:rPr lang="en-US" sz="3000" dirty="0">
                <a:solidFill>
                  <a:schemeClr val="tx1"/>
                </a:solidFill>
                <a:latin typeface="Adobe Gothic Std B" pitchFamily="34" charset="-128"/>
                <a:ea typeface="Adobe Gothic Std B" pitchFamily="34" charset="-128"/>
              </a:rPr>
              <a:t>Help students </a:t>
            </a:r>
            <a:r>
              <a:rPr lang="en-US" sz="3000" dirty="0" smtClean="0">
                <a:solidFill>
                  <a:schemeClr val="tx1"/>
                </a:solidFill>
                <a:latin typeface="Adobe Gothic Std B" pitchFamily="34" charset="-128"/>
                <a:ea typeface="Adobe Gothic Std B" pitchFamily="34" charset="-128"/>
              </a:rPr>
              <a:t>excel when they arrive and avoid common first-semester pitfalls.</a:t>
            </a:r>
          </a:p>
          <a:p>
            <a:pPr fontAlgn="base"/>
            <a:endParaRPr lang="en-US" sz="3000" dirty="0">
              <a:solidFill>
                <a:schemeClr val="tx1"/>
              </a:solidFill>
              <a:latin typeface="Adobe Gothic Std B" pitchFamily="34" charset="-128"/>
              <a:ea typeface="Adobe Gothic Std B" pitchFamily="34" charset="-128"/>
            </a:endParaRPr>
          </a:p>
          <a:p>
            <a:pPr fontAlgn="base"/>
            <a:r>
              <a:rPr lang="en-US" sz="3000" dirty="0">
                <a:solidFill>
                  <a:schemeClr val="tx1"/>
                </a:solidFill>
                <a:latin typeface="Adobe Gothic Std B" pitchFamily="34" charset="-128"/>
                <a:ea typeface="Adobe Gothic Std B" pitchFamily="34" charset="-128"/>
              </a:rPr>
              <a:t>Give them an understanding of the primary mechanics of </a:t>
            </a:r>
            <a:r>
              <a:rPr lang="en-US" sz="3000" dirty="0" smtClean="0">
                <a:solidFill>
                  <a:schemeClr val="tx1"/>
                </a:solidFill>
                <a:latin typeface="Adobe Gothic Std B" pitchFamily="34" charset="-128"/>
                <a:ea typeface="Adobe Gothic Std B" pitchFamily="34" charset="-128"/>
              </a:rPr>
              <a:t>college.</a:t>
            </a:r>
          </a:p>
          <a:p>
            <a:pPr fontAlgn="base"/>
            <a:endParaRPr lang="en-US" sz="3000" dirty="0">
              <a:solidFill>
                <a:schemeClr val="tx1"/>
              </a:solidFill>
              <a:latin typeface="Adobe Gothic Std B" pitchFamily="34" charset="-128"/>
              <a:ea typeface="Adobe Gothic Std B" pitchFamily="34" charset="-128"/>
            </a:endParaRPr>
          </a:p>
          <a:p>
            <a:pPr fontAlgn="base"/>
            <a:r>
              <a:rPr lang="en-US" sz="3000" dirty="0" smtClean="0">
                <a:solidFill>
                  <a:schemeClr val="tx1"/>
                </a:solidFill>
                <a:latin typeface="Adobe Gothic Std B" pitchFamily="34" charset="-128"/>
                <a:ea typeface="Adobe Gothic Std B" pitchFamily="34" charset="-128"/>
              </a:rPr>
              <a:t>Allow them to experience </a:t>
            </a:r>
            <a:r>
              <a:rPr lang="en-US" sz="3000" dirty="0">
                <a:solidFill>
                  <a:schemeClr val="tx1"/>
                </a:solidFill>
                <a:latin typeface="Adobe Gothic Std B" pitchFamily="34" charset="-128"/>
                <a:ea typeface="Adobe Gothic Std B" pitchFamily="34" charset="-128"/>
              </a:rPr>
              <a:t>common </a:t>
            </a:r>
            <a:r>
              <a:rPr lang="en-US" sz="3000" dirty="0" smtClean="0">
                <a:solidFill>
                  <a:schemeClr val="tx1"/>
                </a:solidFill>
                <a:latin typeface="Adobe Gothic Std B" pitchFamily="34" charset="-128"/>
                <a:ea typeface="Adobe Gothic Std B" pitchFamily="34" charset="-128"/>
              </a:rPr>
              <a:t>problems they may face, and show then which campus services  can help them solve those problems</a:t>
            </a:r>
          </a:p>
          <a:p>
            <a:pPr fontAlgn="base"/>
            <a:endParaRPr lang="en-US" sz="3000" dirty="0" smtClean="0">
              <a:solidFill>
                <a:schemeClr val="tx1"/>
              </a:solidFill>
              <a:latin typeface="Adobe Gothic Std B" pitchFamily="34" charset="-128"/>
              <a:ea typeface="Adobe Gothic Std B" pitchFamily="34" charset="-128"/>
            </a:endParaRPr>
          </a:p>
          <a:p>
            <a:pPr fontAlgn="base"/>
            <a:r>
              <a:rPr lang="en-US" sz="3000" dirty="0" smtClean="0">
                <a:solidFill>
                  <a:schemeClr val="tx1"/>
                </a:solidFill>
                <a:latin typeface="Adobe Gothic Std B" pitchFamily="34" charset="-128"/>
                <a:ea typeface="Adobe Gothic Std B" pitchFamily="34" charset="-128"/>
              </a:rPr>
              <a:t>Help  them to feel comfortable with our campus</a:t>
            </a:r>
            <a:endParaRPr lang="en-US" sz="3000" dirty="0" smtClean="0">
              <a:latin typeface="Adobe Gothic Std B" pitchFamily="34" charset="-128"/>
              <a:ea typeface="Adobe Gothic Std B" pitchFamily="34" charset="-128"/>
            </a:endParaRPr>
          </a:p>
        </p:txBody>
      </p:sp>
      <p:pic>
        <p:nvPicPr>
          <p:cNvPr id="4" name="Picture 2" descr="X:\My Dropbox\studioAshare\Broncoland\_Educause\buster_head_badge.png"/>
          <p:cNvPicPr>
            <a:picLocks noChangeAspect="1" noChangeArrowheads="1"/>
          </p:cNvPicPr>
          <p:nvPr/>
        </p:nvPicPr>
        <p:blipFill>
          <a:blip r:embed="rId6" cstate="print"/>
          <a:srcRect/>
          <a:stretch>
            <a:fillRect/>
          </a:stretch>
        </p:blipFill>
        <p:spPr bwMode="auto">
          <a:xfrm>
            <a:off x="0" y="152400"/>
            <a:ext cx="1600200" cy="1600200"/>
          </a:xfrm>
          <a:prstGeom prst="rect">
            <a:avLst/>
          </a:prstGeom>
          <a:noFill/>
        </p:spPr>
      </p:pic>
      <p:sp>
        <p:nvSpPr>
          <p:cNvPr id="6" name="Title 5"/>
          <p:cNvSpPr>
            <a:spLocks noGrp="1"/>
          </p:cNvSpPr>
          <p:nvPr>
            <p:ph type="title"/>
          </p:nvPr>
        </p:nvSpPr>
        <p:spPr>
          <a:xfrm>
            <a:off x="457200" y="-1981200"/>
            <a:ext cx="8686800" cy="838200"/>
          </a:xfrm>
        </p:spPr>
        <p:txBody>
          <a:bodyPr/>
          <a:lstStyle/>
          <a:p>
            <a:endParaRPr lang="en-US" dirty="0"/>
          </a:p>
        </p:txBody>
      </p:sp>
      <p:pic>
        <p:nvPicPr>
          <p:cNvPr id="3074" name="Picture 2" descr="X:\My Dropbox\studioAshare\Broncoland\_Educause\title_GoalsOfBroncoland.png"/>
          <p:cNvPicPr>
            <a:picLocks noChangeAspect="1" noChangeArrowheads="1"/>
          </p:cNvPicPr>
          <p:nvPr/>
        </p:nvPicPr>
        <p:blipFill>
          <a:blip r:embed="rId7" cstate="print"/>
          <a:srcRect/>
          <a:stretch>
            <a:fillRect/>
          </a:stretch>
        </p:blipFill>
        <p:spPr bwMode="auto">
          <a:xfrm>
            <a:off x="1293813" y="228600"/>
            <a:ext cx="7621587" cy="126682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wabbott\Documents\My Dropbox\studioAshare\Broncoland\_Educause\Backgrounds\light parchment.jpg"/>
          <p:cNvPicPr>
            <a:picLocks noChangeAspect="1" noChangeArrowheads="1"/>
          </p:cNvPicPr>
          <p:nvPr/>
        </p:nvPicPr>
        <p:blipFill>
          <a:blip r:embed="rId2" cstate="print"/>
          <a:srcRect/>
          <a:stretch>
            <a:fillRect/>
          </a:stretch>
        </p:blipFill>
        <p:spPr bwMode="auto">
          <a:xfrm>
            <a:off x="-990600" y="0"/>
            <a:ext cx="10564285" cy="6858000"/>
          </a:xfrm>
          <a:prstGeom prst="rect">
            <a:avLst/>
          </a:prstGeom>
          <a:noFill/>
        </p:spPr>
      </p:pic>
      <p:pic>
        <p:nvPicPr>
          <p:cNvPr id="6" name="Picture 4" descr="X:\My Dropbox\studioAshare\Broncoland\_Educause\Seal_Dim.png"/>
          <p:cNvPicPr>
            <a:picLocks noChangeAspect="1" noChangeArrowheads="1"/>
          </p:cNvPicPr>
          <p:nvPr/>
        </p:nvPicPr>
        <p:blipFill>
          <a:blip r:embed="rId3"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09600" y="1524000"/>
            <a:ext cx="8686800" cy="4525963"/>
          </a:xfrm>
        </p:spPr>
        <p:txBody>
          <a:bodyPr>
            <a:normAutofit fontScale="85000" lnSpcReduction="20000"/>
          </a:bodyPr>
          <a:lstStyle/>
          <a:p>
            <a:endParaRPr lang="en-US" dirty="0" smtClean="0">
              <a:latin typeface="Museo Slab 900" pitchFamily="50" charset="0"/>
            </a:endParaRPr>
          </a:p>
          <a:p>
            <a:r>
              <a:rPr lang="en-US" sz="4200" dirty="0" smtClean="0">
                <a:solidFill>
                  <a:schemeClr val="tx1"/>
                </a:solidFill>
                <a:latin typeface="Adobe Gothic Std B" pitchFamily="34" charset="-128"/>
                <a:ea typeface="Adobe Gothic Std B" pitchFamily="34" charset="-128"/>
              </a:rPr>
              <a:t>Information Technology</a:t>
            </a:r>
          </a:p>
          <a:p>
            <a:endParaRPr lang="en-US" sz="4200" dirty="0" smtClean="0">
              <a:solidFill>
                <a:schemeClr val="tx1"/>
              </a:solidFill>
              <a:latin typeface="Adobe Gothic Std B" pitchFamily="34" charset="-128"/>
              <a:ea typeface="Adobe Gothic Std B" pitchFamily="34" charset="-128"/>
            </a:endParaRPr>
          </a:p>
          <a:p>
            <a:r>
              <a:rPr lang="en-US" sz="4200" dirty="0" smtClean="0">
                <a:solidFill>
                  <a:schemeClr val="tx1"/>
                </a:solidFill>
                <a:latin typeface="Adobe Gothic Std B" pitchFamily="34" charset="-128"/>
                <a:ea typeface="Adobe Gothic Std B" pitchFamily="34" charset="-128"/>
              </a:rPr>
              <a:t>Academic Affairs</a:t>
            </a:r>
          </a:p>
          <a:p>
            <a:endParaRPr lang="en-US" sz="4200" dirty="0" smtClean="0">
              <a:solidFill>
                <a:schemeClr val="tx1"/>
              </a:solidFill>
              <a:latin typeface="Adobe Gothic Std B" pitchFamily="34" charset="-128"/>
              <a:ea typeface="Adobe Gothic Std B" pitchFamily="34" charset="-128"/>
            </a:endParaRPr>
          </a:p>
          <a:p>
            <a:r>
              <a:rPr lang="en-US" sz="4200" dirty="0" smtClean="0">
                <a:solidFill>
                  <a:schemeClr val="tx1"/>
                </a:solidFill>
                <a:latin typeface="Adobe Gothic Std B" pitchFamily="34" charset="-128"/>
                <a:ea typeface="Adobe Gothic Std B" pitchFamily="34" charset="-128"/>
              </a:rPr>
              <a:t>Admissions</a:t>
            </a:r>
          </a:p>
          <a:p>
            <a:endParaRPr lang="en-US" sz="4200" dirty="0" smtClean="0">
              <a:solidFill>
                <a:schemeClr val="tx1"/>
              </a:solidFill>
              <a:latin typeface="Adobe Gothic Std B" pitchFamily="34" charset="-128"/>
              <a:ea typeface="Adobe Gothic Std B" pitchFamily="34" charset="-128"/>
            </a:endParaRPr>
          </a:p>
          <a:p>
            <a:r>
              <a:rPr lang="en-US" sz="4200" dirty="0" smtClean="0">
                <a:solidFill>
                  <a:schemeClr val="tx1"/>
                </a:solidFill>
                <a:latin typeface="Adobe Gothic Std B" pitchFamily="34" charset="-128"/>
                <a:ea typeface="Adobe Gothic Std B" pitchFamily="34" charset="-128"/>
              </a:rPr>
              <a:t>First Year Experience</a:t>
            </a:r>
          </a:p>
          <a:p>
            <a:endParaRPr lang="en-US" sz="4200" dirty="0" smtClean="0">
              <a:solidFill>
                <a:schemeClr val="tx1"/>
              </a:solidFill>
              <a:latin typeface="Adobe Gothic Std B" pitchFamily="34" charset="-128"/>
              <a:ea typeface="Adobe Gothic Std B" pitchFamily="34" charset="-128"/>
            </a:endParaRPr>
          </a:p>
          <a:p>
            <a:endParaRPr lang="en-US" sz="4200" dirty="0" smtClean="0">
              <a:solidFill>
                <a:schemeClr val="tx1"/>
              </a:solidFill>
              <a:latin typeface="Adobe Gothic Std B" pitchFamily="34" charset="-128"/>
              <a:ea typeface="Adobe Gothic Std B" pitchFamily="34" charset="-128"/>
            </a:endParaRPr>
          </a:p>
        </p:txBody>
      </p:sp>
      <p:pic>
        <p:nvPicPr>
          <p:cNvPr id="4" name="Picture 2" descr="X:\My Dropbox\studioAshare\Broncoland\_Educause\buster_head_badge.png"/>
          <p:cNvPicPr>
            <a:picLocks noChangeAspect="1" noChangeArrowheads="1"/>
          </p:cNvPicPr>
          <p:nvPr/>
        </p:nvPicPr>
        <p:blipFill>
          <a:blip r:embed="rId4" cstate="print"/>
          <a:srcRect/>
          <a:stretch>
            <a:fillRect/>
          </a:stretch>
        </p:blipFill>
        <p:spPr bwMode="auto">
          <a:xfrm>
            <a:off x="0" y="152400"/>
            <a:ext cx="1600200" cy="1600200"/>
          </a:xfrm>
          <a:prstGeom prst="rect">
            <a:avLst/>
          </a:prstGeom>
          <a:noFill/>
        </p:spPr>
      </p:pic>
      <p:pic>
        <p:nvPicPr>
          <p:cNvPr id="7170" name="Picture 2" descr="X:\My Dropbox\studioAshare\Broncoland\_Educause\title_CampusPartners.png"/>
          <p:cNvPicPr>
            <a:picLocks noChangeAspect="1" noChangeArrowheads="1"/>
          </p:cNvPicPr>
          <p:nvPr/>
        </p:nvPicPr>
        <p:blipFill>
          <a:blip r:embed="rId5" cstate="print"/>
          <a:srcRect/>
          <a:stretch>
            <a:fillRect/>
          </a:stretch>
        </p:blipFill>
        <p:spPr bwMode="auto">
          <a:xfrm>
            <a:off x="990600" y="228600"/>
            <a:ext cx="7621587" cy="1266825"/>
          </a:xfrm>
          <a:prstGeom prst="rect">
            <a:avLst/>
          </a:prstGeom>
          <a:noFill/>
        </p:spPr>
      </p:pic>
      <p:pic>
        <p:nvPicPr>
          <p:cNvPr id="8195" name="Picture 3" descr="X:\My Dropbox\studioAshare\Broncoland\_Educause\headshots\Sonya.png"/>
          <p:cNvPicPr>
            <a:picLocks noChangeAspect="1" noChangeArrowheads="1"/>
          </p:cNvPicPr>
          <p:nvPr/>
        </p:nvPicPr>
        <p:blipFill>
          <a:blip r:embed="rId6" cstate="print"/>
          <a:srcRect/>
          <a:stretch>
            <a:fillRect/>
          </a:stretch>
        </p:blipFill>
        <p:spPr bwMode="auto">
          <a:xfrm>
            <a:off x="5486400" y="3733800"/>
            <a:ext cx="3124200" cy="31242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wabbott\Documents\My Dropbox\studioAshare\Broncoland\_Educause\Backgrounds\light parchment.jpg"/>
          <p:cNvPicPr>
            <a:picLocks noChangeAspect="1" noChangeArrowheads="1"/>
          </p:cNvPicPr>
          <p:nvPr/>
        </p:nvPicPr>
        <p:blipFill>
          <a:blip r:embed="rId2" cstate="print"/>
          <a:srcRect/>
          <a:stretch>
            <a:fillRect/>
          </a:stretch>
        </p:blipFill>
        <p:spPr bwMode="auto">
          <a:xfrm>
            <a:off x="-990600" y="0"/>
            <a:ext cx="10564285" cy="6858000"/>
          </a:xfrm>
          <a:prstGeom prst="rect">
            <a:avLst/>
          </a:prstGeom>
          <a:noFill/>
        </p:spPr>
      </p:pic>
      <p:pic>
        <p:nvPicPr>
          <p:cNvPr id="6" name="Picture 4" descr="X:\My Dropbox\studioAshare\Broncoland\_Educause\Seal_Dim.png"/>
          <p:cNvPicPr>
            <a:picLocks noChangeAspect="1" noChangeArrowheads="1"/>
          </p:cNvPicPr>
          <p:nvPr/>
        </p:nvPicPr>
        <p:blipFill>
          <a:blip r:embed="rId3"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09600" y="1219200"/>
            <a:ext cx="8686800" cy="4525963"/>
          </a:xfrm>
        </p:spPr>
        <p:txBody>
          <a:bodyPr>
            <a:noAutofit/>
          </a:bodyPr>
          <a:lstStyle/>
          <a:p>
            <a:pPr fontAlgn="base">
              <a:buNone/>
            </a:pPr>
            <a:endParaRPr lang="en-US" sz="3600" dirty="0" smtClean="0">
              <a:solidFill>
                <a:schemeClr val="tx1"/>
              </a:solidFill>
              <a:latin typeface="Adobe Gothic Std B" pitchFamily="34" charset="-128"/>
              <a:ea typeface="Adobe Gothic Std B" pitchFamily="34" charset="-128"/>
            </a:endParaRPr>
          </a:p>
          <a:p>
            <a:pPr fontAlgn="base"/>
            <a:r>
              <a:rPr lang="en-US" sz="3600" dirty="0" smtClean="0">
                <a:solidFill>
                  <a:schemeClr val="tx1"/>
                </a:solidFill>
                <a:latin typeface="Adobe Gothic Std B" pitchFamily="34" charset="-128"/>
                <a:ea typeface="Adobe Gothic Std B" pitchFamily="34" charset="-128"/>
              </a:rPr>
              <a:t>Studio A</a:t>
            </a:r>
          </a:p>
          <a:p>
            <a:pPr lvl="1" fontAlgn="base"/>
            <a:r>
              <a:rPr lang="en-US" sz="3000" dirty="0" smtClean="0">
                <a:solidFill>
                  <a:schemeClr val="tx1"/>
                </a:solidFill>
                <a:latin typeface="Adobe Gothic Std B" pitchFamily="34" charset="-128"/>
                <a:ea typeface="Adobe Gothic Std B" pitchFamily="34" charset="-128"/>
              </a:rPr>
              <a:t>Existing Equipment from Grant</a:t>
            </a:r>
          </a:p>
          <a:p>
            <a:pPr lvl="1" fontAlgn="base"/>
            <a:r>
              <a:rPr lang="en-US" sz="3000" dirty="0" smtClean="0">
                <a:solidFill>
                  <a:schemeClr val="tx1"/>
                </a:solidFill>
                <a:latin typeface="Adobe Gothic Std B" pitchFamily="34" charset="-128"/>
                <a:ea typeface="Adobe Gothic Std B" pitchFamily="34" charset="-128"/>
              </a:rPr>
              <a:t>Place to Work</a:t>
            </a:r>
          </a:p>
          <a:p>
            <a:pPr lvl="1" fontAlgn="base"/>
            <a:endParaRPr lang="en-US" sz="3000" dirty="0" smtClean="0">
              <a:solidFill>
                <a:schemeClr val="tx1"/>
              </a:solidFill>
              <a:latin typeface="Adobe Gothic Std B" pitchFamily="34" charset="-128"/>
              <a:ea typeface="Adobe Gothic Std B" pitchFamily="34" charset="-128"/>
            </a:endParaRPr>
          </a:p>
          <a:p>
            <a:pPr fontAlgn="base"/>
            <a:r>
              <a:rPr lang="en-US" sz="3600" dirty="0" smtClean="0">
                <a:solidFill>
                  <a:schemeClr val="tx1"/>
                </a:solidFill>
                <a:latin typeface="Adobe Gothic Std B" pitchFamily="34" charset="-128"/>
                <a:ea typeface="Adobe Gothic Std B" pitchFamily="34" charset="-128"/>
              </a:rPr>
              <a:t>Digital Media Courses</a:t>
            </a:r>
          </a:p>
          <a:p>
            <a:pPr fontAlgn="base"/>
            <a:endParaRPr lang="en-US" sz="3600" dirty="0" smtClean="0">
              <a:solidFill>
                <a:schemeClr val="tx1"/>
              </a:solidFill>
              <a:latin typeface="Adobe Gothic Std B" pitchFamily="34" charset="-128"/>
              <a:ea typeface="Adobe Gothic Std B" pitchFamily="34" charset="-128"/>
            </a:endParaRPr>
          </a:p>
          <a:p>
            <a:pPr fontAlgn="base"/>
            <a:r>
              <a:rPr lang="en-US" sz="3600" dirty="0" smtClean="0">
                <a:solidFill>
                  <a:schemeClr val="tx1"/>
                </a:solidFill>
                <a:latin typeface="Adobe Gothic Std B" pitchFamily="34" charset="-128"/>
                <a:ea typeface="Adobe Gothic Std B" pitchFamily="34" charset="-128"/>
              </a:rPr>
              <a:t>Studio Internship</a:t>
            </a:r>
            <a:endParaRPr lang="en-US" sz="3000" dirty="0">
              <a:solidFill>
                <a:schemeClr val="tx1"/>
              </a:solidFill>
              <a:latin typeface="Adobe Gothic Std B" pitchFamily="34" charset="-128"/>
              <a:ea typeface="Adobe Gothic Std B" pitchFamily="34" charset="-128"/>
            </a:endParaRPr>
          </a:p>
          <a:p>
            <a:pPr>
              <a:buNone/>
            </a:pPr>
            <a:r>
              <a:rPr lang="en-US" sz="3000" dirty="0" smtClean="0">
                <a:solidFill>
                  <a:schemeClr val="tx1"/>
                </a:solidFill>
                <a:latin typeface="Adobe Gothic Std B" pitchFamily="34" charset="-128"/>
                <a:ea typeface="Adobe Gothic Std B" pitchFamily="34" charset="-128"/>
              </a:rPr>
              <a:t/>
            </a:r>
            <a:br>
              <a:rPr lang="en-US" sz="3000" dirty="0" smtClean="0">
                <a:solidFill>
                  <a:schemeClr val="tx1"/>
                </a:solidFill>
                <a:latin typeface="Adobe Gothic Std B" pitchFamily="34" charset="-128"/>
                <a:ea typeface="Adobe Gothic Std B" pitchFamily="34" charset="-128"/>
              </a:rPr>
            </a:br>
            <a:endParaRPr lang="en-US" sz="3000" dirty="0">
              <a:solidFill>
                <a:schemeClr val="tx1"/>
              </a:solidFill>
              <a:latin typeface="Adobe Gothic Std B" pitchFamily="34" charset="-128"/>
              <a:ea typeface="Adobe Gothic Std B" pitchFamily="34" charset="-128"/>
            </a:endParaRPr>
          </a:p>
        </p:txBody>
      </p:sp>
      <p:pic>
        <p:nvPicPr>
          <p:cNvPr id="4" name="Picture 2" descr="X:\My Dropbox\studioAshare\Broncoland\_Educause\buster_head_badge.png"/>
          <p:cNvPicPr>
            <a:picLocks noChangeAspect="1" noChangeArrowheads="1"/>
          </p:cNvPicPr>
          <p:nvPr/>
        </p:nvPicPr>
        <p:blipFill>
          <a:blip r:embed="rId4" cstate="print"/>
          <a:srcRect/>
          <a:stretch>
            <a:fillRect/>
          </a:stretch>
        </p:blipFill>
        <p:spPr bwMode="auto">
          <a:xfrm>
            <a:off x="0" y="152400"/>
            <a:ext cx="1600200" cy="1600200"/>
          </a:xfrm>
          <a:prstGeom prst="rect">
            <a:avLst/>
          </a:prstGeom>
          <a:noFill/>
        </p:spPr>
      </p:pic>
      <p:pic>
        <p:nvPicPr>
          <p:cNvPr id="4098" name="Picture 2" descr="X:\My Dropbox\studioAshare\Broncoland\_Educause\title_Resources.png"/>
          <p:cNvPicPr>
            <a:picLocks noChangeAspect="1" noChangeArrowheads="1"/>
          </p:cNvPicPr>
          <p:nvPr/>
        </p:nvPicPr>
        <p:blipFill>
          <a:blip r:embed="rId5" cstate="print"/>
          <a:srcRect/>
          <a:stretch>
            <a:fillRect/>
          </a:stretch>
        </p:blipFill>
        <p:spPr bwMode="auto">
          <a:xfrm>
            <a:off x="-76200" y="257175"/>
            <a:ext cx="7621587" cy="126682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wabbott\Documents\My Dropbox\studioAshare\Broncoland\_Educause\Backgrounds\light parchment.jpg"/>
          <p:cNvPicPr>
            <a:picLocks noChangeAspect="1" noChangeArrowheads="1"/>
          </p:cNvPicPr>
          <p:nvPr/>
        </p:nvPicPr>
        <p:blipFill>
          <a:blip r:embed="rId2" cstate="print"/>
          <a:srcRect/>
          <a:stretch>
            <a:fillRect/>
          </a:stretch>
        </p:blipFill>
        <p:spPr bwMode="auto">
          <a:xfrm>
            <a:off x="-990600" y="0"/>
            <a:ext cx="10564285" cy="6858000"/>
          </a:xfrm>
          <a:prstGeom prst="rect">
            <a:avLst/>
          </a:prstGeom>
          <a:noFill/>
        </p:spPr>
      </p:pic>
      <p:pic>
        <p:nvPicPr>
          <p:cNvPr id="6" name="Picture 4" descr="X:\My Dropbox\studioAshare\Broncoland\_Educause\Seal_Dim.png"/>
          <p:cNvPicPr>
            <a:picLocks noChangeAspect="1" noChangeArrowheads="1"/>
          </p:cNvPicPr>
          <p:nvPr/>
        </p:nvPicPr>
        <p:blipFill>
          <a:blip r:embed="rId3" cstate="print"/>
          <a:srcRect/>
          <a:stretch>
            <a:fillRect/>
          </a:stretch>
        </p:blipFill>
        <p:spPr bwMode="auto">
          <a:xfrm>
            <a:off x="-4038600" y="-914400"/>
            <a:ext cx="9525000" cy="9391651"/>
          </a:xfrm>
          <a:prstGeom prst="rect">
            <a:avLst/>
          </a:prstGeom>
          <a:noFill/>
        </p:spPr>
      </p:pic>
      <p:pic>
        <p:nvPicPr>
          <p:cNvPr id="3074" name="Picture 2" descr="C:\Users\kwabbott\Desktop\StudioPic.jpg"/>
          <p:cNvPicPr>
            <a:picLocks noChangeAspect="1" noChangeArrowheads="1"/>
          </p:cNvPicPr>
          <p:nvPr/>
        </p:nvPicPr>
        <p:blipFill>
          <a:blip r:embed="rId4" cstate="print"/>
          <a:srcRect/>
          <a:stretch>
            <a:fillRect/>
          </a:stretch>
        </p:blipFill>
        <p:spPr bwMode="auto">
          <a:xfrm>
            <a:off x="914400" y="1295400"/>
            <a:ext cx="7315200" cy="5486400"/>
          </a:xfrm>
          <a:prstGeom prst="rect">
            <a:avLst/>
          </a:prstGeom>
          <a:noFill/>
        </p:spPr>
      </p:pic>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pic>
        <p:nvPicPr>
          <p:cNvPr id="4098" name="Picture 2" descr="X:\My Dropbox\studioAshare\Broncoland\_Educause\title_Resources.png"/>
          <p:cNvPicPr>
            <a:picLocks noChangeAspect="1" noChangeArrowheads="1"/>
          </p:cNvPicPr>
          <p:nvPr/>
        </p:nvPicPr>
        <p:blipFill>
          <a:blip r:embed="rId6" cstate="print"/>
          <a:srcRect/>
          <a:stretch>
            <a:fillRect/>
          </a:stretch>
        </p:blipFill>
        <p:spPr bwMode="auto">
          <a:xfrm>
            <a:off x="-76200" y="257175"/>
            <a:ext cx="7621587" cy="1266825"/>
          </a:xfrm>
          <a:prstGeom prst="rect">
            <a:avLst/>
          </a:prstGeom>
          <a:noFill/>
        </p:spPr>
      </p:pic>
      <p:sp>
        <p:nvSpPr>
          <p:cNvPr id="9" name="Content Placeholder 8"/>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12291" name="Picture 3" descr="X:\My Dropbox\studioAshare\Broncoland\_Educause\headshots\clyde (2).png"/>
          <p:cNvPicPr>
            <a:picLocks noChangeAspect="1" noChangeArrowheads="1"/>
          </p:cNvPicPr>
          <p:nvPr/>
        </p:nvPicPr>
        <p:blipFill>
          <a:blip r:embed="rId4" cstate="print"/>
          <a:srcRect/>
          <a:stretch>
            <a:fillRect/>
          </a:stretch>
        </p:blipFill>
        <p:spPr bwMode="auto">
          <a:xfrm>
            <a:off x="6248400" y="4071256"/>
            <a:ext cx="2971800" cy="2786743"/>
          </a:xfrm>
          <a:prstGeom prst="rect">
            <a:avLst/>
          </a:prstGeom>
          <a:noFill/>
        </p:spPr>
      </p:pic>
      <p:pic>
        <p:nvPicPr>
          <p:cNvPr id="7" name="Picture 4" descr="X:\My Dropbox\studioAshare\Broncoland\_Educause\Seal_Dim.png"/>
          <p:cNvPicPr>
            <a:picLocks noChangeAspect="1" noChangeArrowheads="1"/>
          </p:cNvPicPr>
          <p:nvPr/>
        </p:nvPicPr>
        <p:blipFill>
          <a:blip r:embed="rId5"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09600" y="1828800"/>
            <a:ext cx="8686800" cy="4571999"/>
          </a:xfrm>
        </p:spPr>
        <p:txBody>
          <a:bodyPr>
            <a:normAutofit lnSpcReduction="10000"/>
          </a:bodyPr>
          <a:lstStyle/>
          <a:p>
            <a:pPr fontAlgn="base"/>
            <a:r>
              <a:rPr lang="en-US" sz="3500" dirty="0" smtClean="0">
                <a:solidFill>
                  <a:schemeClr val="tx1"/>
                </a:solidFill>
                <a:latin typeface="Adobe Gothic Std B" pitchFamily="34" charset="-128"/>
                <a:ea typeface="Adobe Gothic Std B" pitchFamily="34" charset="-128"/>
              </a:rPr>
              <a:t>No digital media program in place</a:t>
            </a:r>
          </a:p>
          <a:p>
            <a:pPr fontAlgn="base"/>
            <a:endParaRPr lang="en-US" sz="3500" dirty="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Real project experience</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Another positive marketing piece</a:t>
            </a:r>
          </a:p>
          <a:p>
            <a:pPr fontAlgn="base">
              <a:buNone/>
            </a:pPr>
            <a:endParaRPr lang="en-US" sz="3500" dirty="0">
              <a:solidFill>
                <a:schemeClr val="tx1"/>
              </a:solidFill>
              <a:latin typeface="Adobe Gothic Std B" pitchFamily="34" charset="-128"/>
              <a:ea typeface="Adobe Gothic Std B" pitchFamily="34" charset="-128"/>
            </a:endParaRPr>
          </a:p>
          <a:p>
            <a:pPr fontAlgn="base">
              <a:buNone/>
            </a:pPr>
            <a:r>
              <a:rPr lang="en-US" dirty="0" smtClean="0">
                <a:latin typeface="Museo Slab 900" pitchFamily="50" charset="0"/>
              </a:rPr>
              <a:t/>
            </a:r>
            <a:br>
              <a:rPr lang="en-US" dirty="0" smtClean="0">
                <a:latin typeface="Museo Slab 900" pitchFamily="50" charset="0"/>
              </a:rPr>
            </a:br>
            <a:endParaRPr lang="en-US" dirty="0">
              <a:latin typeface="Museo Slab 900" pitchFamily="50" charset="0"/>
            </a:endParaRPr>
          </a:p>
        </p:txBody>
      </p:sp>
      <p:pic>
        <p:nvPicPr>
          <p:cNvPr id="4" name="Picture 2" descr="X:\My Dropbox\studioAshare\Broncoland\_Educause\buster_head_badge.png"/>
          <p:cNvPicPr>
            <a:picLocks noChangeAspect="1" noChangeArrowheads="1"/>
          </p:cNvPicPr>
          <p:nvPr/>
        </p:nvPicPr>
        <p:blipFill>
          <a:blip r:embed="rId6" cstate="print"/>
          <a:srcRect/>
          <a:stretch>
            <a:fillRect/>
          </a:stretch>
        </p:blipFill>
        <p:spPr bwMode="auto">
          <a:xfrm>
            <a:off x="0" y="152400"/>
            <a:ext cx="1600200" cy="1600200"/>
          </a:xfrm>
          <a:prstGeom prst="rect">
            <a:avLst/>
          </a:prstGeom>
          <a:noFill/>
        </p:spPr>
      </p:pic>
      <p:pic>
        <p:nvPicPr>
          <p:cNvPr id="12290" name="Picture 2" descr="X:\My Dropbox\studioAshare\Broncoland\_Educause\title_StudentOpportunites.png"/>
          <p:cNvPicPr>
            <a:picLocks noChangeAspect="1" noChangeArrowheads="1"/>
          </p:cNvPicPr>
          <p:nvPr/>
        </p:nvPicPr>
        <p:blipFill>
          <a:blip r:embed="rId7" cstate="print"/>
          <a:srcRect/>
          <a:stretch>
            <a:fillRect/>
          </a:stretch>
        </p:blipFill>
        <p:spPr bwMode="auto">
          <a:xfrm>
            <a:off x="1295400" y="280988"/>
            <a:ext cx="7621588" cy="126682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kwabbott\Documents\My Dropbox\studioAshare\Broncoland\_Educause\Backgrounds\light parchment.jpg"/>
          <p:cNvPicPr>
            <a:picLocks noChangeAspect="1" noChangeArrowheads="1"/>
          </p:cNvPicPr>
          <p:nvPr/>
        </p:nvPicPr>
        <p:blipFill>
          <a:blip r:embed="rId3" cstate="print"/>
          <a:srcRect/>
          <a:stretch>
            <a:fillRect/>
          </a:stretch>
        </p:blipFill>
        <p:spPr bwMode="auto">
          <a:xfrm>
            <a:off x="-990600" y="0"/>
            <a:ext cx="10564285" cy="6858000"/>
          </a:xfrm>
          <a:prstGeom prst="rect">
            <a:avLst/>
          </a:prstGeom>
          <a:noFill/>
        </p:spPr>
      </p:pic>
      <p:pic>
        <p:nvPicPr>
          <p:cNvPr id="7" name="Picture 4" descr="X:\My Dropbox\studioAshare\Broncoland\_Educause\Seal_Dim.png"/>
          <p:cNvPicPr>
            <a:picLocks noChangeAspect="1" noChangeArrowheads="1"/>
          </p:cNvPicPr>
          <p:nvPr/>
        </p:nvPicPr>
        <p:blipFill>
          <a:blip r:embed="rId4" cstate="print"/>
          <a:srcRect/>
          <a:stretch>
            <a:fillRect/>
          </a:stretch>
        </p:blipFill>
        <p:spPr bwMode="auto">
          <a:xfrm>
            <a:off x="-4038600" y="-914400"/>
            <a:ext cx="9525000" cy="9391651"/>
          </a:xfrm>
          <a:prstGeom prst="rect">
            <a:avLst/>
          </a:prstGeom>
          <a:noFill/>
        </p:spPr>
      </p:pic>
      <p:sp>
        <p:nvSpPr>
          <p:cNvPr id="3" name="Content Placeholder 2"/>
          <p:cNvSpPr>
            <a:spLocks noGrp="1"/>
          </p:cNvSpPr>
          <p:nvPr>
            <p:ph idx="1"/>
          </p:nvPr>
        </p:nvSpPr>
        <p:spPr>
          <a:xfrm>
            <a:off x="609600" y="1828800"/>
            <a:ext cx="8686800" cy="3276599"/>
          </a:xfrm>
        </p:spPr>
        <p:txBody>
          <a:bodyPr>
            <a:normAutofit fontScale="85000" lnSpcReduction="20000"/>
          </a:bodyPr>
          <a:lstStyle/>
          <a:p>
            <a:pPr fontAlgn="base"/>
            <a:r>
              <a:rPr lang="en-US" sz="3500" dirty="0">
                <a:solidFill>
                  <a:schemeClr val="tx1"/>
                </a:solidFill>
                <a:latin typeface="Adobe Gothic Std B" pitchFamily="34" charset="-128"/>
                <a:ea typeface="Adobe Gothic Std B" pitchFamily="34" charset="-128"/>
              </a:rPr>
              <a:t>Unity 3D </a:t>
            </a:r>
            <a:r>
              <a:rPr lang="en-US" sz="3500" dirty="0" smtClean="0">
                <a:solidFill>
                  <a:schemeClr val="tx1"/>
                </a:solidFill>
                <a:latin typeface="Adobe Gothic Std B" pitchFamily="34" charset="-128"/>
                <a:ea typeface="Adobe Gothic Std B" pitchFamily="34" charset="-128"/>
              </a:rPr>
              <a:t>Game Engine</a:t>
            </a:r>
            <a:endParaRPr lang="en-US" sz="3500" dirty="0">
              <a:solidFill>
                <a:schemeClr val="tx1"/>
              </a:solidFill>
              <a:latin typeface="Adobe Gothic Std B" pitchFamily="34" charset="-128"/>
              <a:ea typeface="Adobe Gothic Std B" pitchFamily="34" charset="-128"/>
            </a:endParaRPr>
          </a:p>
          <a:p>
            <a:pPr lvl="1" fontAlgn="base"/>
            <a:r>
              <a:rPr lang="en-US" sz="3100" dirty="0" smtClean="0">
                <a:solidFill>
                  <a:schemeClr val="tx1"/>
                </a:solidFill>
                <a:latin typeface="Adobe Gothic Std B" pitchFamily="34" charset="-128"/>
                <a:ea typeface="Adobe Gothic Std B" pitchFamily="34" charset="-128"/>
              </a:rPr>
              <a:t>Approachable Workflow</a:t>
            </a:r>
          </a:p>
          <a:p>
            <a:pPr lvl="1" fontAlgn="base"/>
            <a:r>
              <a:rPr lang="en-US" sz="3100" dirty="0" smtClean="0">
                <a:solidFill>
                  <a:schemeClr val="tx1"/>
                </a:solidFill>
                <a:latin typeface="Adobe Gothic Std B" pitchFamily="34" charset="-128"/>
                <a:ea typeface="Adobe Gothic Std B" pitchFamily="34" charset="-128"/>
              </a:rPr>
              <a:t> Web, Desktop and Mobile Delivery</a:t>
            </a:r>
          </a:p>
          <a:p>
            <a:pPr lvl="1" fontAlgn="base"/>
            <a:endParaRPr lang="en-US" sz="31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3DS Max</a:t>
            </a:r>
          </a:p>
          <a:p>
            <a:pPr fontAlgn="base"/>
            <a:endParaRPr lang="en-US" sz="3500" dirty="0" smtClean="0">
              <a:solidFill>
                <a:schemeClr val="tx1"/>
              </a:solidFill>
              <a:latin typeface="Adobe Gothic Std B" pitchFamily="34" charset="-128"/>
              <a:ea typeface="Adobe Gothic Std B" pitchFamily="34" charset="-128"/>
            </a:endParaRPr>
          </a:p>
          <a:p>
            <a:pPr fontAlgn="base"/>
            <a:r>
              <a:rPr lang="en-US" sz="3500" dirty="0" smtClean="0">
                <a:solidFill>
                  <a:schemeClr val="tx1"/>
                </a:solidFill>
                <a:latin typeface="Adobe Gothic Std B" pitchFamily="34" charset="-128"/>
                <a:ea typeface="Adobe Gothic Std B" pitchFamily="34" charset="-128"/>
              </a:rPr>
              <a:t>Adobe Photoshop</a:t>
            </a:r>
          </a:p>
          <a:p>
            <a:pPr lvl="1" fontAlgn="base"/>
            <a:endParaRPr lang="en-US" sz="3100" dirty="0" smtClean="0">
              <a:solidFill>
                <a:schemeClr val="tx1"/>
              </a:solidFill>
              <a:latin typeface="Adobe Gothic Std B" pitchFamily="34" charset="-128"/>
              <a:ea typeface="Adobe Gothic Std B" pitchFamily="34" charset="-128"/>
            </a:endParaRPr>
          </a:p>
        </p:txBody>
      </p:sp>
      <p:pic>
        <p:nvPicPr>
          <p:cNvPr id="4" name="Picture 2" descr="X:\My Dropbox\studioAshare\Broncoland\_Educause\buster_head_badge.png"/>
          <p:cNvPicPr>
            <a:picLocks noChangeAspect="1" noChangeArrowheads="1"/>
          </p:cNvPicPr>
          <p:nvPr/>
        </p:nvPicPr>
        <p:blipFill>
          <a:blip r:embed="rId5" cstate="print"/>
          <a:srcRect/>
          <a:stretch>
            <a:fillRect/>
          </a:stretch>
        </p:blipFill>
        <p:spPr bwMode="auto">
          <a:xfrm>
            <a:off x="0" y="152400"/>
            <a:ext cx="1600200" cy="1600200"/>
          </a:xfrm>
          <a:prstGeom prst="rect">
            <a:avLst/>
          </a:prstGeom>
          <a:noFill/>
        </p:spPr>
      </p:pic>
      <p:pic>
        <p:nvPicPr>
          <p:cNvPr id="14338" name="Picture 2" descr="X:\My Dropbox\studioAshare\Broncoland\_Educause\title_Production Environment.png"/>
          <p:cNvPicPr>
            <a:picLocks noChangeAspect="1" noChangeArrowheads="1"/>
          </p:cNvPicPr>
          <p:nvPr/>
        </p:nvPicPr>
        <p:blipFill>
          <a:blip r:embed="rId6" cstate="print"/>
          <a:srcRect/>
          <a:stretch>
            <a:fillRect/>
          </a:stretch>
        </p:blipFill>
        <p:spPr bwMode="auto">
          <a:xfrm>
            <a:off x="1447800" y="180974"/>
            <a:ext cx="7621587" cy="1266826"/>
          </a:xfrm>
          <a:prstGeom prst="rect">
            <a:avLst/>
          </a:prstGeom>
          <a:noFill/>
        </p:spPr>
      </p:pic>
      <p:pic>
        <p:nvPicPr>
          <p:cNvPr id="14340" name="Picture 4" descr="X:\My Dropbox\studioAshare\Broncoland\_Educause\unity3d-logo_Trans.png"/>
          <p:cNvPicPr>
            <a:picLocks noChangeAspect="1" noChangeArrowheads="1"/>
          </p:cNvPicPr>
          <p:nvPr/>
        </p:nvPicPr>
        <p:blipFill>
          <a:blip r:embed="rId7" cstate="print"/>
          <a:srcRect/>
          <a:stretch>
            <a:fillRect/>
          </a:stretch>
        </p:blipFill>
        <p:spPr bwMode="auto">
          <a:xfrm>
            <a:off x="4648200" y="3352800"/>
            <a:ext cx="4500837" cy="2321170"/>
          </a:xfrm>
          <a:prstGeom prst="rect">
            <a:avLst/>
          </a:prstGeom>
          <a:noFill/>
        </p:spPr>
      </p:pic>
      <p:sp>
        <p:nvSpPr>
          <p:cNvPr id="8" name="TextBox 7"/>
          <p:cNvSpPr txBox="1"/>
          <p:nvPr/>
        </p:nvSpPr>
        <p:spPr>
          <a:xfrm>
            <a:off x="3276600" y="5257800"/>
            <a:ext cx="7467600" cy="461665"/>
          </a:xfrm>
          <a:prstGeom prst="rect">
            <a:avLst/>
          </a:prstGeom>
          <a:noFill/>
        </p:spPr>
        <p:txBody>
          <a:bodyPr wrap="square" rtlCol="0">
            <a:spAutoFit/>
          </a:bodyPr>
          <a:lstStyle/>
          <a:p>
            <a:pPr algn="ctr"/>
            <a:r>
              <a:rPr lang="en-US" sz="2400" dirty="0" smtClean="0">
                <a:latin typeface="Adobe Gothic Std B" pitchFamily="34" charset="-128"/>
                <a:ea typeface="Adobe Gothic Std B" pitchFamily="34" charset="-128"/>
              </a:rPr>
              <a:t>www.unity3d.com</a:t>
            </a:r>
            <a:endParaRPr lang="en-US" sz="2400" dirty="0">
              <a:latin typeface="Adobe Gothic Std B" pitchFamily="34" charset="-128"/>
              <a:ea typeface="Adobe Gothic Std B" pitchFamily="34" charset="-128"/>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6395</TotalTime>
  <Words>1381</Words>
  <Application>Microsoft Office PowerPoint</Application>
  <PresentationFormat>On-screen Show (4:3)</PresentationFormat>
  <Paragraphs>253</Paragraphs>
  <Slides>24</Slides>
  <Notes>17</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Trek</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Broncoland</dc:title>
  <dc:creator>kwabbott</dc:creator>
  <cp:lastModifiedBy>Kwabbott</cp:lastModifiedBy>
  <cp:revision>158</cp:revision>
  <dcterms:created xsi:type="dcterms:W3CDTF">2013-03-05T18:46:30Z</dcterms:created>
  <dcterms:modified xsi:type="dcterms:W3CDTF">2013-03-25T19:34:40Z</dcterms:modified>
</cp:coreProperties>
</file>