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4"/>
  </p:notesMasterIdLst>
  <p:handoutMasterIdLst>
    <p:handoutMasterId r:id="rId15"/>
  </p:handoutMasterIdLst>
  <p:sldIdLst>
    <p:sldId id="256" r:id="rId2"/>
    <p:sldId id="264" r:id="rId3"/>
    <p:sldId id="258" r:id="rId4"/>
    <p:sldId id="259" r:id="rId5"/>
    <p:sldId id="260" r:id="rId6"/>
    <p:sldId id="261" r:id="rId7"/>
    <p:sldId id="265" r:id="rId8"/>
    <p:sldId id="266" r:id="rId9"/>
    <p:sldId id="262" r:id="rId10"/>
    <p:sldId id="267" r:id="rId11"/>
    <p:sldId id="263" r:id="rId12"/>
    <p:sldId id="2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0FF1CE12-B100-0000-0000-000000000002}">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50" autoAdjust="0"/>
    <p:restoredTop sz="65739" autoAdjust="0"/>
  </p:normalViewPr>
  <p:slideViewPr>
    <p:cSldViewPr>
      <p:cViewPr>
        <p:scale>
          <a:sx n="62" d="100"/>
          <a:sy n="62" d="100"/>
        </p:scale>
        <p:origin x="-1674" y="276"/>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notesViewPr>
    <p:cSldViewPr>
      <p:cViewPr varScale="1">
        <p:scale>
          <a:sx n="57" d="100"/>
          <a:sy n="57" d="100"/>
        </p:scale>
        <p:origin x="-286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09125782354128"/>
          <c:y val="5.6210875984251979E-2"/>
          <c:w val="0.84777321104092762"/>
          <c:h val="0.8253464566929134"/>
        </c:manualLayout>
      </c:layout>
      <c:lineChart>
        <c:grouping val="standard"/>
        <c:varyColors val="0"/>
        <c:ser>
          <c:idx val="0"/>
          <c:order val="0"/>
          <c:tx>
            <c:strRef>
              <c:f>Sheet1!$B$1</c:f>
              <c:strCache>
                <c:ptCount val="1"/>
                <c:pt idx="0">
                  <c:v>Sections</c:v>
                </c:pt>
              </c:strCache>
            </c:strRef>
          </c:tx>
          <c:marker>
            <c:symbol val="none"/>
          </c:marker>
          <c:cat>
            <c:numRef>
              <c:f>Sheet1!$A$2:$A$8</c:f>
              <c:numCache>
                <c:formatCode>General</c:formatCode>
                <c:ptCount val="7"/>
                <c:pt idx="0">
                  <c:v>2006</c:v>
                </c:pt>
                <c:pt idx="1">
                  <c:v>2007</c:v>
                </c:pt>
                <c:pt idx="2">
                  <c:v>2008</c:v>
                </c:pt>
                <c:pt idx="3">
                  <c:v>2009</c:v>
                </c:pt>
                <c:pt idx="4">
                  <c:v>2010</c:v>
                </c:pt>
                <c:pt idx="5">
                  <c:v>2011</c:v>
                </c:pt>
                <c:pt idx="6">
                  <c:v>2012</c:v>
                </c:pt>
              </c:numCache>
            </c:numRef>
          </c:cat>
          <c:val>
            <c:numRef>
              <c:f>Sheet1!$B$2:$B$8</c:f>
              <c:numCache>
                <c:formatCode>General</c:formatCode>
                <c:ptCount val="7"/>
                <c:pt idx="0">
                  <c:v>9</c:v>
                </c:pt>
                <c:pt idx="1">
                  <c:v>13</c:v>
                </c:pt>
                <c:pt idx="2">
                  <c:v>11</c:v>
                </c:pt>
                <c:pt idx="3">
                  <c:v>17</c:v>
                </c:pt>
                <c:pt idx="4">
                  <c:v>38</c:v>
                </c:pt>
                <c:pt idx="5">
                  <c:v>44</c:v>
                </c:pt>
                <c:pt idx="6">
                  <c:v>44</c:v>
                </c:pt>
              </c:numCache>
            </c:numRef>
          </c:val>
          <c:smooth val="0"/>
        </c:ser>
        <c:dLbls>
          <c:showLegendKey val="0"/>
          <c:showVal val="0"/>
          <c:showCatName val="0"/>
          <c:showSerName val="0"/>
          <c:showPercent val="0"/>
          <c:showBubbleSize val="0"/>
        </c:dLbls>
        <c:marker val="1"/>
        <c:smooth val="0"/>
        <c:axId val="85563264"/>
        <c:axId val="85564800"/>
      </c:lineChart>
      <c:catAx>
        <c:axId val="85563264"/>
        <c:scaling>
          <c:orientation val="minMax"/>
        </c:scaling>
        <c:delete val="0"/>
        <c:axPos val="b"/>
        <c:numFmt formatCode="General" sourceLinked="1"/>
        <c:majorTickMark val="none"/>
        <c:minorTickMark val="none"/>
        <c:tickLblPos val="nextTo"/>
        <c:crossAx val="85564800"/>
        <c:crosses val="autoZero"/>
        <c:auto val="1"/>
        <c:lblAlgn val="ctr"/>
        <c:lblOffset val="100"/>
        <c:noMultiLvlLbl val="0"/>
      </c:catAx>
      <c:valAx>
        <c:axId val="85564800"/>
        <c:scaling>
          <c:orientation val="minMax"/>
        </c:scaling>
        <c:delete val="0"/>
        <c:axPos val="l"/>
        <c:title>
          <c:tx>
            <c:rich>
              <a:bodyPr rot="-5400000" vert="horz"/>
              <a:lstStyle/>
              <a:p>
                <a:pPr>
                  <a:defRPr>
                    <a:solidFill>
                      <a:schemeClr val="accent1">
                        <a:lumMod val="75000"/>
                      </a:schemeClr>
                    </a:solidFill>
                  </a:defRPr>
                </a:pPr>
                <a:r>
                  <a:rPr lang="en-US" dirty="0" smtClean="0">
                    <a:solidFill>
                      <a:schemeClr val="accent1">
                        <a:lumMod val="75000"/>
                      </a:schemeClr>
                    </a:solidFill>
                  </a:rPr>
                  <a:t>Sections</a:t>
                </a:r>
                <a:endParaRPr lang="en-US" dirty="0">
                  <a:solidFill>
                    <a:schemeClr val="accent1">
                      <a:lumMod val="75000"/>
                    </a:schemeClr>
                  </a:solidFill>
                </a:endParaRPr>
              </a:p>
            </c:rich>
          </c:tx>
          <c:layout/>
          <c:overlay val="0"/>
        </c:title>
        <c:numFmt formatCode="General" sourceLinked="1"/>
        <c:majorTickMark val="none"/>
        <c:minorTickMark val="none"/>
        <c:tickLblPos val="nextTo"/>
        <c:crossAx val="8556326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n-US" smtClean="0"/>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n-US" smtClean="0"/>
              <a:pPr/>
              <a:t>3/14/2013</a:t>
            </a:fld>
            <a:endParaRPr lang="en-US" smtClean="0"/>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n-US" smtClean="0"/>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n-US" smtClean="0"/>
              <a:pPr/>
              <a:t>‹#›</a:t>
            </a:fld>
            <a:endParaRPr lang="en-US" smtClean="0"/>
          </a:p>
        </p:txBody>
      </p:sp>
    </p:spTree>
    <p:extLst>
      <p:ext uri="{BB962C8B-B14F-4D97-AF65-F5344CB8AC3E}">
        <p14:creationId xmlns:p14="http://schemas.microsoft.com/office/powerpoint/2010/main" val="2859153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n-US" smtClean="0"/>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n-US" smtClean="0"/>
              <a:pPr/>
              <a:t>3/14/2013</a:t>
            </a:fld>
            <a:endParaRPr lang="en-US" smtClean="0"/>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n-US"/>
          </a:p>
        </p:txBody>
      </p:sp>
      <p:sp>
        <p:nvSpPr>
          <p:cNvPr id="5" name="Rectangle 5"/>
          <p:cNvSpPr>
            <a:spLocks noGrp="1"/>
          </p:cNvSpPr>
          <p:nvPr>
            <p:ph type="body" sz="quarter" idx="3"/>
          </p:nvPr>
        </p:nvSpPr>
        <p:spPr>
          <a:xfrm>
            <a:off x="381000" y="4343400"/>
            <a:ext cx="6172200" cy="4267200"/>
          </a:xfrm>
          <a:prstGeom prst="rect">
            <a:avLst/>
          </a:prstGeom>
        </p:spPr>
        <p:txBody>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n-US" dirty="0" smtClean="0"/>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lang="en-US" smtClean="0"/>
              <a:pPr/>
              <a:t>‹#›</a:t>
            </a:fld>
            <a:endParaRPr lang="en-US" smtClean="0"/>
          </a:p>
        </p:txBody>
      </p:sp>
    </p:spTree>
    <p:extLst>
      <p:ext uri="{BB962C8B-B14F-4D97-AF65-F5344CB8AC3E}">
        <p14:creationId xmlns:p14="http://schemas.microsoft.com/office/powerpoint/2010/main" val="3726916121"/>
      </p:ext>
    </p:extLst>
  </p:cSld>
  <p:clrMap bg1="lt1" tx1="dk1" bg2="lt2" tx2="dk2" accent1="accent1" accent2="accent2" accent3="accent3" accent4="accent4" accent5="accent5" accent6="accent6" hlink="hlink" folHlink="folHlink"/>
  <p:notesStyle>
    <a:lvl1pPr marL="0" algn="l" rtl="0">
      <a:defRPr sz="1400" kern="1200">
        <a:solidFill>
          <a:schemeClr val="tx1"/>
        </a:solidFill>
        <a:latin typeface="+mn-lt"/>
        <a:ea typeface="+mn-ea"/>
        <a:cs typeface="+mn-cs"/>
      </a:defRPr>
    </a:lvl1pPr>
    <a:lvl2pPr marL="457200" algn="l" rtl="0">
      <a:defRPr sz="1400" kern="1200">
        <a:solidFill>
          <a:schemeClr val="tx1"/>
        </a:solidFill>
        <a:latin typeface="+mn-lt"/>
        <a:ea typeface="+mn-ea"/>
        <a:cs typeface="+mn-cs"/>
      </a:defRPr>
    </a:lvl2pPr>
    <a:lvl3pPr marL="914400" algn="l" rtl="0">
      <a:defRPr sz="1400" kern="1200">
        <a:solidFill>
          <a:schemeClr val="tx1"/>
        </a:solidFill>
        <a:latin typeface="+mn-lt"/>
        <a:ea typeface="+mn-ea"/>
        <a:cs typeface="+mn-cs"/>
      </a:defRPr>
    </a:lvl3pPr>
    <a:lvl4pPr marL="1371600" algn="l" rtl="0">
      <a:defRPr sz="1400" kern="1200">
        <a:solidFill>
          <a:schemeClr val="tx1"/>
        </a:solidFill>
        <a:latin typeface="+mn-lt"/>
        <a:ea typeface="+mn-ea"/>
        <a:cs typeface="+mn-cs"/>
      </a:defRPr>
    </a:lvl4pPr>
    <a:lvl5pPr marL="1828800" algn="l" rtl="0">
      <a:defRPr sz="14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1</a:t>
            </a:fld>
            <a:endParaRPr lang="en-US" smtClean="0"/>
          </a:p>
        </p:txBody>
      </p:sp>
    </p:spTree>
    <p:extLst>
      <p:ext uri="{BB962C8B-B14F-4D97-AF65-F5344CB8AC3E}">
        <p14:creationId xmlns:p14="http://schemas.microsoft.com/office/powerpoint/2010/main" val="309220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syllabus</a:t>
            </a:r>
            <a:r>
              <a:rPr lang="en-US" baseline="0" dirty="0" smtClean="0"/>
              <a:t> is designed so faculty may take from it whatever they’d like.</a:t>
            </a:r>
          </a:p>
          <a:p>
            <a:endParaRPr lang="en-US" baseline="0" dirty="0" smtClean="0"/>
          </a:p>
          <a:p>
            <a:r>
              <a:rPr lang="en-US" baseline="0" dirty="0" smtClean="0"/>
              <a:t>At the end of the workshop, each participant assesses their own course using the ROI (Rubric for Online Instruction) from California State University Chico (used with creative commons license permission).</a:t>
            </a:r>
            <a:endParaRPr lang="en-US"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10</a:t>
            </a:fld>
            <a:endParaRPr lang="en-US" smtClean="0"/>
          </a:p>
        </p:txBody>
      </p:sp>
    </p:spTree>
    <p:extLst>
      <p:ext uri="{BB962C8B-B14F-4D97-AF65-F5344CB8AC3E}">
        <p14:creationId xmlns:p14="http://schemas.microsoft.com/office/powerpoint/2010/main" val="2549169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some resources</a:t>
            </a:r>
            <a:r>
              <a:rPr lang="en-US" baseline="0" dirty="0" smtClean="0"/>
              <a:t> I’ve found to be very useful.</a:t>
            </a:r>
          </a:p>
          <a:p>
            <a:endParaRPr lang="en-US" baseline="0" dirty="0" smtClean="0"/>
          </a:p>
          <a:p>
            <a:r>
              <a:rPr lang="en-US" baseline="0" dirty="0" smtClean="0"/>
              <a:t>We also have a section for peer-shared resources which includes things like “welcome letters” and discussion forum rubrics that fellow faculty have developed and found to be useful.</a:t>
            </a:r>
            <a:endParaRPr lang="en-US"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11</a:t>
            </a:fld>
            <a:endParaRPr lang="en-US" smtClean="0"/>
          </a:p>
        </p:txBody>
      </p:sp>
    </p:spTree>
    <p:extLst>
      <p:ext uri="{BB962C8B-B14F-4D97-AF65-F5344CB8AC3E}">
        <p14:creationId xmlns:p14="http://schemas.microsoft.com/office/powerpoint/2010/main" val="1544933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077768-21C8-4125-A345-258E48D2EED0}" type="slidenum">
              <a:rPr lang="en-US" smtClean="0"/>
              <a:pPr/>
              <a:t>12</a:t>
            </a:fld>
            <a:endParaRPr lang="en-US" smtClean="0"/>
          </a:p>
        </p:txBody>
      </p:sp>
    </p:spTree>
    <p:extLst>
      <p:ext uri="{BB962C8B-B14F-4D97-AF65-F5344CB8AC3E}">
        <p14:creationId xmlns:p14="http://schemas.microsoft.com/office/powerpoint/2010/main" val="2660413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2</a:t>
            </a:fld>
            <a:endParaRPr lang="en-US" smtClean="0"/>
          </a:p>
        </p:txBody>
      </p:sp>
    </p:spTree>
    <p:extLst>
      <p:ext uri="{BB962C8B-B14F-4D97-AF65-F5344CB8AC3E}">
        <p14:creationId xmlns:p14="http://schemas.microsoft.com/office/powerpoint/2010/main" val="891762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At Augustana College, we’ve developed a Faculty Development Workshop for Online Teaching and Learning that is, itself, online, providing participants with the experience of being a student in an online “course”. </a:t>
            </a:r>
          </a:p>
          <a:p>
            <a:endParaRPr lang="en-US" baseline="0" dirty="0" smtClean="0"/>
          </a:p>
          <a:p>
            <a:r>
              <a:rPr lang="en-US" baseline="0" dirty="0" smtClean="0"/>
              <a:t>The goal is to support faculty in developing their </a:t>
            </a:r>
            <a:r>
              <a:rPr lang="en-US" i="1" baseline="0" dirty="0" smtClean="0"/>
              <a:t>own</a:t>
            </a:r>
            <a:r>
              <a:rPr lang="en-US" baseline="0" dirty="0" smtClean="0"/>
              <a:t> course using commonly accepted “Best Practices. Taking an online “course” as a student helps future online faculty appreciate the unique challenges faced by online learners and hopefully encourages them in their efforts to create their own accessible and effective courses.</a:t>
            </a:r>
          </a:p>
          <a:p>
            <a:endParaRPr lang="en-US"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3</a:t>
            </a:fld>
            <a:endParaRPr lang="en-US" smtClean="0"/>
          </a:p>
        </p:txBody>
      </p:sp>
    </p:spTree>
    <p:extLst>
      <p:ext uri="{BB962C8B-B14F-4D97-AF65-F5344CB8AC3E}">
        <p14:creationId xmlns:p14="http://schemas.microsoft.com/office/powerpoint/2010/main" val="2178115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We started offering online summer courses in 2006. The program has seen tremendous growth, going from 9 courses in 2006 to 44 in 2012.</a:t>
            </a:r>
            <a:endParaRPr lang="en-US" dirty="0" smtClean="0"/>
          </a:p>
          <a:p>
            <a:pPr marL="171450" indent="-171450">
              <a:buFont typeface="Arial" pitchFamily="34" charset="0"/>
              <a:buChar char="•"/>
            </a:pPr>
            <a:r>
              <a:rPr lang="en-US" dirty="0" smtClean="0"/>
              <a:t>We</a:t>
            </a:r>
            <a:r>
              <a:rPr lang="en-US" baseline="0" dirty="0" smtClean="0"/>
              <a:t> started with WebCT, but have migrated to Moodle as our Learning Management System.</a:t>
            </a:r>
          </a:p>
          <a:p>
            <a:pPr marL="171450" indent="-171450">
              <a:buFont typeface="Arial" pitchFamily="34" charset="0"/>
              <a:buChar char="•"/>
            </a:pPr>
            <a:r>
              <a:rPr lang="en-US" baseline="0" dirty="0" smtClean="0"/>
              <a:t>We have roughly 8 new faculty per year.</a:t>
            </a:r>
          </a:p>
        </p:txBody>
      </p:sp>
      <p:sp>
        <p:nvSpPr>
          <p:cNvPr id="4" name="Slide Number Placeholder 3"/>
          <p:cNvSpPr>
            <a:spLocks noGrp="1"/>
          </p:cNvSpPr>
          <p:nvPr>
            <p:ph type="sldNum" sz="quarter" idx="10"/>
          </p:nvPr>
        </p:nvSpPr>
        <p:spPr/>
        <p:txBody>
          <a:bodyPr/>
          <a:lstStyle/>
          <a:p>
            <a:fld id="{CA077768-21C8-4125-A345-258E48D2EED0}" type="slidenum">
              <a:rPr lang="en-US" smtClean="0"/>
              <a:pPr/>
              <a:t>4</a:t>
            </a:fld>
            <a:endParaRPr lang="en-US" smtClean="0"/>
          </a:p>
        </p:txBody>
      </p:sp>
    </p:spTree>
    <p:extLst>
      <p:ext uri="{BB962C8B-B14F-4D97-AF65-F5344CB8AC3E}">
        <p14:creationId xmlns:p14="http://schemas.microsoft.com/office/powerpoint/2010/main" val="33968281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“taste-tested” a number of faculty</a:t>
            </a:r>
            <a:r>
              <a:rPr lang="en-US" baseline="0" dirty="0" smtClean="0"/>
              <a:t> development opportunities for online faculty. (In the process, I received my Sloan Certification.) They were useful (especially Sloan), but expensive.</a:t>
            </a:r>
          </a:p>
          <a:p>
            <a:endParaRPr lang="en-US" baseline="0" dirty="0" smtClean="0"/>
          </a:p>
          <a:p>
            <a:r>
              <a:rPr lang="en-US" baseline="0" dirty="0" smtClean="0"/>
              <a:t>We decided to create our own. Doing so allows us to customize the training to our specific needs and provide our own information (syllabus wording, peer-shared resources, etc.)</a:t>
            </a:r>
          </a:p>
          <a:p>
            <a:endParaRPr lang="en-US" baseline="0" dirty="0" smtClean="0"/>
          </a:p>
          <a:p>
            <a:r>
              <a:rPr lang="en-US" baseline="0" dirty="0" smtClean="0"/>
              <a:t>Also, it was “free”. But, I want to point out that “free” is not necessarily without cost. In order to provide this myself, I must carve out the time to provide the training, meaning I must necessarily shift time from other duties. Given my role, that is reasonable. But, you’d want to take into consideration the time it will take for whomever is facilitating to administer the training.</a:t>
            </a:r>
            <a:endParaRPr lang="en-US"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5</a:t>
            </a:fld>
            <a:endParaRPr lang="en-US" smtClean="0"/>
          </a:p>
        </p:txBody>
      </p:sp>
    </p:spTree>
    <p:extLst>
      <p:ext uri="{BB962C8B-B14F-4D97-AF65-F5344CB8AC3E}">
        <p14:creationId xmlns:p14="http://schemas.microsoft.com/office/powerpoint/2010/main" val="2122680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sz="1300" dirty="0" smtClean="0"/>
              <a:t>We wanted to provide new online</a:t>
            </a:r>
            <a:r>
              <a:rPr lang="en-US" sz="1300" baseline="0" dirty="0" smtClean="0"/>
              <a:t> faculty with an opportunity to</a:t>
            </a:r>
          </a:p>
          <a:p>
            <a:pPr marL="0" indent="0">
              <a:buFont typeface="Arial" pitchFamily="34" charset="0"/>
              <a:buNone/>
            </a:pPr>
            <a:endParaRPr lang="en-US" sz="1300" dirty="0" smtClean="0"/>
          </a:p>
          <a:p>
            <a:pPr marL="171450" indent="-171450">
              <a:buFont typeface="Arial" pitchFamily="34" charset="0"/>
              <a:buChar char="•"/>
            </a:pPr>
            <a:r>
              <a:rPr lang="en-US" sz="1300" dirty="0" smtClean="0"/>
              <a:t>Design their own online course based upon commonly accepted best practices for online instruction</a:t>
            </a:r>
          </a:p>
          <a:p>
            <a:pPr marL="171450" indent="-171450">
              <a:buFont typeface="Arial" pitchFamily="34" charset="0"/>
              <a:buChar char="•"/>
            </a:pPr>
            <a:endParaRPr lang="en-US" sz="1300" dirty="0" smtClean="0"/>
          </a:p>
          <a:p>
            <a:pPr marL="171450" indent="-171450">
              <a:buFont typeface="Arial" pitchFamily="34" charset="0"/>
              <a:buChar char="•"/>
            </a:pPr>
            <a:r>
              <a:rPr lang="en-US" sz="1300" dirty="0" smtClean="0"/>
              <a:t>Determine their course learning objectives and outcomes and align course activities to meet those objectives and result in those outcomes</a:t>
            </a:r>
          </a:p>
          <a:p>
            <a:pPr marL="171450" indent="-171450">
              <a:buFont typeface="Arial" pitchFamily="34" charset="0"/>
              <a:buChar char="•"/>
            </a:pPr>
            <a:endParaRPr lang="en-US" sz="1300" dirty="0" smtClean="0"/>
          </a:p>
          <a:p>
            <a:pPr marL="171450" indent="-171450">
              <a:buFont typeface="Arial" pitchFamily="34" charset="0"/>
              <a:buChar char="•"/>
            </a:pPr>
            <a:r>
              <a:rPr lang="en-US" sz="1300" dirty="0" smtClean="0"/>
              <a:t>Create means to foster meaningful communication </a:t>
            </a:r>
            <a:r>
              <a:rPr lang="en-US" sz="1300" i="1" dirty="0" smtClean="0"/>
              <a:t>among</a:t>
            </a:r>
            <a:r>
              <a:rPr lang="en-US" sz="1300" dirty="0" smtClean="0"/>
              <a:t> students and </a:t>
            </a:r>
            <a:r>
              <a:rPr lang="en-US" sz="1300" i="1" dirty="0" smtClean="0"/>
              <a:t>between</a:t>
            </a:r>
            <a:r>
              <a:rPr lang="en-US" sz="1300" dirty="0" smtClean="0"/>
              <a:t> instructor and students</a:t>
            </a:r>
          </a:p>
          <a:p>
            <a:pPr marL="171450" indent="-171450">
              <a:buFont typeface="Arial" pitchFamily="34" charset="0"/>
              <a:buChar char="•"/>
            </a:pPr>
            <a:endParaRPr lang="en-US" sz="1300" dirty="0" smtClean="0"/>
          </a:p>
          <a:p>
            <a:pPr marL="171450" indent="-171450">
              <a:buFont typeface="Arial" pitchFamily="34" charset="0"/>
              <a:buChar char="•"/>
            </a:pPr>
            <a:r>
              <a:rPr lang="en-US" sz="1300" dirty="0" smtClean="0"/>
              <a:t>Create authentic assessments directly aligned with their course learning objectives and desired outcomes. </a:t>
            </a:r>
          </a:p>
          <a:p>
            <a:pPr marL="171450" indent="-171450">
              <a:buFont typeface="Arial" pitchFamily="34" charset="0"/>
              <a:buChar char="•"/>
            </a:pPr>
            <a:endParaRPr lang="en-US" sz="1300" dirty="0" smtClean="0"/>
          </a:p>
          <a:p>
            <a:pPr marL="171450" indent="-171450">
              <a:buFont typeface="Arial" pitchFamily="34" charset="0"/>
              <a:buChar char="•"/>
            </a:pPr>
            <a:r>
              <a:rPr lang="en-US" sz="1300" dirty="0" smtClean="0"/>
              <a:t>Gain experience and familiarity with the various Moodle activities</a:t>
            </a:r>
            <a:r>
              <a:rPr lang="en-US" sz="1300" baseline="0" dirty="0" smtClean="0"/>
              <a:t> (discussion forums, quizzes, wikis)</a:t>
            </a:r>
          </a:p>
          <a:p>
            <a:pPr marL="171450" indent="-171450">
              <a:buFont typeface="Arial" pitchFamily="34" charset="0"/>
              <a:buChar char="•"/>
            </a:pPr>
            <a:endParaRPr lang="en-US" sz="1300" baseline="0" dirty="0" smtClean="0"/>
          </a:p>
          <a:p>
            <a:pPr marL="171450" indent="-171450">
              <a:buFont typeface="Arial" pitchFamily="34" charset="0"/>
              <a:buChar char="•"/>
            </a:pPr>
            <a:r>
              <a:rPr lang="en-US" sz="1300" baseline="0" dirty="0" smtClean="0"/>
              <a:t>And, very importantly, we wanted them to experience an online course (the workshop itself) from the perspective OF an online student. We have found that goes far in helping faculty appreciate the unique needs of online learners.</a:t>
            </a:r>
            <a:endParaRPr lang="en-US" sz="1300" dirty="0" smtClean="0"/>
          </a:p>
          <a:p>
            <a:pPr marL="171450" indent="-171450">
              <a:buFont typeface="Arial" pitchFamily="34" charset="0"/>
              <a:buChar char="•"/>
            </a:pPr>
            <a:endParaRPr lang="en-US" sz="1300"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6</a:t>
            </a:fld>
            <a:endParaRPr lang="en-US" smtClean="0"/>
          </a:p>
        </p:txBody>
      </p:sp>
    </p:spTree>
    <p:extLst>
      <p:ext uri="{BB962C8B-B14F-4D97-AF65-F5344CB8AC3E}">
        <p14:creationId xmlns:p14="http://schemas.microsoft.com/office/powerpoint/2010/main" val="1419064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offer</a:t>
            </a:r>
            <a:r>
              <a:rPr lang="en-US" baseline="0" dirty="0" smtClean="0"/>
              <a:t> it during Spring Break and again in May. </a:t>
            </a:r>
          </a:p>
          <a:p>
            <a:endParaRPr lang="en-US" baseline="0" dirty="0" smtClean="0"/>
          </a:p>
          <a:p>
            <a:r>
              <a:rPr lang="en-US" baseline="0" dirty="0" smtClean="0"/>
              <a:t>It runs for a week, including the weekend before and after.</a:t>
            </a:r>
          </a:p>
          <a:p>
            <a:endParaRPr lang="en-US" baseline="0" dirty="0" smtClean="0"/>
          </a:p>
          <a:p>
            <a:r>
              <a:rPr lang="en-US" baseline="0" dirty="0" smtClean="0"/>
              <a:t>Deadlines are clearly spelled out in order to keep everyone on task so our discussions, review and feedback are productive. (It also demonstrates to the faculty how challenging it is for their students to keep up with an online course when they have other life duties vying for their time!)</a:t>
            </a:r>
          </a:p>
          <a:p>
            <a:endParaRPr lang="en-US"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7</a:t>
            </a:fld>
            <a:endParaRPr lang="en-US" smtClean="0"/>
          </a:p>
        </p:txBody>
      </p:sp>
    </p:spTree>
    <p:extLst>
      <p:ext uri="{BB962C8B-B14F-4D97-AF65-F5344CB8AC3E}">
        <p14:creationId xmlns:p14="http://schemas.microsoft.com/office/powerpoint/2010/main" val="1576000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The main</a:t>
            </a:r>
            <a:r>
              <a:rPr lang="en-US" sz="1400" baseline="0" dirty="0" smtClean="0"/>
              <a:t> workshop course includes 6 topics:</a:t>
            </a:r>
          </a:p>
          <a:p>
            <a:endParaRPr lang="en-US" sz="1400" b="0" baseline="0" dirty="0" smtClean="0"/>
          </a:p>
          <a:p>
            <a:pPr lvl="1"/>
            <a:r>
              <a:rPr lang="en-US" sz="1400" dirty="0" smtClean="0"/>
              <a:t>TOPIC 1: Determine learning objectives </a:t>
            </a:r>
          </a:p>
          <a:p>
            <a:pPr lvl="1"/>
            <a:r>
              <a:rPr lang="en-US" sz="1400" dirty="0" smtClean="0"/>
              <a:t>TOPIC 2: Become familiar with “Best Practices” </a:t>
            </a:r>
          </a:p>
          <a:p>
            <a:pPr lvl="1"/>
            <a:r>
              <a:rPr lang="en-US" sz="1400" dirty="0" smtClean="0"/>
              <a:t>TOPIC 3: Develop syllabus</a:t>
            </a:r>
          </a:p>
          <a:p>
            <a:pPr lvl="1"/>
            <a:r>
              <a:rPr lang="en-US" sz="1400" dirty="0" smtClean="0"/>
              <a:t>TOPIC 4: Create means to foster communication</a:t>
            </a:r>
          </a:p>
          <a:p>
            <a:pPr lvl="1"/>
            <a:r>
              <a:rPr lang="en-US" sz="1400" dirty="0" smtClean="0"/>
              <a:t>TOPIC 5: Create authentic assessments </a:t>
            </a:r>
          </a:p>
          <a:p>
            <a:pPr lvl="1"/>
            <a:r>
              <a:rPr lang="en-US" sz="1400" dirty="0" smtClean="0"/>
              <a:t>TOPIC 6: Develop own online course</a:t>
            </a:r>
          </a:p>
          <a:p>
            <a:endParaRPr lang="en-US" sz="1400" baseline="0" dirty="0" smtClean="0"/>
          </a:p>
          <a:p>
            <a:r>
              <a:rPr lang="en-US" sz="1400" baseline="0" dirty="0" smtClean="0"/>
              <a:t>I also create empty course shells for all of the participants. Each student is the instructor for their own course, while their fellow workshop participants are “students” in their course. That way the participants can see and comment upon each others’ courses.</a:t>
            </a:r>
            <a:endParaRPr lang="en-US" sz="1400"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8</a:t>
            </a:fld>
            <a:endParaRPr lang="en-US" smtClean="0"/>
          </a:p>
        </p:txBody>
      </p:sp>
    </p:spTree>
    <p:extLst>
      <p:ext uri="{BB962C8B-B14F-4D97-AF65-F5344CB8AC3E}">
        <p14:creationId xmlns:p14="http://schemas.microsoft.com/office/powerpoint/2010/main" val="1576000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077768-21C8-4125-A345-258E48D2EED0}" type="slidenum">
              <a:rPr lang="en-US" smtClean="0"/>
              <a:pPr/>
              <a:t>9</a:t>
            </a:fld>
            <a:endParaRPr lang="en-US" smtClean="0"/>
          </a:p>
        </p:txBody>
      </p:sp>
    </p:spTree>
    <p:extLst>
      <p:ext uri="{BB962C8B-B14F-4D97-AF65-F5344CB8AC3E}">
        <p14:creationId xmlns:p14="http://schemas.microsoft.com/office/powerpoint/2010/main" val="783919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362200" y="2438400"/>
            <a:ext cx="6629400" cy="990600"/>
          </a:xfrm>
        </p:spPr>
        <p:txBody>
          <a:bodyPr/>
          <a:lstStyle/>
          <a:p>
            <a:r>
              <a:rPr lang="en-US" smtClean="0"/>
              <a:t>Click to edit Master title style</a:t>
            </a:r>
            <a:endParaRPr lang="en-US"/>
          </a:p>
        </p:txBody>
      </p:sp>
    </p:spTree>
    <p:extLst>
      <p:ext uri="{BB962C8B-B14F-4D97-AF65-F5344CB8AC3E}">
        <p14:creationId xmlns:p14="http://schemas.microsoft.com/office/powerpoint/2010/main" val="4393532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image1.jpg"/>
          <p:cNvPicPr>
            <a:picLocks noChangeAspect="1"/>
          </p:cNvPicPr>
          <p:nvPr/>
        </p:nvPicPr>
        <p:blipFill>
          <a:blip r:embed="rId2">
            <a:duotone>
              <a:schemeClr val="accent1"/>
              <a:srgbClr val="FFFFFF"/>
            </a:duotone>
          </a:blip>
          <a:stretch>
            <a:fillRect/>
          </a:stretch>
        </p:blipFill>
        <p:spPr>
          <a:xfrm>
            <a:off x="1142" y="0"/>
            <a:ext cx="9144000" cy="6858000"/>
          </a:xfrm>
          <a:prstGeom prst="rect">
            <a:avLst/>
          </a:prstGeom>
          <a:noFill/>
          <a:ln>
            <a:noFill/>
          </a:ln>
        </p:spPr>
      </p:pic>
      <p:pic>
        <p:nvPicPr>
          <p:cNvPr id="7" name="image2.png"/>
          <p:cNvPicPr>
            <a:picLocks noChangeAspect="1"/>
          </p:cNvPicPr>
          <p:nvPr/>
        </p:nvPicPr>
        <p:blipFill>
          <a:blip r:embed="rId3">
            <a:duotone>
              <a:schemeClr val="accent1"/>
              <a:srgbClr val="FFFFFF"/>
            </a:duotone>
          </a:blip>
          <a:stretch>
            <a:fillRect/>
          </a:stretch>
        </p:blipFill>
        <p:spPr>
          <a:xfrm>
            <a:off x="1142" y="857"/>
            <a:ext cx="9142858" cy="6857143"/>
          </a:xfrm>
          <a:prstGeom prst="rect">
            <a:avLst/>
          </a:prstGeom>
          <a:noFill/>
          <a:ln>
            <a:noFill/>
          </a:ln>
        </p:spPr>
      </p:pic>
      <p:pic>
        <p:nvPicPr>
          <p:cNvPr id="8" name="image3.png"/>
          <p:cNvPicPr>
            <a:picLocks noChangeAspect="1"/>
          </p:cNvPicPr>
          <p:nvPr/>
        </p:nvPicPr>
        <p:blipFill>
          <a:blip r:embed="rId4">
            <a:duotone>
              <a:schemeClr val="accent1"/>
              <a:srgbClr val="FFFFFF"/>
            </a:duotone>
          </a:blip>
          <a:stretch>
            <a:fillRect/>
          </a:stretch>
        </p:blipFill>
        <p:spPr>
          <a:xfrm>
            <a:off x="2284" y="-1"/>
            <a:ext cx="9142858" cy="6857143"/>
          </a:xfrm>
          <a:prstGeom prst="rect">
            <a:avLst/>
          </a:prstGeom>
          <a:noFill/>
          <a:ln>
            <a:noFill/>
          </a:ln>
        </p:spPr>
      </p:pic>
      <p:pic>
        <p:nvPicPr>
          <p:cNvPr id="9" name="image4.png"/>
          <p:cNvPicPr>
            <a:picLocks noChangeAspect="1"/>
          </p:cNvPicPr>
          <p:nvPr/>
        </p:nvPicPr>
        <p:blipFill>
          <a:blip r:embed="rId5"/>
          <a:stretch>
            <a:fillRect/>
          </a:stretch>
        </p:blipFill>
        <p:spPr>
          <a:xfrm>
            <a:off x="0" y="0"/>
            <a:ext cx="9142858" cy="6857143"/>
          </a:xfrm>
          <a:prstGeom prst="rect">
            <a:avLst/>
          </a:prstGeom>
          <a:noFill/>
          <a:ln>
            <a:noFill/>
          </a:ln>
        </p:spPr>
      </p:pic>
      <p:sp>
        <p:nvSpPr>
          <p:cNvPr id="31" name="Rectangle 31"/>
          <p:cNvSpPr>
            <a:spLocks noGrp="1"/>
          </p:cNvSpPr>
          <p:nvPr>
            <p:ph type="subTitle" idx="1"/>
          </p:nvPr>
        </p:nvSpPr>
        <p:spPr>
          <a:xfrm>
            <a:off x="2492734" y="5094577"/>
            <a:ext cx="6194066" cy="925223"/>
          </a:xfrm>
        </p:spPr>
        <p:txBody>
          <a:bodyPr/>
          <a:lstStyle>
            <a:lvl1pPr marL="0" indent="0" algn="r">
              <a:buNone/>
              <a:defRPr sz="2800">
                <a:solidFill>
                  <a:schemeClr val="accent1">
                    <a:lumMod val="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Rectangle 5"/>
          <p:cNvSpPr>
            <a:spLocks noGrp="1"/>
          </p:cNvSpPr>
          <p:nvPr>
            <p:ph type="ctrTitle"/>
          </p:nvPr>
        </p:nvSpPr>
        <p:spPr>
          <a:xfrm>
            <a:off x="1600200" y="3581400"/>
            <a:ext cx="7086600" cy="1495425"/>
          </a:xfrm>
          <a:prstGeom prst="rect">
            <a:avLst/>
          </a:prstGeom>
          <a:noFill/>
        </p:spPr>
        <p:txBody>
          <a:bodyPr anchor="b" anchorCtr="0"/>
          <a:lstStyle>
            <a:lvl1pPr algn="r">
              <a:defRPr sz="4000">
                <a:solidFill>
                  <a:schemeClr val="accent1">
                    <a:lumMod val="50000"/>
                  </a:schemeClr>
                </a:solidFill>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1143000"/>
          </a:xfrm>
          <a:prstGeom prst="rect">
            <a:avLst/>
          </a:prstGeom>
        </p:spPr>
        <p:txBody>
          <a:bodyPr/>
          <a:lstStyle>
            <a:lvl1pPr algn="r">
              <a:defRPr/>
            </a:lvl1pPr>
          </a:lstStyle>
          <a:p>
            <a:r>
              <a:rPr lang="en-US" smtClean="0"/>
              <a:t>Click to edit Master title style</a:t>
            </a:r>
            <a:endParaRPr lang="en-US"/>
          </a:p>
        </p:txBody>
      </p:sp>
      <p:sp>
        <p:nvSpPr>
          <p:cNvPr id="7" name="Content Placeholder 6"/>
          <p:cNvSpPr>
            <a:spLocks noGrp="1"/>
          </p:cNvSpPr>
          <p:nvPr>
            <p:ph sz="quarter" idx="13"/>
          </p:nvPr>
        </p:nvSpPr>
        <p:spPr>
          <a:xfrm>
            <a:off x="4572000" y="1600200"/>
            <a:ext cx="4267200" cy="4419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98220151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Content Placeholder 6"/>
          <p:cNvSpPr>
            <a:spLocks noGrp="1"/>
          </p:cNvSpPr>
          <p:nvPr>
            <p:ph sz="quarter" idx="10"/>
          </p:nvPr>
        </p:nvSpPr>
        <p:spPr>
          <a:xfrm>
            <a:off x="2819400" y="1676400"/>
            <a:ext cx="6172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44671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273028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sp>
        <p:nvSpPr>
          <p:cNvPr id="6" name="Rectangle 6"/>
          <p:cNvSpPr>
            <a:spLocks noGrp="1"/>
          </p:cNvSpPr>
          <p:nvPr>
            <p:ph type="dt" sz="half" idx="2"/>
          </p:nvPr>
        </p:nvSpPr>
        <p:spPr>
          <a:xfrm>
            <a:off x="457200" y="6245225"/>
            <a:ext cx="2133600" cy="476250"/>
          </a:xfrm>
          <a:prstGeom prst="rect">
            <a:avLst/>
          </a:prstGeom>
        </p:spPr>
        <p:txBody>
          <a:bodyPr/>
          <a:lstStyle>
            <a:lvl1pPr>
              <a:defRPr sz="1000">
                <a:latin typeface="+mn-lt"/>
              </a:defRPr>
            </a:lvl1pPr>
          </a:lstStyle>
          <a:p>
            <a:fld id="{5C14FD69-4A85-4715-A222-ABB225B63BC6}" type="datetimeFigureOut">
              <a:rPr lang="en-US" smtClean="0"/>
              <a:pPr/>
              <a:t>3/14/2013</a:t>
            </a:fld>
            <a:endParaRPr lang="en-US" sz="1000" dirty="0" smtClean="0"/>
          </a:p>
        </p:txBody>
      </p:sp>
      <p:sp>
        <p:nvSpPr>
          <p:cNvPr id="20" name="Rectangle 20"/>
          <p:cNvSpPr>
            <a:spLocks noGrp="1"/>
          </p:cNvSpPr>
          <p:nvPr>
            <p:ph type="ftr" sz="quarter" idx="3"/>
          </p:nvPr>
        </p:nvSpPr>
        <p:spPr>
          <a:xfrm>
            <a:off x="3124200" y="6245225"/>
            <a:ext cx="2895600" cy="476250"/>
          </a:xfrm>
          <a:prstGeom prst="rect">
            <a:avLst/>
          </a:prstGeom>
        </p:spPr>
        <p:txBody>
          <a:bodyPr/>
          <a:lstStyle>
            <a:lvl1pPr algn="ctr">
              <a:defRPr sz="1000">
                <a:latin typeface="+mn-lt"/>
              </a:defRPr>
            </a:lvl1pPr>
          </a:lstStyle>
          <a:p>
            <a:pPr algn="ctr"/>
            <a:endParaRPr lang="en-US" sz="1000" smtClean="0"/>
          </a:p>
        </p:txBody>
      </p:sp>
      <p:sp>
        <p:nvSpPr>
          <p:cNvPr id="21" name="Rectangle 21"/>
          <p:cNvSpPr>
            <a:spLocks noGrp="1"/>
          </p:cNvSpPr>
          <p:nvPr>
            <p:ph type="sldNum" sz="quarter" idx="4"/>
          </p:nvPr>
        </p:nvSpPr>
        <p:spPr>
          <a:xfrm>
            <a:off x="6553200" y="6245225"/>
            <a:ext cx="2133600" cy="476250"/>
          </a:xfrm>
          <a:prstGeom prst="rect">
            <a:avLst/>
          </a:prstGeom>
        </p:spPr>
        <p:txBody>
          <a:bodyPr/>
          <a:lstStyle>
            <a:lvl1pPr>
              <a:defRPr sz="1000">
                <a:latin typeface="+mn-lt"/>
              </a:defRPr>
            </a:lvl1pPr>
          </a:lstStyle>
          <a:p>
            <a:pPr algn="r"/>
            <a:fld id="{D4C49B74-5DB2-4B03-B1D2-7F6A3C51C318}" type="slidenum">
              <a:rPr lang="en-US" smtClean="0"/>
              <a:pPr algn="r"/>
              <a:t>‹#›</a:t>
            </a:fld>
            <a:endParaRPr lang="en-US" sz="1000" dirty="0" smtClean="0"/>
          </a:p>
        </p:txBody>
      </p:sp>
      <p:pic>
        <p:nvPicPr>
          <p:cNvPr id="13" name="image1.jpg"/>
          <p:cNvPicPr>
            <a:picLocks noChangeAspect="1"/>
          </p:cNvPicPr>
          <p:nvPr userDrawn="1"/>
        </p:nvPicPr>
        <p:blipFill>
          <a:blip r:embed="rId7">
            <a:duotone>
              <a:schemeClr val="accent1"/>
              <a:srgbClr val="FFFFFF"/>
            </a:duotone>
          </a:blip>
          <a:stretch>
            <a:fillRect/>
          </a:stretch>
        </p:blipFill>
        <p:spPr>
          <a:xfrm>
            <a:off x="7883" y="0"/>
            <a:ext cx="9144000" cy="6858000"/>
          </a:xfrm>
          <a:prstGeom prst="rect">
            <a:avLst/>
          </a:prstGeom>
          <a:noFill/>
          <a:ln>
            <a:noFill/>
          </a:ln>
        </p:spPr>
      </p:pic>
      <p:pic>
        <p:nvPicPr>
          <p:cNvPr id="14" name="image2.png"/>
          <p:cNvPicPr>
            <a:picLocks noChangeAspect="1"/>
          </p:cNvPicPr>
          <p:nvPr userDrawn="1"/>
        </p:nvPicPr>
        <p:blipFill>
          <a:blip r:embed="rId8">
            <a:duotone>
              <a:schemeClr val="accent1"/>
              <a:srgbClr val="FFFFFF"/>
            </a:duotone>
          </a:blip>
          <a:stretch>
            <a:fillRect/>
          </a:stretch>
        </p:blipFill>
        <p:spPr>
          <a:xfrm>
            <a:off x="0" y="40271"/>
            <a:ext cx="9142858" cy="6857143"/>
          </a:xfrm>
          <a:prstGeom prst="rect">
            <a:avLst/>
          </a:prstGeom>
          <a:noFill/>
          <a:ln>
            <a:noFill/>
          </a:ln>
        </p:spPr>
      </p:pic>
      <p:pic>
        <p:nvPicPr>
          <p:cNvPr id="15" name="image4.png"/>
          <p:cNvPicPr>
            <a:picLocks noChangeAspect="1"/>
          </p:cNvPicPr>
          <p:nvPr userDrawn="1"/>
        </p:nvPicPr>
        <p:blipFill>
          <a:blip r:embed="rId9"/>
          <a:stretch>
            <a:fillRect/>
          </a:stretch>
        </p:blipFill>
        <p:spPr>
          <a:xfrm>
            <a:off x="0" y="40271"/>
            <a:ext cx="9142858" cy="6857143"/>
          </a:xfrm>
          <a:prstGeom prst="rect">
            <a:avLst/>
          </a:prstGeom>
          <a:noFill/>
          <a:ln>
            <a:noFill/>
          </a:ln>
        </p:spPr>
      </p:pic>
      <p:pic>
        <p:nvPicPr>
          <p:cNvPr id="16" name="image3.png"/>
          <p:cNvPicPr>
            <a:picLocks noChangeAspect="1"/>
          </p:cNvPicPr>
          <p:nvPr userDrawn="1"/>
        </p:nvPicPr>
        <p:blipFill>
          <a:blip r:embed="rId10">
            <a:duotone>
              <a:schemeClr val="accent1"/>
              <a:srgbClr val="FFFFFF"/>
            </a:duotone>
          </a:blip>
          <a:stretch>
            <a:fillRect/>
          </a:stretch>
        </p:blipFill>
        <p:spPr>
          <a:xfrm>
            <a:off x="21890" y="0"/>
            <a:ext cx="9142858" cy="6857143"/>
          </a:xfrm>
          <a:prstGeom prst="rect">
            <a:avLst/>
          </a:prstGeom>
          <a:noFill/>
          <a:ln>
            <a:noFill/>
          </a:ln>
        </p:spPr>
      </p:pic>
      <p:sp>
        <p:nvSpPr>
          <p:cNvPr id="12" name="Rectangle 12"/>
          <p:cNvSpPr>
            <a:spLocks noGrp="1"/>
          </p:cNvSpPr>
          <p:nvPr>
            <p:ph type="body" idx="1"/>
          </p:nvPr>
        </p:nvSpPr>
        <p:spPr>
          <a:xfrm>
            <a:off x="4343400" y="1295400"/>
            <a:ext cx="4419600" cy="4830763"/>
          </a:xfrm>
          <a:prstGeom prst="rect">
            <a:avLst/>
          </a:prstGeom>
        </p:spPr>
        <p:txBody>
          <a:bodyPr>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 name="Title Placeholder 1"/>
          <p:cNvSpPr>
            <a:spLocks noGrp="1"/>
          </p:cNvSpPr>
          <p:nvPr>
            <p:ph type="title"/>
          </p:nvPr>
        </p:nvSpPr>
        <p:spPr>
          <a:xfrm>
            <a:off x="2362200" y="228600"/>
            <a:ext cx="6629400" cy="990600"/>
          </a:xfrm>
          <a:prstGeom prst="rect">
            <a:avLst/>
          </a:prstGeom>
        </p:spPr>
        <p:txBody>
          <a:bodyPr vert="horz" lIns="91440" tIns="45720" rIns="91440" bIns="45720" rtlCol="0" anchor="ctr">
            <a:normAutofit/>
          </a:bodyPr>
          <a:lstStyle/>
          <a:p>
            <a:r>
              <a:rPr lang="en-US" smtClean="0"/>
              <a:t>Click to edit Master title style</a:t>
            </a:r>
            <a:endParaRPr lang="en-US"/>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2" r:id="rId4"/>
    <p:sldLayoutId id="2147483651" r:id="rId5"/>
  </p:sldLayoutIdLst>
  <p:timing>
    <p:tnLst>
      <p:par>
        <p:cTn id="1" dur="indefinite" restart="never" nodeType="tmRoot"/>
      </p:par>
    </p:tnLst>
  </p:timing>
  <p:txStyles>
    <p:titleStyle>
      <a:defPPr>
        <a:defRPr sz="4400">
          <a:solidFill>
            <a:schemeClr val="tx1"/>
          </a:solidFill>
          <a:latin typeface="+mj-lt"/>
          <a:ea typeface="+mj-ea"/>
          <a:cs typeface="+mj-cs"/>
        </a:defRPr>
      </a:defPPr>
      <a:lvl1pPr algn="r" eaLnBrk="1" hangingPunct="1">
        <a:buNone/>
        <a:defRPr sz="3600">
          <a:solidFill>
            <a:schemeClr val="accent1">
              <a:lumMod val="50000"/>
            </a:schemeClr>
          </a:solidFill>
          <a:latin typeface="+mj-lt"/>
        </a:defRPr>
      </a:lvl1pPr>
    </p:titleStyle>
    <p:bodyStyle>
      <a:defPPr>
        <a:defRPr>
          <a:solidFill>
            <a:schemeClr val="tx1"/>
          </a:solidFill>
          <a:latin typeface="+mn-lt"/>
          <a:ea typeface="+mn-ea"/>
          <a:cs typeface="+mn-cs"/>
        </a:defRPr>
      </a:defPPr>
      <a:lvl1pPr marL="342900" indent="-342900" eaLnBrk="1" hangingPunct="1">
        <a:buClr>
          <a:schemeClr val="accent1">
            <a:lumMod val="75000"/>
          </a:schemeClr>
        </a:buClr>
        <a:buSzPct val="90000"/>
        <a:buFont typeface="Wingdings" pitchFamily="2" charset="2"/>
        <a:buChar char="Ø"/>
        <a:defRPr sz="2800">
          <a:solidFill>
            <a:schemeClr val="accent1">
              <a:lumMod val="50000"/>
            </a:schemeClr>
          </a:solidFill>
          <a:latin typeface="Calibri" pitchFamily="34" charset="0"/>
        </a:defRPr>
      </a:lvl1pPr>
      <a:lvl2pPr marL="742950" indent="-285750" eaLnBrk="1" hangingPunct="1">
        <a:buClr>
          <a:schemeClr val="accent1">
            <a:lumMod val="75000"/>
          </a:schemeClr>
        </a:buClr>
        <a:buSzPct val="80000"/>
        <a:buFont typeface="Wingdings" pitchFamily="2" charset="2"/>
        <a:buChar char="§"/>
        <a:defRPr sz="2400">
          <a:solidFill>
            <a:schemeClr val="accent1">
              <a:lumMod val="50000"/>
            </a:schemeClr>
          </a:solidFill>
          <a:latin typeface="Calibri" pitchFamily="34" charset="0"/>
        </a:defRPr>
      </a:lvl2pPr>
      <a:lvl3pPr marL="1143000" indent="-228600" eaLnBrk="1" hangingPunct="1">
        <a:buClr>
          <a:schemeClr val="accent1">
            <a:lumMod val="75000"/>
          </a:schemeClr>
        </a:buClr>
        <a:buSzPct val="95000"/>
        <a:buFont typeface="Arial" pitchFamily="34" charset="0"/>
        <a:buChar char="•"/>
        <a:defRPr sz="2400">
          <a:solidFill>
            <a:schemeClr val="accent1">
              <a:lumMod val="50000"/>
            </a:schemeClr>
          </a:solidFill>
          <a:latin typeface="Calibri" pitchFamily="34" charset="0"/>
        </a:defRPr>
      </a:lvl3pPr>
      <a:lvl4pPr marL="1600200" indent="-228600" eaLnBrk="1" hangingPunct="1">
        <a:buChar char="–"/>
        <a:defRPr sz="2000">
          <a:solidFill>
            <a:schemeClr val="accent1">
              <a:lumMod val="50000"/>
            </a:schemeClr>
          </a:solidFill>
          <a:latin typeface="Calibri" pitchFamily="34" charset="0"/>
        </a:defRPr>
      </a:lvl4pPr>
      <a:lvl5pPr marL="2057400" indent="-228600" eaLnBrk="1" hangingPunct="1">
        <a:buChar char="»"/>
        <a:defRPr sz="2000">
          <a:solidFill>
            <a:schemeClr val="accent1">
              <a:lumMod val="50000"/>
            </a:schemeClr>
          </a:solidFill>
          <a:latin typeface="Calibri" pitchFamily="34" charset="0"/>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Workshop_Syllabus.docx"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Course%20Self%20Assessment%20Form.docx"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www.nea.org/assets/docs/onlineteachguide.pdf" TargetMode="External"/><Relationship Id="rId3" Type="http://schemas.openxmlformats.org/officeDocument/2006/relationships/hyperlink" Target="http://www.csuchico.edu/roi/" TargetMode="External"/><Relationship Id="rId7" Type="http://schemas.openxmlformats.org/officeDocument/2006/relationships/hyperlink" Target="http://copyright.columbia.edu/copyright/"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hyperlink" Target="http://campustechnology.com/articles/2012/05/31/6-keys-to-engaging-students-online.aspx?=CTIN" TargetMode="External"/><Relationship Id="rId5" Type="http://schemas.openxmlformats.org/officeDocument/2006/relationships/hyperlink" Target="http://oct.sfsu.edu/design/syllabus/index.html" TargetMode="External"/><Relationship Id="rId10" Type="http://schemas.openxmlformats.org/officeDocument/2006/relationships/hyperlink" Target="http://www.facultyfocus.com/wp-content/uploads/images/AssessingOnlineLearning-OC.pdf" TargetMode="External"/><Relationship Id="rId4" Type="http://schemas.openxmlformats.org/officeDocument/2006/relationships/hyperlink" Target="http://www.park.edu/cetl/quicktips/writinglearningobj.html" TargetMode="External"/><Relationship Id="rId9" Type="http://schemas.openxmlformats.org/officeDocument/2006/relationships/hyperlink" Target="http://teach.ucf.edu/files/2010/12/Authentic-Assessment-Online.pdf"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creativecommons.org/licenses/by-nc-sa/3.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loanconsortium.org/"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hyperlink" Target="http://www.qmprogram.or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Course%20Faculty%20Workshop%20for%20Online%20Teaching%20and%20Learning%20only.html"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US" sz="2400" i="1" dirty="0" smtClean="0">
                <a:latin typeface="Calibri" pitchFamily="34" charset="0"/>
              </a:rPr>
              <a:t>Sharon Gray, Augustana College, SD</a:t>
            </a:r>
          </a:p>
          <a:p>
            <a:r>
              <a:rPr lang="en-US" sz="2400" i="1" dirty="0" smtClean="0"/>
              <a:t>EDUCAUSE Chicago 2013</a:t>
            </a:r>
            <a:endParaRPr lang="en-US" sz="2400" i="1" dirty="0">
              <a:latin typeface="Calibri" pitchFamily="34" charset="0"/>
            </a:endParaRPr>
          </a:p>
        </p:txBody>
      </p:sp>
      <p:sp>
        <p:nvSpPr>
          <p:cNvPr id="3" name="Title 2"/>
          <p:cNvSpPr>
            <a:spLocks noGrp="1"/>
          </p:cNvSpPr>
          <p:nvPr>
            <p:ph type="ctrTitle"/>
          </p:nvPr>
        </p:nvSpPr>
        <p:spPr>
          <a:xfrm>
            <a:off x="1600200" y="3429000"/>
            <a:ext cx="7086600" cy="1495425"/>
          </a:xfrm>
        </p:spPr>
        <p:txBody>
          <a:bodyPr/>
          <a:lstStyle/>
          <a:p>
            <a:r>
              <a:rPr lang="en-US" dirty="0" smtClean="0"/>
              <a:t>Supporting Online Faculty</a:t>
            </a:r>
            <a:endParaRPr lang="en-US" dirty="0"/>
          </a:p>
        </p:txBody>
      </p:sp>
    </p:spTree>
    <p:extLst>
      <p:ext uri="{BB962C8B-B14F-4D97-AF65-F5344CB8AC3E}">
        <p14:creationId xmlns:p14="http://schemas.microsoft.com/office/powerpoint/2010/main" val="3223568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6897" y="771138"/>
            <a:ext cx="6629400" cy="990600"/>
          </a:xfrm>
        </p:spPr>
        <p:txBody>
          <a:bodyPr>
            <a:normAutofit/>
          </a:bodyPr>
          <a:lstStyle/>
          <a:p>
            <a:pPr algn="ctr"/>
            <a:r>
              <a:rPr lang="en-US" sz="2400" dirty="0" smtClean="0"/>
              <a:t>Here are links to the </a:t>
            </a:r>
            <a:r>
              <a:rPr lang="en-US" sz="2400" dirty="0" smtClean="0">
                <a:hlinkClick r:id="rId3" action="ppaction://hlinkfile"/>
              </a:rPr>
              <a:t>syllabus </a:t>
            </a:r>
            <a:r>
              <a:rPr lang="en-US" sz="2400" dirty="0" smtClean="0"/>
              <a:t>and </a:t>
            </a:r>
            <a:br>
              <a:rPr lang="en-US" sz="2400" dirty="0" smtClean="0"/>
            </a:br>
            <a:r>
              <a:rPr lang="en-US" sz="2400" dirty="0" smtClean="0">
                <a:hlinkClick r:id="rId4" action="ppaction://hlinkfile"/>
              </a:rPr>
              <a:t>course self-assessment form</a:t>
            </a:r>
            <a:endParaRPr lang="en-US" sz="2400" dirty="0"/>
          </a:p>
        </p:txBody>
      </p:sp>
      <p:pic>
        <p:nvPicPr>
          <p:cNvPr id="5" name="Picture 4">
            <a:hlinkClick r:id="rId4" action="ppaction://hlinkfile"/>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27486">
            <a:off x="4895069" y="1976685"/>
            <a:ext cx="3276655" cy="4479478"/>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pic>
        <p:nvPicPr>
          <p:cNvPr id="4" name="Picture 3">
            <a:hlinkClick r:id="rId3" action="ppaction://hlinkfile"/>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20769766">
            <a:off x="1230820" y="1624770"/>
            <a:ext cx="3566493" cy="4697147"/>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extLst>
      <p:ext uri="{BB962C8B-B14F-4D97-AF65-F5344CB8AC3E}">
        <p14:creationId xmlns:p14="http://schemas.microsoft.com/office/powerpoint/2010/main" val="2588220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52400"/>
            <a:ext cx="6629400" cy="990600"/>
          </a:xfrm>
        </p:spPr>
        <p:txBody>
          <a:bodyPr/>
          <a:lstStyle/>
          <a:p>
            <a:r>
              <a:rPr lang="en-US" dirty="0" smtClean="0"/>
              <a:t>Recommended resources…</a:t>
            </a:r>
            <a:endParaRPr lang="en-US" dirty="0"/>
          </a:p>
        </p:txBody>
      </p:sp>
      <p:sp>
        <p:nvSpPr>
          <p:cNvPr id="3" name="Content Placeholder 2"/>
          <p:cNvSpPr>
            <a:spLocks noGrp="1"/>
          </p:cNvSpPr>
          <p:nvPr>
            <p:ph sz="quarter" idx="10"/>
          </p:nvPr>
        </p:nvSpPr>
        <p:spPr>
          <a:xfrm>
            <a:off x="2057400" y="1066800"/>
            <a:ext cx="6934200" cy="5791200"/>
          </a:xfrm>
        </p:spPr>
        <p:txBody>
          <a:bodyPr>
            <a:noAutofit/>
          </a:bodyPr>
          <a:lstStyle/>
          <a:p>
            <a:r>
              <a:rPr lang="en-US" sz="1600" dirty="0"/>
              <a:t>Rubric for Online Instruction (ROI), California State University Chico </a:t>
            </a:r>
            <a:r>
              <a:rPr lang="en-US" sz="1400" dirty="0">
                <a:hlinkClick r:id="rId3"/>
              </a:rPr>
              <a:t>http://www.csuchico.edu/roi</a:t>
            </a:r>
            <a:r>
              <a:rPr lang="en-US" sz="1400" dirty="0" smtClean="0">
                <a:hlinkClick r:id="rId3"/>
              </a:rPr>
              <a:t>/</a:t>
            </a:r>
            <a:endParaRPr lang="en-US" sz="1400" dirty="0" smtClean="0"/>
          </a:p>
          <a:p>
            <a:endParaRPr lang="en-US" sz="1400" dirty="0"/>
          </a:p>
          <a:p>
            <a:r>
              <a:rPr lang="en-US" sz="1600" dirty="0" smtClean="0"/>
              <a:t>Writing Quality Learning Objectives, </a:t>
            </a:r>
            <a:r>
              <a:rPr lang="en-US" sz="1600" dirty="0"/>
              <a:t>Park University </a:t>
            </a:r>
            <a:r>
              <a:rPr lang="en-US" sz="1400" dirty="0">
                <a:hlinkClick r:id="rId4"/>
              </a:rPr>
              <a:t>http://</a:t>
            </a:r>
            <a:r>
              <a:rPr lang="en-US" sz="1400" dirty="0" smtClean="0">
                <a:hlinkClick r:id="rId4"/>
              </a:rPr>
              <a:t>www.park.edu/cetl/quicktips/writinglearningobj.html</a:t>
            </a:r>
            <a:r>
              <a:rPr lang="en-US" sz="1400" dirty="0" smtClean="0"/>
              <a:t> </a:t>
            </a:r>
          </a:p>
          <a:p>
            <a:endParaRPr lang="en-US" sz="1600" dirty="0" smtClean="0"/>
          </a:p>
          <a:p>
            <a:r>
              <a:rPr lang="en-US" sz="1600" dirty="0" smtClean="0"/>
              <a:t>Creating a Syllabus Tutorial, SFSU</a:t>
            </a:r>
            <a:r>
              <a:rPr lang="en-US" sz="1600" dirty="0"/>
              <a:t> </a:t>
            </a:r>
            <a:r>
              <a:rPr lang="en-US" sz="1400" dirty="0" smtClean="0">
                <a:hlinkClick r:id="rId5"/>
              </a:rPr>
              <a:t>http</a:t>
            </a:r>
            <a:r>
              <a:rPr lang="en-US" sz="1400" dirty="0">
                <a:hlinkClick r:id="rId5"/>
              </a:rPr>
              <a:t>://</a:t>
            </a:r>
            <a:r>
              <a:rPr lang="en-US" sz="1400" dirty="0" smtClean="0">
                <a:hlinkClick r:id="rId5"/>
              </a:rPr>
              <a:t>oct.sfsu.edu/design/syllabus/index.html</a:t>
            </a:r>
            <a:r>
              <a:rPr lang="en-US" sz="1400" dirty="0" smtClean="0"/>
              <a:t> </a:t>
            </a:r>
          </a:p>
          <a:p>
            <a:endParaRPr lang="en-US" sz="1600" dirty="0" smtClean="0"/>
          </a:p>
          <a:p>
            <a:r>
              <a:rPr lang="en-US" sz="1600" dirty="0" smtClean="0"/>
              <a:t>6 Keys to </a:t>
            </a:r>
            <a:r>
              <a:rPr lang="en-US" sz="1600" dirty="0"/>
              <a:t>Engaging Students Online </a:t>
            </a:r>
            <a:r>
              <a:rPr lang="en-US" sz="1400" dirty="0">
                <a:hlinkClick r:id="rId6"/>
              </a:rPr>
              <a:t>http://campustechnology.com/articles/2012/05/31/6-keys-to-engaging-students-online.aspx?=</a:t>
            </a:r>
            <a:r>
              <a:rPr lang="en-US" sz="1400" dirty="0" smtClean="0">
                <a:hlinkClick r:id="rId6"/>
              </a:rPr>
              <a:t>CTIN</a:t>
            </a:r>
            <a:r>
              <a:rPr lang="en-US" sz="1400" dirty="0" smtClean="0"/>
              <a:t> </a:t>
            </a:r>
          </a:p>
          <a:p>
            <a:endParaRPr lang="en-US" sz="1600" dirty="0" smtClean="0"/>
          </a:p>
          <a:p>
            <a:r>
              <a:rPr lang="en-US" sz="1600" dirty="0" smtClean="0"/>
              <a:t>Copyright, Fair User, and Education, Columbia University </a:t>
            </a:r>
            <a:r>
              <a:rPr lang="en-US" sz="1600" dirty="0"/>
              <a:t>Copyright Advisory Office </a:t>
            </a:r>
            <a:r>
              <a:rPr lang="en-US" sz="1400" dirty="0">
                <a:hlinkClick r:id="rId7"/>
              </a:rPr>
              <a:t>http://copyright.columbia.edu/copyright</a:t>
            </a:r>
            <a:r>
              <a:rPr lang="en-US" sz="1400" dirty="0" smtClean="0">
                <a:hlinkClick r:id="rId7"/>
              </a:rPr>
              <a:t>/</a:t>
            </a:r>
            <a:r>
              <a:rPr lang="en-US" sz="1400" dirty="0" smtClean="0"/>
              <a:t> </a:t>
            </a:r>
          </a:p>
          <a:p>
            <a:endParaRPr lang="en-US" sz="1600" dirty="0" smtClean="0"/>
          </a:p>
          <a:p>
            <a:r>
              <a:rPr lang="en-US" sz="1600" dirty="0" smtClean="0"/>
              <a:t>NEA Guide to Teaching </a:t>
            </a:r>
            <a:r>
              <a:rPr lang="en-US" sz="1600" dirty="0"/>
              <a:t>Online Courses </a:t>
            </a:r>
            <a:r>
              <a:rPr lang="en-US" sz="1400" dirty="0">
                <a:hlinkClick r:id="rId8"/>
              </a:rPr>
              <a:t>http://</a:t>
            </a:r>
            <a:r>
              <a:rPr lang="en-US" sz="1400" dirty="0" smtClean="0">
                <a:hlinkClick r:id="rId8"/>
              </a:rPr>
              <a:t>www.nea.org/assets/docs/onlineteachguide.pdf</a:t>
            </a:r>
            <a:endParaRPr lang="en-US" sz="1400" dirty="0" smtClean="0"/>
          </a:p>
          <a:p>
            <a:endParaRPr lang="en-US" sz="1600" dirty="0" smtClean="0"/>
          </a:p>
          <a:p>
            <a:r>
              <a:rPr lang="en-US" sz="1600" dirty="0" smtClean="0"/>
              <a:t>Effective Online Assessment: Scalable </a:t>
            </a:r>
            <a:r>
              <a:rPr lang="en-US" sz="1600" dirty="0"/>
              <a:t>Success Strategies</a:t>
            </a:r>
            <a:br>
              <a:rPr lang="en-US" sz="1600" dirty="0"/>
            </a:br>
            <a:r>
              <a:rPr lang="en-US" sz="1400" dirty="0">
                <a:hlinkClick r:id="rId9"/>
              </a:rPr>
              <a:t>http://</a:t>
            </a:r>
            <a:r>
              <a:rPr lang="en-US" sz="1400" dirty="0" smtClean="0">
                <a:hlinkClick r:id="rId9"/>
              </a:rPr>
              <a:t>teach.ucf.edu/files/2010/12/Authentic-Assessment-Online.pdf</a:t>
            </a:r>
            <a:r>
              <a:rPr lang="en-US" sz="1400" dirty="0" smtClean="0"/>
              <a:t> </a:t>
            </a:r>
          </a:p>
          <a:p>
            <a:endParaRPr lang="en-US" sz="1600" dirty="0" smtClean="0"/>
          </a:p>
          <a:p>
            <a:r>
              <a:rPr lang="en-US" sz="1600" dirty="0" smtClean="0"/>
              <a:t>Assessing Online Learning: Strategies, Challenges </a:t>
            </a:r>
            <a:r>
              <a:rPr lang="en-US" sz="1600" dirty="0"/>
              <a:t>and Opportunities</a:t>
            </a:r>
            <a:br>
              <a:rPr lang="en-US" sz="1600" dirty="0"/>
            </a:br>
            <a:r>
              <a:rPr lang="en-US" sz="1400" dirty="0">
                <a:hlinkClick r:id="rId10"/>
              </a:rPr>
              <a:t>http://</a:t>
            </a:r>
            <a:r>
              <a:rPr lang="en-US" sz="1400" dirty="0" smtClean="0">
                <a:hlinkClick r:id="rId10"/>
              </a:rPr>
              <a:t>www.facultyfocus.com/wp-content/uploads/images/AssessingOnlineLearning-OC.pdf</a:t>
            </a:r>
            <a:r>
              <a:rPr lang="en-US" sz="1400" dirty="0" smtClean="0"/>
              <a:t> </a:t>
            </a:r>
          </a:p>
          <a:p>
            <a:endParaRPr lang="en-US" sz="1600" dirty="0"/>
          </a:p>
          <a:p>
            <a:endParaRPr lang="en-US" sz="1600" dirty="0" smtClean="0"/>
          </a:p>
        </p:txBody>
      </p:sp>
      <p:sp>
        <p:nvSpPr>
          <p:cNvPr id="6" name="Right Arrow 5"/>
          <p:cNvSpPr/>
          <p:nvPr/>
        </p:nvSpPr>
        <p:spPr>
          <a:xfrm>
            <a:off x="1219200" y="1051560"/>
            <a:ext cx="1143000" cy="533400"/>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dirty="0" smtClean="0">
                <a:solidFill>
                  <a:schemeClr val="accent2">
                    <a:lumMod val="75000"/>
                  </a:schemeClr>
                </a:solidFill>
              </a:rPr>
              <a:t>Excellent!</a:t>
            </a:r>
            <a:endParaRPr lang="en-US" sz="1600" dirty="0">
              <a:solidFill>
                <a:schemeClr val="accent2">
                  <a:lumMod val="75000"/>
                </a:schemeClr>
              </a:solidFill>
            </a:endParaRPr>
          </a:p>
        </p:txBody>
      </p:sp>
    </p:spTree>
    <p:extLst>
      <p:ext uri="{BB962C8B-B14F-4D97-AF65-F5344CB8AC3E}">
        <p14:creationId xmlns:p14="http://schemas.microsoft.com/office/powerpoint/2010/main" val="644368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6" presetClass="emph" presetSubtype="0" fill="hold" nodeType="withEffect">
                                  <p:stCondLst>
                                    <p:cond delay="0"/>
                                  </p:stCondLst>
                                  <p:iterate type="lt">
                                    <p:tmPct val="4000"/>
                                  </p:iterate>
                                  <p:childTnLst>
                                    <p:set>
                                      <p:cBhvr override="childStyle">
                                        <p:cTn id="12" dur="500" fill="hold"/>
                                        <p:tgtEl>
                                          <p:spTgt spid="3">
                                            <p:txEl>
                                              <p:pRg st="0" end="0"/>
                                            </p:txEl>
                                          </p:spTgt>
                                        </p:tgtEl>
                                        <p:attrNameLst>
                                          <p:attrName>style.color</p:attrName>
                                        </p:attrNameLst>
                                      </p:cBhvr>
                                      <p:to>
                                        <p:clrVal>
                                          <a:schemeClr val="accent2"/>
                                        </p:clrVal>
                                      </p:to>
                                    </p:set>
                                    <p:set>
                                      <p:cBhvr>
                                        <p:cTn id="13" dur="500" fill="hold"/>
                                        <p:tgtEl>
                                          <p:spTgt spid="3">
                                            <p:txEl>
                                              <p:pRg st="0" end="0"/>
                                            </p:txEl>
                                          </p:spTgt>
                                        </p:tgtEl>
                                        <p:attrNameLst>
                                          <p:attrName>fillcolor</p:attrName>
                                        </p:attrNameLst>
                                      </p:cBhvr>
                                      <p:to>
                                        <p:clrVal>
                                          <a:schemeClr val="accent2"/>
                                        </p:clrVal>
                                      </p:to>
                                    </p:set>
                                    <p:set>
                                      <p:cBhvr>
                                        <p:cTn id="14"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14400" y="5181600"/>
            <a:ext cx="7848600" cy="1200329"/>
          </a:xfrm>
          <a:prstGeom prst="rect">
            <a:avLst/>
          </a:prstGeom>
        </p:spPr>
        <p:txBody>
          <a:bodyPr wrap="square">
            <a:spAutoFit/>
          </a:bodyPr>
          <a:lstStyle/>
          <a:p>
            <a:r>
              <a:rPr lang="en-US" dirty="0" smtClean="0"/>
              <a:t>The content in this presentation carries </a:t>
            </a:r>
            <a:r>
              <a:rPr lang="en-US" dirty="0"/>
              <a:t>the </a:t>
            </a:r>
            <a:r>
              <a:rPr lang="en-US" dirty="0">
                <a:hlinkClick r:id="rId3"/>
              </a:rPr>
              <a:t>Creative Commons Attribution-</a:t>
            </a:r>
            <a:r>
              <a:rPr lang="en-US" dirty="0" err="1">
                <a:hlinkClick r:id="rId3"/>
              </a:rPr>
              <a:t>NonCommercial</a:t>
            </a:r>
            <a:r>
              <a:rPr lang="en-US" dirty="0">
                <a:hlinkClick r:id="rId3"/>
              </a:rPr>
              <a:t>-</a:t>
            </a:r>
            <a:r>
              <a:rPr lang="en-US" dirty="0" err="1">
                <a:hlinkClick r:id="rId3"/>
              </a:rPr>
              <a:t>ShareAlike</a:t>
            </a:r>
            <a:r>
              <a:rPr lang="en-US" dirty="0">
                <a:hlinkClick r:id="rId3"/>
              </a:rPr>
              <a:t> license</a:t>
            </a:r>
            <a:r>
              <a:rPr lang="en-US" dirty="0"/>
              <a:t>, which grants usage to the general public with the stipulated </a:t>
            </a:r>
            <a:r>
              <a:rPr lang="en-US" dirty="0" smtClean="0"/>
              <a:t>criteria. (User must attribute source, be non-commercial, and agree to share the derivative work under the same conditions.)</a:t>
            </a:r>
            <a:endParaRPr lang="en-US" dirty="0"/>
          </a:p>
        </p:txBody>
      </p:sp>
    </p:spTree>
    <p:extLst>
      <p:ext uri="{BB962C8B-B14F-4D97-AF65-F5344CB8AC3E}">
        <p14:creationId xmlns:p14="http://schemas.microsoft.com/office/powerpoint/2010/main" val="500780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0" y="3505200"/>
            <a:ext cx="6346466" cy="3962401"/>
          </a:xfrm>
        </p:spPr>
        <p:txBody>
          <a:bodyPr>
            <a:normAutofit/>
          </a:bodyPr>
          <a:lstStyle/>
          <a:p>
            <a:pPr algn="l"/>
            <a:r>
              <a:rPr lang="en-US" sz="2000" dirty="0"/>
              <a:t>Robust faculty and student support is crucial to the success of an online program. Faculty need coaching in effective online course design and delivery. They must be provided just-in-time, often one-on-one support. At Augustana College, faculty are given the opportunity to be "students" in an online course while developing their own online courses. Peer feedback and interaction with experienced online faculty foster shared insights and experience. Participants will leave with a model for immersive online faculty development.</a:t>
            </a:r>
          </a:p>
        </p:txBody>
      </p:sp>
      <p:sp>
        <p:nvSpPr>
          <p:cNvPr id="3" name="Title 2"/>
          <p:cNvSpPr>
            <a:spLocks noGrp="1"/>
          </p:cNvSpPr>
          <p:nvPr>
            <p:ph type="ctrTitle"/>
          </p:nvPr>
        </p:nvSpPr>
        <p:spPr>
          <a:xfrm>
            <a:off x="1905000" y="1905000"/>
            <a:ext cx="7086600" cy="1495425"/>
          </a:xfrm>
        </p:spPr>
        <p:txBody>
          <a:bodyPr/>
          <a:lstStyle/>
          <a:p>
            <a:r>
              <a:rPr lang="en-US" dirty="0" smtClean="0"/>
              <a:t>Presentation Abstract</a:t>
            </a:r>
            <a:endParaRPr lang="en-US" dirty="0"/>
          </a:p>
        </p:txBody>
      </p:sp>
    </p:spTree>
    <p:extLst>
      <p:ext uri="{BB962C8B-B14F-4D97-AF65-F5344CB8AC3E}">
        <p14:creationId xmlns:p14="http://schemas.microsoft.com/office/powerpoint/2010/main" val="4002725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362200" y="2667000"/>
            <a:ext cx="6629400" cy="990600"/>
          </a:xfrm>
        </p:spPr>
        <p:txBody>
          <a:bodyPr>
            <a:normAutofit fontScale="90000"/>
          </a:bodyPr>
          <a:lstStyle/>
          <a:p>
            <a:r>
              <a:rPr lang="en-US" dirty="0" smtClean="0"/>
              <a:t>“Immersive Faculty Development”</a:t>
            </a:r>
            <a:endParaRPr lang="en-US" dirty="0"/>
          </a:p>
        </p:txBody>
      </p:sp>
    </p:spTree>
    <p:extLst>
      <p:ext uri="{BB962C8B-B14F-4D97-AF65-F5344CB8AC3E}">
        <p14:creationId xmlns:p14="http://schemas.microsoft.com/office/powerpoint/2010/main" val="734668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ppt_w</p:attrName>
                                        </p:attrNameLst>
                                      </p:cBhvr>
                                      <p:tavLst>
                                        <p:tav tm="0">
                                          <p:val>
                                            <p:fltVal val="0"/>
                                          </p:val>
                                        </p:tav>
                                        <p:tav tm="100000">
                                          <p:val>
                                            <p:strVal val="#ppt_w"/>
                                          </p:val>
                                        </p:tav>
                                      </p:tavLst>
                                    </p:anim>
                                    <p:anim calcmode="lin" valueType="num">
                                      <p:cBhvr>
                                        <p:cTn id="8" dur="2000" fill="hold"/>
                                        <p:tgtEl>
                                          <p:spTgt spid="5"/>
                                        </p:tgtEl>
                                        <p:attrNameLst>
                                          <p:attrName>ppt_h</p:attrName>
                                        </p:attrNameLst>
                                      </p:cBhvr>
                                      <p:tavLst>
                                        <p:tav tm="0">
                                          <p:val>
                                            <p:fltVal val="0"/>
                                          </p:val>
                                        </p:tav>
                                        <p:tav tm="100000">
                                          <p:val>
                                            <p:strVal val="#ppt_h"/>
                                          </p:val>
                                        </p:tav>
                                      </p:tavLst>
                                    </p:anim>
                                    <p:animEffect transition="in" filter="fade">
                                      <p:cBhvr>
                                        <p:cTn id="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sz="quarter" idx="10"/>
          </p:nvPr>
        </p:nvSpPr>
        <p:spPr>
          <a:xfrm>
            <a:off x="3581400" y="1447800"/>
            <a:ext cx="6172200" cy="4648200"/>
          </a:xfrm>
        </p:spPr>
        <p:txBody>
          <a:bodyPr/>
          <a:lstStyle/>
          <a:p>
            <a:r>
              <a:rPr lang="en-US" dirty="0"/>
              <a:t>Tremendous growth since </a:t>
            </a:r>
            <a:r>
              <a:rPr lang="en-US" dirty="0" smtClean="0"/>
              <a:t>2006</a:t>
            </a:r>
            <a:endParaRPr lang="en-US" dirty="0"/>
          </a:p>
        </p:txBody>
      </p:sp>
      <p:graphicFrame>
        <p:nvGraphicFramePr>
          <p:cNvPr id="4" name="Chart 3"/>
          <p:cNvGraphicFramePr/>
          <p:nvPr>
            <p:extLst>
              <p:ext uri="{D42A27DB-BD31-4B8C-83A1-F6EECF244321}">
                <p14:modId xmlns:p14="http://schemas.microsoft.com/office/powerpoint/2010/main" val="2480289763"/>
              </p:ext>
            </p:extLst>
          </p:nvPr>
        </p:nvGraphicFramePr>
        <p:xfrm>
          <a:off x="2057400" y="2819400"/>
          <a:ext cx="6934200" cy="3124200"/>
        </p:xfrm>
        <a:graphic>
          <a:graphicData uri="http://schemas.openxmlformats.org/drawingml/2006/chart">
            <c:chart xmlns:c="http://schemas.openxmlformats.org/drawingml/2006/chart" xmlns:r="http://schemas.openxmlformats.org/officeDocument/2006/relationships" r:id="rId3"/>
          </a:graphicData>
        </a:graphic>
      </p:graphicFrame>
      <p:sp>
        <p:nvSpPr>
          <p:cNvPr id="5" name="Content Placeholder 2"/>
          <p:cNvSpPr txBox="1">
            <a:spLocks/>
          </p:cNvSpPr>
          <p:nvPr/>
        </p:nvSpPr>
        <p:spPr>
          <a:xfrm>
            <a:off x="3581400" y="1905000"/>
            <a:ext cx="6172200" cy="4648200"/>
          </a:xfrm>
          <a:prstGeom prst="rect">
            <a:avLst/>
          </a:prstGeom>
        </p:spPr>
        <p:txBody>
          <a:bodyPr>
            <a:normAutofit/>
          </a:bodyPr>
          <a:lstStyle>
            <a:defPPr>
              <a:defRPr>
                <a:solidFill>
                  <a:schemeClr val="tx1"/>
                </a:solidFill>
                <a:latin typeface="+mn-lt"/>
                <a:ea typeface="+mn-ea"/>
                <a:cs typeface="+mn-cs"/>
              </a:defRPr>
            </a:defPPr>
            <a:lvl1pPr marL="342900" indent="-342900" eaLnBrk="1" hangingPunct="1">
              <a:buClr>
                <a:schemeClr val="accent1">
                  <a:lumMod val="75000"/>
                </a:schemeClr>
              </a:buClr>
              <a:buSzPct val="90000"/>
              <a:buFont typeface="Wingdings" pitchFamily="2" charset="2"/>
              <a:buChar char="Ø"/>
              <a:defRPr sz="2800">
                <a:solidFill>
                  <a:schemeClr val="accent1">
                    <a:lumMod val="50000"/>
                  </a:schemeClr>
                </a:solidFill>
                <a:latin typeface="Calibri" pitchFamily="34" charset="0"/>
              </a:defRPr>
            </a:lvl1pPr>
            <a:lvl2pPr marL="742950" indent="-285750" eaLnBrk="1" hangingPunct="1">
              <a:buClr>
                <a:schemeClr val="accent1">
                  <a:lumMod val="75000"/>
                </a:schemeClr>
              </a:buClr>
              <a:buSzPct val="80000"/>
              <a:buFont typeface="Wingdings" pitchFamily="2" charset="2"/>
              <a:buChar char="§"/>
              <a:defRPr sz="2400">
                <a:solidFill>
                  <a:schemeClr val="accent1">
                    <a:lumMod val="50000"/>
                  </a:schemeClr>
                </a:solidFill>
                <a:latin typeface="Calibri" pitchFamily="34" charset="0"/>
              </a:defRPr>
            </a:lvl2pPr>
            <a:lvl3pPr marL="1143000" indent="-228600" eaLnBrk="1" hangingPunct="1">
              <a:buClr>
                <a:schemeClr val="accent1">
                  <a:lumMod val="75000"/>
                </a:schemeClr>
              </a:buClr>
              <a:buSzPct val="95000"/>
              <a:buFont typeface="Arial" pitchFamily="34" charset="0"/>
              <a:buChar char="•"/>
              <a:defRPr sz="2400">
                <a:solidFill>
                  <a:schemeClr val="accent1">
                    <a:lumMod val="50000"/>
                  </a:schemeClr>
                </a:solidFill>
                <a:latin typeface="Calibri" pitchFamily="34" charset="0"/>
              </a:defRPr>
            </a:lvl3pPr>
            <a:lvl4pPr marL="1600200" indent="-228600" eaLnBrk="1" hangingPunct="1">
              <a:buChar char="–"/>
              <a:defRPr sz="2000">
                <a:solidFill>
                  <a:schemeClr val="accent1">
                    <a:lumMod val="50000"/>
                  </a:schemeClr>
                </a:solidFill>
                <a:latin typeface="Calibri" pitchFamily="34" charset="0"/>
              </a:defRPr>
            </a:lvl4pPr>
            <a:lvl5pPr marL="2057400" indent="-228600" eaLnBrk="1" hangingPunct="1">
              <a:buChar char="»"/>
              <a:defRPr sz="2000">
                <a:solidFill>
                  <a:schemeClr val="accent1">
                    <a:lumMod val="50000"/>
                  </a:schemeClr>
                </a:solidFill>
                <a:latin typeface="Calibri" pitchFamily="34" charset="0"/>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a:lstStyle>
          <a:p>
            <a:r>
              <a:rPr lang="en-US" kern="0" dirty="0" smtClean="0"/>
              <a:t>~8 new faculty/year</a:t>
            </a:r>
          </a:p>
          <a:p>
            <a:r>
              <a:rPr lang="en-US" kern="0" dirty="0" smtClean="0"/>
              <a:t>Moodle LMS</a:t>
            </a:r>
          </a:p>
        </p:txBody>
      </p:sp>
    </p:spTree>
    <p:extLst>
      <p:ext uri="{BB962C8B-B14F-4D97-AF65-F5344CB8AC3E}">
        <p14:creationId xmlns:p14="http://schemas.microsoft.com/office/powerpoint/2010/main" val="2166497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graphicEl>
                                              <a:chart seriesIdx="0" categoryIdx="-4" bldStep="series"/>
                                            </p:graphicEl>
                                          </p:spTgt>
                                        </p:tgtEl>
                                        <p:attrNameLst>
                                          <p:attrName>style.visibility</p:attrName>
                                        </p:attrNameLst>
                                      </p:cBhvr>
                                      <p:to>
                                        <p:strVal val="visible"/>
                                      </p:to>
                                    </p:set>
                                    <p:animEffect transition="in" filter="wipe(left)">
                                      <p:cBhvr>
                                        <p:cTn id="10" dur="3000"/>
                                        <p:tgtEl>
                                          <p:spTgt spid="4">
                                            <p:graphicEl>
                                              <a:chart seriesIdx="0" categoryIdx="-4" bldStep="series"/>
                                            </p:graphicEl>
                                          </p:spTgt>
                                        </p:tgtEl>
                                      </p:cBhvr>
                                    </p:animEffect>
                                  </p:childTnLst>
                                </p:cTn>
                              </p:par>
                            </p:childTnLst>
                          </p:cTn>
                        </p:par>
                        <p:par>
                          <p:cTn id="11" fill="hold">
                            <p:stCondLst>
                              <p:cond delay="3000"/>
                            </p:stCondLst>
                            <p:childTnLst>
                              <p:par>
                                <p:cTn id="12" presetID="10" presetClass="entr" presetSubtype="0" fill="hold" grpId="0" nodeType="after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2000"/>
                                        <p:tgtEl>
                                          <p:spTgt spid="5">
                                            <p:txEl>
                                              <p:pRg st="0" end="0"/>
                                            </p:txEl>
                                          </p:spTgt>
                                        </p:tgtEl>
                                      </p:cBhvr>
                                    </p:animEffect>
                                  </p:childTnLst>
                                </p:cTn>
                              </p:par>
                            </p:childTnLst>
                          </p:cTn>
                        </p:par>
                        <p:par>
                          <p:cTn id="15" fill="hold">
                            <p:stCondLst>
                              <p:cond delay="5000"/>
                            </p:stCondLst>
                            <p:childTnLst>
                              <p:par>
                                <p:cTn id="16" presetID="10" presetClass="entr" presetSubtype="0" fill="hold" grpId="0" nodeType="after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fade">
                                      <p:cBhvr>
                                        <p:cTn id="18"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Graphic spid="4" grpId="0">
        <p:bldSub>
          <a:bldChart bld="series" animBg="0"/>
        </p:bldSub>
      </p:bldGraphic>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0"/>
          </p:nvPr>
        </p:nvSpPr>
        <p:spPr>
          <a:xfrm>
            <a:off x="2971800" y="838200"/>
            <a:ext cx="6172200" cy="4648200"/>
          </a:xfrm>
        </p:spPr>
        <p:txBody>
          <a:bodyPr>
            <a:normAutofit/>
          </a:bodyPr>
          <a:lstStyle/>
          <a:p>
            <a:r>
              <a:rPr lang="en-US" dirty="0" smtClean="0"/>
              <a:t>Considered </a:t>
            </a:r>
            <a:r>
              <a:rPr lang="en-US" dirty="0" smtClean="0">
                <a:hlinkClick r:id="rId3"/>
              </a:rPr>
              <a:t>Sloan Consortium</a:t>
            </a:r>
            <a:r>
              <a:rPr lang="en-US" dirty="0"/>
              <a:t> </a:t>
            </a:r>
            <a:r>
              <a:rPr lang="en-US" dirty="0" smtClean="0"/>
              <a:t>and </a:t>
            </a:r>
            <a:r>
              <a:rPr lang="en-US" dirty="0" smtClean="0">
                <a:hlinkClick r:id="rId4"/>
              </a:rPr>
              <a:t>QM</a:t>
            </a:r>
            <a:endParaRPr lang="en-US" dirty="0" smtClean="0"/>
          </a:p>
          <a:p>
            <a:pPr lvl="1"/>
            <a:r>
              <a:rPr lang="en-US" dirty="0" smtClean="0"/>
              <a:t>good, but expensive</a:t>
            </a:r>
          </a:p>
          <a:p>
            <a:pPr lvl="1"/>
            <a:endParaRPr lang="en-US" dirty="0" smtClean="0"/>
          </a:p>
          <a:p>
            <a:r>
              <a:rPr lang="en-US" dirty="0" smtClean="0"/>
              <a:t>Decided to do it ourselves</a:t>
            </a:r>
          </a:p>
          <a:p>
            <a:pPr lvl="1"/>
            <a:r>
              <a:rPr lang="en-US" dirty="0" smtClean="0"/>
              <a:t>could customize to our needs </a:t>
            </a:r>
          </a:p>
          <a:p>
            <a:pPr lvl="1"/>
            <a:r>
              <a:rPr lang="en-US" dirty="0" smtClean="0"/>
              <a:t>“free”</a:t>
            </a:r>
            <a:endParaRPr lang="en-US" dirty="0"/>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76400" y="3520439"/>
            <a:ext cx="7315200" cy="3239797"/>
          </a:xfrm>
          <a:prstGeom prst="rect">
            <a:avLst/>
          </a:prstGeom>
          <a:ln>
            <a:noFill/>
          </a:ln>
          <a:effectLst>
            <a:softEdge rad="112500"/>
          </a:effectLst>
        </p:spPr>
      </p:pic>
    </p:spTree>
    <p:extLst>
      <p:ext uri="{BB962C8B-B14F-4D97-AF65-F5344CB8AC3E}">
        <p14:creationId xmlns:p14="http://schemas.microsoft.com/office/powerpoint/2010/main" val="39970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fade">
                                      <p:cBhvr>
                                        <p:cTn id="10" dur="1000"/>
                                        <p:tgtEl>
                                          <p:spTgt spid="8">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animEffect transition="in" filter="fade">
                                      <p:cBhvr>
                                        <p:cTn id="13" dur="1000"/>
                                        <p:tgtEl>
                                          <p:spTgt spid="8">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xEl>
                                              <p:pRg st="4" end="4"/>
                                            </p:txEl>
                                          </p:spTgt>
                                        </p:tgtEl>
                                        <p:attrNameLst>
                                          <p:attrName>style.visibility</p:attrName>
                                        </p:attrNameLst>
                                      </p:cBhvr>
                                      <p:to>
                                        <p:strVal val="visible"/>
                                      </p:to>
                                    </p:set>
                                    <p:animEffect transition="in" filter="fade">
                                      <p:cBhvr>
                                        <p:cTn id="16" dur="1000"/>
                                        <p:tgtEl>
                                          <p:spTgt spid="8">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animEffect transition="in" filter="fade">
                                      <p:cBhvr>
                                        <p:cTn id="19" dur="10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0" y="228600"/>
            <a:ext cx="5867400" cy="1219200"/>
          </a:xfrm>
        </p:spPr>
        <p:txBody>
          <a:bodyPr>
            <a:noAutofit/>
          </a:bodyPr>
          <a:lstStyle/>
          <a:p>
            <a:pPr algn="l"/>
            <a:r>
              <a:rPr lang="en-US" sz="2400" i="1" dirty="0" smtClean="0"/>
              <a:t>“Faculty Workshop for Online Teaching </a:t>
            </a:r>
            <a:br>
              <a:rPr lang="en-US" sz="2400" i="1" dirty="0" smtClean="0"/>
            </a:br>
            <a:r>
              <a:rPr lang="en-US" sz="2400" i="1" dirty="0" smtClean="0"/>
              <a:t>and Learning”</a:t>
            </a:r>
            <a:r>
              <a:rPr lang="en-US" sz="2400" dirty="0" smtClean="0"/>
              <a:t> goals…</a:t>
            </a:r>
            <a:endParaRPr lang="en-US" sz="2400" dirty="0"/>
          </a:p>
        </p:txBody>
      </p:sp>
      <p:sp>
        <p:nvSpPr>
          <p:cNvPr id="3" name="Content Placeholder 2"/>
          <p:cNvSpPr>
            <a:spLocks noGrp="1"/>
          </p:cNvSpPr>
          <p:nvPr>
            <p:ph sz="quarter" idx="10"/>
          </p:nvPr>
        </p:nvSpPr>
        <p:spPr>
          <a:xfrm>
            <a:off x="2895600" y="1752600"/>
            <a:ext cx="6172200" cy="4648200"/>
          </a:xfrm>
        </p:spPr>
        <p:txBody>
          <a:bodyPr>
            <a:normAutofit/>
          </a:bodyPr>
          <a:lstStyle/>
          <a:p>
            <a:r>
              <a:rPr lang="en-US" sz="2400" dirty="0"/>
              <a:t>Design </a:t>
            </a:r>
            <a:r>
              <a:rPr lang="en-US" sz="2400" dirty="0" smtClean="0"/>
              <a:t>course </a:t>
            </a:r>
            <a:r>
              <a:rPr lang="en-US" sz="2400" dirty="0" smtClean="0">
                <a:sym typeface="Wingdings"/>
              </a:rPr>
              <a:t></a:t>
            </a:r>
            <a:r>
              <a:rPr lang="en-US" sz="2400" dirty="0" smtClean="0">
                <a:sym typeface="Wingdings" pitchFamily="2" charset="2"/>
              </a:rPr>
              <a:t> </a:t>
            </a:r>
            <a:r>
              <a:rPr lang="en-US" sz="2400" dirty="0" smtClean="0"/>
              <a:t>“Best Practices”</a:t>
            </a:r>
          </a:p>
          <a:p>
            <a:r>
              <a:rPr lang="en-US" sz="2400" dirty="0" smtClean="0"/>
              <a:t>Determine learning objectives</a:t>
            </a:r>
          </a:p>
          <a:p>
            <a:r>
              <a:rPr lang="en-US" sz="2400" dirty="0" smtClean="0"/>
              <a:t>Align </a:t>
            </a:r>
            <a:r>
              <a:rPr lang="en-US" sz="2400" dirty="0"/>
              <a:t>course activities to meet </a:t>
            </a:r>
            <a:r>
              <a:rPr lang="en-US" sz="2400" dirty="0" smtClean="0"/>
              <a:t>objectives </a:t>
            </a:r>
          </a:p>
          <a:p>
            <a:r>
              <a:rPr lang="en-US" sz="2400" dirty="0" smtClean="0"/>
              <a:t>Create means for meaningful communication</a:t>
            </a:r>
          </a:p>
          <a:p>
            <a:r>
              <a:rPr lang="en-US" sz="2400" dirty="0" smtClean="0"/>
              <a:t>Create </a:t>
            </a:r>
            <a:r>
              <a:rPr lang="en-US" sz="2400" dirty="0"/>
              <a:t>authentic assessments directly aligned </a:t>
            </a:r>
            <a:r>
              <a:rPr lang="en-US" sz="2400" dirty="0" smtClean="0"/>
              <a:t>with course objectives </a:t>
            </a:r>
            <a:endParaRPr lang="en-US" sz="2400" dirty="0"/>
          </a:p>
          <a:p>
            <a:r>
              <a:rPr lang="en-US" sz="2400" dirty="0"/>
              <a:t>Use Moodle </a:t>
            </a:r>
            <a:r>
              <a:rPr lang="en-US" sz="2400" dirty="0" smtClean="0"/>
              <a:t>activities</a:t>
            </a:r>
            <a:endParaRPr lang="en-US" sz="2400" dirty="0"/>
          </a:p>
          <a:p>
            <a:endParaRPr lang="en-US" sz="2400" dirty="0"/>
          </a:p>
        </p:txBody>
      </p:sp>
      <p:sp>
        <p:nvSpPr>
          <p:cNvPr id="4" name="Content Placeholder 2"/>
          <p:cNvSpPr txBox="1">
            <a:spLocks/>
          </p:cNvSpPr>
          <p:nvPr/>
        </p:nvSpPr>
        <p:spPr>
          <a:xfrm>
            <a:off x="2895600" y="1676400"/>
            <a:ext cx="6172200" cy="4648200"/>
          </a:xfrm>
          <a:prstGeom prst="rect">
            <a:avLst/>
          </a:prstGeom>
        </p:spPr>
        <p:txBody>
          <a:bodyPr>
            <a:normAutofit/>
          </a:bodyPr>
          <a:lstStyle>
            <a:defPPr>
              <a:defRPr>
                <a:solidFill>
                  <a:schemeClr val="tx1"/>
                </a:solidFill>
                <a:latin typeface="+mn-lt"/>
                <a:ea typeface="+mn-ea"/>
                <a:cs typeface="+mn-cs"/>
              </a:defRPr>
            </a:defPPr>
            <a:lvl1pPr marL="342900" indent="-342900" eaLnBrk="1" hangingPunct="1">
              <a:buClr>
                <a:schemeClr val="accent1">
                  <a:lumMod val="75000"/>
                </a:schemeClr>
              </a:buClr>
              <a:buSzPct val="90000"/>
              <a:buFont typeface="Wingdings" pitchFamily="2" charset="2"/>
              <a:buChar char="Ø"/>
              <a:defRPr sz="2800">
                <a:solidFill>
                  <a:schemeClr val="accent1">
                    <a:lumMod val="50000"/>
                  </a:schemeClr>
                </a:solidFill>
                <a:latin typeface="Calibri" pitchFamily="34" charset="0"/>
              </a:defRPr>
            </a:lvl1pPr>
            <a:lvl2pPr marL="742950" indent="-285750" eaLnBrk="1" hangingPunct="1">
              <a:buClr>
                <a:schemeClr val="accent1">
                  <a:lumMod val="75000"/>
                </a:schemeClr>
              </a:buClr>
              <a:buSzPct val="80000"/>
              <a:buFont typeface="Wingdings" pitchFamily="2" charset="2"/>
              <a:buChar char="§"/>
              <a:defRPr sz="2400">
                <a:solidFill>
                  <a:schemeClr val="accent1">
                    <a:lumMod val="50000"/>
                  </a:schemeClr>
                </a:solidFill>
                <a:latin typeface="Calibri" pitchFamily="34" charset="0"/>
              </a:defRPr>
            </a:lvl2pPr>
            <a:lvl3pPr marL="1143000" indent="-228600" eaLnBrk="1" hangingPunct="1">
              <a:buClr>
                <a:schemeClr val="accent1">
                  <a:lumMod val="75000"/>
                </a:schemeClr>
              </a:buClr>
              <a:buSzPct val="95000"/>
              <a:buFont typeface="Arial" pitchFamily="34" charset="0"/>
              <a:buChar char="•"/>
              <a:defRPr sz="2400">
                <a:solidFill>
                  <a:schemeClr val="accent1">
                    <a:lumMod val="50000"/>
                  </a:schemeClr>
                </a:solidFill>
                <a:latin typeface="Calibri" pitchFamily="34" charset="0"/>
              </a:defRPr>
            </a:lvl3pPr>
            <a:lvl4pPr marL="1600200" indent="-228600" eaLnBrk="1" hangingPunct="1">
              <a:buChar char="–"/>
              <a:defRPr sz="2000">
                <a:solidFill>
                  <a:schemeClr val="accent1">
                    <a:lumMod val="50000"/>
                  </a:schemeClr>
                </a:solidFill>
                <a:latin typeface="Calibri" pitchFamily="34" charset="0"/>
              </a:defRPr>
            </a:lvl4pPr>
            <a:lvl5pPr marL="2057400" indent="-228600" eaLnBrk="1" hangingPunct="1">
              <a:buChar char="»"/>
              <a:defRPr sz="2000">
                <a:solidFill>
                  <a:schemeClr val="accent1">
                    <a:lumMod val="50000"/>
                  </a:schemeClr>
                </a:solidFill>
                <a:latin typeface="Calibri" pitchFamily="34" charset="0"/>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a:lstStyle>
          <a:p>
            <a:endParaRPr lang="en-US" sz="2400" kern="0" dirty="0" smtClean="0"/>
          </a:p>
          <a:p>
            <a:endParaRPr lang="en-US" sz="2400" kern="0" dirty="0"/>
          </a:p>
          <a:p>
            <a:endParaRPr lang="en-US" sz="2400" kern="0" dirty="0" smtClean="0"/>
          </a:p>
          <a:p>
            <a:endParaRPr lang="en-US" sz="2400" kern="0" dirty="0"/>
          </a:p>
          <a:p>
            <a:endParaRPr lang="en-US" sz="2400" kern="0" dirty="0" smtClean="0"/>
          </a:p>
          <a:p>
            <a:endParaRPr lang="en-US" sz="2400" kern="0" dirty="0"/>
          </a:p>
          <a:p>
            <a:endParaRPr lang="en-US" sz="2400" kern="0" dirty="0" smtClean="0"/>
          </a:p>
          <a:p>
            <a:endParaRPr lang="en-US" sz="2400" kern="0" dirty="0"/>
          </a:p>
          <a:p>
            <a:endParaRPr lang="en-US" sz="2400" kern="0" dirty="0" smtClean="0"/>
          </a:p>
          <a:p>
            <a:r>
              <a:rPr lang="en-US" sz="2400" kern="0" dirty="0" smtClean="0"/>
              <a:t>Experience </a:t>
            </a:r>
            <a:r>
              <a:rPr lang="en-US" sz="2400" i="1" kern="0" dirty="0" smtClean="0"/>
              <a:t>BEING</a:t>
            </a:r>
            <a:r>
              <a:rPr lang="en-US" sz="2400" kern="0" dirty="0" smtClean="0"/>
              <a:t> an online “student”</a:t>
            </a:r>
          </a:p>
          <a:p>
            <a:endParaRPr lang="en-US" sz="2400" kern="0" dirty="0"/>
          </a:p>
        </p:txBody>
      </p:sp>
      <p:pic>
        <p:nvPicPr>
          <p:cNvPr id="1026" name="Picture 2" descr="C:\Users\gray\AppData\Local\Microsoft\Windows\Temporary Internet Files\Content.IE5\5CA159NB\MP900422855[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057400"/>
            <a:ext cx="22860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gray\AppData\Local\Microsoft\Windows\Temporary Internet Files\Content.IE5\AU0G80NJ\MP900285122[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70" y="4648200"/>
            <a:ext cx="2546430" cy="167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32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739BCB"/>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739BCB"/>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rgbClr val="739BCB"/>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rgbClr val="739BCB"/>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subTnLst>
                                    <p:animClr clrSpc="rgb" dir="cw">
                                      <p:cBhvr override="childStyle">
                                        <p:cTn dur="1" fill="hold" display="0" masterRel="nextClick" afterEffect="1"/>
                                        <p:tgtEl>
                                          <p:spTgt spid="3">
                                            <p:txEl>
                                              <p:pRg st="4" end="4"/>
                                            </p:txEl>
                                          </p:spTgt>
                                        </p:tgtEl>
                                        <p:attrNameLst>
                                          <p:attrName>ppt_c</p:attrName>
                                        </p:attrNameLst>
                                      </p:cBhvr>
                                      <p:to>
                                        <a:srgbClr val="739BCB"/>
                                      </p:to>
                                    </p:animClr>
                                  </p:sub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subTnLst>
                                    <p:animClr clrSpc="rgb" dir="cw">
                                      <p:cBhvr override="childStyle">
                                        <p:cTn dur="1" fill="hold" display="0" masterRel="nextClick" afterEffect="1"/>
                                        <p:tgtEl>
                                          <p:spTgt spid="3">
                                            <p:txEl>
                                              <p:pRg st="5" end="5"/>
                                            </p:txEl>
                                          </p:spTgt>
                                        </p:tgtEl>
                                        <p:attrNameLst>
                                          <p:attrName>ppt_c</p:attrName>
                                        </p:attrNameLst>
                                      </p:cBhvr>
                                      <p:to>
                                        <a:srgbClr val="739BCB"/>
                                      </p:to>
                                    </p:animClr>
                                  </p:sub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animEffect transition="in" filter="fade">
                                      <p:cBhvr>
                                        <p:cTn id="37" dur="1000"/>
                                        <p:tgtEl>
                                          <p:spTgt spid="4">
                                            <p:txEl>
                                              <p:pRg st="9" end="9"/>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1029"/>
                                        </p:tgtEl>
                                        <p:attrNameLst>
                                          <p:attrName>style.visibility</p:attrName>
                                        </p:attrNameLst>
                                      </p:cBhvr>
                                      <p:to>
                                        <p:strVal val="visible"/>
                                      </p:to>
                                    </p:set>
                                    <p:animEffect transition="in" filter="fade">
                                      <p:cBhvr>
                                        <p:cTn id="40" dur="20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sz="quarter" idx="10"/>
          </p:nvPr>
        </p:nvSpPr>
        <p:spPr/>
        <p:txBody>
          <a:bodyPr/>
          <a:lstStyle/>
          <a:p>
            <a:r>
              <a:rPr lang="en-US" dirty="0" smtClean="0"/>
              <a:t>1 week with bookend weekends</a:t>
            </a:r>
          </a:p>
          <a:p>
            <a:r>
              <a:rPr lang="en-US" dirty="0" smtClean="0"/>
              <a:t>Clearly specified deadlines</a:t>
            </a:r>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90799816"/>
              </p:ext>
            </p:extLst>
          </p:nvPr>
        </p:nvGraphicFramePr>
        <p:xfrm>
          <a:off x="1066800" y="3505200"/>
          <a:ext cx="7696200" cy="838200"/>
        </p:xfrm>
        <a:graphic>
          <a:graphicData uri="http://schemas.openxmlformats.org/drawingml/2006/table">
            <a:tbl>
              <a:tblPr firstRow="1" bandRow="1" bandCol="1">
                <a:tableStyleId>{69012ECD-51FC-41F1-AA8D-1B2483CD663E}</a:tableStyleId>
              </a:tblPr>
              <a:tblGrid>
                <a:gridCol w="769620"/>
                <a:gridCol w="769620"/>
                <a:gridCol w="769620"/>
                <a:gridCol w="769620"/>
                <a:gridCol w="769620"/>
                <a:gridCol w="769620"/>
                <a:gridCol w="769620"/>
                <a:gridCol w="769620"/>
                <a:gridCol w="769620"/>
                <a:gridCol w="769620"/>
              </a:tblGrid>
              <a:tr h="381000">
                <a:tc>
                  <a:txBody>
                    <a:bodyPr/>
                    <a:lstStyle/>
                    <a:p>
                      <a:r>
                        <a:rPr lang="en-US" dirty="0" smtClean="0"/>
                        <a:t>Fri</a:t>
                      </a:r>
                      <a:endParaRPr lang="en-US" dirty="0"/>
                    </a:p>
                  </a:txBody>
                  <a:tcPr/>
                </a:tc>
                <a:tc>
                  <a:txBody>
                    <a:bodyPr/>
                    <a:lstStyle/>
                    <a:p>
                      <a:r>
                        <a:rPr lang="en-US" dirty="0" smtClean="0"/>
                        <a:t>Sat</a:t>
                      </a:r>
                      <a:endParaRPr lang="en-US" dirty="0"/>
                    </a:p>
                  </a:txBody>
                  <a:tcPr/>
                </a:tc>
                <a:tc>
                  <a:txBody>
                    <a:bodyPr/>
                    <a:lstStyle/>
                    <a:p>
                      <a:r>
                        <a:rPr lang="en-US" dirty="0" smtClean="0"/>
                        <a:t>Sun</a:t>
                      </a:r>
                      <a:endParaRPr lang="en-US" dirty="0"/>
                    </a:p>
                  </a:txBody>
                  <a:tcPr/>
                </a:tc>
                <a:tc>
                  <a:txBody>
                    <a:bodyPr/>
                    <a:lstStyle/>
                    <a:p>
                      <a:r>
                        <a:rPr lang="en-US" dirty="0" smtClean="0"/>
                        <a:t>Mon</a:t>
                      </a:r>
                      <a:endParaRPr lang="en-US" dirty="0"/>
                    </a:p>
                  </a:txBody>
                  <a:tcPr/>
                </a:tc>
                <a:tc>
                  <a:txBody>
                    <a:bodyPr/>
                    <a:lstStyle/>
                    <a:p>
                      <a:r>
                        <a:rPr lang="en-US" dirty="0" smtClean="0"/>
                        <a:t>Tue</a:t>
                      </a:r>
                      <a:endParaRPr lang="en-US" dirty="0"/>
                    </a:p>
                  </a:txBody>
                  <a:tcPr/>
                </a:tc>
                <a:tc>
                  <a:txBody>
                    <a:bodyPr/>
                    <a:lstStyle/>
                    <a:p>
                      <a:r>
                        <a:rPr lang="en-US" dirty="0" smtClean="0"/>
                        <a:t>Wed</a:t>
                      </a:r>
                      <a:endParaRPr lang="en-US" dirty="0"/>
                    </a:p>
                  </a:txBody>
                  <a:tcPr/>
                </a:tc>
                <a:tc>
                  <a:txBody>
                    <a:bodyPr/>
                    <a:lstStyle/>
                    <a:p>
                      <a:r>
                        <a:rPr lang="en-US" dirty="0" smtClean="0"/>
                        <a:t>Thu</a:t>
                      </a:r>
                      <a:endParaRPr lang="en-US" dirty="0"/>
                    </a:p>
                  </a:txBody>
                  <a:tcPr/>
                </a:tc>
                <a:tc>
                  <a:txBody>
                    <a:bodyPr/>
                    <a:lstStyle/>
                    <a:p>
                      <a:r>
                        <a:rPr lang="en-US" dirty="0" smtClean="0"/>
                        <a:t>Fri</a:t>
                      </a:r>
                      <a:endParaRPr lang="en-US" dirty="0"/>
                    </a:p>
                  </a:txBody>
                  <a:tcPr/>
                </a:tc>
                <a:tc>
                  <a:txBody>
                    <a:bodyPr/>
                    <a:lstStyle/>
                    <a:p>
                      <a:r>
                        <a:rPr lang="en-US" dirty="0" smtClean="0"/>
                        <a:t>Sat</a:t>
                      </a:r>
                      <a:endParaRPr lang="en-US" dirty="0"/>
                    </a:p>
                  </a:txBody>
                  <a:tcPr/>
                </a:tc>
                <a:tc>
                  <a:txBody>
                    <a:bodyPr/>
                    <a:lstStyle/>
                    <a:p>
                      <a:r>
                        <a:rPr lang="en-US" dirty="0" smtClean="0"/>
                        <a:t>Sun</a:t>
                      </a:r>
                      <a:endParaRPr lang="en-US" dirty="0"/>
                    </a:p>
                  </a:txBody>
                  <a:tcPr/>
                </a:tc>
              </a:tr>
              <a:tr h="4572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714035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sz="quarter" idx="10"/>
          </p:nvPr>
        </p:nvSpPr>
        <p:spPr>
          <a:xfrm>
            <a:off x="2514600" y="1524000"/>
            <a:ext cx="6629400" cy="4648200"/>
          </a:xfrm>
        </p:spPr>
        <p:txBody>
          <a:bodyPr>
            <a:normAutofit/>
          </a:bodyPr>
          <a:lstStyle/>
          <a:p>
            <a:r>
              <a:rPr lang="en-US" dirty="0" smtClean="0"/>
              <a:t>Main workshop course</a:t>
            </a:r>
          </a:p>
          <a:p>
            <a:pPr lvl="1"/>
            <a:r>
              <a:rPr lang="en-US" sz="2200" dirty="0" smtClean="0"/>
              <a:t>TOPIC 1: Determine learning objectives </a:t>
            </a:r>
          </a:p>
          <a:p>
            <a:pPr lvl="1"/>
            <a:r>
              <a:rPr lang="en-US" sz="2200" dirty="0" smtClean="0"/>
              <a:t>TOPIC 2: Become familiar with “Best Practices” </a:t>
            </a:r>
          </a:p>
          <a:p>
            <a:pPr lvl="1"/>
            <a:r>
              <a:rPr lang="en-US" sz="2200" dirty="0" smtClean="0"/>
              <a:t>TOPIC 3: Develop syllabus</a:t>
            </a:r>
          </a:p>
          <a:p>
            <a:pPr lvl="1"/>
            <a:r>
              <a:rPr lang="en-US" sz="2200" dirty="0" smtClean="0"/>
              <a:t>TOPIC 4: Create means to foster communication</a:t>
            </a:r>
          </a:p>
          <a:p>
            <a:pPr lvl="1"/>
            <a:r>
              <a:rPr lang="en-US" sz="2200" dirty="0" smtClean="0"/>
              <a:t>TOPIC 5: Create authentic assessments </a:t>
            </a:r>
          </a:p>
          <a:p>
            <a:pPr lvl="1"/>
            <a:r>
              <a:rPr lang="en-US" sz="2200" dirty="0" smtClean="0"/>
              <a:t>TOPIC 6: Develop own online course</a:t>
            </a:r>
          </a:p>
          <a:p>
            <a:pPr lvl="2"/>
            <a:endParaRPr lang="en-US" dirty="0" smtClean="0"/>
          </a:p>
          <a:p>
            <a:r>
              <a:rPr lang="en-US" dirty="0" smtClean="0"/>
              <a:t>Individual student course shells</a:t>
            </a:r>
          </a:p>
          <a:p>
            <a:endParaRPr lang="en-US" dirty="0" smtClean="0"/>
          </a:p>
          <a:p>
            <a:endParaRPr lang="en-US" dirty="0" smtClean="0"/>
          </a:p>
          <a:p>
            <a:endParaRPr lang="en-US" dirty="0"/>
          </a:p>
        </p:txBody>
      </p:sp>
    </p:spTree>
    <p:extLst>
      <p:ext uri="{BB962C8B-B14F-4D97-AF65-F5344CB8AC3E}">
        <p14:creationId xmlns:p14="http://schemas.microsoft.com/office/powerpoint/2010/main" val="1481410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take a look…</a:t>
            </a:r>
            <a:endParaRPr lang="en-US" dirty="0"/>
          </a:p>
        </p:txBody>
      </p:sp>
      <p:pic>
        <p:nvPicPr>
          <p:cNvPr id="4" name="Picture 3">
            <a:hlinkClick r:id="rId3" action="ppaction://hlinkfile"/>
          </p:cNvPr>
          <p:cNvPicPr>
            <a:picLocks noChangeAspect="1"/>
          </p:cNvPicPr>
          <p:nvPr/>
        </p:nvPicPr>
        <p:blipFill rotWithShape="1">
          <a:blip r:embed="rId4">
            <a:extLst>
              <a:ext uri="{28A0092B-C50C-407E-A947-70E740481C1C}">
                <a14:useLocalDpi xmlns:a14="http://schemas.microsoft.com/office/drawing/2010/main" val="0"/>
              </a:ext>
            </a:extLst>
          </a:blip>
          <a:srcRect l="2387" r="11632"/>
          <a:stretch/>
        </p:blipFill>
        <p:spPr>
          <a:xfrm>
            <a:off x="685800" y="1219200"/>
            <a:ext cx="7914736" cy="471885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39424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signTemplate">
  <a:themeElements>
    <a:clrScheme name="Custom 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66092"/>
      </a:hlink>
      <a:folHlink>
        <a:srgbClr val="953734"/>
      </a:folHlink>
    </a:clrScheme>
    <a:fontScheme name="Module">
      <a:maj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1101</Words>
  <Application>Microsoft Office PowerPoint</Application>
  <PresentationFormat>On-screen Show (4:3)</PresentationFormat>
  <Paragraphs>135</Paragraphs>
  <Slides>12</Slides>
  <Notes>12</Notes>
  <HiddenSlides>1</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DesignTemplate</vt:lpstr>
      <vt:lpstr>Supporting Online Faculty</vt:lpstr>
      <vt:lpstr>Presentation Abstract</vt:lpstr>
      <vt:lpstr>“Immersive Faculty Development”</vt:lpstr>
      <vt:lpstr>Background</vt:lpstr>
      <vt:lpstr>PowerPoint Presentation</vt:lpstr>
      <vt:lpstr>“Faculty Workshop for Online Teaching  and Learning” goals…</vt:lpstr>
      <vt:lpstr>Timeline</vt:lpstr>
      <vt:lpstr>Structure</vt:lpstr>
      <vt:lpstr>Let’s take a look…</vt:lpstr>
      <vt:lpstr>Here are links to the syllabus and  course self-assessment form</vt:lpstr>
      <vt:lpstr>Recommended resources…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Online Faculty</dc:title>
  <dc:subject>MWRC13</dc:subject>
  <dc:creator/>
  <cp:keywords>MWRC13</cp:keywords>
  <cp:lastModifiedBy/>
  <cp:revision>1</cp:revision>
  <dcterms:created xsi:type="dcterms:W3CDTF">2012-12-10T19:40:37Z</dcterms:created>
  <dcterms:modified xsi:type="dcterms:W3CDTF">2013-03-14T16:38:34Z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