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290" r:id="rId4"/>
    <p:sldId id="291" r:id="rId5"/>
    <p:sldId id="292" r:id="rId6"/>
    <p:sldId id="303" r:id="rId7"/>
    <p:sldId id="293" r:id="rId8"/>
    <p:sldId id="294" r:id="rId9"/>
    <p:sldId id="299" r:id="rId10"/>
    <p:sldId id="300" r:id="rId11"/>
    <p:sldId id="295" r:id="rId12"/>
    <p:sldId id="296" r:id="rId13"/>
    <p:sldId id="297" r:id="rId14"/>
    <p:sldId id="298" r:id="rId15"/>
    <p:sldId id="301" r:id="rId16"/>
    <p:sldId id="288" r:id="rId17"/>
    <p:sldId id="264" r:id="rId18"/>
    <p:sldId id="282" r:id="rId19"/>
    <p:sldId id="284" r:id="rId20"/>
    <p:sldId id="283" r:id="rId21"/>
    <p:sldId id="30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76" autoAdjust="0"/>
  </p:normalViewPr>
  <p:slideViewPr>
    <p:cSldViewPr>
      <p:cViewPr>
        <p:scale>
          <a:sx n="100" d="100"/>
          <a:sy n="100" d="100"/>
        </p:scale>
        <p:origin x="-13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1FD74-334F-F14D-B59A-DEA9C3A92F19}" type="datetimeFigureOut">
              <a:rPr lang="en-US" smtClean="0"/>
              <a:t>3/19/13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FCF2-93D7-A048-AF11-0904FC9C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0" y="2667000"/>
            <a:ext cx="7942810" cy="3505200"/>
          </a:xfrm>
          <a:prstGeom prst="rect">
            <a:avLst/>
          </a:prstGeom>
        </p:spPr>
        <p:txBody>
          <a:bodyPr numCol="2" anchor="t"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Richard Chamberlain </a:t>
            </a:r>
          </a:p>
          <a:p>
            <a:pPr lvl="0"/>
            <a:r>
              <a:rPr lang="en-US" dirty="0" smtClean="0"/>
              <a:t>Executive Director</a:t>
            </a:r>
          </a:p>
          <a:p>
            <a:pPr lvl="0"/>
            <a:r>
              <a:rPr lang="en-US" dirty="0" smtClean="0"/>
              <a:t>Western Illinois University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Christopher Dobson</a:t>
            </a:r>
          </a:p>
          <a:p>
            <a:pPr lvl="0"/>
            <a:r>
              <a:rPr lang="en-US" dirty="0" smtClean="0"/>
              <a:t>Curriculum Content Graphic Illustrator </a:t>
            </a:r>
          </a:p>
          <a:p>
            <a:pPr lvl="0"/>
            <a:r>
              <a:rPr lang="en-US" dirty="0" smtClean="0"/>
              <a:t>Harper College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Giovanni Duarte</a:t>
            </a:r>
          </a:p>
          <a:p>
            <a:pPr lvl="0"/>
            <a:r>
              <a:rPr lang="en-US" dirty="0" smtClean="0"/>
              <a:t>eLearning Accessibility Team Lead </a:t>
            </a:r>
          </a:p>
          <a:p>
            <a:pPr lvl="0"/>
            <a:r>
              <a:rPr lang="en-US" dirty="0" err="1" smtClean="0"/>
              <a:t>DeVry</a:t>
            </a:r>
            <a:r>
              <a:rPr lang="en-US" dirty="0" smtClean="0"/>
              <a:t> University </a:t>
            </a:r>
          </a:p>
          <a:p>
            <a:pPr lvl="0"/>
            <a:r>
              <a:rPr lang="en-US" dirty="0" smtClean="0"/>
              <a:t>Kevin Price</a:t>
            </a:r>
          </a:p>
          <a:p>
            <a:pPr lvl="0"/>
            <a:r>
              <a:rPr lang="en-US" dirty="0" smtClean="0"/>
              <a:t>Assistive Technology Specialist </a:t>
            </a:r>
          </a:p>
          <a:p>
            <a:pPr lvl="0"/>
            <a:r>
              <a:rPr lang="en-US" dirty="0" smtClean="0"/>
              <a:t>University of Illinois at Chicago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Matthew </a:t>
            </a:r>
            <a:r>
              <a:rPr lang="en-US" dirty="0" err="1" smtClean="0"/>
              <a:t>Ramir</a:t>
            </a:r>
            <a:endParaRPr lang="en-US" dirty="0" smtClean="0"/>
          </a:p>
          <a:p>
            <a:pPr lvl="0"/>
            <a:r>
              <a:rPr lang="en-US" dirty="0" smtClean="0"/>
              <a:t>Digital Access Assistant </a:t>
            </a:r>
          </a:p>
          <a:p>
            <a:pPr lvl="0"/>
            <a:r>
              <a:rPr lang="en-US" dirty="0" smtClean="0"/>
              <a:t>University of Illinois at Chicago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Jon Gunderson, Coordinator of Information Technology Accessibility (moderator)</a:t>
            </a:r>
          </a:p>
          <a:p>
            <a:pPr lvl="0"/>
            <a:r>
              <a:rPr lang="en-US" dirty="0" smtClean="0"/>
              <a:t>University of Illinois at Urbana-Champaign </a:t>
            </a:r>
          </a:p>
          <a:p>
            <a:pPr lvl="0"/>
            <a:endParaRPr lang="en-US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16002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SUCCESSES IN IMPLEMENTING IT ACCESSIBILITY IN HIGHER EDUCATION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“Why you got to be like that? of all participants responded with less than one per cent with truthfulness”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0" r:id="rId5"/>
    <p:sldLayoutId id="2147483661" r:id="rId6"/>
    <p:sldLayoutId id="2147483654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washington.edu/doit/Video/index.php?vid=55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udlcenter.org/research/researchevidence/checkpoint1_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udlcenter.org/research/researchevidence/checkpoint1_1" TargetMode="External"/><Relationship Id="rId3" Type="http://schemas.openxmlformats.org/officeDocument/2006/relationships/hyperlink" Target="http://www.udlcenter.org/research/researchevide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b="1" dirty="0"/>
              <a:t>Richard </a:t>
            </a:r>
            <a:r>
              <a:rPr lang="en-US" b="1" dirty="0" smtClean="0"/>
              <a:t>Chamberlain</a:t>
            </a:r>
            <a:endParaRPr lang="en-US" b="1" dirty="0"/>
          </a:p>
          <a:p>
            <a:r>
              <a:rPr lang="en-US" sz="1400" i="1" dirty="0" smtClean="0"/>
              <a:t>Executive </a:t>
            </a:r>
            <a:r>
              <a:rPr lang="en-US" sz="1400" i="1" dirty="0"/>
              <a:t>Director, University Technology </a:t>
            </a:r>
          </a:p>
          <a:p>
            <a:r>
              <a:rPr lang="en-US" sz="1400" dirty="0"/>
              <a:t>Western Illinois University </a:t>
            </a:r>
          </a:p>
          <a:p>
            <a:endParaRPr lang="en-US" dirty="0"/>
          </a:p>
          <a:p>
            <a:r>
              <a:rPr lang="en-US" b="1" dirty="0"/>
              <a:t>Christopher </a:t>
            </a:r>
            <a:r>
              <a:rPr lang="en-US" b="1" dirty="0" smtClean="0"/>
              <a:t>Dobson</a:t>
            </a:r>
            <a:endParaRPr lang="en-US" b="1" dirty="0"/>
          </a:p>
          <a:p>
            <a:r>
              <a:rPr lang="en-US" sz="1400" i="1" dirty="0" smtClean="0"/>
              <a:t>Curriculum </a:t>
            </a:r>
            <a:r>
              <a:rPr lang="en-US" sz="1400" i="1" dirty="0"/>
              <a:t>Content Graphic Illustrator </a:t>
            </a:r>
          </a:p>
          <a:p>
            <a:r>
              <a:rPr lang="en-US" sz="1400" dirty="0"/>
              <a:t>Harper College </a:t>
            </a:r>
          </a:p>
          <a:p>
            <a:endParaRPr lang="en-US" b="1" dirty="0"/>
          </a:p>
          <a:p>
            <a:r>
              <a:rPr lang="en-US" b="1" dirty="0"/>
              <a:t>Giovanni </a:t>
            </a:r>
            <a:r>
              <a:rPr lang="en-US" b="1" dirty="0" smtClean="0"/>
              <a:t>Duarte</a:t>
            </a:r>
            <a:endParaRPr lang="en-US" b="1" dirty="0"/>
          </a:p>
          <a:p>
            <a:r>
              <a:rPr lang="en-US" sz="1400" i="1" dirty="0" smtClean="0"/>
              <a:t>eLearning </a:t>
            </a:r>
            <a:r>
              <a:rPr lang="en-US" sz="1400" i="1" dirty="0"/>
              <a:t>Accessibility Team Lead </a:t>
            </a:r>
          </a:p>
          <a:p>
            <a:r>
              <a:rPr lang="en-US" sz="1400" dirty="0" err="1"/>
              <a:t>DeVry</a:t>
            </a:r>
            <a:r>
              <a:rPr lang="en-US" sz="1400" dirty="0"/>
              <a:t> University </a:t>
            </a:r>
          </a:p>
          <a:p>
            <a:endParaRPr lang="en-US" dirty="0" smtClean="0"/>
          </a:p>
          <a:p>
            <a:r>
              <a:rPr lang="en-US" b="1" dirty="0" smtClean="0"/>
              <a:t>Kevin Price</a:t>
            </a:r>
            <a:endParaRPr lang="en-US" b="1" dirty="0"/>
          </a:p>
          <a:p>
            <a:r>
              <a:rPr lang="en-US" sz="1400" i="1" dirty="0" smtClean="0"/>
              <a:t>Assistive </a:t>
            </a:r>
            <a:r>
              <a:rPr lang="en-US" sz="1400" i="1" dirty="0"/>
              <a:t>Technology Specialist </a:t>
            </a:r>
          </a:p>
          <a:p>
            <a:r>
              <a:rPr lang="en-US" sz="1400" dirty="0"/>
              <a:t>University of Illinois at Chicago </a:t>
            </a:r>
          </a:p>
          <a:p>
            <a:endParaRPr lang="en-US" dirty="0"/>
          </a:p>
          <a:p>
            <a:r>
              <a:rPr lang="en-US" b="1" dirty="0"/>
              <a:t>Matthew </a:t>
            </a:r>
            <a:r>
              <a:rPr lang="en-US" b="1" dirty="0" err="1" smtClean="0"/>
              <a:t>Ramir</a:t>
            </a:r>
            <a:r>
              <a:rPr lang="en-US" b="1" dirty="0" smtClean="0"/>
              <a:t> (</a:t>
            </a:r>
            <a:r>
              <a:rPr lang="en-US" dirty="0" smtClean="0"/>
              <a:t>Studen</a:t>
            </a:r>
            <a:r>
              <a:rPr lang="en-US" b="1" dirty="0" smtClean="0"/>
              <a:t>t)</a:t>
            </a:r>
            <a:endParaRPr lang="en-US" b="1" dirty="0"/>
          </a:p>
          <a:p>
            <a:r>
              <a:rPr lang="en-US" sz="1400" i="1" dirty="0" smtClean="0"/>
              <a:t>Digital </a:t>
            </a:r>
            <a:r>
              <a:rPr lang="en-US" sz="1400" i="1" dirty="0"/>
              <a:t>Access Assistant </a:t>
            </a:r>
          </a:p>
          <a:p>
            <a:r>
              <a:rPr lang="en-US" sz="1400" dirty="0"/>
              <a:t>University of Illinois at Chicago</a:t>
            </a:r>
          </a:p>
          <a:p>
            <a:endParaRPr lang="en-US" dirty="0"/>
          </a:p>
          <a:p>
            <a:r>
              <a:rPr lang="en-US" b="1" dirty="0"/>
              <a:t>Jon </a:t>
            </a:r>
            <a:r>
              <a:rPr lang="en-US" b="1" dirty="0" smtClean="0"/>
              <a:t>Gunderson (</a:t>
            </a:r>
            <a:r>
              <a:rPr lang="en-US" dirty="0" smtClean="0"/>
              <a:t>Moderator</a:t>
            </a:r>
            <a:r>
              <a:rPr lang="en-US" b="1" dirty="0" smtClean="0"/>
              <a:t>)</a:t>
            </a:r>
            <a:endParaRPr lang="en-US" b="1" dirty="0"/>
          </a:p>
          <a:p>
            <a:r>
              <a:rPr lang="en-US" sz="1400" i="1" dirty="0" smtClean="0"/>
              <a:t>Coordinator </a:t>
            </a:r>
            <a:r>
              <a:rPr lang="en-US" sz="1400" i="1" dirty="0"/>
              <a:t>of </a:t>
            </a:r>
            <a:r>
              <a:rPr lang="en-US" sz="1400" i="1" dirty="0" smtClean="0"/>
              <a:t>IT Accessibility</a:t>
            </a:r>
            <a:endParaRPr lang="en-US" sz="1400" i="1" dirty="0"/>
          </a:p>
          <a:p>
            <a:r>
              <a:rPr lang="en-US" sz="1400" dirty="0"/>
              <a:t>University of Illinois at Urbana-Champaign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5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DeVry</a:t>
            </a:r>
            <a:r>
              <a:rPr lang="en-US" dirty="0"/>
              <a:t> </a:t>
            </a:r>
            <a:r>
              <a:rPr lang="en-US" dirty="0" smtClean="0"/>
              <a:t>Inclusive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Giovanni Duarte</a:t>
            </a:r>
          </a:p>
          <a:p>
            <a:pPr marL="0" indent="0">
              <a:buNone/>
            </a:pPr>
            <a:r>
              <a:rPr lang="en-US" sz="2400" i="1" dirty="0"/>
              <a:t>eLearning Accessibility Team Lead </a:t>
            </a:r>
          </a:p>
          <a:p>
            <a:pPr marL="0" indent="0">
              <a:buNone/>
            </a:pPr>
            <a:r>
              <a:rPr lang="en-US" sz="2400" dirty="0" err="1"/>
              <a:t>DeVry</a:t>
            </a:r>
            <a:r>
              <a:rPr lang="en-US" sz="2400" dirty="0"/>
              <a:t> University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E-mail: </a:t>
            </a:r>
            <a:r>
              <a:rPr lang="en-US" sz="2400" dirty="0" err="1" smtClean="0"/>
              <a:t>gduarte</a:t>
            </a:r>
            <a:r>
              <a:rPr lang="en-US" sz="2400" dirty="0" err="1"/>
              <a:t>@devry.edu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7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Designing </a:t>
            </a:r>
            <a:r>
              <a:rPr lang="en-US" sz="3200" dirty="0" smtClean="0"/>
              <a:t>Inclusivity: Success </a:t>
            </a:r>
            <a:r>
              <a:rPr lang="en-US" sz="3200" dirty="0"/>
              <a:t>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Be ahead of the curve</a:t>
            </a:r>
            <a:r>
              <a:rPr lang="en-US" sz="2200" dirty="0">
                <a:solidFill>
                  <a:schemeClr val="tx1"/>
                </a:solidFill>
              </a:rPr>
              <a:t>: Work closely with ADA officers to identify student needs and provide support before the student experiences difficulties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Develop gatekeepers</a:t>
            </a:r>
            <a:r>
              <a:rPr lang="en-US" sz="2200" dirty="0">
                <a:solidFill>
                  <a:schemeClr val="tx1"/>
                </a:solidFill>
              </a:rPr>
              <a:t>: Ensure Instructional Designers and Course Developers become accessibility “gatekeepers” for web accessible content development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Make it easy</a:t>
            </a:r>
            <a:r>
              <a:rPr lang="en-US" sz="2200" dirty="0">
                <a:solidFill>
                  <a:schemeClr val="tx1"/>
                </a:solidFill>
              </a:rPr>
              <a:t>: Develop accessible templates and tools for creating web accessible content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Support the front line</a:t>
            </a:r>
            <a:r>
              <a:rPr lang="en-US" sz="2200" dirty="0">
                <a:solidFill>
                  <a:schemeClr val="tx1"/>
                </a:solidFill>
              </a:rPr>
              <a:t>: Provide processes and tools for fast and effective support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038600"/>
            <a:ext cx="3240360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66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Bodoni BE Light" charset="0"/>
                <a:ea typeface="ＭＳ Ｐゴシック" pitchFamily="84" charset="-128"/>
              </a:rPr>
              <a:t>Achieve. Grow. Build.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Implementing IT Accessibility at </a:t>
            </a:r>
            <a:r>
              <a:rPr lang="en-US" sz="3200" dirty="0" err="1">
                <a:solidFill>
                  <a:schemeClr val="tx1"/>
                </a:solidFill>
              </a:rPr>
              <a:t>DeVry</a:t>
            </a:r>
            <a:r>
              <a:rPr lang="en-US" sz="3200" dirty="0">
                <a:solidFill>
                  <a:schemeClr val="tx1"/>
                </a:solidFill>
              </a:rPr>
              <a:t> Online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1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324" b="11324"/>
          <a:stretch>
            <a:fillRect/>
          </a:stretch>
        </p:blipFill>
        <p:spPr>
          <a:xfrm>
            <a:off x="606830" y="228601"/>
            <a:ext cx="800783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3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302" r="-27302"/>
          <a:stretch>
            <a:fillRect/>
          </a:stretch>
        </p:blipFill>
        <p:spPr>
          <a:xfrm>
            <a:off x="18048" y="304800"/>
            <a:ext cx="8897351" cy="57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0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Bodoni BE Light"/>
              </a:rPr>
              <a:t>Building accessibility in from the START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Build the right team </a:t>
            </a:r>
            <a:r>
              <a:rPr lang="en-US" sz="2200" dirty="0">
                <a:solidFill>
                  <a:schemeClr val="tx1"/>
                </a:solidFill>
              </a:rPr>
              <a:t>– Coders with deep understanding of accessibility </a:t>
            </a:r>
            <a:r>
              <a:rPr lang="en-US" sz="2200" dirty="0" smtClean="0">
                <a:solidFill>
                  <a:schemeClr val="tx1"/>
                </a:solidFill>
              </a:rPr>
              <a:t>tools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Build with the right principles </a:t>
            </a:r>
            <a:r>
              <a:rPr lang="en-US" sz="2200" dirty="0" smtClean="0">
                <a:solidFill>
                  <a:schemeClr val="tx1"/>
                </a:solidFill>
              </a:rPr>
              <a:t>-  Universal Design: Access and options for all (multiple delivery channels for student selectivity)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Build </a:t>
            </a:r>
            <a:r>
              <a:rPr lang="en-US" sz="2200" b="1" dirty="0">
                <a:solidFill>
                  <a:schemeClr val="tx1"/>
                </a:solidFill>
              </a:rPr>
              <a:t>with the right tools </a:t>
            </a:r>
            <a:r>
              <a:rPr lang="en-US" sz="2200" dirty="0">
                <a:solidFill>
                  <a:schemeClr val="tx1"/>
                </a:solidFill>
              </a:rPr>
              <a:t>– CSS, HTML5, JavaScript. </a:t>
            </a:r>
            <a:r>
              <a:rPr lang="en-US" sz="2200" dirty="0" err="1">
                <a:solidFill>
                  <a:schemeClr val="tx1"/>
                </a:solidFill>
              </a:rPr>
              <a:t>MathML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3276600"/>
            <a:ext cx="3987579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69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UIC Strategic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Kevin Price</a:t>
            </a:r>
          </a:p>
          <a:p>
            <a:pPr marL="0" indent="0">
              <a:buNone/>
            </a:pPr>
            <a:r>
              <a:rPr lang="en-US" sz="2400" i="1" dirty="0"/>
              <a:t>Assistive Technology Specialist </a:t>
            </a:r>
          </a:p>
          <a:p>
            <a:pPr marL="0" indent="0">
              <a:buNone/>
            </a:pPr>
            <a:r>
              <a:rPr lang="en-US" sz="2400" dirty="0"/>
              <a:t>University of Illinois at Chicago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0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Leadership support of Digital </a:t>
            </a:r>
            <a:r>
              <a:rPr lang="en-US" dirty="0" smtClean="0"/>
              <a:t>at UIC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Michael </a:t>
            </a:r>
            <a:r>
              <a:rPr lang="en-US" sz="2000" dirty="0" err="1"/>
              <a:t>Hites</a:t>
            </a:r>
            <a:r>
              <a:rPr lang="en-US" sz="2000" dirty="0"/>
              <a:t>,  Executive CIO	</a:t>
            </a:r>
            <a:endParaRPr lang="en-US" sz="2000" dirty="0" smtClean="0"/>
          </a:p>
          <a:p>
            <a:pPr lvl="1"/>
            <a:r>
              <a:rPr lang="en-US" sz="2000" dirty="0" smtClean="0"/>
              <a:t>University </a:t>
            </a:r>
            <a:r>
              <a:rPr lang="en-US" sz="2000" dirty="0"/>
              <a:t>of Illinois Central </a:t>
            </a:r>
            <a:r>
              <a:rPr lang="en-US" sz="2000" dirty="0" smtClean="0"/>
              <a:t>Administration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No Reason to Prioritize Accessibility because it should </a:t>
            </a:r>
            <a:r>
              <a:rPr lang="en-US" sz="2000" dirty="0" smtClean="0"/>
              <a:t>just automatically </a:t>
            </a:r>
            <a:r>
              <a:rPr lang="en-US" sz="2000" dirty="0"/>
              <a:t>be a part of the process”</a:t>
            </a:r>
          </a:p>
          <a:p>
            <a:endParaRPr lang="en-US" sz="2000" dirty="0" smtClean="0"/>
          </a:p>
          <a:p>
            <a:r>
              <a:rPr lang="en-US" sz="2000" dirty="0" smtClean="0"/>
              <a:t>Cynthia </a:t>
            </a:r>
            <a:r>
              <a:rPr lang="en-US" sz="2000" dirty="0"/>
              <a:t>Herrera Lindstrom -Chief Information Officer (CIO) for UIC and Executive Director of the Academic Computing and Communications Center (ACCC) support of Digital </a:t>
            </a:r>
            <a:r>
              <a:rPr lang="en-US" sz="2000" dirty="0" smtClean="0"/>
              <a:t>Accessibility</a:t>
            </a:r>
          </a:p>
          <a:p>
            <a:endParaRPr lang="en-US" sz="2000" dirty="0" smtClean="0"/>
          </a:p>
          <a:p>
            <a:r>
              <a:rPr lang="en-US" sz="2000" dirty="0" smtClean="0"/>
              <a:t>University </a:t>
            </a:r>
            <a:r>
              <a:rPr lang="en-US" sz="2000" dirty="0"/>
              <a:t>of Washington’s DO-IT Video: IT Accessibility: What Campus Leaders Have to Say</a:t>
            </a:r>
          </a:p>
          <a:p>
            <a:pPr lvl="1"/>
            <a:r>
              <a:rPr lang="en-US" sz="1700" dirty="0">
                <a:hlinkClick r:id="rId2"/>
              </a:rPr>
              <a:t>http://www.washington.edu/doit/Video/index.php?vid=</a:t>
            </a:r>
            <a:r>
              <a:rPr lang="en-US" sz="1700" dirty="0" smtClean="0">
                <a:hlinkClick r:id="rId2"/>
              </a:rPr>
              <a:t>55</a:t>
            </a:r>
            <a:r>
              <a:rPr lang="en-US" sz="1700" dirty="0" smtClean="0"/>
              <a:t> 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19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Disability Accessibility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Bi-weekly Digital </a:t>
            </a:r>
            <a:r>
              <a:rPr lang="en-US" dirty="0"/>
              <a:t>Accessibility Committee Meetings</a:t>
            </a:r>
          </a:p>
          <a:p>
            <a:r>
              <a:rPr lang="en-US" dirty="0" smtClean="0"/>
              <a:t>Representation </a:t>
            </a:r>
            <a:r>
              <a:rPr lang="en-US" dirty="0"/>
              <a:t>from Departments </a:t>
            </a:r>
            <a:r>
              <a:rPr lang="en-US" dirty="0" smtClean="0"/>
              <a:t>Across </a:t>
            </a:r>
            <a:r>
              <a:rPr lang="en-US" dirty="0"/>
              <a:t>Campus</a:t>
            </a:r>
          </a:p>
          <a:p>
            <a:r>
              <a:rPr lang="en-US" dirty="0"/>
              <a:t>Brown Bag Web Technology Trainings</a:t>
            </a:r>
          </a:p>
          <a:p>
            <a:r>
              <a:rPr lang="en-US" dirty="0"/>
              <a:t>Caffeine Break Meetings</a:t>
            </a:r>
          </a:p>
          <a:p>
            <a:r>
              <a:rPr lang="en-US" dirty="0"/>
              <a:t>Digital Accessibility Planning alongside IT Strategic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5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Digital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Support from Instructional Technology Lab (trainings/faculty support)</a:t>
            </a:r>
          </a:p>
          <a:p>
            <a:r>
              <a:rPr lang="en-US" sz="2000" dirty="0"/>
              <a:t>Upgrade to Accessible Versions (Blackboard)</a:t>
            </a:r>
          </a:p>
          <a:p>
            <a:r>
              <a:rPr lang="en-US" sz="2000" dirty="0"/>
              <a:t>Email Support from Digital Accessibility Committee Members</a:t>
            </a:r>
          </a:p>
          <a:p>
            <a:r>
              <a:rPr lang="en-US" sz="2000" dirty="0"/>
              <a:t>Member of the UIC Information Technology Governing Council (ITGC) – Infrastructure and Security Subcommittee</a:t>
            </a:r>
          </a:p>
          <a:p>
            <a:r>
              <a:rPr lang="en-US" sz="2000" dirty="0"/>
              <a:t>Digital Accessibility Expo and Digital Accessibility Lecture Series Financial Support</a:t>
            </a:r>
          </a:p>
          <a:p>
            <a:r>
              <a:rPr lang="en-US" sz="2000" dirty="0"/>
              <a:t>Digital Accessibility Website with procedures/tips/tools</a:t>
            </a:r>
          </a:p>
          <a:p>
            <a:r>
              <a:rPr lang="en-US" sz="2000" dirty="0"/>
              <a:t>Purchasing Accessibility Language in Contracts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Illinois University (WIU) Captioning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905000"/>
            <a:ext cx="8079971" cy="40131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Richard Chamberlain</a:t>
            </a:r>
          </a:p>
          <a:p>
            <a:pPr marL="0" indent="0">
              <a:buNone/>
            </a:pPr>
            <a:r>
              <a:rPr lang="en-US" sz="2400" i="1" dirty="0"/>
              <a:t>Executive Director, University Technology </a:t>
            </a:r>
          </a:p>
          <a:p>
            <a:pPr marL="0" indent="0">
              <a:buNone/>
            </a:pPr>
            <a:r>
              <a:rPr lang="en-US" sz="2400" dirty="0"/>
              <a:t>Western Illinois University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63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Matthew </a:t>
            </a:r>
            <a:r>
              <a:rPr lang="en-US" b="1" dirty="0" err="1"/>
              <a:t>Ramir</a:t>
            </a:r>
            <a:r>
              <a:rPr lang="en-US" b="1" dirty="0"/>
              <a:t> (Student)</a:t>
            </a:r>
          </a:p>
          <a:p>
            <a:pPr marL="0" indent="0">
              <a:buNone/>
            </a:pPr>
            <a:r>
              <a:rPr lang="en-US" sz="2400" i="1" dirty="0"/>
              <a:t>Digital Access Assistant </a:t>
            </a:r>
          </a:p>
          <a:p>
            <a:pPr marL="0" indent="0">
              <a:buNone/>
            </a:pPr>
            <a:r>
              <a:rPr lang="en-US" sz="2400" dirty="0"/>
              <a:t>University of Illinois at Chicago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14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56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the </a:t>
            </a:r>
            <a:r>
              <a:rPr lang="en-US" dirty="0" smtClean="0"/>
              <a:t>Accessibility D</a:t>
            </a:r>
            <a:r>
              <a:rPr lang="en-US" dirty="0" smtClean="0"/>
              <a:t>ialog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a</a:t>
            </a:r>
            <a:r>
              <a:rPr lang="en-US" dirty="0" smtClean="0"/>
              <a:t>ccessibility lunch </a:t>
            </a:r>
            <a:r>
              <a:rPr lang="en-US" dirty="0"/>
              <a:t>r</a:t>
            </a:r>
            <a:r>
              <a:rPr lang="en-US" dirty="0" smtClean="0"/>
              <a:t>ound </a:t>
            </a:r>
            <a:r>
              <a:rPr lang="en-US" dirty="0" smtClean="0"/>
              <a:t>t</a:t>
            </a:r>
            <a:r>
              <a:rPr lang="en-US" dirty="0" smtClean="0"/>
              <a:t>able </a:t>
            </a:r>
          </a:p>
          <a:p>
            <a:pPr marL="0" indent="0">
              <a:buNone/>
            </a:pPr>
            <a:r>
              <a:rPr lang="en-US" dirty="0" smtClean="0"/>
              <a:t>(following this session)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Accessibility Constituent Group Poster</a:t>
            </a:r>
            <a:br>
              <a:rPr lang="en-US" dirty="0" smtClean="0"/>
            </a:br>
            <a:r>
              <a:rPr lang="en-US" dirty="0" smtClean="0"/>
              <a:t>(after lunch)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7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at WIU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Solicited volunteers</a:t>
            </a:r>
          </a:p>
          <a:p>
            <a:r>
              <a:rPr lang="en-US" dirty="0"/>
              <a:t>Trained volunteers</a:t>
            </a:r>
          </a:p>
          <a:p>
            <a:r>
              <a:rPr lang="en-US" dirty="0"/>
              <a:t>Developed an online request form</a:t>
            </a:r>
          </a:p>
          <a:p>
            <a:r>
              <a:rPr lang="en-US" dirty="0"/>
              <a:t>Centrally managed the requests</a:t>
            </a:r>
          </a:p>
          <a:p>
            <a:r>
              <a:rPr lang="en-US" dirty="0"/>
              <a:t>Increased the availability of captioned videos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1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1185325"/>
          </a:xfrm>
        </p:spPr>
        <p:txBody>
          <a:bodyPr/>
          <a:lstStyle/>
          <a:p>
            <a:r>
              <a:rPr lang="en-US" sz="3200" dirty="0"/>
              <a:t>Crowd-Sourced Video Captioning </a:t>
            </a:r>
            <a:br>
              <a:rPr lang="en-US" sz="3200" dirty="0"/>
            </a:br>
            <a:r>
              <a:rPr lang="en-US" sz="3200" dirty="0"/>
              <a:t>for the Web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752600"/>
            <a:ext cx="8079971" cy="4165598"/>
          </a:xfrm>
        </p:spPr>
        <p:txBody>
          <a:bodyPr/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Volunteers, on and off campus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Free, web-based software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Intuitive captioning system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Works with a variety of media formats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3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Amara (</a:t>
            </a:r>
            <a:r>
              <a:rPr lang="en-US" dirty="0" err="1"/>
              <a:t>www.amara.org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4" name="Content Placeholder 5" descr="Amara4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9252" r="-19252"/>
          <a:stretch>
            <a:fillRect/>
          </a:stretch>
        </p:blipFill>
        <p:spPr>
          <a:xfrm>
            <a:off x="533400" y="1600200"/>
            <a:ext cx="8079971" cy="4546599"/>
          </a:xfrm>
        </p:spPr>
      </p:pic>
      <p:sp>
        <p:nvSpPr>
          <p:cNvPr id="6" name="TextBox 5"/>
          <p:cNvSpPr txBox="1"/>
          <p:nvPr/>
        </p:nvSpPr>
        <p:spPr>
          <a:xfrm>
            <a:off x="1447800" y="1066800"/>
            <a:ext cx="630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project of the Participatory Culture Foundation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966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1185325"/>
          </a:xfrm>
        </p:spPr>
        <p:txBody>
          <a:bodyPr/>
          <a:lstStyle/>
          <a:p>
            <a:r>
              <a:rPr lang="en-US" dirty="0" smtClean="0"/>
              <a:t>Harper College: Universal Design In Education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2286000"/>
            <a:ext cx="8079971" cy="36321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Christopher Dobson</a:t>
            </a:r>
          </a:p>
          <a:p>
            <a:pPr marL="0" indent="0">
              <a:buNone/>
            </a:pPr>
            <a:r>
              <a:rPr lang="en-US" sz="2400" i="1" dirty="0"/>
              <a:t>Curriculum Content Graphic Illustrator </a:t>
            </a:r>
          </a:p>
          <a:p>
            <a:pPr marL="0" indent="0">
              <a:buNone/>
            </a:pPr>
            <a:r>
              <a:rPr lang="en-US" sz="2400" dirty="0"/>
              <a:t>Harper College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7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Harper College: Successful Implementations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Universal Design for Education (UDE) Initiative</a:t>
            </a:r>
          </a:p>
          <a:p>
            <a:pPr lvl="1"/>
            <a:r>
              <a:rPr lang="en-US" sz="2200" dirty="0"/>
              <a:t>Faculty Fellowships in which faculty learn, implement and present to share experience with peers</a:t>
            </a:r>
          </a:p>
          <a:p>
            <a:pPr lvl="1"/>
            <a:r>
              <a:rPr lang="en-US" sz="2200" dirty="0"/>
              <a:t>Supported by partnership between Access and Disability Services &amp; the Center for Innovative </a:t>
            </a:r>
            <a:r>
              <a:rPr lang="en-US" sz="2200" dirty="0" smtClean="0"/>
              <a:t>Instruction</a:t>
            </a:r>
            <a:endParaRPr lang="en-US" sz="2200" dirty="0"/>
          </a:p>
          <a:p>
            <a:r>
              <a:rPr lang="en-US" sz="2200" b="1" dirty="0"/>
              <a:t>Software </a:t>
            </a:r>
            <a:r>
              <a:rPr lang="en-US" sz="2200" b="1" dirty="0" smtClean="0"/>
              <a:t>that Supports Accessibility</a:t>
            </a:r>
            <a:endParaRPr lang="en-US" sz="2200" b="1" dirty="0"/>
          </a:p>
          <a:p>
            <a:pPr lvl="1"/>
            <a:r>
              <a:rPr lang="en-US" sz="2200" dirty="0" err="1"/>
              <a:t>LecShare</a:t>
            </a:r>
            <a:r>
              <a:rPr lang="en-US" sz="2200" dirty="0"/>
              <a:t> </a:t>
            </a:r>
            <a:r>
              <a:rPr lang="en-US" sz="2200" dirty="0" smtClean="0"/>
              <a:t>Pro</a:t>
            </a:r>
          </a:p>
          <a:p>
            <a:pPr lvl="1"/>
            <a:r>
              <a:rPr lang="en-US" sz="2200" dirty="0" err="1" smtClean="0"/>
              <a:t>SoftChalk</a:t>
            </a:r>
            <a:endParaRPr lang="en-US" sz="2200" dirty="0" smtClean="0"/>
          </a:p>
          <a:p>
            <a:r>
              <a:rPr lang="en-US" sz="2200" b="1" dirty="0" smtClean="0"/>
              <a:t>Legacy Courses</a:t>
            </a:r>
          </a:p>
          <a:p>
            <a:pPr lvl="1"/>
            <a:r>
              <a:rPr lang="en-US" sz="2200" dirty="0" smtClean="0"/>
              <a:t>Antiquated </a:t>
            </a:r>
            <a:r>
              <a:rPr lang="en-US" sz="2200" dirty="0" err="1" smtClean="0"/>
              <a:t>telecourses</a:t>
            </a:r>
            <a:r>
              <a:rPr lang="en-US" sz="2200" dirty="0" smtClean="0"/>
              <a:t> are currently being redesigned with accessible instructional materials (AIM)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1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LecShare</a:t>
            </a:r>
            <a:r>
              <a:rPr lang="en-US" b="1" dirty="0" smtClean="0"/>
              <a:t> Pro Authoring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 dirty="0"/>
              <a:t>Principle I. Provide Multiple Means of Representation</a:t>
            </a:r>
            <a:endParaRPr lang="en-US" sz="2200" b="1" dirty="0">
              <a:hlinkClick r:id="rId2" tooltip="Checkpoint 1.1"/>
            </a:endParaRP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800" dirty="0"/>
              <a:t>Accessible HTML format, with audio, captions, and notes, mobile friendly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Structure and Table of Contents from HTML headings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Exports to multiple media formats for user choice or learning style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Principle II. Provide Multiple Means of Action and Expression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May be used for digital storytelling, e-portfolios, presentations may be customized by CSS and changed according to user preferences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Navigation or physical interaction may be customized by end user </a:t>
            </a:r>
            <a:endParaRPr lang="en-US" sz="1800" b="1" dirty="0"/>
          </a:p>
          <a:p>
            <a:pPr>
              <a:spcBef>
                <a:spcPts val="600"/>
              </a:spcBef>
            </a:pPr>
            <a:r>
              <a:rPr lang="en-US" sz="2200" b="1" dirty="0"/>
              <a:t>Principle III. Provide Multiple Means of Engagement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Optimize individual choice and autonomy by providing options for file format, information delivery or graphic, print, or text only layout etc.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483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SoftChalk</a:t>
            </a:r>
            <a:r>
              <a:rPr lang="en-US" b="1" dirty="0" smtClean="0"/>
              <a:t> Authoring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066801"/>
            <a:ext cx="8079971" cy="48513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 dirty="0"/>
              <a:t>Principle I. Provide Multiple Means of Representation</a:t>
            </a:r>
            <a:endParaRPr lang="en-US" sz="2200" b="1" dirty="0">
              <a:hlinkClick r:id="rId2" tooltip="Checkpoint 1.1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1400" dirty="0"/>
              <a:t>Customization of the display of information, alternatives for auditory and visual information and media, long descriptions for activities and interactions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400" dirty="0"/>
              <a:t>Accessible HTML, table of contents and structure from HTML headings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400" dirty="0"/>
              <a:t>Mobile pages and accessibility are created while authoring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Guide information processing through the use of visual cues and feedback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Principle II. Provide Multiple Means of Action and Expression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400" dirty="0"/>
              <a:t>Several options for providing multiple attempts for activities and feedback that integrates with Learning Management Systems (Blackboard, Desire2Learn, etc.)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Add prompts and visual cues for cognitive and executive functioning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Principle III. Provide Multiple Means of Engagement</a:t>
            </a:r>
          </a:p>
          <a:p>
            <a:pPr lvl="1"/>
            <a:r>
              <a:rPr lang="en-US" sz="1400" dirty="0"/>
              <a:t>Learning can be personalized and contextualized to learners’ lives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Feedback can be  added while authoring interactions to provide immediate, substantial and timely feedback rather than comparative or competitive</a:t>
            </a:r>
            <a:r>
              <a:rPr lang="en-US" sz="1400" dirty="0">
                <a:hlinkClick r:id="rId3"/>
              </a:rPr>
              <a:t/>
            </a:r>
            <a:br>
              <a:rPr lang="en-US" sz="1400" dirty="0">
                <a:hlinkClick r:id="rId3"/>
              </a:rPr>
            </a:br>
            <a:endParaRPr lang="en-US" sz="1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96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780</Words>
  <Application>Microsoft Macintosh PowerPoint</Application>
  <PresentationFormat>On-screen Show (4:3)</PresentationFormat>
  <Paragraphs>130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Western Illinois University (WIU) Captioning Videos</vt:lpstr>
      <vt:lpstr>What we did at WIU</vt:lpstr>
      <vt:lpstr>Crowd-Sourced Video Captioning  for the Web</vt:lpstr>
      <vt:lpstr>Amara (www.amara.org)</vt:lpstr>
      <vt:lpstr>Harper College: Universal Design In Education  </vt:lpstr>
      <vt:lpstr>Harper College: Successful Implementations</vt:lpstr>
      <vt:lpstr>LecShare Pro Authoring Tool</vt:lpstr>
      <vt:lpstr>SoftChalk Authoring Tool</vt:lpstr>
      <vt:lpstr>DeVry Inclusive Design</vt:lpstr>
      <vt:lpstr>Designing Inclusivity: Success factors</vt:lpstr>
      <vt:lpstr>Achieve. Grow. Build.</vt:lpstr>
      <vt:lpstr>PowerPoint Presentation</vt:lpstr>
      <vt:lpstr>PowerPoint Presentation</vt:lpstr>
      <vt:lpstr>Building accessibility in from the START</vt:lpstr>
      <vt:lpstr>UIC Strategic Planning</vt:lpstr>
      <vt:lpstr>IT Leadership support of Digital at UIC</vt:lpstr>
      <vt:lpstr>Integrated Disability Accessibility </vt:lpstr>
      <vt:lpstr>Integrating Digital Accessibility</vt:lpstr>
      <vt:lpstr>Student Perspective</vt:lpstr>
      <vt:lpstr>Questions and comments?</vt:lpstr>
      <vt:lpstr>Continue the Accessibility Dialog …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Jon Gunderson</cp:lastModifiedBy>
  <cp:revision>49</cp:revision>
  <dcterms:created xsi:type="dcterms:W3CDTF">2012-08-08T18:23:13Z</dcterms:created>
  <dcterms:modified xsi:type="dcterms:W3CDTF">2013-03-19T15:52:51Z</dcterms:modified>
</cp:coreProperties>
</file>