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260" r:id="rId3"/>
    <p:sldId id="302" r:id="rId4"/>
    <p:sldId id="303" r:id="rId5"/>
    <p:sldId id="301" r:id="rId6"/>
    <p:sldId id="296" r:id="rId7"/>
  </p:sldIdLst>
  <p:sldSz cx="9144000" cy="6858000" type="screen4x3"/>
  <p:notesSz cx="7315200" cy="96012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699502D-59BA-43B5-B47D-3C05A5B3BDC1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0CED2EF-3A42-425F-B8EF-FFB9EEFE40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85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FC87F2-4502-4011-8BDB-DF807D0C32F2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FD75A8C-68D6-461E-AEBF-5A0BA1278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67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ＭＳ Ｐゴシック" pitchFamily="84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B1442B-99C2-4B62-BACA-F518F7F11999}" type="slidenum">
              <a:rPr lang="en-US">
                <a:solidFill>
                  <a:srgbClr val="000000"/>
                </a:solidFill>
                <a:ea typeface="ＭＳ Ｐゴシック" pitchFamily="84" charset="-128"/>
                <a:cs typeface="ＭＳ Ｐゴシック" pitchFamily="8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rgbClr val="000000"/>
              </a:solidFill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17411" name="Notes Placeholder 4"/>
          <p:cNvSpPr>
            <a:spLocks noGrp="1"/>
          </p:cNvSpPr>
          <p:nvPr/>
        </p:nvSpPr>
        <p:spPr bwMode="auto">
          <a:xfrm>
            <a:off x="731838" y="4560888"/>
            <a:ext cx="5851525" cy="4319587"/>
          </a:xfrm>
          <a:prstGeom prst="rect">
            <a:avLst/>
          </a:prstGeom>
        </p:spPr>
        <p:txBody>
          <a:bodyPr lIns="96661" tIns="48331" rIns="96661" bIns="48331">
            <a:prstTxWarp prst="textNoShape">
              <a:avLst/>
            </a:prstTxWarp>
          </a:bodyPr>
          <a:lstStyle/>
          <a:p>
            <a:endParaRPr lang="en-US" sz="1200">
              <a:latin typeface="Calibri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9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565400" y="3432175"/>
            <a:ext cx="3968750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9" descr="dvry-cp-cmyk_logo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976563" y="2444750"/>
            <a:ext cx="3186112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638175" y="6010275"/>
            <a:ext cx="8051800" cy="1588"/>
          </a:xfrm>
          <a:prstGeom prst="line">
            <a:avLst/>
          </a:prstGeom>
          <a:ln cap="rnd"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8175" y="3541359"/>
            <a:ext cx="7862888" cy="615773"/>
          </a:xfrm>
        </p:spPr>
        <p:txBody>
          <a:bodyPr/>
          <a:lstStyle>
            <a:lvl1pPr algn="ctr">
              <a:defRPr sz="2400" i="0">
                <a:solidFill>
                  <a:srgbClr val="D59F0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675" y="6010275"/>
            <a:ext cx="3870325" cy="577850"/>
          </a:xfrm>
        </p:spPr>
        <p:txBody>
          <a:bodyPr/>
          <a:lstStyle>
            <a:lvl1pPr marL="0" indent="0" algn="l">
              <a:buNone/>
              <a:defRPr sz="1800" i="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 userDrawn="1"/>
        </p:nvGrpSpPr>
        <p:grpSpPr bwMode="auto">
          <a:xfrm>
            <a:off x="239713" y="796925"/>
            <a:ext cx="8450262" cy="619125"/>
            <a:chOff x="239476" y="6048374"/>
            <a:chExt cx="8450499" cy="619125"/>
          </a:xfrm>
        </p:grpSpPr>
        <p:sp>
          <p:nvSpPr>
            <p:cNvPr id="5" name="Rectangle 4"/>
            <p:cNvSpPr/>
            <p:nvPr userDrawn="1"/>
          </p:nvSpPr>
          <p:spPr>
            <a:xfrm>
              <a:off x="460144" y="6048374"/>
              <a:ext cx="8229831" cy="619125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Pentagon 5"/>
            <p:cNvSpPr/>
            <p:nvPr userDrawn="1"/>
          </p:nvSpPr>
          <p:spPr>
            <a:xfrm>
              <a:off x="239476" y="6086474"/>
              <a:ext cx="398473" cy="250825"/>
            </a:xfrm>
            <a:prstGeom prst="homePlate">
              <a:avLst>
                <a:gd name="adj" fmla="val 158955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175" y="815976"/>
            <a:ext cx="7081838" cy="55403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 bwMode="auto">
          <a:xfrm>
            <a:off x="1031875" y="1668463"/>
            <a:ext cx="7081838" cy="434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lvl1pPr>
            <a:lvl2pPr marL="177800" marR="0" indent="-177800" algn="l" defTabSz="914400" rtl="0" eaLnBrk="1" fontAlgn="base" latinLnBrk="0" hangingPunct="1">
              <a:lnSpc>
                <a:spcPct val="85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lvl2pPr>
            <a:lvl3pPr marL="341313" marR="0" indent="-163513" algn="l" defTabSz="914400" rtl="0" eaLnBrk="1" fontAlgn="base" latinLnBrk="0" hangingPunct="1">
              <a:lnSpc>
                <a:spcPct val="85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lvl3pPr>
            <a:lvl4pPr marL="519113" marR="0" indent="-177800" algn="l" defTabSz="914400" rtl="0" eaLnBrk="1" fontAlgn="base" latinLnBrk="0" hangingPunct="1">
              <a:lnSpc>
                <a:spcPct val="85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lvl4pPr>
            <a:lvl5pPr marL="682625" marR="0" indent="-163513" algn="l" defTabSz="914400" rtl="0" eaLnBrk="1" fontAlgn="base" latinLnBrk="0" hangingPunct="1">
              <a:lnSpc>
                <a:spcPct val="85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400" dirty="0">
                <a:solidFill>
                  <a:srgbClr val="D59F0F"/>
                </a:solidFill>
                <a:latin typeface="Bodoni BE Light"/>
                <a:ea typeface="+mn-ea"/>
                <a:cs typeface="Bodoni BE Light"/>
              </a:defRPr>
            </a:lvl1pPr>
          </a:lstStyle>
          <a:p>
            <a:pPr>
              <a:defRPr/>
            </a:pPr>
            <a:r>
              <a:rPr lang="en-US"/>
              <a:t>Achieve. Grow. Build</a:t>
            </a:r>
            <a:endParaRPr lang="en-US">
              <a:solidFill>
                <a:srgbClr val="E31837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239713" y="796925"/>
            <a:ext cx="8450262" cy="619125"/>
            <a:chOff x="239476" y="6048374"/>
            <a:chExt cx="8450499" cy="619125"/>
          </a:xfrm>
        </p:grpSpPr>
        <p:sp>
          <p:nvSpPr>
            <p:cNvPr id="6" name="Rectangle 5"/>
            <p:cNvSpPr/>
            <p:nvPr userDrawn="1"/>
          </p:nvSpPr>
          <p:spPr>
            <a:xfrm>
              <a:off x="460144" y="6048374"/>
              <a:ext cx="8229831" cy="619125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" name="Pentagon 6"/>
            <p:cNvSpPr/>
            <p:nvPr userDrawn="1"/>
          </p:nvSpPr>
          <p:spPr>
            <a:xfrm>
              <a:off x="239476" y="6086474"/>
              <a:ext cx="398473" cy="250825"/>
            </a:xfrm>
            <a:prstGeom prst="homePlate">
              <a:avLst>
                <a:gd name="adj" fmla="val 158955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1875" y="1644650"/>
            <a:ext cx="2762250" cy="4067175"/>
          </a:xfrm>
        </p:spPr>
        <p:txBody>
          <a:bodyPr/>
          <a:lstStyle>
            <a:lvl1pPr>
              <a:defRPr sz="2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7334" y="2826113"/>
            <a:ext cx="3916379" cy="2906712"/>
          </a:xfrm>
        </p:spPr>
        <p:txBody>
          <a:bodyPr/>
          <a:lstStyle>
            <a:lvl1pPr>
              <a:defRPr sz="2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400" dirty="0">
                <a:solidFill>
                  <a:srgbClr val="D59F0F"/>
                </a:solidFill>
                <a:latin typeface="Bodoni BE Light"/>
                <a:ea typeface="+mn-ea"/>
                <a:cs typeface="Bodoni BE Light"/>
              </a:defRPr>
            </a:lvl1pPr>
          </a:lstStyle>
          <a:p>
            <a:pPr>
              <a:defRPr/>
            </a:pPr>
            <a:r>
              <a:rPr lang="en-US"/>
              <a:t>Achieve. Grow. Build</a:t>
            </a:r>
            <a:endParaRPr lang="en-US">
              <a:solidFill>
                <a:srgbClr val="E31837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 userDrawn="1"/>
        </p:nvGrpSpPr>
        <p:grpSpPr bwMode="auto">
          <a:xfrm>
            <a:off x="239713" y="796925"/>
            <a:ext cx="8450262" cy="619125"/>
            <a:chOff x="239476" y="6048374"/>
            <a:chExt cx="8450499" cy="619125"/>
          </a:xfrm>
        </p:grpSpPr>
        <p:sp>
          <p:nvSpPr>
            <p:cNvPr id="4" name="Rectangle 3"/>
            <p:cNvSpPr/>
            <p:nvPr userDrawn="1"/>
          </p:nvSpPr>
          <p:spPr>
            <a:xfrm>
              <a:off x="460144" y="6048374"/>
              <a:ext cx="8229831" cy="619125"/>
            </a:xfrm>
            <a:prstGeom prst="rect">
              <a:avLst/>
            </a:prstGeom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Pentagon 4"/>
            <p:cNvSpPr/>
            <p:nvPr userDrawn="1"/>
          </p:nvSpPr>
          <p:spPr>
            <a:xfrm>
              <a:off x="239476" y="6086474"/>
              <a:ext cx="398473" cy="250825"/>
            </a:xfrm>
            <a:prstGeom prst="homePlate">
              <a:avLst>
                <a:gd name="adj" fmla="val 158955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400" dirty="0">
                <a:solidFill>
                  <a:srgbClr val="D59F0F"/>
                </a:solidFill>
                <a:latin typeface="Bodoni BE Light"/>
                <a:ea typeface="+mn-ea"/>
                <a:cs typeface="Bodoni BE Light"/>
              </a:defRPr>
            </a:lvl1pPr>
          </a:lstStyle>
          <a:p>
            <a:pPr>
              <a:defRPr/>
            </a:pPr>
            <a:r>
              <a:rPr lang="en-US"/>
              <a:t>Achieve. Grow. Build</a:t>
            </a:r>
            <a:endParaRPr lang="en-US">
              <a:solidFill>
                <a:srgbClr val="E31837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Achieve. Grow. Build</a:t>
            </a:r>
            <a:endParaRPr lang="en-US" sz="1100">
              <a:solidFill>
                <a:srgbClr val="E31837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90525"/>
            <a:ext cx="9144000" cy="1206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5" name="Picture 9" descr="AGB 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905625" y="79375"/>
            <a:ext cx="1795463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92125" y="2957543"/>
            <a:ext cx="8208963" cy="3325064"/>
          </a:xfrm>
          <a:prstGeom prst="rect">
            <a:avLst/>
          </a:prstGeom>
        </p:spPr>
        <p:txBody>
          <a:bodyPr lIns="45720" tIns="45720" rIns="45720" bIns="45720"/>
          <a:lstStyle>
            <a:lvl1pPr marL="285750" indent="-285750" algn="just">
              <a:lnSpc>
                <a:spcPts val="2600"/>
              </a:lnSpc>
              <a:spcBef>
                <a:spcPts val="9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Helvetica" pitchFamily="34" charset="0"/>
              <a:buChar char="&gt;"/>
              <a:defRPr sz="2400">
                <a:latin typeface="Calibri" pitchFamily="34" charset="0"/>
              </a:defRPr>
            </a:lvl1pPr>
            <a:lvl2pPr marL="571500" indent="-228600" algn="just">
              <a:lnSpc>
                <a:spcPts val="2600"/>
              </a:lnSpc>
              <a:spcBef>
                <a:spcPts val="9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Helvetica" pitchFamily="34" charset="0"/>
              <a:buChar char="•"/>
              <a:defRPr sz="2400">
                <a:latin typeface="Calibri" pitchFamily="34" charset="0"/>
              </a:defRPr>
            </a:lvl2pPr>
            <a:lvl3pPr marL="914400" indent="-300038" algn="just">
              <a:lnSpc>
                <a:spcPts val="2600"/>
              </a:lnSpc>
              <a:spcBef>
                <a:spcPts val="9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Helvetica" pitchFamily="34" charset="0"/>
              <a:buChar char="–"/>
              <a:defRPr sz="2400">
                <a:latin typeface="Calibri" pitchFamily="34" charset="0"/>
              </a:defRPr>
            </a:lvl3pPr>
            <a:lvl4pPr marL="1200150" indent="-257175" algn="just">
              <a:lnSpc>
                <a:spcPts val="2600"/>
              </a:lnSpc>
              <a:spcBef>
                <a:spcPts val="9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Helvetica" pitchFamily="34" charset="0"/>
              <a:buChar char="•"/>
              <a:tabLst/>
              <a:defRPr sz="2400">
                <a:latin typeface="Calibri" pitchFamily="34" charset="0"/>
              </a:defRPr>
            </a:lvl4pPr>
            <a:lvl5pPr marL="1485900" indent="-271463" algn="just">
              <a:lnSpc>
                <a:spcPts val="2600"/>
              </a:lnSpc>
              <a:spcBef>
                <a:spcPts val="9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Helvetica" pitchFamily="34" charset="0"/>
              <a:buChar char="–"/>
              <a:defRPr sz="240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92126" y="390525"/>
            <a:ext cx="8208962" cy="1159916"/>
          </a:xfrm>
          <a:prstGeom prst="rect">
            <a:avLst/>
          </a:prstGeom>
        </p:spPr>
        <p:txBody>
          <a:bodyPr lIns="27432" tIns="45720" rIns="45720" bIns="45720" anchor="ctr">
            <a:normAutofit/>
          </a:bodyPr>
          <a:lstStyle>
            <a:lvl1pPr algn="l"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19175" y="815975"/>
            <a:ext cx="70818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914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50950" y="1446213"/>
            <a:ext cx="7081838" cy="434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44813" y="6518275"/>
            <a:ext cx="3254375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400" dirty="0">
                <a:solidFill>
                  <a:srgbClr val="D59F0F"/>
                </a:solidFill>
                <a:latin typeface="Bodoni BE Light"/>
                <a:ea typeface="+mn-ea"/>
                <a:cs typeface="Bodoni BE Light"/>
              </a:defRPr>
            </a:lvl1pPr>
          </a:lstStyle>
          <a:p>
            <a:pPr>
              <a:defRPr/>
            </a:pPr>
            <a:r>
              <a:rPr lang="en-US"/>
              <a:t>Achieve. Grow. Build</a:t>
            </a:r>
            <a:endParaRPr lang="en-US">
              <a:solidFill>
                <a:srgbClr val="E31837"/>
              </a:solidFill>
            </a:endParaRPr>
          </a:p>
        </p:txBody>
      </p:sp>
      <p:pic>
        <p:nvPicPr>
          <p:cNvPr id="1029" name="Picture 8" descr="dvry-cp-cmyk_logo1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30613" y="214313"/>
            <a:ext cx="1824037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460375" y="6011863"/>
            <a:ext cx="8229600" cy="1587"/>
          </a:xfrm>
          <a:prstGeom prst="line">
            <a:avLst/>
          </a:prstGeom>
          <a:ln cap="rnd"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Slide Number Placeholder 5"/>
          <p:cNvSpPr txBox="1">
            <a:spLocks/>
          </p:cNvSpPr>
          <p:nvPr/>
        </p:nvSpPr>
        <p:spPr>
          <a:xfrm>
            <a:off x="3948113" y="6142038"/>
            <a:ext cx="1247775" cy="365125"/>
          </a:xfrm>
          <a:prstGeom prst="rect">
            <a:avLst/>
          </a:prstGeom>
        </p:spPr>
        <p:txBody>
          <a:bodyPr lIns="0" tIns="0" rIns="0" bIns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>
              <a:defRPr/>
            </a:pPr>
            <a:fld id="{A55384B0-E663-4AC7-9A94-77ABBBF62572}" type="slidenum">
              <a:rPr lang="en-US">
                <a:solidFill>
                  <a:srgbClr val="E31837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srgbClr val="E3183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67" r:id="rId5"/>
    <p:sldLayoutId id="2147483673" r:id="rId6"/>
  </p:sldLayoutIdLst>
  <p:hf sldNum="0"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i="1" kern="1200">
          <a:solidFill>
            <a:schemeClr val="bg1"/>
          </a:solidFill>
          <a:latin typeface="Bodoni BE Light"/>
          <a:ea typeface="ＭＳ Ｐゴシック" charset="-128"/>
          <a:cs typeface="ＭＳ Ｐゴシック" pitchFamily="84" charset="-128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i="1">
          <a:solidFill>
            <a:schemeClr val="bg1"/>
          </a:solidFill>
          <a:latin typeface="Bodoni BE Light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i="1">
          <a:solidFill>
            <a:schemeClr val="bg1"/>
          </a:solidFill>
          <a:latin typeface="Bodoni BE Light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i="1">
          <a:solidFill>
            <a:schemeClr val="bg1"/>
          </a:solidFill>
          <a:latin typeface="Bodoni BE Light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000" i="1">
          <a:solidFill>
            <a:schemeClr val="bg1"/>
          </a:solidFill>
          <a:latin typeface="Bodoni BE Light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 i="1">
          <a:solidFill>
            <a:srgbClr val="E31837"/>
          </a:solidFill>
          <a:latin typeface="Georgia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 i="1">
          <a:solidFill>
            <a:srgbClr val="E31837"/>
          </a:solidFill>
          <a:latin typeface="Georgia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 i="1">
          <a:solidFill>
            <a:srgbClr val="E31837"/>
          </a:solidFill>
          <a:latin typeface="Georgia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 i="1">
          <a:solidFill>
            <a:srgbClr val="E31837"/>
          </a:solidFill>
          <a:latin typeface="Georgia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84" charset="0"/>
        <a:defRPr sz="2400" i="1" kern="1200">
          <a:solidFill>
            <a:srgbClr val="E31837"/>
          </a:solidFill>
          <a:latin typeface="Bodoni BE Light"/>
          <a:ea typeface="ＭＳ Ｐゴシック" charset="-128"/>
          <a:cs typeface="ＭＳ Ｐゴシック" pitchFamily="84" charset="-128"/>
        </a:defRPr>
      </a:lvl1pPr>
      <a:lvl2pPr marL="177800" indent="-177800" algn="l" rtl="0" eaLnBrk="0" fontAlgn="base" hangingPunct="0">
        <a:lnSpc>
          <a:spcPct val="85000"/>
        </a:lnSpc>
        <a:spcBef>
          <a:spcPts val="800"/>
        </a:spcBef>
        <a:spcAft>
          <a:spcPct val="0"/>
        </a:spcAft>
        <a:buFont typeface="Arial" pitchFamily="84" charset="0"/>
        <a:buChar char="•"/>
        <a:defRPr sz="1200" kern="1200">
          <a:solidFill>
            <a:schemeClr val="tx2"/>
          </a:solidFill>
          <a:latin typeface="Bodoni BE Light"/>
          <a:ea typeface="ＭＳ Ｐゴシック" charset="-128"/>
          <a:cs typeface="ＭＳ Ｐゴシック" pitchFamily="84" charset="-128"/>
        </a:defRPr>
      </a:lvl2pPr>
      <a:lvl3pPr marL="341313" indent="-163513" algn="l" rtl="0" eaLnBrk="0" fontAlgn="base" hangingPunct="0">
        <a:lnSpc>
          <a:spcPct val="85000"/>
        </a:lnSpc>
        <a:spcBef>
          <a:spcPts val="800"/>
        </a:spcBef>
        <a:spcAft>
          <a:spcPct val="0"/>
        </a:spcAft>
        <a:buFont typeface="Arial" pitchFamily="84" charset="0"/>
        <a:buChar char="•"/>
        <a:defRPr sz="1200" kern="1200">
          <a:solidFill>
            <a:schemeClr val="tx2"/>
          </a:solidFill>
          <a:latin typeface="Bodoni BE Light"/>
          <a:ea typeface="ＭＳ Ｐゴシック" charset="-128"/>
          <a:cs typeface="ＭＳ Ｐゴシック" pitchFamily="84" charset="-128"/>
        </a:defRPr>
      </a:lvl3pPr>
      <a:lvl4pPr marL="519113" indent="-177800" algn="l" rtl="0" eaLnBrk="0" fontAlgn="base" hangingPunct="0">
        <a:lnSpc>
          <a:spcPct val="85000"/>
        </a:lnSpc>
        <a:spcBef>
          <a:spcPts val="800"/>
        </a:spcBef>
        <a:spcAft>
          <a:spcPct val="0"/>
        </a:spcAft>
        <a:buFont typeface="Arial" pitchFamily="84" charset="0"/>
        <a:buChar char="•"/>
        <a:defRPr sz="1200" kern="1200">
          <a:solidFill>
            <a:schemeClr val="tx2"/>
          </a:solidFill>
          <a:latin typeface="Bodoni BE Light"/>
          <a:ea typeface="ＭＳ Ｐゴシック" charset="-128"/>
          <a:cs typeface="ＭＳ Ｐゴシック" pitchFamily="84" charset="-128"/>
        </a:defRPr>
      </a:lvl4pPr>
      <a:lvl5pPr marL="682625" indent="-163513" algn="l" rtl="0" eaLnBrk="0" fontAlgn="base" hangingPunct="0">
        <a:lnSpc>
          <a:spcPct val="85000"/>
        </a:lnSpc>
        <a:spcBef>
          <a:spcPts val="800"/>
        </a:spcBef>
        <a:spcAft>
          <a:spcPct val="0"/>
        </a:spcAft>
        <a:buFont typeface="Arial" pitchFamily="84" charset="0"/>
        <a:buChar char="•"/>
        <a:defRPr sz="1200" kern="1200">
          <a:solidFill>
            <a:schemeClr val="tx2"/>
          </a:solidFill>
          <a:latin typeface="Bodoni BE Light"/>
          <a:ea typeface="ＭＳ Ｐゴシック" charset="-128"/>
          <a:cs typeface="ＭＳ Ｐゴシック" pitchFamily="84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ubtitle 5"/>
          <p:cNvSpPr>
            <a:spLocks noGrp="1"/>
          </p:cNvSpPr>
          <p:nvPr>
            <p:ph type="subTitle" idx="1"/>
          </p:nvPr>
        </p:nvSpPr>
        <p:spPr>
          <a:xfrm>
            <a:off x="2190750" y="4559300"/>
            <a:ext cx="4919663" cy="1022350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mplementing </a:t>
            </a:r>
            <a:r>
              <a:rPr lang="en-US" sz="2800" dirty="0">
                <a:solidFill>
                  <a:schemeClr val="tx1"/>
                </a:solidFill>
              </a:rPr>
              <a:t>IT Accessibility at </a:t>
            </a:r>
            <a:r>
              <a:rPr lang="en-US" sz="2800" dirty="0" smtClean="0">
                <a:solidFill>
                  <a:schemeClr val="tx1"/>
                </a:solidFill>
              </a:rPr>
              <a:t>DeVry Online Services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266" name="Title 6"/>
          <p:cNvSpPr>
            <a:spLocks noGrp="1"/>
          </p:cNvSpPr>
          <p:nvPr>
            <p:ph type="ctrTitle"/>
          </p:nvPr>
        </p:nvSpPr>
        <p:spPr>
          <a:xfrm>
            <a:off x="638175" y="3541713"/>
            <a:ext cx="7862888" cy="61595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Bodoni BE Light" charset="0"/>
                <a:ea typeface="ＭＳ Ｐゴシック" pitchFamily="84" charset="-128"/>
              </a:rPr>
              <a:t>Achieve. Grow. Build.</a:t>
            </a:r>
            <a:endParaRPr lang="en-US" dirty="0" smtClean="0">
              <a:latin typeface="Bodoni BE Light" charset="0"/>
              <a:ea typeface="ＭＳ Ｐゴシック" pitchFamily="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Designing inclusivity in – Success factors</a:t>
            </a:r>
            <a:endParaRPr lang="en-US" dirty="0" smtClean="0">
              <a:latin typeface="Bodoni BE Light" charset="0"/>
              <a:ea typeface="ＭＳ Ｐゴシック" pitchFamily="84" charset="-12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31874" y="1668463"/>
            <a:ext cx="7212533" cy="4341812"/>
          </a:xfrm>
        </p:spPr>
        <p:txBody>
          <a:bodyPr numCol="2"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Be ahead of the curve</a:t>
            </a:r>
            <a:r>
              <a:rPr lang="en-US" sz="2000" dirty="0" smtClean="0">
                <a:solidFill>
                  <a:schemeClr val="tx1"/>
                </a:solidFill>
              </a:rPr>
              <a:t>: Work closely with ADA officers to identify student needs and provide support before the student experiences difficulties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Develop gatekeepers</a:t>
            </a:r>
            <a:r>
              <a:rPr lang="en-US" sz="2000" dirty="0" smtClean="0">
                <a:solidFill>
                  <a:schemeClr val="tx1"/>
                </a:solidFill>
              </a:rPr>
              <a:t>: Ensure Instructional Designers and Course Developers become accessibility “gatekeepers” for web accessible content development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Make it easy</a:t>
            </a:r>
            <a:r>
              <a:rPr lang="en-US" sz="2000" dirty="0" smtClean="0">
                <a:solidFill>
                  <a:schemeClr val="tx1"/>
                </a:solidFill>
              </a:rPr>
              <a:t>: Develop accessible templates and tools for creating web accessible content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Support the front line</a:t>
            </a:r>
            <a:r>
              <a:rPr lang="en-US" sz="2000" dirty="0" smtClean="0">
                <a:solidFill>
                  <a:schemeClr val="tx1"/>
                </a:solidFill>
              </a:rPr>
              <a:t>: Provide processes and tools for fast and effective support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4077072"/>
            <a:ext cx="3240360" cy="17281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097548"/>
            <a:ext cx="6768752" cy="49237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103736"/>
            <a:ext cx="2223686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Headings and automation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39552" y="1412776"/>
            <a:ext cx="720080" cy="504056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96136" y="2761183"/>
            <a:ext cx="2791149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Lightboxes</a:t>
            </a:r>
            <a:r>
              <a:rPr lang="en-US" dirty="0"/>
              <a:t> and keyboard access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436096" y="3113984"/>
            <a:ext cx="1035534" cy="445434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96608" y="4011862"/>
            <a:ext cx="2625783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Embedding HTML descriptions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076056" y="4187525"/>
            <a:ext cx="720080" cy="47054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5536" y="4653136"/>
            <a:ext cx="2096792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MathML</a:t>
            </a:r>
            <a:r>
              <a:rPr lang="en-US" dirty="0"/>
              <a:t> Implementation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567240" y="4960913"/>
            <a:ext cx="1780624" cy="412303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68151" y="614159"/>
            <a:ext cx="1632241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Printing options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380312" y="967920"/>
            <a:ext cx="315455" cy="222717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45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2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948" y="836712"/>
            <a:ext cx="5141636" cy="51474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59261" y="1657267"/>
            <a:ext cx="3340979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JavaScript and CSS to automate styling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716016" y="1657267"/>
            <a:ext cx="1043245" cy="154413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1520" y="4417367"/>
            <a:ext cx="2157707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HTML based </a:t>
            </a:r>
            <a:r>
              <a:rPr lang="en-US" dirty="0" err="1"/>
              <a:t>interactives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09227" y="4725144"/>
            <a:ext cx="434582" cy="76681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4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019175" y="815975"/>
            <a:ext cx="7081838" cy="596801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cs typeface="Bodoni BE Light"/>
              </a:rPr>
              <a:t>Building accessibility in from the START</a:t>
            </a:r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  <a:cs typeface="Bodoni BE Ligh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Build the right team </a:t>
            </a:r>
            <a:r>
              <a:rPr lang="en-US" dirty="0" smtClean="0">
                <a:solidFill>
                  <a:schemeClr val="tx1"/>
                </a:solidFill>
              </a:rPr>
              <a:t>– </a:t>
            </a:r>
            <a:r>
              <a:rPr lang="en-US" sz="2000" dirty="0" smtClean="0">
                <a:solidFill>
                  <a:schemeClr val="tx1"/>
                </a:solidFill>
              </a:rPr>
              <a:t>Coders with deep understanding of accessibility tools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Build with the right principles </a:t>
            </a:r>
            <a:r>
              <a:rPr lang="en-US" dirty="0" smtClean="0">
                <a:solidFill>
                  <a:schemeClr val="tx1"/>
                </a:solidFill>
              </a:rPr>
              <a:t>-  </a:t>
            </a:r>
            <a:r>
              <a:rPr lang="en-US" sz="2000" dirty="0" smtClean="0">
                <a:solidFill>
                  <a:schemeClr val="tx1"/>
                </a:solidFill>
              </a:rPr>
              <a:t>Universal Design: Access and options for all (multiple delivery channels for student selectivity)</a:t>
            </a:r>
          </a:p>
          <a:p>
            <a:pPr lvl="2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11917" y="1628800"/>
            <a:ext cx="3601796" cy="410402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Build with the right tools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sz="2000" dirty="0">
                <a:solidFill>
                  <a:schemeClr val="tx1"/>
                </a:solidFill>
              </a:rPr>
              <a:t>CSS, HTML5, JavaScript. </a:t>
            </a:r>
            <a:r>
              <a:rPr lang="en-US" sz="2000" dirty="0" err="1">
                <a:solidFill>
                  <a:schemeClr val="tx1"/>
                </a:solidFill>
              </a:rPr>
              <a:t>MathML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5976" y="3356992"/>
            <a:ext cx="4444779" cy="130480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6"/>
          <p:cNvSpPr>
            <a:spLocks noGrp="1"/>
          </p:cNvSpPr>
          <p:nvPr>
            <p:ph type="ctrTitle" idx="4294967295"/>
          </p:nvPr>
        </p:nvSpPr>
        <p:spPr>
          <a:xfrm>
            <a:off x="395536" y="2708920"/>
            <a:ext cx="7862888" cy="1368152"/>
          </a:xfrm>
        </p:spPr>
        <p:txBody>
          <a:bodyPr/>
          <a:lstStyle/>
          <a:p>
            <a:r>
              <a:rPr lang="en-US" sz="2800" dirty="0">
                <a:solidFill>
                  <a:srgbClr val="002060"/>
                </a:solidFill>
              </a:rPr>
              <a:t>Giovanni </a:t>
            </a:r>
            <a:r>
              <a:rPr lang="en-US" sz="2800" dirty="0" smtClean="0">
                <a:solidFill>
                  <a:srgbClr val="002060"/>
                </a:solidFill>
              </a:rPr>
              <a:t>Duarte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Senior Instructional Technologist / eLearning Accessibility Team </a:t>
            </a:r>
            <a:r>
              <a:rPr lang="en-US" sz="2000" dirty="0" smtClean="0">
                <a:solidFill>
                  <a:schemeClr val="tx1"/>
                </a:solidFill>
              </a:rPr>
              <a:t>Lead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DeVry Online Services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2400" dirty="0" err="1" smtClean="0">
                <a:solidFill>
                  <a:schemeClr val="tx1"/>
                </a:solidFill>
              </a:rPr>
              <a:t>gduarte@devry.edu</a:t>
            </a:r>
            <a:r>
              <a:rPr lang="en-US" sz="2400" dirty="0" err="1" smtClean="0"/>
              <a:t>gduarte@devry.edu</a:t>
            </a:r>
            <a:r>
              <a:rPr lang="en-US" sz="2400" dirty="0" smtClean="0"/>
              <a:t> </a:t>
            </a:r>
            <a:r>
              <a:rPr lang="en-US" sz="2400" dirty="0"/>
              <a:t/>
            </a:r>
            <a:br>
              <a:rPr lang="en-US" sz="2400" dirty="0"/>
            </a:br>
            <a:endParaRPr lang="en-US" dirty="0" smtClean="0">
              <a:latin typeface="Bodoni BE Light" charset="0"/>
              <a:ea typeface="ＭＳ Ｐゴシック" pitchFamily="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Achieve. Grow. Build.&amp;quot;&quot;/&gt;&lt;property id=&quot;20307&quot; value=&quot;257&quot;/&gt;&lt;/object&gt;&lt;object type=&quot;3&quot; unique_id=&quot;10004&quot;&gt;&lt;property id=&quot;20148&quot; value=&quot;5&quot;/&gt;&lt;property id=&quot;20300&quot; value=&quot;Slide 2 - &amp;quot;Designing inclusivity in – Success factors&amp;quot;&quot;/&gt;&lt;property id=&quot;20307&quot; value=&quot;260&quot;/&gt;&lt;/object&gt;&lt;object type=&quot;3&quot; unique_id=&quot;10005&quot;&gt;&lt;property id=&quot;20148&quot; value=&quot;5&quot;/&gt;&lt;property id=&quot;20300&quot; value=&quot;Slide 5 - &amp;quot;Building accessibility in from the START&amp;quot;&quot;/&gt;&lt;property id=&quot;20307&quot; value=&quot;301&quot;/&gt;&lt;/object&gt;&lt;object type=&quot;3&quot; unique_id=&quot;10006&quot;&gt;&lt;property id=&quot;20148&quot; value=&quot;5&quot;/&gt;&lt;property id=&quot;20300&quot; value=&quot;Slide 6 - &amp;quot;Giovanni Duarte Senior Instructional Technologist / eLearning Accessibility Team Lead DeVry Online Services gduarte&quot;/&gt;&lt;property id=&quot;20307&quot; value=&quot;296&quot;/&gt;&lt;/object&gt;&lt;object type=&quot;3&quot; unique_id=&quot;10037&quot;&gt;&lt;property id=&quot;20148&quot; value=&quot;5&quot;/&gt;&lt;property id=&quot;20300&quot; value=&quot;Slide 3&quot;/&gt;&lt;property id=&quot;20307&quot; value=&quot;302&quot;/&gt;&lt;/object&gt;&lt;object type=&quot;3&quot; unique_id=&quot;10038&quot;&gt;&lt;property id=&quot;20148&quot; value=&quot;5&quot;/&gt;&lt;property id=&quot;20300&quot; value=&quot;Slide 4&quot;/&gt;&lt;property id=&quot;20307&quot; value=&quot;303&quot;/&gt;&lt;/object&gt;&lt;/object&gt;&lt;object type=&quot;8&quot; unique_id=&quot;10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DeVry">
      <a:dk1>
        <a:sysClr val="windowText" lastClr="000000"/>
      </a:dk1>
      <a:lt1>
        <a:sysClr val="window" lastClr="FFFFFF"/>
      </a:lt1>
      <a:dk2>
        <a:srgbClr val="005695"/>
      </a:dk2>
      <a:lt2>
        <a:srgbClr val="DCC78C"/>
      </a:lt2>
      <a:accent1>
        <a:srgbClr val="005695"/>
      </a:accent1>
      <a:accent2>
        <a:srgbClr val="D59F0F"/>
      </a:accent2>
      <a:accent3>
        <a:srgbClr val="E31837"/>
      </a:accent3>
      <a:accent4>
        <a:srgbClr val="F0B313"/>
      </a:accent4>
      <a:accent5>
        <a:srgbClr val="5F982C"/>
      </a:accent5>
      <a:accent6>
        <a:srgbClr val="673361"/>
      </a:accent6>
      <a:hlink>
        <a:srgbClr val="0000FF"/>
      </a:hlink>
      <a:folHlink>
        <a:srgbClr val="800080"/>
      </a:folHlink>
    </a:clrScheme>
    <a:fontScheme name="DeVry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168</Words>
  <Application>Microsoft Office PowerPoint</Application>
  <PresentationFormat>On-screen Show (4:3)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Bodoni BE Light</vt:lpstr>
      <vt:lpstr>Calibri</vt:lpstr>
      <vt:lpstr>Georgia</vt:lpstr>
      <vt:lpstr>Helvetica</vt:lpstr>
      <vt:lpstr>1_Office Theme</vt:lpstr>
      <vt:lpstr>Achieve. Grow. Build.</vt:lpstr>
      <vt:lpstr>Designing inclusivity in – Success factors</vt:lpstr>
      <vt:lpstr>PowerPoint Presentation</vt:lpstr>
      <vt:lpstr>PowerPoint Presentation</vt:lpstr>
      <vt:lpstr>Building accessibility in from the START</vt:lpstr>
      <vt:lpstr>Giovanni Duarte Senior Instructional Technologist / eLearning Accessibility Team Lead DeVry Online Services gduarte@devry.edugduarte@devry.edu  </vt:lpstr>
    </vt:vector>
  </TitlesOfParts>
  <Company>DeVry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Achieve. Grow. Build.</dc:title>
  <dc:creator>Joan L Bates</dc:creator>
  <cp:lastModifiedBy>Giovanni Duarte</cp:lastModifiedBy>
  <cp:revision>50</cp:revision>
  <cp:lastPrinted>2012-11-06T22:24:28Z</cp:lastPrinted>
  <dcterms:created xsi:type="dcterms:W3CDTF">2012-11-06T16:55:10Z</dcterms:created>
  <dcterms:modified xsi:type="dcterms:W3CDTF">2013-03-08T18:41:29Z</dcterms:modified>
</cp:coreProperties>
</file>