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3"/>
  </p:notesMasterIdLst>
  <p:sldIdLst>
    <p:sldId id="256" r:id="rId2"/>
    <p:sldId id="269" r:id="rId3"/>
    <p:sldId id="257" r:id="rId4"/>
    <p:sldId id="258" r:id="rId5"/>
    <p:sldId id="259" r:id="rId6"/>
    <p:sldId id="272" r:id="rId7"/>
    <p:sldId id="275" r:id="rId8"/>
    <p:sldId id="274" r:id="rId9"/>
    <p:sldId id="261" r:id="rId10"/>
    <p:sldId id="265" r:id="rId11"/>
    <p:sldId id="266" r:id="rId12"/>
    <p:sldId id="270" r:id="rId13"/>
    <p:sldId id="271" r:id="rId14"/>
    <p:sldId id="262" r:id="rId15"/>
    <p:sldId id="268" r:id="rId16"/>
    <p:sldId id="263" r:id="rId17"/>
    <p:sldId id="267" r:id="rId18"/>
    <p:sldId id="260" r:id="rId19"/>
    <p:sldId id="264" r:id="rId20"/>
    <p:sldId id="273" r:id="rId21"/>
    <p:sldId id="276"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07"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07"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07"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07"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07" charset="-128"/>
        <a:cs typeface="+mn-cs"/>
      </a:defRPr>
    </a:lvl5pPr>
    <a:lvl6pPr marL="2286000" algn="l" defTabSz="914400" rtl="0" eaLnBrk="1" latinLnBrk="0" hangingPunct="1">
      <a:defRPr sz="2400" kern="1200">
        <a:solidFill>
          <a:schemeClr val="tx1"/>
        </a:solidFill>
        <a:latin typeface="Arial" charset="0"/>
        <a:ea typeface="ＭＳ Ｐゴシック" pitchFamily="-107" charset="-128"/>
        <a:cs typeface="+mn-cs"/>
      </a:defRPr>
    </a:lvl6pPr>
    <a:lvl7pPr marL="2743200" algn="l" defTabSz="914400" rtl="0" eaLnBrk="1" latinLnBrk="0" hangingPunct="1">
      <a:defRPr sz="2400" kern="1200">
        <a:solidFill>
          <a:schemeClr val="tx1"/>
        </a:solidFill>
        <a:latin typeface="Arial" charset="0"/>
        <a:ea typeface="ＭＳ Ｐゴシック" pitchFamily="-107" charset="-128"/>
        <a:cs typeface="+mn-cs"/>
      </a:defRPr>
    </a:lvl7pPr>
    <a:lvl8pPr marL="3200400" algn="l" defTabSz="914400" rtl="0" eaLnBrk="1" latinLnBrk="0" hangingPunct="1">
      <a:defRPr sz="2400" kern="1200">
        <a:solidFill>
          <a:schemeClr val="tx1"/>
        </a:solidFill>
        <a:latin typeface="Arial" charset="0"/>
        <a:ea typeface="ＭＳ Ｐゴシック" pitchFamily="-107" charset="-128"/>
        <a:cs typeface="+mn-cs"/>
      </a:defRPr>
    </a:lvl8pPr>
    <a:lvl9pPr marL="3657600" algn="l" defTabSz="914400" rtl="0" eaLnBrk="1" latinLnBrk="0" hangingPunct="1">
      <a:defRPr sz="2400" kern="1200">
        <a:solidFill>
          <a:schemeClr val="tx1"/>
        </a:solidFill>
        <a:latin typeface="Arial" charset="0"/>
        <a:ea typeface="ＭＳ Ｐゴシック" pitchFamily="-107"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33CCCC"/>
    <a:srgbClr val="006699"/>
    <a:srgbClr val="339966"/>
    <a:srgbClr val="008080"/>
    <a:srgbClr val="00CC99"/>
    <a:srgbClr val="00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0976" autoAdjust="0"/>
  </p:normalViewPr>
  <p:slideViewPr>
    <p:cSldViewPr>
      <p:cViewPr>
        <p:scale>
          <a:sx n="80" d="100"/>
          <a:sy n="80" d="100"/>
        </p:scale>
        <p:origin x="-864" y="-5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dirty="0"/>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dirty="0"/>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dirty="0"/>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21439106-441D-42B6-95F7-F444BE9BFAB7}"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2pPr>
    <a:lvl3pPr marL="9144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3pPr>
    <a:lvl4pPr marL="13716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4pPr>
    <a:lvl5pPr marL="1828800" algn="l" rtl="0" eaLnBrk="0" fontAlgn="base" hangingPunct="0">
      <a:spcBef>
        <a:spcPct val="30000"/>
      </a:spcBef>
      <a:spcAft>
        <a:spcPct val="0"/>
      </a:spcAft>
      <a:defRPr sz="1200" kern="1200">
        <a:solidFill>
          <a:schemeClr val="tx1"/>
        </a:solidFill>
        <a:latin typeface="Arial" pitchFamily="-107" charset="0"/>
        <a:ea typeface="ＭＳ Ｐゴシック" pitchFamily="-107"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21439106-441D-42B6-95F7-F444BE9BFAB7}"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a:ln/>
        </p:spPr>
      </p:sp>
      <p:sp>
        <p:nvSpPr>
          <p:cNvPr id="23555" name="Notes Placeholder 2"/>
          <p:cNvSpPr>
            <a:spLocks noGrp="1"/>
          </p:cNvSpPr>
          <p:nvPr>
            <p:ph type="body" idx="1"/>
          </p:nvPr>
        </p:nvSpPr>
        <p:spPr>
          <a:noFill/>
          <a:ln/>
        </p:spPr>
        <p:txBody>
          <a:bodyPr/>
          <a:lstStyle/>
          <a:p>
            <a:pPr eaLnBrk="1" hangingPunct="1"/>
            <a:endParaRPr lang="en-US" dirty="0" smtClean="0">
              <a:latin typeface="Arial" charset="0"/>
            </a:endParaRPr>
          </a:p>
        </p:txBody>
      </p:sp>
      <p:sp>
        <p:nvSpPr>
          <p:cNvPr id="23556" name="Slide Number Placeholder 3"/>
          <p:cNvSpPr>
            <a:spLocks noGrp="1"/>
          </p:cNvSpPr>
          <p:nvPr>
            <p:ph type="sldNum" sz="quarter" idx="5"/>
          </p:nvPr>
        </p:nvSpPr>
        <p:spPr>
          <a:noFill/>
        </p:spPr>
        <p:txBody>
          <a:bodyPr/>
          <a:lstStyle/>
          <a:p>
            <a:fld id="{8732D19F-2A42-4681-BDC2-18C7D45F5B4F}" type="slidenum">
              <a:rPr lang="en-US"/>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a:ln/>
        </p:spPr>
      </p:sp>
      <p:sp>
        <p:nvSpPr>
          <p:cNvPr id="30723" name="Notes Placeholder 2"/>
          <p:cNvSpPr>
            <a:spLocks noGrp="1"/>
          </p:cNvSpPr>
          <p:nvPr>
            <p:ph type="body" idx="1"/>
          </p:nvPr>
        </p:nvSpPr>
        <p:spPr>
          <a:noFill/>
          <a:ln/>
        </p:spPr>
        <p:txBody>
          <a:bodyPr/>
          <a:lstStyle/>
          <a:p>
            <a:pPr eaLnBrk="1" hangingPunct="1"/>
            <a:endParaRPr lang="en-US" dirty="0" smtClean="0">
              <a:latin typeface="Arial" charset="0"/>
            </a:endParaRPr>
          </a:p>
        </p:txBody>
      </p:sp>
      <p:sp>
        <p:nvSpPr>
          <p:cNvPr id="30724" name="Slide Number Placeholder 3"/>
          <p:cNvSpPr>
            <a:spLocks noGrp="1"/>
          </p:cNvSpPr>
          <p:nvPr>
            <p:ph type="sldNum" sz="quarter" idx="5"/>
          </p:nvPr>
        </p:nvSpPr>
        <p:spPr>
          <a:noFill/>
        </p:spPr>
        <p:txBody>
          <a:bodyPr/>
          <a:lstStyle/>
          <a:p>
            <a:fld id="{3E330DF3-A645-4DEE-B7E8-95CE736CE87D}" type="slidenum">
              <a:rPr lang="en-US"/>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a:ln/>
        </p:spPr>
      </p:sp>
      <p:sp>
        <p:nvSpPr>
          <p:cNvPr id="33795" name="Notes Placeholder 2"/>
          <p:cNvSpPr>
            <a:spLocks noGrp="1"/>
          </p:cNvSpPr>
          <p:nvPr>
            <p:ph type="body" idx="1"/>
          </p:nvPr>
        </p:nvSpPr>
        <p:spPr>
          <a:noFill/>
          <a:ln/>
        </p:spPr>
        <p:txBody>
          <a:bodyPr/>
          <a:lstStyle/>
          <a:p>
            <a:pPr eaLnBrk="1" hangingPunct="1"/>
            <a:endParaRPr lang="en-US" dirty="0" smtClean="0">
              <a:latin typeface="Arial" charset="0"/>
            </a:endParaRPr>
          </a:p>
        </p:txBody>
      </p:sp>
      <p:sp>
        <p:nvSpPr>
          <p:cNvPr id="33796" name="Slide Number Placeholder 3"/>
          <p:cNvSpPr>
            <a:spLocks noGrp="1"/>
          </p:cNvSpPr>
          <p:nvPr>
            <p:ph type="sldNum" sz="quarter" idx="5"/>
          </p:nvPr>
        </p:nvSpPr>
        <p:spPr>
          <a:noFill/>
        </p:spPr>
        <p:txBody>
          <a:bodyPr/>
          <a:lstStyle/>
          <a:p>
            <a:fld id="{80F32128-95C1-4F38-885E-AA2B133801E5}" type="slidenum">
              <a:rPr lang="en-US"/>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Vince talks</a:t>
            </a:r>
          </a:p>
          <a:p>
            <a:endParaRPr lang="en-US" dirty="0" smtClean="0"/>
          </a:p>
          <a:p>
            <a:r>
              <a:rPr lang="en-US" dirty="0" smtClean="0"/>
              <a:t>Russ</a:t>
            </a:r>
            <a:r>
              <a:rPr lang="en-US" baseline="0" dirty="0" smtClean="0"/>
              <a:t> says many of Sumatra’s customers want cost and workflow </a:t>
            </a:r>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21439106-441D-42B6-95F7-F444BE9BFAB7}"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439106-441D-42B6-95F7-F444BE9BFAB7}"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096000"/>
            <a:ext cx="9144000" cy="762000"/>
          </a:xfrm>
          <a:prstGeom prst="rect">
            <a:avLst/>
          </a:prstGeom>
          <a:solidFill>
            <a:srgbClr val="009999"/>
          </a:solidFill>
          <a:ln w="9525">
            <a:noFill/>
            <a:miter lim="800000"/>
            <a:headEnd/>
            <a:tailEnd/>
          </a:ln>
        </p:spPr>
        <p:txBody>
          <a:bodyPr wrap="none" anchor="ctr"/>
          <a:lstStyle/>
          <a:p>
            <a:endParaRPr lang="en-US" dirty="0"/>
          </a:p>
        </p:txBody>
      </p:sp>
      <p:sp>
        <p:nvSpPr>
          <p:cNvPr id="5" name="Text Box 7"/>
          <p:cNvSpPr txBox="1">
            <a:spLocks noChangeArrowheads="1"/>
          </p:cNvSpPr>
          <p:nvPr userDrawn="1"/>
        </p:nvSpPr>
        <p:spPr bwMode="auto">
          <a:xfrm>
            <a:off x="0" y="6084888"/>
            <a:ext cx="4191000" cy="717550"/>
          </a:xfrm>
          <a:prstGeom prst="rect">
            <a:avLst/>
          </a:prstGeom>
          <a:noFill/>
          <a:ln w="9525">
            <a:noFill/>
            <a:miter lim="800000"/>
            <a:headEnd/>
            <a:tailEnd/>
          </a:ln>
          <a:effectLst/>
        </p:spPr>
        <p:txBody>
          <a:bodyPr wrap="none"/>
          <a:lstStyle/>
          <a:p>
            <a:pPr>
              <a:lnSpc>
                <a:spcPct val="80000"/>
              </a:lnSpc>
            </a:pPr>
            <a:r>
              <a:rPr lang="en-US" sz="2800" dirty="0"/>
              <a:t>Sumatra</a:t>
            </a:r>
            <a:endParaRPr lang="en-US" sz="1400" dirty="0"/>
          </a:p>
          <a:p>
            <a:pPr>
              <a:lnSpc>
                <a:spcPct val="80000"/>
              </a:lnSpc>
            </a:pPr>
            <a:r>
              <a:rPr lang="en-US" sz="1800" dirty="0"/>
              <a:t>Development</a:t>
            </a:r>
          </a:p>
          <a:p>
            <a:pPr>
              <a:lnSpc>
                <a:spcPct val="80000"/>
              </a:lnSpc>
            </a:pPr>
            <a:r>
              <a:rPr lang="en-US" sz="1400" dirty="0"/>
              <a:t>www.sumatra.com</a:t>
            </a:r>
          </a:p>
        </p:txBody>
      </p:sp>
      <p:sp>
        <p:nvSpPr>
          <p:cNvPr id="7171" name="Rectangle 3"/>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685800" y="3886200"/>
            <a:ext cx="6400800" cy="1752600"/>
          </a:xfrm>
        </p:spPr>
        <p:txBody>
          <a:bodyPr/>
          <a:lstStyle>
            <a:lvl1pPr marL="0" indent="0">
              <a:buFontTx/>
              <a:buNone/>
              <a:defRPr sz="2000">
                <a:solidFill>
                  <a:schemeClr val="bg2"/>
                </a:solidFill>
              </a:defRPr>
            </a:lvl1pPr>
          </a:lstStyle>
          <a:p>
            <a:r>
              <a:rPr lang="en-US"/>
              <a:t>Click to edit Master subtitle style</a:t>
            </a:r>
          </a:p>
        </p:txBody>
      </p:sp>
      <p:sp>
        <p:nvSpPr>
          <p:cNvPr id="6" name="Rectangle 5"/>
          <p:cNvSpPr>
            <a:spLocks noGrp="1" noChangeArrowheads="1"/>
          </p:cNvSpPr>
          <p:nvPr>
            <p:ph type="ftr" sz="quarter" idx="10"/>
          </p:nvPr>
        </p:nvSpPr>
        <p:spPr>
          <a:xfrm>
            <a:off x="914400" y="6172200"/>
            <a:ext cx="7696200" cy="228600"/>
          </a:xfrm>
        </p:spPr>
        <p:txBody>
          <a:bodyPr/>
          <a:lstStyle>
            <a:lvl1pPr>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p>
        </p:txBody>
      </p:sp>
      <p:sp>
        <p:nvSpPr>
          <p:cNvPr id="5" name="Rectangle 6"/>
          <p:cNvSpPr>
            <a:spLocks noGrp="1" noChangeArrowheads="1"/>
          </p:cNvSpPr>
          <p:nvPr>
            <p:ph type="ftr" sz="quarter" idx="11"/>
          </p:nvPr>
        </p:nvSpPr>
        <p:spPr>
          <a:ln/>
        </p:spPr>
        <p:txBody>
          <a:bodyPr/>
          <a:lstStyle>
            <a:lvl1pPr>
              <a:defRPr/>
            </a:lvl1pPr>
          </a:lstStyle>
          <a:p>
            <a:endParaRPr lang="en-US" dirty="0"/>
          </a:p>
        </p:txBody>
      </p:sp>
      <p:sp>
        <p:nvSpPr>
          <p:cNvPr id="6" name="Rectangle 7"/>
          <p:cNvSpPr>
            <a:spLocks noGrp="1" noChangeArrowheads="1"/>
          </p:cNvSpPr>
          <p:nvPr>
            <p:ph type="sldNum" sz="quarter" idx="12"/>
          </p:nvPr>
        </p:nvSpPr>
        <p:spPr>
          <a:ln/>
        </p:spPr>
        <p:txBody>
          <a:bodyPr/>
          <a:lstStyle>
            <a:lvl1pPr>
              <a:defRPr/>
            </a:lvl1pPr>
          </a:lstStyle>
          <a:p>
            <a:fld id="{E0C84286-3028-4FC5-8EC0-E02A7AD9EE9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p>
        </p:txBody>
      </p:sp>
      <p:sp>
        <p:nvSpPr>
          <p:cNvPr id="5" name="Rectangle 6"/>
          <p:cNvSpPr>
            <a:spLocks noGrp="1" noChangeArrowheads="1"/>
          </p:cNvSpPr>
          <p:nvPr>
            <p:ph type="ftr" sz="quarter" idx="11"/>
          </p:nvPr>
        </p:nvSpPr>
        <p:spPr>
          <a:ln/>
        </p:spPr>
        <p:txBody>
          <a:bodyPr/>
          <a:lstStyle>
            <a:lvl1pPr>
              <a:defRPr/>
            </a:lvl1pPr>
          </a:lstStyle>
          <a:p>
            <a:endParaRPr lang="en-US" dirty="0"/>
          </a:p>
        </p:txBody>
      </p:sp>
      <p:sp>
        <p:nvSpPr>
          <p:cNvPr id="6" name="Rectangle 7"/>
          <p:cNvSpPr>
            <a:spLocks noGrp="1" noChangeArrowheads="1"/>
          </p:cNvSpPr>
          <p:nvPr>
            <p:ph type="sldNum" sz="quarter" idx="12"/>
          </p:nvPr>
        </p:nvSpPr>
        <p:spPr>
          <a:ln/>
        </p:spPr>
        <p:txBody>
          <a:bodyPr/>
          <a:lstStyle>
            <a:lvl1pPr>
              <a:defRPr/>
            </a:lvl1pPr>
          </a:lstStyle>
          <a:p>
            <a:fld id="{98CD1478-4C8C-4258-9DD6-DA4F85397290}"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676400"/>
            <a:ext cx="7772400" cy="213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3962400"/>
            <a:ext cx="7772400" cy="213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dirty="0"/>
          </a:p>
        </p:txBody>
      </p:sp>
      <p:sp>
        <p:nvSpPr>
          <p:cNvPr id="6" name="Rectangle 6"/>
          <p:cNvSpPr>
            <a:spLocks noGrp="1" noChangeArrowheads="1"/>
          </p:cNvSpPr>
          <p:nvPr>
            <p:ph type="ftr" sz="quarter" idx="11"/>
          </p:nvPr>
        </p:nvSpPr>
        <p:spPr>
          <a:ln/>
        </p:spPr>
        <p:txBody>
          <a:bodyPr/>
          <a:lstStyle>
            <a:lvl1pPr>
              <a:defRPr/>
            </a:lvl1pPr>
          </a:lstStyle>
          <a:p>
            <a:endParaRPr lang="en-US" dirty="0"/>
          </a:p>
        </p:txBody>
      </p:sp>
      <p:sp>
        <p:nvSpPr>
          <p:cNvPr id="7" name="Rectangle 7"/>
          <p:cNvSpPr>
            <a:spLocks noGrp="1" noChangeArrowheads="1"/>
          </p:cNvSpPr>
          <p:nvPr>
            <p:ph type="sldNum" sz="quarter" idx="12"/>
          </p:nvPr>
        </p:nvSpPr>
        <p:spPr>
          <a:ln/>
        </p:spPr>
        <p:txBody>
          <a:bodyPr/>
          <a:lstStyle>
            <a:lvl1pPr>
              <a:defRPr/>
            </a:lvl1pPr>
          </a:lstStyle>
          <a:p>
            <a:fld id="{FBB3BC1B-911C-4C7C-98DA-B0F01F3B1E22}"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76400"/>
            <a:ext cx="38100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dirty="0"/>
          </a:p>
        </p:txBody>
      </p:sp>
      <p:sp>
        <p:nvSpPr>
          <p:cNvPr id="6" name="Rectangle 6"/>
          <p:cNvSpPr>
            <a:spLocks noGrp="1" noChangeArrowheads="1"/>
          </p:cNvSpPr>
          <p:nvPr>
            <p:ph type="ftr" sz="quarter" idx="11"/>
          </p:nvPr>
        </p:nvSpPr>
        <p:spPr>
          <a:ln/>
        </p:spPr>
        <p:txBody>
          <a:bodyPr/>
          <a:lstStyle>
            <a:lvl1pPr>
              <a:defRPr/>
            </a:lvl1pPr>
          </a:lstStyle>
          <a:p>
            <a:endParaRPr lang="en-US" dirty="0"/>
          </a:p>
        </p:txBody>
      </p:sp>
      <p:sp>
        <p:nvSpPr>
          <p:cNvPr id="7" name="Rectangle 7"/>
          <p:cNvSpPr>
            <a:spLocks noGrp="1" noChangeArrowheads="1"/>
          </p:cNvSpPr>
          <p:nvPr>
            <p:ph type="sldNum" sz="quarter" idx="12"/>
          </p:nvPr>
        </p:nvSpPr>
        <p:spPr>
          <a:ln/>
        </p:spPr>
        <p:txBody>
          <a:bodyPr/>
          <a:lstStyle>
            <a:lvl1pPr>
              <a:defRPr/>
            </a:lvl1pPr>
          </a:lstStyle>
          <a:p>
            <a:fld id="{C29D6E86-3D4F-49B1-AF13-615E64585534}"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endParaRPr lang="en-US" dirty="0"/>
          </a:p>
        </p:txBody>
      </p:sp>
      <p:sp>
        <p:nvSpPr>
          <p:cNvPr id="5" name="Rectangle 6"/>
          <p:cNvSpPr>
            <a:spLocks noGrp="1" noChangeArrowheads="1"/>
          </p:cNvSpPr>
          <p:nvPr>
            <p:ph type="ftr" sz="quarter" idx="11"/>
          </p:nvPr>
        </p:nvSpPr>
        <p:spPr>
          <a:ln/>
        </p:spPr>
        <p:txBody>
          <a:bodyPr/>
          <a:lstStyle>
            <a:lvl1pPr>
              <a:defRPr/>
            </a:lvl1pPr>
          </a:lstStyle>
          <a:p>
            <a:endParaRPr lang="en-US" dirty="0"/>
          </a:p>
        </p:txBody>
      </p:sp>
      <p:sp>
        <p:nvSpPr>
          <p:cNvPr id="6" name="Rectangle 7"/>
          <p:cNvSpPr>
            <a:spLocks noGrp="1" noChangeArrowheads="1"/>
          </p:cNvSpPr>
          <p:nvPr>
            <p:ph type="sldNum" sz="quarter" idx="12"/>
          </p:nvPr>
        </p:nvSpPr>
        <p:spPr>
          <a:ln/>
        </p:spPr>
        <p:txBody>
          <a:bodyPr/>
          <a:lstStyle>
            <a:lvl1pPr>
              <a:defRPr/>
            </a:lvl1pPr>
          </a:lstStyle>
          <a:p>
            <a:fld id="{19947634-79FA-4F1A-8964-FF9C05F6CF4D}"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endParaRPr lang="en-US" dirty="0"/>
          </a:p>
        </p:txBody>
      </p:sp>
      <p:sp>
        <p:nvSpPr>
          <p:cNvPr id="5" name="Rectangle 6"/>
          <p:cNvSpPr>
            <a:spLocks noGrp="1" noChangeArrowheads="1"/>
          </p:cNvSpPr>
          <p:nvPr>
            <p:ph type="ftr" sz="quarter" idx="11"/>
          </p:nvPr>
        </p:nvSpPr>
        <p:spPr>
          <a:ln/>
        </p:spPr>
        <p:txBody>
          <a:bodyPr/>
          <a:lstStyle>
            <a:lvl1pPr>
              <a:defRPr/>
            </a:lvl1pPr>
          </a:lstStyle>
          <a:p>
            <a:endParaRPr lang="en-US" dirty="0"/>
          </a:p>
        </p:txBody>
      </p:sp>
      <p:sp>
        <p:nvSpPr>
          <p:cNvPr id="6" name="Rectangle 7"/>
          <p:cNvSpPr>
            <a:spLocks noGrp="1" noChangeArrowheads="1"/>
          </p:cNvSpPr>
          <p:nvPr>
            <p:ph type="sldNum" sz="quarter" idx="12"/>
          </p:nvPr>
        </p:nvSpPr>
        <p:spPr>
          <a:ln/>
        </p:spPr>
        <p:txBody>
          <a:bodyPr/>
          <a:lstStyle>
            <a:lvl1pPr>
              <a:defRPr/>
            </a:lvl1pPr>
          </a:lstStyle>
          <a:p>
            <a:fld id="{FF44086E-314C-4CE6-B919-83F511B5B81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endParaRPr lang="en-US" dirty="0"/>
          </a:p>
        </p:txBody>
      </p:sp>
      <p:sp>
        <p:nvSpPr>
          <p:cNvPr id="6" name="Rectangle 6"/>
          <p:cNvSpPr>
            <a:spLocks noGrp="1" noChangeArrowheads="1"/>
          </p:cNvSpPr>
          <p:nvPr>
            <p:ph type="ftr" sz="quarter" idx="11"/>
          </p:nvPr>
        </p:nvSpPr>
        <p:spPr>
          <a:ln/>
        </p:spPr>
        <p:txBody>
          <a:bodyPr/>
          <a:lstStyle>
            <a:lvl1pPr>
              <a:defRPr/>
            </a:lvl1pPr>
          </a:lstStyle>
          <a:p>
            <a:endParaRPr lang="en-US" dirty="0"/>
          </a:p>
        </p:txBody>
      </p:sp>
      <p:sp>
        <p:nvSpPr>
          <p:cNvPr id="7" name="Rectangle 7"/>
          <p:cNvSpPr>
            <a:spLocks noGrp="1" noChangeArrowheads="1"/>
          </p:cNvSpPr>
          <p:nvPr>
            <p:ph type="sldNum" sz="quarter" idx="12"/>
          </p:nvPr>
        </p:nvSpPr>
        <p:spPr>
          <a:ln/>
        </p:spPr>
        <p:txBody>
          <a:bodyPr/>
          <a:lstStyle>
            <a:lvl1pPr>
              <a:defRPr/>
            </a:lvl1pPr>
          </a:lstStyle>
          <a:p>
            <a:fld id="{4016E683-FFD0-4D4F-A45D-B5CAD4EB8BCF}"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endParaRPr lang="en-US" dirty="0"/>
          </a:p>
        </p:txBody>
      </p:sp>
      <p:sp>
        <p:nvSpPr>
          <p:cNvPr id="8" name="Rectangle 6"/>
          <p:cNvSpPr>
            <a:spLocks noGrp="1" noChangeArrowheads="1"/>
          </p:cNvSpPr>
          <p:nvPr>
            <p:ph type="ftr" sz="quarter" idx="11"/>
          </p:nvPr>
        </p:nvSpPr>
        <p:spPr>
          <a:ln/>
        </p:spPr>
        <p:txBody>
          <a:bodyPr/>
          <a:lstStyle>
            <a:lvl1pPr>
              <a:defRPr/>
            </a:lvl1pPr>
          </a:lstStyle>
          <a:p>
            <a:endParaRPr lang="en-US" dirty="0"/>
          </a:p>
        </p:txBody>
      </p:sp>
      <p:sp>
        <p:nvSpPr>
          <p:cNvPr id="9" name="Rectangle 7"/>
          <p:cNvSpPr>
            <a:spLocks noGrp="1" noChangeArrowheads="1"/>
          </p:cNvSpPr>
          <p:nvPr>
            <p:ph type="sldNum" sz="quarter" idx="12"/>
          </p:nvPr>
        </p:nvSpPr>
        <p:spPr>
          <a:ln/>
        </p:spPr>
        <p:txBody>
          <a:bodyPr/>
          <a:lstStyle>
            <a:lvl1pPr>
              <a:defRPr/>
            </a:lvl1pPr>
          </a:lstStyle>
          <a:p>
            <a:fld id="{C746E52A-9CDE-41D5-9769-B9ED10B28CB3}"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endParaRPr lang="en-US" dirty="0"/>
          </a:p>
        </p:txBody>
      </p:sp>
      <p:sp>
        <p:nvSpPr>
          <p:cNvPr id="4" name="Rectangle 6"/>
          <p:cNvSpPr>
            <a:spLocks noGrp="1" noChangeArrowheads="1"/>
          </p:cNvSpPr>
          <p:nvPr>
            <p:ph type="ftr" sz="quarter" idx="11"/>
          </p:nvPr>
        </p:nvSpPr>
        <p:spPr>
          <a:ln/>
        </p:spPr>
        <p:txBody>
          <a:bodyPr/>
          <a:lstStyle>
            <a:lvl1pPr>
              <a:defRPr/>
            </a:lvl1pPr>
          </a:lstStyle>
          <a:p>
            <a:endParaRPr lang="en-US" dirty="0"/>
          </a:p>
        </p:txBody>
      </p:sp>
      <p:sp>
        <p:nvSpPr>
          <p:cNvPr id="5" name="Rectangle 7"/>
          <p:cNvSpPr>
            <a:spLocks noGrp="1" noChangeArrowheads="1"/>
          </p:cNvSpPr>
          <p:nvPr>
            <p:ph type="sldNum" sz="quarter" idx="12"/>
          </p:nvPr>
        </p:nvSpPr>
        <p:spPr>
          <a:ln/>
        </p:spPr>
        <p:txBody>
          <a:bodyPr/>
          <a:lstStyle>
            <a:lvl1pPr>
              <a:defRPr/>
            </a:lvl1pPr>
          </a:lstStyle>
          <a:p>
            <a:fld id="{1B05FA38-287D-4BB2-88DF-EF976D3F5C5F}"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endParaRPr lang="en-US" dirty="0"/>
          </a:p>
        </p:txBody>
      </p:sp>
      <p:sp>
        <p:nvSpPr>
          <p:cNvPr id="3" name="Rectangle 6"/>
          <p:cNvSpPr>
            <a:spLocks noGrp="1" noChangeArrowheads="1"/>
          </p:cNvSpPr>
          <p:nvPr>
            <p:ph type="ftr" sz="quarter" idx="11"/>
          </p:nvPr>
        </p:nvSpPr>
        <p:spPr>
          <a:ln/>
        </p:spPr>
        <p:txBody>
          <a:bodyPr/>
          <a:lstStyle>
            <a:lvl1pPr>
              <a:defRPr/>
            </a:lvl1pPr>
          </a:lstStyle>
          <a:p>
            <a:endParaRPr lang="en-US" dirty="0"/>
          </a:p>
        </p:txBody>
      </p:sp>
      <p:sp>
        <p:nvSpPr>
          <p:cNvPr id="4" name="Rectangle 7"/>
          <p:cNvSpPr>
            <a:spLocks noGrp="1" noChangeArrowheads="1"/>
          </p:cNvSpPr>
          <p:nvPr>
            <p:ph type="sldNum" sz="quarter" idx="12"/>
          </p:nvPr>
        </p:nvSpPr>
        <p:spPr>
          <a:ln/>
        </p:spPr>
        <p:txBody>
          <a:bodyPr/>
          <a:lstStyle>
            <a:lvl1pPr>
              <a:defRPr/>
            </a:lvl1pPr>
          </a:lstStyle>
          <a:p>
            <a:fld id="{44F6DE6A-27B0-4C1E-B9C7-C4BE621C0E7B}"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p>
        </p:txBody>
      </p:sp>
      <p:sp>
        <p:nvSpPr>
          <p:cNvPr id="6" name="Rectangle 6"/>
          <p:cNvSpPr>
            <a:spLocks noGrp="1" noChangeArrowheads="1"/>
          </p:cNvSpPr>
          <p:nvPr>
            <p:ph type="ftr" sz="quarter" idx="11"/>
          </p:nvPr>
        </p:nvSpPr>
        <p:spPr>
          <a:ln/>
        </p:spPr>
        <p:txBody>
          <a:bodyPr/>
          <a:lstStyle>
            <a:lvl1pPr>
              <a:defRPr/>
            </a:lvl1pPr>
          </a:lstStyle>
          <a:p>
            <a:endParaRPr lang="en-US" dirty="0"/>
          </a:p>
        </p:txBody>
      </p:sp>
      <p:sp>
        <p:nvSpPr>
          <p:cNvPr id="7" name="Rectangle 7"/>
          <p:cNvSpPr>
            <a:spLocks noGrp="1" noChangeArrowheads="1"/>
          </p:cNvSpPr>
          <p:nvPr>
            <p:ph type="sldNum" sz="quarter" idx="12"/>
          </p:nvPr>
        </p:nvSpPr>
        <p:spPr>
          <a:ln/>
        </p:spPr>
        <p:txBody>
          <a:bodyPr/>
          <a:lstStyle>
            <a:lvl1pPr>
              <a:defRPr/>
            </a:lvl1pPr>
          </a:lstStyle>
          <a:p>
            <a:fld id="{62808017-C00E-4037-ADF1-5615D15A84E1}"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endParaRPr lang="en-US" dirty="0"/>
          </a:p>
        </p:txBody>
      </p:sp>
      <p:sp>
        <p:nvSpPr>
          <p:cNvPr id="6" name="Rectangle 6"/>
          <p:cNvSpPr>
            <a:spLocks noGrp="1" noChangeArrowheads="1"/>
          </p:cNvSpPr>
          <p:nvPr>
            <p:ph type="ftr" sz="quarter" idx="11"/>
          </p:nvPr>
        </p:nvSpPr>
        <p:spPr>
          <a:ln/>
        </p:spPr>
        <p:txBody>
          <a:bodyPr/>
          <a:lstStyle>
            <a:lvl1pPr>
              <a:defRPr/>
            </a:lvl1pPr>
          </a:lstStyle>
          <a:p>
            <a:endParaRPr lang="en-US" dirty="0"/>
          </a:p>
        </p:txBody>
      </p:sp>
      <p:sp>
        <p:nvSpPr>
          <p:cNvPr id="7" name="Rectangle 7"/>
          <p:cNvSpPr>
            <a:spLocks noGrp="1" noChangeArrowheads="1"/>
          </p:cNvSpPr>
          <p:nvPr>
            <p:ph type="sldNum" sz="quarter" idx="12"/>
          </p:nvPr>
        </p:nvSpPr>
        <p:spPr>
          <a:ln/>
        </p:spPr>
        <p:txBody>
          <a:bodyPr/>
          <a:lstStyle>
            <a:lvl1pPr>
              <a:defRPr/>
            </a:lvl1pPr>
          </a:lstStyle>
          <a:p>
            <a:fld id="{F75B2897-07DC-482F-80BE-C6A1670B3A14}"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6400800"/>
            <a:ext cx="9144000" cy="457200"/>
          </a:xfrm>
          <a:prstGeom prst="rect">
            <a:avLst/>
          </a:prstGeom>
          <a:solidFill>
            <a:srgbClr val="009999"/>
          </a:solidFill>
          <a:ln w="9525">
            <a:noFill/>
            <a:miter lim="800000"/>
            <a:headEnd/>
            <a:tailEnd/>
          </a:ln>
        </p:spPr>
        <p:txBody>
          <a:bodyPr wrap="none" anchor="ctr"/>
          <a:lstStyle/>
          <a:p>
            <a:endParaRPr lang="en-US" dirty="0"/>
          </a:p>
        </p:txBody>
      </p:sp>
      <p:sp>
        <p:nvSpPr>
          <p:cNvPr id="1027" name="Rectangle 3"/>
          <p:cNvSpPr>
            <a:spLocks noGrp="1" noChangeArrowheads="1"/>
          </p:cNvSpPr>
          <p:nvPr>
            <p:ph type="title"/>
          </p:nvPr>
        </p:nvSpPr>
        <p:spPr bwMode="auto">
          <a:xfrm>
            <a:off x="685800" y="2286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685800" y="1676400"/>
            <a:ext cx="7772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9" name="Rectangle 5"/>
          <p:cNvSpPr>
            <a:spLocks noGrp="1" noChangeArrowheads="1"/>
          </p:cNvSpPr>
          <p:nvPr>
            <p:ph type="dt" sz="half" idx="2"/>
          </p:nvPr>
        </p:nvSpPr>
        <p:spPr bwMode="auto">
          <a:xfrm>
            <a:off x="9144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6150" name="Rectangle 6"/>
          <p:cNvSpPr>
            <a:spLocks noGrp="1" noChangeArrowheads="1"/>
          </p:cNvSpPr>
          <p:nvPr>
            <p:ph type="ftr" sz="quarter" idx="3"/>
          </p:nvPr>
        </p:nvSpPr>
        <p:spPr bwMode="auto">
          <a:xfrm>
            <a:off x="3124200" y="64008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6151" name="Rectangle 7"/>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7CE28052-AB75-4E33-9494-542D945AB6C2}" type="slidenum">
              <a:rPr lang="en-US"/>
              <a:pPr/>
              <a:t>‹#›</a:t>
            </a:fld>
            <a:endParaRPr lang="en-US" dirty="0"/>
          </a:p>
        </p:txBody>
      </p:sp>
      <p:sp>
        <p:nvSpPr>
          <p:cNvPr id="6153" name="Text Box 9"/>
          <p:cNvSpPr txBox="1">
            <a:spLocks noChangeArrowheads="1"/>
          </p:cNvSpPr>
          <p:nvPr userDrawn="1"/>
        </p:nvSpPr>
        <p:spPr bwMode="auto">
          <a:xfrm>
            <a:off x="-31750" y="6389688"/>
            <a:ext cx="4191000" cy="457200"/>
          </a:xfrm>
          <a:prstGeom prst="rect">
            <a:avLst/>
          </a:prstGeom>
          <a:noFill/>
          <a:ln w="9525">
            <a:noFill/>
            <a:miter lim="800000"/>
            <a:headEnd/>
            <a:tailEnd/>
          </a:ln>
          <a:effectLst/>
        </p:spPr>
        <p:txBody>
          <a:bodyPr wrap="none"/>
          <a:lstStyle/>
          <a:p>
            <a:pPr>
              <a:lnSpc>
                <a:spcPct val="80000"/>
              </a:lnSpc>
            </a:pPr>
            <a:r>
              <a:rPr lang="en-US" sz="1600" dirty="0"/>
              <a:t>Sumatra</a:t>
            </a:r>
            <a:endParaRPr lang="en-US" sz="800" dirty="0"/>
          </a:p>
          <a:p>
            <a:pPr>
              <a:lnSpc>
                <a:spcPct val="80000"/>
              </a:lnSpc>
            </a:pPr>
            <a:r>
              <a:rPr lang="en-US" sz="1000" dirty="0"/>
              <a:t>Development</a:t>
            </a:r>
          </a:p>
          <a:p>
            <a:pPr>
              <a:lnSpc>
                <a:spcPct val="80000"/>
              </a:lnSpc>
            </a:pPr>
            <a:r>
              <a:rPr lang="en-US" sz="800" dirty="0"/>
              <a:t>www.sumatra.com</a:t>
            </a:r>
          </a:p>
        </p:txBody>
      </p:sp>
    </p:spTree>
  </p:cSld>
  <p:clrMap bg1="lt1" tx1="dk1" bg2="lt2" tx2="dk2" accent1="accent1" accent2="accent2" accent3="accent3" accent4="accent4" accent5="accent5" accent6="accent6" hlink="hlink" folHlink="folHlink"/>
  <p:sldLayoutIdLst>
    <p:sldLayoutId id="2147483704"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Lst>
  <p:hf hdr="0" ftr="0" dt="0"/>
  <p:txStyles>
    <p:titleStyle>
      <a:lvl1pPr algn="l" rtl="0" eaLnBrk="0" fontAlgn="base" hangingPunct="0">
        <a:spcBef>
          <a:spcPct val="0"/>
        </a:spcBef>
        <a:spcAft>
          <a:spcPct val="0"/>
        </a:spcAft>
        <a:defRPr sz="3200" b="1">
          <a:solidFill>
            <a:schemeClr val="bg2"/>
          </a:solidFill>
          <a:latin typeface="+mj-lt"/>
          <a:ea typeface="+mj-ea"/>
          <a:cs typeface="+mj-cs"/>
        </a:defRPr>
      </a:lvl1pPr>
      <a:lvl2pPr algn="l" rtl="0" eaLnBrk="0" fontAlgn="base" hangingPunct="0">
        <a:spcBef>
          <a:spcPct val="0"/>
        </a:spcBef>
        <a:spcAft>
          <a:spcPct val="0"/>
        </a:spcAft>
        <a:defRPr sz="3200" b="1">
          <a:solidFill>
            <a:schemeClr val="bg2"/>
          </a:solidFill>
          <a:latin typeface="Tahoma" pitchFamily="-107" charset="0"/>
          <a:ea typeface="ＭＳ Ｐゴシック" pitchFamily="-107" charset="-128"/>
          <a:cs typeface="ＭＳ Ｐゴシック" pitchFamily="-107" charset="-128"/>
        </a:defRPr>
      </a:lvl2pPr>
      <a:lvl3pPr algn="l" rtl="0" eaLnBrk="0" fontAlgn="base" hangingPunct="0">
        <a:spcBef>
          <a:spcPct val="0"/>
        </a:spcBef>
        <a:spcAft>
          <a:spcPct val="0"/>
        </a:spcAft>
        <a:defRPr sz="3200" b="1">
          <a:solidFill>
            <a:schemeClr val="bg2"/>
          </a:solidFill>
          <a:latin typeface="Tahoma" pitchFamily="-107" charset="0"/>
          <a:ea typeface="ＭＳ Ｐゴシック" pitchFamily="-107" charset="-128"/>
          <a:cs typeface="ＭＳ Ｐゴシック" pitchFamily="-107" charset="-128"/>
        </a:defRPr>
      </a:lvl3pPr>
      <a:lvl4pPr algn="l" rtl="0" eaLnBrk="0" fontAlgn="base" hangingPunct="0">
        <a:spcBef>
          <a:spcPct val="0"/>
        </a:spcBef>
        <a:spcAft>
          <a:spcPct val="0"/>
        </a:spcAft>
        <a:defRPr sz="3200" b="1">
          <a:solidFill>
            <a:schemeClr val="bg2"/>
          </a:solidFill>
          <a:latin typeface="Tahoma" pitchFamily="-107" charset="0"/>
          <a:ea typeface="ＭＳ Ｐゴシック" pitchFamily="-107" charset="-128"/>
          <a:cs typeface="ＭＳ Ｐゴシック" pitchFamily="-107" charset="-128"/>
        </a:defRPr>
      </a:lvl4pPr>
      <a:lvl5pPr algn="l" rtl="0" eaLnBrk="0" fontAlgn="base" hangingPunct="0">
        <a:spcBef>
          <a:spcPct val="0"/>
        </a:spcBef>
        <a:spcAft>
          <a:spcPct val="0"/>
        </a:spcAft>
        <a:defRPr sz="3200" b="1">
          <a:solidFill>
            <a:schemeClr val="bg2"/>
          </a:solidFill>
          <a:latin typeface="Tahoma" pitchFamily="-107" charset="0"/>
          <a:ea typeface="ＭＳ Ｐゴシック" pitchFamily="-107" charset="-128"/>
          <a:cs typeface="ＭＳ Ｐゴシック" pitchFamily="-107" charset="-128"/>
        </a:defRPr>
      </a:lvl5pPr>
      <a:lvl6pPr marL="457200" algn="l" rtl="0" fontAlgn="base">
        <a:spcBef>
          <a:spcPct val="0"/>
        </a:spcBef>
        <a:spcAft>
          <a:spcPct val="0"/>
        </a:spcAft>
        <a:defRPr sz="3200" b="1">
          <a:solidFill>
            <a:schemeClr val="bg2"/>
          </a:solidFill>
          <a:latin typeface="Tahoma" pitchFamily="-107" charset="0"/>
          <a:ea typeface="ＭＳ Ｐゴシック" pitchFamily="-107" charset="-128"/>
          <a:cs typeface="ＭＳ Ｐゴシック" pitchFamily="-107" charset="-128"/>
        </a:defRPr>
      </a:lvl6pPr>
      <a:lvl7pPr marL="914400" algn="l" rtl="0" fontAlgn="base">
        <a:spcBef>
          <a:spcPct val="0"/>
        </a:spcBef>
        <a:spcAft>
          <a:spcPct val="0"/>
        </a:spcAft>
        <a:defRPr sz="3200" b="1">
          <a:solidFill>
            <a:schemeClr val="bg2"/>
          </a:solidFill>
          <a:latin typeface="Tahoma" pitchFamily="-107" charset="0"/>
          <a:ea typeface="ＭＳ Ｐゴシック" pitchFamily="-107" charset="-128"/>
          <a:cs typeface="ＭＳ Ｐゴシック" pitchFamily="-107" charset="-128"/>
        </a:defRPr>
      </a:lvl7pPr>
      <a:lvl8pPr marL="1371600" algn="l" rtl="0" fontAlgn="base">
        <a:spcBef>
          <a:spcPct val="0"/>
        </a:spcBef>
        <a:spcAft>
          <a:spcPct val="0"/>
        </a:spcAft>
        <a:defRPr sz="3200" b="1">
          <a:solidFill>
            <a:schemeClr val="bg2"/>
          </a:solidFill>
          <a:latin typeface="Tahoma" pitchFamily="-107" charset="0"/>
          <a:ea typeface="ＭＳ Ｐゴシック" pitchFamily="-107" charset="-128"/>
          <a:cs typeface="ＭＳ Ｐゴシック" pitchFamily="-107" charset="-128"/>
        </a:defRPr>
      </a:lvl8pPr>
      <a:lvl9pPr marL="1828800" algn="l" rtl="0" fontAlgn="base">
        <a:spcBef>
          <a:spcPct val="0"/>
        </a:spcBef>
        <a:spcAft>
          <a:spcPct val="0"/>
        </a:spcAft>
        <a:defRPr sz="3200" b="1">
          <a:solidFill>
            <a:schemeClr val="bg2"/>
          </a:solidFill>
          <a:latin typeface="Tahoma" pitchFamily="-107" charset="0"/>
          <a:ea typeface="ＭＳ Ｐゴシック" pitchFamily="-107" charset="-128"/>
          <a:cs typeface="ＭＳ Ｐゴシック" pitchFamily="-107"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riuliano@sumatra.com" TargetMode="External"/><Relationship Id="rId2" Type="http://schemas.openxmlformats.org/officeDocument/2006/relationships/hyperlink" Target="mailto:vspiars@wesleyan.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2286000"/>
            <a:ext cx="7772400" cy="3048000"/>
          </a:xfrm>
        </p:spPr>
        <p:txBody>
          <a:bodyPr/>
          <a:lstStyle/>
          <a:p>
            <a:pPr algn="ctr" eaLnBrk="1" hangingPunct="1"/>
            <a:r>
              <a:rPr lang="en-US" dirty="0" smtClean="0"/>
              <a:t>Moving to Exchange? </a:t>
            </a:r>
            <a:br>
              <a:rPr lang="en-US" dirty="0" smtClean="0"/>
            </a:br>
            <a:r>
              <a:rPr lang="en-US" dirty="0" smtClean="0"/>
              <a:t> </a:t>
            </a:r>
            <a:br>
              <a:rPr lang="en-US" dirty="0" smtClean="0"/>
            </a:br>
            <a:r>
              <a:rPr lang="en-US" dirty="0" smtClean="0"/>
              <a:t>Avoid some of the pain in the calendaring </a:t>
            </a:r>
            <a:r>
              <a:rPr lang="en-US" dirty="0" smtClean="0"/>
              <a:t>migration</a:t>
            </a:r>
            <a:br>
              <a:rPr lang="en-US" dirty="0" smtClean="0"/>
            </a:br>
            <a:r>
              <a:rPr lang="en-US" dirty="0" smtClean="0"/>
              <a:t/>
            </a:r>
            <a:br>
              <a:rPr lang="en-US" dirty="0" smtClean="0"/>
            </a:br>
            <a:r>
              <a:rPr lang="en-US" dirty="0" smtClean="0"/>
              <a:t>NERCOMP 2009</a:t>
            </a:r>
            <a:r>
              <a:rPr lang="en-US" dirty="0" smtClean="0"/>
              <a:t/>
            </a:r>
            <a:br>
              <a:rPr lang="en-US" dirty="0" smtClean="0"/>
            </a:br>
            <a:endParaRPr lang="en-US" dirty="0" smtClean="0"/>
          </a:p>
        </p:txBody>
      </p:sp>
      <p:sp>
        <p:nvSpPr>
          <p:cNvPr id="3" name="Subtitle 2"/>
          <p:cNvSpPr>
            <a:spLocks noGrp="1"/>
          </p:cNvSpPr>
          <p:nvPr>
            <p:ph type="subTitle" idx="1"/>
          </p:nvPr>
        </p:nvSpPr>
        <p:spPr>
          <a:xfrm>
            <a:off x="2590800" y="5410200"/>
            <a:ext cx="6400800" cy="609600"/>
          </a:xfrm>
        </p:spPr>
        <p:txBody>
          <a:bodyPr/>
          <a:lstStyle/>
          <a:p>
            <a:pPr algn="r"/>
            <a:r>
              <a:rPr lang="en-US" sz="800" b="1" dirty="0" smtClean="0">
                <a:solidFill>
                  <a:schemeClr val="tx1"/>
                </a:solidFill>
              </a:rPr>
              <a:t>© 2009 Sumatra Development LLC</a:t>
            </a:r>
          </a:p>
          <a:p>
            <a:pPr algn="r"/>
            <a:r>
              <a:rPr lang="en-US" sz="800" dirty="0" smtClean="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p>
          <a:p>
            <a:pPr algn="r"/>
            <a:endParaRPr lang="en-US" sz="8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B86A6BB8-B990-4DFF-AD40-7CD76DA52DAB}" type="slidenum">
              <a:rPr lang="en-US"/>
              <a:pPr/>
              <a:t>10</a:t>
            </a:fld>
            <a:endParaRPr lang="en-US" dirty="0"/>
          </a:p>
        </p:txBody>
      </p:sp>
      <p:sp>
        <p:nvSpPr>
          <p:cNvPr id="22531" name="Rectangle 2"/>
          <p:cNvSpPr>
            <a:spLocks noGrp="1" noChangeArrowheads="1"/>
          </p:cNvSpPr>
          <p:nvPr>
            <p:ph type="title"/>
          </p:nvPr>
        </p:nvSpPr>
        <p:spPr/>
        <p:txBody>
          <a:bodyPr/>
          <a:lstStyle/>
          <a:p>
            <a:pPr eaLnBrk="1" hangingPunct="1"/>
            <a:r>
              <a:rPr lang="en-US" dirty="0" smtClean="0"/>
              <a:t>Initial Project Hurdles</a:t>
            </a:r>
          </a:p>
        </p:txBody>
      </p:sp>
      <p:sp>
        <p:nvSpPr>
          <p:cNvPr id="22532" name="Rectangle 3"/>
          <p:cNvSpPr>
            <a:spLocks noGrp="1" noChangeArrowheads="1"/>
          </p:cNvSpPr>
          <p:nvPr>
            <p:ph type="body" idx="1"/>
          </p:nvPr>
        </p:nvSpPr>
        <p:spPr>
          <a:xfrm>
            <a:off x="685800" y="1524000"/>
            <a:ext cx="8077200" cy="4800600"/>
          </a:xfrm>
        </p:spPr>
        <p:txBody>
          <a:bodyPr/>
          <a:lstStyle/>
          <a:p>
            <a:pPr eaLnBrk="1" hangingPunct="1">
              <a:lnSpc>
                <a:spcPct val="90000"/>
              </a:lnSpc>
            </a:pPr>
            <a:r>
              <a:rPr lang="en-US" dirty="0" smtClean="0"/>
              <a:t>Politics</a:t>
            </a:r>
          </a:p>
          <a:p>
            <a:pPr lvl="1" eaLnBrk="1" hangingPunct="1">
              <a:lnSpc>
                <a:spcPct val="90000"/>
              </a:lnSpc>
            </a:pPr>
            <a:r>
              <a:rPr lang="en-US" dirty="0" smtClean="0"/>
              <a:t>Senior business person must own the project</a:t>
            </a:r>
          </a:p>
          <a:p>
            <a:pPr lvl="1" eaLnBrk="1" hangingPunct="1">
              <a:lnSpc>
                <a:spcPct val="90000"/>
              </a:lnSpc>
            </a:pPr>
            <a:r>
              <a:rPr lang="en-US" dirty="0" smtClean="0"/>
              <a:t>Set expectations early (both for management and for the users)</a:t>
            </a:r>
          </a:p>
          <a:p>
            <a:pPr eaLnBrk="1" hangingPunct="1">
              <a:lnSpc>
                <a:spcPct val="90000"/>
              </a:lnSpc>
            </a:pPr>
            <a:r>
              <a:rPr lang="en-US" dirty="0" smtClean="0"/>
              <a:t>Technology</a:t>
            </a:r>
          </a:p>
          <a:p>
            <a:pPr lvl="1" eaLnBrk="1" hangingPunct="1">
              <a:lnSpc>
                <a:spcPct val="90000"/>
              </a:lnSpc>
            </a:pPr>
            <a:r>
              <a:rPr lang="en-US" dirty="0" smtClean="0"/>
              <a:t>Build a test lab that emulates production</a:t>
            </a:r>
          </a:p>
          <a:p>
            <a:pPr lvl="1" eaLnBrk="1" hangingPunct="1">
              <a:lnSpc>
                <a:spcPct val="90000"/>
              </a:lnSpc>
            </a:pPr>
            <a:r>
              <a:rPr lang="en-US" dirty="0" smtClean="0"/>
              <a:t>Have a Microsoft TAM “on call” just in case</a:t>
            </a:r>
          </a:p>
          <a:p>
            <a:pPr lvl="1" eaLnBrk="1" hangingPunct="1">
              <a:lnSpc>
                <a:spcPct val="90000"/>
              </a:lnSpc>
            </a:pPr>
            <a:r>
              <a:rPr lang="en-US" dirty="0" smtClean="0"/>
              <a:t>MACs do not play well w/ Exchange</a:t>
            </a:r>
          </a:p>
          <a:p>
            <a:pPr eaLnBrk="1" hangingPunct="1">
              <a:lnSpc>
                <a:spcPct val="90000"/>
              </a:lnSpc>
            </a:pPr>
            <a:r>
              <a:rPr lang="en-US" dirty="0" smtClean="0"/>
              <a:t>Data</a:t>
            </a:r>
          </a:p>
          <a:p>
            <a:pPr lvl="1" eaLnBrk="1" hangingPunct="1">
              <a:lnSpc>
                <a:spcPct val="90000"/>
              </a:lnSpc>
            </a:pPr>
            <a:r>
              <a:rPr lang="en-US" dirty="0" smtClean="0"/>
              <a:t>Lots to do: get help managing “the data”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6"/>
          <p:cNvSpPr>
            <a:spLocks noGrp="1"/>
          </p:cNvSpPr>
          <p:nvPr>
            <p:ph type="sldNum" sz="quarter" idx="12"/>
          </p:nvPr>
        </p:nvSpPr>
        <p:spPr>
          <a:noFill/>
        </p:spPr>
        <p:txBody>
          <a:bodyPr/>
          <a:lstStyle/>
          <a:p>
            <a:fld id="{2024FEDB-AC73-4977-AD83-BE1F82AFE8D3}" type="slidenum">
              <a:rPr lang="en-US"/>
              <a:pPr/>
              <a:t>11</a:t>
            </a:fld>
            <a:endParaRPr lang="en-US" dirty="0"/>
          </a:p>
        </p:txBody>
      </p:sp>
      <p:sp>
        <p:nvSpPr>
          <p:cNvPr id="24579" name="Rectangle 29"/>
          <p:cNvSpPr>
            <a:spLocks noGrp="1" noChangeArrowheads="1"/>
          </p:cNvSpPr>
          <p:nvPr>
            <p:ph type="title"/>
          </p:nvPr>
        </p:nvSpPr>
        <p:spPr/>
        <p:txBody>
          <a:bodyPr/>
          <a:lstStyle/>
          <a:p>
            <a:pPr eaLnBrk="1" hangingPunct="1"/>
            <a:r>
              <a:rPr lang="en-US" dirty="0" smtClean="0"/>
              <a:t>Your Data: </a:t>
            </a:r>
            <a:r>
              <a:rPr lang="en-US" u="sng" dirty="0" smtClean="0">
                <a:solidFill>
                  <a:srgbClr val="FF0000"/>
                </a:solidFill>
              </a:rPr>
              <a:t>Your Responsibility</a:t>
            </a:r>
          </a:p>
        </p:txBody>
      </p:sp>
      <p:sp>
        <p:nvSpPr>
          <p:cNvPr id="24580" name="Rectangle 30"/>
          <p:cNvSpPr>
            <a:spLocks noGrp="1" noChangeArrowheads="1"/>
          </p:cNvSpPr>
          <p:nvPr>
            <p:ph type="body" sz="half" idx="1"/>
          </p:nvPr>
        </p:nvSpPr>
        <p:spPr>
          <a:xfrm>
            <a:off x="533400" y="1219200"/>
            <a:ext cx="7772400" cy="533400"/>
          </a:xfrm>
        </p:spPr>
        <p:txBody>
          <a:bodyPr/>
          <a:lstStyle/>
          <a:p>
            <a:pPr eaLnBrk="1" hangingPunct="1">
              <a:buFontTx/>
              <a:buNone/>
            </a:pPr>
            <a:r>
              <a:rPr lang="en-US" sz="2400" dirty="0" smtClean="0"/>
              <a:t>Assign data management responsibilities EARLY-ON! </a:t>
            </a:r>
          </a:p>
        </p:txBody>
      </p:sp>
      <p:graphicFrame>
        <p:nvGraphicFramePr>
          <p:cNvPr id="21612" name="Group 108"/>
          <p:cNvGraphicFramePr>
            <a:graphicFrameLocks noGrp="1"/>
          </p:cNvGraphicFramePr>
          <p:nvPr>
            <p:ph sz="half" idx="2"/>
          </p:nvPr>
        </p:nvGraphicFramePr>
        <p:xfrm>
          <a:off x="685800" y="2438400"/>
          <a:ext cx="7772400" cy="3486785"/>
        </p:xfrm>
        <a:graphic>
          <a:graphicData uri="http://schemas.openxmlformats.org/drawingml/2006/table">
            <a:tbl>
              <a:tblPr/>
              <a:tblGrid>
                <a:gridCol w="5105400"/>
                <a:gridCol w="2667000"/>
              </a:tblGrid>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ahoma" pitchFamily="-107" charset="0"/>
                          <a:ea typeface="ＭＳ Ｐゴシック" pitchFamily="-107" charset="-128"/>
                        </a:rPr>
                        <a:t>Data</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ahoma" pitchFamily="-107" charset="0"/>
                          <a:ea typeface="ＭＳ Ｐゴシック" pitchFamily="-107" charset="-128"/>
                        </a:rPr>
                        <a:t>Group Responsible</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Mapping between Exchange accounts &amp; MM Accounts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AD Team</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8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Calendar data (Does the Exchange calendar look like the MM Calendar?)</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Desktop Support</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4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Business and Technical Processes (Provisioning new accounts; configuring  resources; handheld device servers)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IT Messaging &amp; Collaboration Team</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26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MM databases</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MM Admins</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0C37C03F-2BAD-465E-A60F-79956006F942}" type="slidenum">
              <a:rPr lang="en-US"/>
              <a:pPr/>
              <a:t>12</a:t>
            </a:fld>
            <a:endParaRPr lang="en-US" dirty="0"/>
          </a:p>
        </p:txBody>
      </p:sp>
      <p:sp>
        <p:nvSpPr>
          <p:cNvPr id="25603" name="Rectangle 2"/>
          <p:cNvSpPr>
            <a:spLocks noGrp="1" noChangeArrowheads="1"/>
          </p:cNvSpPr>
          <p:nvPr>
            <p:ph type="title"/>
          </p:nvPr>
        </p:nvSpPr>
        <p:spPr/>
        <p:txBody>
          <a:bodyPr/>
          <a:lstStyle/>
          <a:p>
            <a:pPr eaLnBrk="1" hangingPunct="1"/>
            <a:r>
              <a:rPr lang="en-US" dirty="0" smtClean="0"/>
              <a:t>We picked Sumatra’s solution…</a:t>
            </a:r>
          </a:p>
        </p:txBody>
      </p:sp>
      <p:sp>
        <p:nvSpPr>
          <p:cNvPr id="25604" name="Rectangle 3"/>
          <p:cNvSpPr>
            <a:spLocks noGrp="1" noChangeArrowheads="1"/>
          </p:cNvSpPr>
          <p:nvPr>
            <p:ph type="body" idx="1"/>
          </p:nvPr>
        </p:nvSpPr>
        <p:spPr/>
        <p:txBody>
          <a:bodyPr/>
          <a:lstStyle/>
          <a:p>
            <a:pPr eaLnBrk="1" hangingPunct="1"/>
            <a:r>
              <a:rPr lang="en-US" dirty="0" smtClean="0"/>
              <a:t>Sumatra came as a recommendation from another school who had done what we were about to do.</a:t>
            </a:r>
          </a:p>
          <a:p>
            <a:pPr eaLnBrk="1" hangingPunct="1"/>
            <a:r>
              <a:rPr lang="en-US" dirty="0" smtClean="0"/>
              <a:t>We tested it in our lab with our data. It worked as we had hoped.</a:t>
            </a:r>
          </a:p>
          <a:p>
            <a:pPr eaLnBrk="1" hangingPunct="1"/>
            <a:r>
              <a:rPr lang="en-US" dirty="0" smtClean="0"/>
              <a:t>The price was GREAT!!!!  This can be a relative issue and is not promised to be a universal truth.</a:t>
            </a:r>
          </a:p>
          <a:p>
            <a:pPr eaLnBrk="1" hangingPunct="1"/>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6"/>
          <p:cNvSpPr>
            <a:spLocks noGrp="1"/>
          </p:cNvSpPr>
          <p:nvPr>
            <p:ph type="sldNum" sz="quarter" idx="12"/>
          </p:nvPr>
        </p:nvSpPr>
        <p:spPr>
          <a:noFill/>
        </p:spPr>
        <p:txBody>
          <a:bodyPr/>
          <a:lstStyle/>
          <a:p>
            <a:fld id="{C30CFA27-7635-48DE-AA55-E89DC0FD6B4C}" type="slidenum">
              <a:rPr lang="en-US"/>
              <a:pPr/>
              <a:t>13</a:t>
            </a:fld>
            <a:endParaRPr lang="en-US" dirty="0"/>
          </a:p>
        </p:txBody>
      </p:sp>
      <p:sp>
        <p:nvSpPr>
          <p:cNvPr id="26627" name="Rectangle 2"/>
          <p:cNvSpPr>
            <a:spLocks noGrp="1" noChangeArrowheads="1"/>
          </p:cNvSpPr>
          <p:nvPr>
            <p:ph type="title"/>
          </p:nvPr>
        </p:nvSpPr>
        <p:spPr>
          <a:xfrm>
            <a:off x="685800" y="228600"/>
            <a:ext cx="8305800" cy="1143000"/>
          </a:xfrm>
        </p:spPr>
        <p:txBody>
          <a:bodyPr/>
          <a:lstStyle/>
          <a:p>
            <a:pPr eaLnBrk="1" hangingPunct="1"/>
            <a:r>
              <a:rPr lang="en-US" dirty="0" smtClean="0"/>
              <a:t>How does the Sumatra solution work?</a:t>
            </a:r>
          </a:p>
        </p:txBody>
      </p:sp>
      <p:grpSp>
        <p:nvGrpSpPr>
          <p:cNvPr id="26628" name="Group 5"/>
          <p:cNvGrpSpPr>
            <a:grpSpLocks noGrp="1" noChangeAspect="1"/>
          </p:cNvGrpSpPr>
          <p:nvPr>
            <p:ph sz="half" idx="1"/>
          </p:nvPr>
        </p:nvGrpSpPr>
        <p:grpSpPr bwMode="auto">
          <a:xfrm>
            <a:off x="-685800" y="838200"/>
            <a:ext cx="7086600" cy="5462588"/>
            <a:chOff x="240" y="769"/>
            <a:chExt cx="3840" cy="2810"/>
          </a:xfrm>
        </p:grpSpPr>
        <p:sp>
          <p:nvSpPr>
            <p:cNvPr id="26630" name="AutoShape 4"/>
            <p:cNvSpPr>
              <a:spLocks noChangeAspect="1" noChangeArrowheads="1" noTextEdit="1"/>
            </p:cNvSpPr>
            <p:nvPr/>
          </p:nvSpPr>
          <p:spPr bwMode="auto">
            <a:xfrm>
              <a:off x="240" y="769"/>
              <a:ext cx="3840" cy="2810"/>
            </a:xfrm>
            <a:prstGeom prst="rect">
              <a:avLst/>
            </a:prstGeom>
            <a:noFill/>
            <a:ln w="9525">
              <a:noFill/>
              <a:miter lim="800000"/>
              <a:headEnd/>
              <a:tailEnd/>
            </a:ln>
          </p:spPr>
          <p:txBody>
            <a:bodyPr/>
            <a:lstStyle/>
            <a:p>
              <a:endParaRPr lang="en-US" dirty="0"/>
            </a:p>
          </p:txBody>
        </p:sp>
        <p:sp>
          <p:nvSpPr>
            <p:cNvPr id="26631" name="_s28687"/>
            <p:cNvSpPr>
              <a:spLocks noChangeArrowheads="1" noTextEdit="1"/>
            </p:cNvSpPr>
            <p:nvPr/>
          </p:nvSpPr>
          <p:spPr bwMode="auto">
            <a:xfrm>
              <a:off x="1523" y="1113"/>
              <a:ext cx="1274" cy="1274"/>
            </a:xfrm>
            <a:custGeom>
              <a:avLst/>
              <a:gdLst>
                <a:gd name="T0" fmla="*/ 2 w 21600"/>
                <a:gd name="T1" fmla="*/ 0 h 21600"/>
                <a:gd name="T2" fmla="*/ 1 w 21600"/>
                <a:gd name="T3" fmla="*/ 1 h 21600"/>
                <a:gd name="T4" fmla="*/ 2 w 21600"/>
                <a:gd name="T5" fmla="*/ 1 h 21600"/>
                <a:gd name="T6" fmla="*/ 2 w 21600"/>
                <a:gd name="T7" fmla="*/ -1 h 21600"/>
                <a:gd name="T8" fmla="*/ 3 w 21600"/>
                <a:gd name="T9" fmla="*/ 0 h 21600"/>
                <a:gd name="T10" fmla="*/ 2 w 21600"/>
                <a:gd name="T11" fmla="*/ 1 h 21600"/>
                <a:gd name="T12" fmla="*/ 0 60000 65536"/>
                <a:gd name="T13" fmla="*/ 0 60000 65536"/>
                <a:gd name="T14" fmla="*/ 0 60000 65536"/>
                <a:gd name="T15" fmla="*/ 0 60000 65536"/>
                <a:gd name="T16" fmla="*/ 0 60000 65536"/>
                <a:gd name="T17" fmla="*/ 0 60000 65536"/>
                <a:gd name="T18" fmla="*/ 3170 w 21600"/>
                <a:gd name="T19" fmla="*/ 3170 h 21600"/>
                <a:gd name="T20" fmla="*/ 18430 w 21600"/>
                <a:gd name="T21" fmla="*/ 1843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552" y="3639"/>
                  </a:moveTo>
                  <a:cubicBezTo>
                    <a:pt x="11302" y="3613"/>
                    <a:pt x="11051" y="3599"/>
                    <a:pt x="10800" y="3599"/>
                  </a:cubicBezTo>
                  <a:cubicBezTo>
                    <a:pt x="9790" y="3599"/>
                    <a:pt x="8793" y="3812"/>
                    <a:pt x="7871" y="4222"/>
                  </a:cubicBezTo>
                  <a:lnTo>
                    <a:pt x="6407" y="933"/>
                  </a:lnTo>
                  <a:cubicBezTo>
                    <a:pt x="7789" y="318"/>
                    <a:pt x="9286" y="-1"/>
                    <a:pt x="10800" y="-1"/>
                  </a:cubicBezTo>
                  <a:cubicBezTo>
                    <a:pt x="11177" y="-1"/>
                    <a:pt x="11553" y="19"/>
                    <a:pt x="11928" y="59"/>
                  </a:cubicBezTo>
                  <a:lnTo>
                    <a:pt x="12211" y="-2627"/>
                  </a:lnTo>
                  <a:lnTo>
                    <a:pt x="16215" y="2319"/>
                  </a:lnTo>
                  <a:lnTo>
                    <a:pt x="11270" y="6324"/>
                  </a:lnTo>
                  <a:lnTo>
                    <a:pt x="11552" y="3639"/>
                  </a:lnTo>
                  <a:close/>
                </a:path>
              </a:pathLst>
            </a:custGeom>
            <a:solidFill>
              <a:schemeClr val="accent1"/>
            </a:solidFill>
            <a:ln w="9525">
              <a:solidFill>
                <a:schemeClr val="accent1"/>
              </a:solidFill>
              <a:miter lim="800000"/>
              <a:headEnd/>
              <a:tailEnd/>
            </a:ln>
          </p:spPr>
          <p:txBody>
            <a:bodyPr wrap="none" lIns="0" tIns="0" rIns="0" bIns="0" anchor="ctr"/>
            <a:lstStyle/>
            <a:p>
              <a:endParaRPr lang="en-US" dirty="0"/>
            </a:p>
          </p:txBody>
        </p:sp>
        <p:sp>
          <p:nvSpPr>
            <p:cNvPr id="26632" name="_s28688"/>
            <p:cNvSpPr>
              <a:spLocks noChangeArrowheads="1" noTextEdit="1"/>
            </p:cNvSpPr>
            <p:nvPr/>
          </p:nvSpPr>
          <p:spPr bwMode="auto">
            <a:xfrm rot="4320000">
              <a:off x="1927" y="1406"/>
              <a:ext cx="1274" cy="1274"/>
            </a:xfrm>
            <a:custGeom>
              <a:avLst/>
              <a:gdLst>
                <a:gd name="T0" fmla="*/ 2 w 21600"/>
                <a:gd name="T1" fmla="*/ 0 h 21600"/>
                <a:gd name="T2" fmla="*/ 1 w 21600"/>
                <a:gd name="T3" fmla="*/ 1 h 21600"/>
                <a:gd name="T4" fmla="*/ 2 w 21600"/>
                <a:gd name="T5" fmla="*/ 1 h 21600"/>
                <a:gd name="T6" fmla="*/ 2 w 21600"/>
                <a:gd name="T7" fmla="*/ -1 h 21600"/>
                <a:gd name="T8" fmla="*/ 3 w 21600"/>
                <a:gd name="T9" fmla="*/ 0 h 21600"/>
                <a:gd name="T10" fmla="*/ 2 w 21600"/>
                <a:gd name="T11" fmla="*/ 1 h 21600"/>
                <a:gd name="T12" fmla="*/ 0 60000 65536"/>
                <a:gd name="T13" fmla="*/ 0 60000 65536"/>
                <a:gd name="T14" fmla="*/ 0 60000 65536"/>
                <a:gd name="T15" fmla="*/ 0 60000 65536"/>
                <a:gd name="T16" fmla="*/ 0 60000 65536"/>
                <a:gd name="T17" fmla="*/ 0 60000 65536"/>
                <a:gd name="T18" fmla="*/ 3170 w 21600"/>
                <a:gd name="T19" fmla="*/ 3170 h 21600"/>
                <a:gd name="T20" fmla="*/ 18430 w 21600"/>
                <a:gd name="T21" fmla="*/ 1843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552" y="3639"/>
                  </a:moveTo>
                  <a:cubicBezTo>
                    <a:pt x="11302" y="3613"/>
                    <a:pt x="11051" y="3599"/>
                    <a:pt x="10800" y="3599"/>
                  </a:cubicBezTo>
                  <a:cubicBezTo>
                    <a:pt x="9790" y="3599"/>
                    <a:pt x="8793" y="3812"/>
                    <a:pt x="7871" y="4222"/>
                  </a:cubicBezTo>
                  <a:lnTo>
                    <a:pt x="6407" y="933"/>
                  </a:lnTo>
                  <a:cubicBezTo>
                    <a:pt x="7789" y="318"/>
                    <a:pt x="9286" y="-1"/>
                    <a:pt x="10800" y="-1"/>
                  </a:cubicBezTo>
                  <a:cubicBezTo>
                    <a:pt x="11177" y="-1"/>
                    <a:pt x="11553" y="19"/>
                    <a:pt x="11928" y="59"/>
                  </a:cubicBezTo>
                  <a:lnTo>
                    <a:pt x="12211" y="-2627"/>
                  </a:lnTo>
                  <a:lnTo>
                    <a:pt x="16215" y="2319"/>
                  </a:lnTo>
                  <a:lnTo>
                    <a:pt x="11270" y="6324"/>
                  </a:lnTo>
                  <a:lnTo>
                    <a:pt x="11552" y="3639"/>
                  </a:lnTo>
                  <a:close/>
                </a:path>
              </a:pathLst>
            </a:custGeom>
            <a:solidFill>
              <a:schemeClr val="accent1"/>
            </a:solidFill>
            <a:ln w="9525">
              <a:solidFill>
                <a:schemeClr val="accent1"/>
              </a:solidFill>
              <a:miter lim="800000"/>
              <a:headEnd/>
              <a:tailEnd/>
            </a:ln>
          </p:spPr>
          <p:txBody>
            <a:bodyPr wrap="none" lIns="0" tIns="0" rIns="0" bIns="0" anchor="ctr"/>
            <a:lstStyle/>
            <a:p>
              <a:endParaRPr lang="en-US" dirty="0"/>
            </a:p>
          </p:txBody>
        </p:sp>
        <p:sp>
          <p:nvSpPr>
            <p:cNvPr id="26633" name="_s28691"/>
            <p:cNvSpPr>
              <a:spLocks noChangeArrowheads="1" noTextEdit="1"/>
            </p:cNvSpPr>
            <p:nvPr/>
          </p:nvSpPr>
          <p:spPr bwMode="auto">
            <a:xfrm rot="8640000">
              <a:off x="1772" y="1881"/>
              <a:ext cx="1274" cy="1274"/>
            </a:xfrm>
            <a:custGeom>
              <a:avLst/>
              <a:gdLst>
                <a:gd name="T0" fmla="*/ 2 w 21600"/>
                <a:gd name="T1" fmla="*/ 0 h 21600"/>
                <a:gd name="T2" fmla="*/ 1 w 21600"/>
                <a:gd name="T3" fmla="*/ 1 h 21600"/>
                <a:gd name="T4" fmla="*/ 2 w 21600"/>
                <a:gd name="T5" fmla="*/ 1 h 21600"/>
                <a:gd name="T6" fmla="*/ 2 w 21600"/>
                <a:gd name="T7" fmla="*/ -1 h 21600"/>
                <a:gd name="T8" fmla="*/ 3 w 21600"/>
                <a:gd name="T9" fmla="*/ 0 h 21600"/>
                <a:gd name="T10" fmla="*/ 2 w 21600"/>
                <a:gd name="T11" fmla="*/ 1 h 21600"/>
                <a:gd name="T12" fmla="*/ 0 60000 65536"/>
                <a:gd name="T13" fmla="*/ 0 60000 65536"/>
                <a:gd name="T14" fmla="*/ 0 60000 65536"/>
                <a:gd name="T15" fmla="*/ 0 60000 65536"/>
                <a:gd name="T16" fmla="*/ 0 60000 65536"/>
                <a:gd name="T17" fmla="*/ 0 60000 65536"/>
                <a:gd name="T18" fmla="*/ 3170 w 21600"/>
                <a:gd name="T19" fmla="*/ 3170 h 21600"/>
                <a:gd name="T20" fmla="*/ 18430 w 21600"/>
                <a:gd name="T21" fmla="*/ 1843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552" y="3639"/>
                  </a:moveTo>
                  <a:cubicBezTo>
                    <a:pt x="11302" y="3613"/>
                    <a:pt x="11051" y="3599"/>
                    <a:pt x="10800" y="3599"/>
                  </a:cubicBezTo>
                  <a:cubicBezTo>
                    <a:pt x="9790" y="3599"/>
                    <a:pt x="8793" y="3812"/>
                    <a:pt x="7871" y="4222"/>
                  </a:cubicBezTo>
                  <a:lnTo>
                    <a:pt x="6407" y="933"/>
                  </a:lnTo>
                  <a:cubicBezTo>
                    <a:pt x="7789" y="318"/>
                    <a:pt x="9286" y="-1"/>
                    <a:pt x="10800" y="-1"/>
                  </a:cubicBezTo>
                  <a:cubicBezTo>
                    <a:pt x="11177" y="-1"/>
                    <a:pt x="11553" y="19"/>
                    <a:pt x="11928" y="59"/>
                  </a:cubicBezTo>
                  <a:lnTo>
                    <a:pt x="12211" y="-2627"/>
                  </a:lnTo>
                  <a:lnTo>
                    <a:pt x="16215" y="2319"/>
                  </a:lnTo>
                  <a:lnTo>
                    <a:pt x="11270" y="6324"/>
                  </a:lnTo>
                  <a:lnTo>
                    <a:pt x="11552" y="3639"/>
                  </a:lnTo>
                  <a:close/>
                </a:path>
              </a:pathLst>
            </a:custGeom>
            <a:solidFill>
              <a:schemeClr val="accent1"/>
            </a:solidFill>
            <a:ln w="9525">
              <a:solidFill>
                <a:schemeClr val="accent1"/>
              </a:solidFill>
              <a:miter lim="800000"/>
              <a:headEnd/>
              <a:tailEnd/>
            </a:ln>
          </p:spPr>
          <p:txBody>
            <a:bodyPr wrap="none" lIns="0" tIns="0" rIns="0" bIns="0" anchor="ctr"/>
            <a:lstStyle/>
            <a:p>
              <a:endParaRPr lang="en-US" dirty="0"/>
            </a:p>
          </p:txBody>
        </p:sp>
        <p:sp>
          <p:nvSpPr>
            <p:cNvPr id="26634" name="_s28717"/>
            <p:cNvSpPr>
              <a:spLocks noChangeArrowheads="1" noTextEdit="1"/>
            </p:cNvSpPr>
            <p:nvPr/>
          </p:nvSpPr>
          <p:spPr bwMode="auto">
            <a:xfrm rot="-8640000">
              <a:off x="1273" y="1880"/>
              <a:ext cx="1274" cy="1274"/>
            </a:xfrm>
            <a:custGeom>
              <a:avLst/>
              <a:gdLst>
                <a:gd name="T0" fmla="*/ 2 w 21600"/>
                <a:gd name="T1" fmla="*/ 0 h 21600"/>
                <a:gd name="T2" fmla="*/ 1 w 21600"/>
                <a:gd name="T3" fmla="*/ 1 h 21600"/>
                <a:gd name="T4" fmla="*/ 2 w 21600"/>
                <a:gd name="T5" fmla="*/ 1 h 21600"/>
                <a:gd name="T6" fmla="*/ 2 w 21600"/>
                <a:gd name="T7" fmla="*/ -1 h 21600"/>
                <a:gd name="T8" fmla="*/ 3 w 21600"/>
                <a:gd name="T9" fmla="*/ 0 h 21600"/>
                <a:gd name="T10" fmla="*/ 2 w 21600"/>
                <a:gd name="T11" fmla="*/ 1 h 21600"/>
                <a:gd name="T12" fmla="*/ 0 60000 65536"/>
                <a:gd name="T13" fmla="*/ 0 60000 65536"/>
                <a:gd name="T14" fmla="*/ 0 60000 65536"/>
                <a:gd name="T15" fmla="*/ 0 60000 65536"/>
                <a:gd name="T16" fmla="*/ 0 60000 65536"/>
                <a:gd name="T17" fmla="*/ 0 60000 65536"/>
                <a:gd name="T18" fmla="*/ 3170 w 21600"/>
                <a:gd name="T19" fmla="*/ 3170 h 21600"/>
                <a:gd name="T20" fmla="*/ 18430 w 21600"/>
                <a:gd name="T21" fmla="*/ 1843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552" y="3639"/>
                  </a:moveTo>
                  <a:cubicBezTo>
                    <a:pt x="11302" y="3613"/>
                    <a:pt x="11051" y="3599"/>
                    <a:pt x="10800" y="3599"/>
                  </a:cubicBezTo>
                  <a:cubicBezTo>
                    <a:pt x="9790" y="3599"/>
                    <a:pt x="8793" y="3812"/>
                    <a:pt x="7871" y="4222"/>
                  </a:cubicBezTo>
                  <a:lnTo>
                    <a:pt x="6407" y="933"/>
                  </a:lnTo>
                  <a:cubicBezTo>
                    <a:pt x="7789" y="318"/>
                    <a:pt x="9286" y="-1"/>
                    <a:pt x="10800" y="-1"/>
                  </a:cubicBezTo>
                  <a:cubicBezTo>
                    <a:pt x="11177" y="-1"/>
                    <a:pt x="11553" y="19"/>
                    <a:pt x="11928" y="59"/>
                  </a:cubicBezTo>
                  <a:lnTo>
                    <a:pt x="12211" y="-2627"/>
                  </a:lnTo>
                  <a:lnTo>
                    <a:pt x="16215" y="2319"/>
                  </a:lnTo>
                  <a:lnTo>
                    <a:pt x="11270" y="6324"/>
                  </a:lnTo>
                  <a:lnTo>
                    <a:pt x="11552" y="3639"/>
                  </a:lnTo>
                  <a:close/>
                </a:path>
              </a:pathLst>
            </a:custGeom>
            <a:solidFill>
              <a:schemeClr val="accent1"/>
            </a:solidFill>
            <a:ln w="9525">
              <a:solidFill>
                <a:schemeClr val="accent1"/>
              </a:solidFill>
              <a:miter lim="800000"/>
              <a:headEnd/>
              <a:tailEnd/>
            </a:ln>
          </p:spPr>
          <p:txBody>
            <a:bodyPr wrap="none" lIns="0" tIns="0" rIns="0" bIns="0" anchor="ctr"/>
            <a:lstStyle/>
            <a:p>
              <a:endParaRPr lang="en-US" dirty="0"/>
            </a:p>
          </p:txBody>
        </p:sp>
        <p:sp>
          <p:nvSpPr>
            <p:cNvPr id="26635" name="_s28689"/>
            <p:cNvSpPr>
              <a:spLocks noChangeArrowheads="1" noTextEdit="1"/>
            </p:cNvSpPr>
            <p:nvPr/>
          </p:nvSpPr>
          <p:spPr bwMode="auto">
            <a:xfrm rot="-4320000">
              <a:off x="1120" y="1405"/>
              <a:ext cx="1274" cy="1274"/>
            </a:xfrm>
            <a:custGeom>
              <a:avLst/>
              <a:gdLst>
                <a:gd name="T0" fmla="*/ 2 w 21600"/>
                <a:gd name="T1" fmla="*/ 0 h 21600"/>
                <a:gd name="T2" fmla="*/ 1 w 21600"/>
                <a:gd name="T3" fmla="*/ 1 h 21600"/>
                <a:gd name="T4" fmla="*/ 2 w 21600"/>
                <a:gd name="T5" fmla="*/ 1 h 21600"/>
                <a:gd name="T6" fmla="*/ 2 w 21600"/>
                <a:gd name="T7" fmla="*/ -1 h 21600"/>
                <a:gd name="T8" fmla="*/ 3 w 21600"/>
                <a:gd name="T9" fmla="*/ 0 h 21600"/>
                <a:gd name="T10" fmla="*/ 2 w 21600"/>
                <a:gd name="T11" fmla="*/ 1 h 21600"/>
                <a:gd name="T12" fmla="*/ 0 60000 65536"/>
                <a:gd name="T13" fmla="*/ 0 60000 65536"/>
                <a:gd name="T14" fmla="*/ 0 60000 65536"/>
                <a:gd name="T15" fmla="*/ 0 60000 65536"/>
                <a:gd name="T16" fmla="*/ 0 60000 65536"/>
                <a:gd name="T17" fmla="*/ 0 60000 65536"/>
                <a:gd name="T18" fmla="*/ 3170 w 21600"/>
                <a:gd name="T19" fmla="*/ 3170 h 21600"/>
                <a:gd name="T20" fmla="*/ 18430 w 21600"/>
                <a:gd name="T21" fmla="*/ 1843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552" y="3639"/>
                  </a:moveTo>
                  <a:cubicBezTo>
                    <a:pt x="11302" y="3613"/>
                    <a:pt x="11051" y="3599"/>
                    <a:pt x="10800" y="3599"/>
                  </a:cubicBezTo>
                  <a:cubicBezTo>
                    <a:pt x="9790" y="3599"/>
                    <a:pt x="8793" y="3812"/>
                    <a:pt x="7871" y="4222"/>
                  </a:cubicBezTo>
                  <a:lnTo>
                    <a:pt x="6407" y="933"/>
                  </a:lnTo>
                  <a:cubicBezTo>
                    <a:pt x="7789" y="318"/>
                    <a:pt x="9286" y="-1"/>
                    <a:pt x="10800" y="-1"/>
                  </a:cubicBezTo>
                  <a:cubicBezTo>
                    <a:pt x="11177" y="-1"/>
                    <a:pt x="11553" y="19"/>
                    <a:pt x="11928" y="59"/>
                  </a:cubicBezTo>
                  <a:lnTo>
                    <a:pt x="12211" y="-2627"/>
                  </a:lnTo>
                  <a:lnTo>
                    <a:pt x="16215" y="2319"/>
                  </a:lnTo>
                  <a:lnTo>
                    <a:pt x="11270" y="6324"/>
                  </a:lnTo>
                  <a:lnTo>
                    <a:pt x="11552" y="3639"/>
                  </a:lnTo>
                  <a:close/>
                </a:path>
              </a:pathLst>
            </a:custGeom>
            <a:noFill/>
            <a:ln w="9525">
              <a:noFill/>
              <a:miter lim="800000"/>
              <a:headEnd/>
              <a:tailEnd/>
            </a:ln>
          </p:spPr>
          <p:txBody>
            <a:bodyPr wrap="none" lIns="0" tIns="0" rIns="0" bIns="0" anchor="ctr"/>
            <a:lstStyle/>
            <a:p>
              <a:endParaRPr lang="en-US" dirty="0"/>
            </a:p>
          </p:txBody>
        </p:sp>
        <p:sp>
          <p:nvSpPr>
            <p:cNvPr id="28682" name="_s28682"/>
            <p:cNvSpPr>
              <a:spLocks noChangeArrowheads="1"/>
            </p:cNvSpPr>
            <p:nvPr/>
          </p:nvSpPr>
          <p:spPr bwMode="auto">
            <a:xfrm>
              <a:off x="1365" y="1167"/>
              <a:ext cx="468" cy="468"/>
            </a:xfrm>
            <a:prstGeom prst="rect">
              <a:avLst/>
            </a:prstGeom>
            <a:solidFill>
              <a:schemeClr val="folHlink"/>
            </a:solidFill>
            <a:ln w="9525">
              <a:noFill/>
              <a:miter lim="800000"/>
              <a:headEnd/>
              <a:tailEnd/>
            </a:ln>
            <a:effectLst>
              <a:outerShdw blurRad="63500" dist="53882" dir="18900000" algn="ctr" rotWithShape="0">
                <a:schemeClr val="accent2">
                  <a:alpha val="74998"/>
                </a:schemeClr>
              </a:outerShdw>
            </a:effectLst>
          </p:spPr>
          <p:txBody>
            <a:bodyPr wrap="none" lIns="0" tIns="0" rIns="0" bIns="0" anchor="ctr"/>
            <a:lstStyle/>
            <a:p>
              <a:pPr algn="ctr"/>
              <a:r>
                <a:rPr lang="en-US" sz="1200" b="1" dirty="0"/>
                <a:t>Client</a:t>
              </a:r>
            </a:p>
            <a:p>
              <a:pPr algn="ctr"/>
              <a:r>
                <a:rPr lang="en-US" sz="1200" b="1" dirty="0"/>
                <a:t>Exports</a:t>
              </a:r>
            </a:p>
            <a:p>
              <a:pPr algn="ctr"/>
              <a:r>
                <a:rPr lang="en-US" sz="1200" b="1" dirty="0"/>
                <a:t>Calendar</a:t>
              </a:r>
            </a:p>
            <a:p>
              <a:pPr algn="ctr"/>
              <a:r>
                <a:rPr lang="en-US" sz="1200" b="1" dirty="0"/>
                <a:t>Data</a:t>
              </a:r>
            </a:p>
          </p:txBody>
        </p:sp>
        <p:sp>
          <p:nvSpPr>
            <p:cNvPr id="28679" name="_s28679"/>
            <p:cNvSpPr>
              <a:spLocks noChangeArrowheads="1"/>
            </p:cNvSpPr>
            <p:nvPr/>
          </p:nvSpPr>
          <p:spPr bwMode="auto">
            <a:xfrm>
              <a:off x="2834" y="2234"/>
              <a:ext cx="468" cy="468"/>
            </a:xfrm>
            <a:prstGeom prst="rect">
              <a:avLst/>
            </a:prstGeom>
            <a:solidFill>
              <a:schemeClr val="folHlink"/>
            </a:solidFill>
            <a:ln w="9525">
              <a:noFill/>
              <a:miter lim="800000"/>
              <a:headEnd/>
              <a:tailEnd/>
            </a:ln>
            <a:effectLst>
              <a:outerShdw blurRad="63500" dist="53882" dir="18900000" algn="ctr" rotWithShape="0">
                <a:schemeClr val="accent2">
                  <a:alpha val="74998"/>
                </a:schemeClr>
              </a:outerShdw>
            </a:effectLst>
          </p:spPr>
          <p:txBody>
            <a:bodyPr wrap="none" lIns="0" tIns="0" rIns="0" bIns="0" anchor="ctr"/>
            <a:lstStyle/>
            <a:p>
              <a:pPr algn="ctr"/>
              <a:r>
                <a:rPr lang="en-US" sz="1200" b="1" dirty="0"/>
                <a:t>Client</a:t>
              </a:r>
            </a:p>
            <a:p>
              <a:pPr algn="ctr"/>
              <a:r>
                <a:rPr lang="en-US" sz="1200" b="1" dirty="0"/>
                <a:t>Maps MM </a:t>
              </a:r>
            </a:p>
            <a:p>
              <a:pPr algn="ctr"/>
              <a:r>
                <a:rPr lang="en-US" sz="1200" b="1" dirty="0"/>
                <a:t>IDs To </a:t>
              </a:r>
            </a:p>
            <a:p>
              <a:pPr algn="ctr"/>
              <a:r>
                <a:rPr lang="en-US" sz="1200" b="1" dirty="0"/>
                <a:t>Exchange</a:t>
              </a:r>
            </a:p>
          </p:txBody>
        </p:sp>
        <p:sp>
          <p:nvSpPr>
            <p:cNvPr id="28678" name="_s28678"/>
            <p:cNvSpPr>
              <a:spLocks noChangeArrowheads="1"/>
            </p:cNvSpPr>
            <p:nvPr/>
          </p:nvSpPr>
          <p:spPr bwMode="auto">
            <a:xfrm>
              <a:off x="2487" y="1167"/>
              <a:ext cx="468" cy="468"/>
            </a:xfrm>
            <a:prstGeom prst="rect">
              <a:avLst/>
            </a:prstGeom>
            <a:solidFill>
              <a:schemeClr val="bg2"/>
            </a:solidFill>
            <a:ln w="9525">
              <a:noFill/>
              <a:miter lim="800000"/>
              <a:headEnd/>
              <a:tailEnd/>
            </a:ln>
            <a:effectLst>
              <a:outerShdw blurRad="63500" dist="53882" dir="18900000" algn="ctr" rotWithShape="0">
                <a:schemeClr val="accent2">
                  <a:alpha val="74998"/>
                </a:schemeClr>
              </a:outerShdw>
            </a:effectLst>
          </p:spPr>
          <p:txBody>
            <a:bodyPr wrap="none" lIns="0" tIns="0" rIns="0" bIns="0" anchor="ctr"/>
            <a:lstStyle/>
            <a:p>
              <a:pPr algn="ctr"/>
              <a:r>
                <a:rPr lang="en-US" sz="1200" b="1" dirty="0">
                  <a:solidFill>
                    <a:schemeClr val="bg1"/>
                  </a:solidFill>
                </a:rPr>
                <a:t>Sumatra</a:t>
              </a:r>
            </a:p>
            <a:p>
              <a:pPr algn="ctr"/>
              <a:r>
                <a:rPr lang="en-US" sz="1200" b="1" dirty="0">
                  <a:solidFill>
                    <a:schemeClr val="bg1"/>
                  </a:solidFill>
                </a:rPr>
                <a:t>Converts</a:t>
              </a:r>
            </a:p>
            <a:p>
              <a:pPr algn="ctr"/>
              <a:r>
                <a:rPr lang="en-US" sz="1200" b="1" dirty="0">
                  <a:solidFill>
                    <a:schemeClr val="bg1"/>
                  </a:solidFill>
                </a:rPr>
                <a:t>Data into</a:t>
              </a:r>
            </a:p>
            <a:p>
              <a:pPr algn="ctr"/>
              <a:r>
                <a:rPr lang="en-US" sz="1200" b="1" dirty="0">
                  <a:solidFill>
                    <a:schemeClr val="bg1"/>
                  </a:solidFill>
                </a:rPr>
                <a:t>Access DB</a:t>
              </a:r>
            </a:p>
          </p:txBody>
        </p:sp>
        <p:sp>
          <p:nvSpPr>
            <p:cNvPr id="28690" name="_s28690"/>
            <p:cNvSpPr>
              <a:spLocks noChangeArrowheads="1"/>
            </p:cNvSpPr>
            <p:nvPr/>
          </p:nvSpPr>
          <p:spPr bwMode="auto">
            <a:xfrm>
              <a:off x="1926" y="2894"/>
              <a:ext cx="468" cy="468"/>
            </a:xfrm>
            <a:prstGeom prst="rect">
              <a:avLst/>
            </a:prstGeom>
            <a:solidFill>
              <a:schemeClr val="folHlink"/>
            </a:solidFill>
            <a:ln w="9525">
              <a:noFill/>
              <a:miter lim="800000"/>
              <a:headEnd/>
              <a:tailEnd/>
            </a:ln>
            <a:effectLst>
              <a:outerShdw blurRad="63500" dist="53882" dir="18900000" algn="ctr" rotWithShape="0">
                <a:schemeClr val="accent2">
                  <a:alpha val="74998"/>
                </a:schemeClr>
              </a:outerShdw>
            </a:effectLst>
          </p:spPr>
          <p:txBody>
            <a:bodyPr wrap="none" lIns="0" tIns="0" rIns="0" bIns="0" anchor="ctr"/>
            <a:lstStyle/>
            <a:p>
              <a:pPr algn="ctr"/>
              <a:r>
                <a:rPr lang="en-US" sz="1200" b="1" dirty="0"/>
                <a:t>Client</a:t>
              </a:r>
            </a:p>
            <a:p>
              <a:pPr algn="ctr"/>
              <a:r>
                <a:rPr lang="en-US" sz="1200" b="1" dirty="0"/>
                <a:t>Inserts</a:t>
              </a:r>
            </a:p>
            <a:p>
              <a:pPr algn="ctr"/>
              <a:r>
                <a:rPr lang="en-US" sz="1200" b="1" dirty="0"/>
                <a:t>Data into</a:t>
              </a:r>
            </a:p>
            <a:p>
              <a:pPr algn="ctr"/>
              <a:r>
                <a:rPr lang="en-US" sz="1200" b="1" dirty="0"/>
                <a:t>Exchange</a:t>
              </a:r>
            </a:p>
          </p:txBody>
        </p:sp>
        <p:sp>
          <p:nvSpPr>
            <p:cNvPr id="28716" name="_s28716"/>
            <p:cNvSpPr>
              <a:spLocks noChangeArrowheads="1"/>
            </p:cNvSpPr>
            <p:nvPr/>
          </p:nvSpPr>
          <p:spPr bwMode="auto">
            <a:xfrm>
              <a:off x="1018" y="2234"/>
              <a:ext cx="468" cy="468"/>
            </a:xfrm>
            <a:prstGeom prst="rect">
              <a:avLst/>
            </a:prstGeom>
            <a:solidFill>
              <a:schemeClr val="folHlink"/>
            </a:solidFill>
            <a:ln w="9525">
              <a:noFill/>
              <a:miter lim="800000"/>
              <a:headEnd/>
              <a:tailEnd/>
            </a:ln>
            <a:effectLst>
              <a:outerShdw blurRad="63500" dist="53882" dir="18900000" algn="ctr" rotWithShape="0">
                <a:schemeClr val="accent2">
                  <a:alpha val="74998"/>
                </a:schemeClr>
              </a:outerShdw>
            </a:effectLst>
          </p:spPr>
          <p:txBody>
            <a:bodyPr wrap="none" lIns="0" tIns="0" rIns="0" bIns="0" anchor="ctr"/>
            <a:lstStyle/>
            <a:p>
              <a:pPr algn="ctr"/>
              <a:r>
                <a:rPr lang="en-US" sz="1200" b="1" dirty="0"/>
                <a:t>Client </a:t>
              </a:r>
            </a:p>
            <a:p>
              <a:pPr algn="ctr"/>
              <a:r>
                <a:rPr lang="en-US" sz="1200" b="1" dirty="0"/>
                <a:t>Views</a:t>
              </a:r>
            </a:p>
            <a:p>
              <a:pPr algn="ctr"/>
              <a:r>
                <a:rPr lang="en-US" sz="1200" b="1" dirty="0"/>
                <a:t>Exchange</a:t>
              </a:r>
            </a:p>
            <a:p>
              <a:pPr algn="ctr"/>
              <a:r>
                <a:rPr lang="en-US" sz="1200" b="1" dirty="0"/>
                <a:t>Calendars</a:t>
              </a:r>
            </a:p>
          </p:txBody>
        </p:sp>
      </p:grpSp>
      <p:sp>
        <p:nvSpPr>
          <p:cNvPr id="26629" name="Rectangle 24"/>
          <p:cNvSpPr>
            <a:spLocks noGrp="1" noChangeArrowheads="1"/>
          </p:cNvSpPr>
          <p:nvPr>
            <p:ph type="body" sz="half" idx="2"/>
          </p:nvPr>
        </p:nvSpPr>
        <p:spPr>
          <a:xfrm>
            <a:off x="5334000" y="1447800"/>
            <a:ext cx="3810000" cy="4419600"/>
          </a:xfrm>
        </p:spPr>
        <p:txBody>
          <a:bodyPr/>
          <a:lstStyle/>
          <a:p>
            <a:pPr marL="0" indent="0" eaLnBrk="1" hangingPunct="1">
              <a:buFontTx/>
              <a:buNone/>
            </a:pPr>
            <a:r>
              <a:rPr lang="en-US" sz="2800" dirty="0" smtClean="0"/>
              <a:t>Insertion into Exchange is complex BUT Sumatra’s code:</a:t>
            </a:r>
          </a:p>
          <a:p>
            <a:pPr lvl="1" eaLnBrk="1" hangingPunct="1"/>
            <a:r>
              <a:rPr lang="en-US" sz="2400" dirty="0" smtClean="0"/>
              <a:t>Automates the process</a:t>
            </a:r>
          </a:p>
          <a:p>
            <a:pPr lvl="1" eaLnBrk="1" hangingPunct="1"/>
            <a:r>
              <a:rPr lang="en-US" sz="2400" dirty="0" smtClean="0"/>
              <a:t>Leverages Exchange messaging capabilities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5" name="Picture 7"/>
          <p:cNvPicPr>
            <a:picLocks noGrp="1" noChangeAspect="1" noChangeArrowheads="1"/>
          </p:cNvPicPr>
          <p:nvPr>
            <p:ph idx="1"/>
          </p:nvPr>
        </p:nvPicPr>
        <p:blipFill>
          <a:blip r:embed="rId3"/>
          <a:srcRect/>
          <a:stretch>
            <a:fillRect/>
          </a:stretch>
        </p:blipFill>
        <p:spPr bwMode="auto">
          <a:xfrm>
            <a:off x="685800" y="1117495"/>
            <a:ext cx="7239000" cy="5283305"/>
          </a:xfrm>
          <a:prstGeom prst="rect">
            <a:avLst/>
          </a:prstGeom>
          <a:noFill/>
          <a:ln w="9525" cap="flat" cmpd="sng">
            <a:noFill/>
            <a:prstDash val="solid"/>
            <a:miter lim="800000"/>
            <a:headEnd/>
            <a:tailEnd/>
          </a:ln>
          <a:effectLst/>
        </p:spPr>
      </p:pic>
      <p:sp>
        <p:nvSpPr>
          <p:cNvPr id="27651" name="Slide Number Placeholder 5"/>
          <p:cNvSpPr>
            <a:spLocks noGrp="1"/>
          </p:cNvSpPr>
          <p:nvPr>
            <p:ph type="sldNum" sz="quarter" idx="12"/>
          </p:nvPr>
        </p:nvSpPr>
        <p:spPr>
          <a:noFill/>
        </p:spPr>
        <p:txBody>
          <a:bodyPr/>
          <a:lstStyle/>
          <a:p>
            <a:fld id="{F8C89934-A175-4601-9E52-EEC9BC7D5FAA}" type="slidenum">
              <a:rPr lang="en-US"/>
              <a:pPr/>
              <a:t>14</a:t>
            </a:fld>
            <a:endParaRPr lang="en-US" dirty="0"/>
          </a:p>
        </p:txBody>
      </p:sp>
      <p:sp>
        <p:nvSpPr>
          <p:cNvPr id="27652" name="Rectangle 2"/>
          <p:cNvSpPr>
            <a:spLocks noGrp="1" noChangeArrowheads="1"/>
          </p:cNvSpPr>
          <p:nvPr>
            <p:ph type="title"/>
          </p:nvPr>
        </p:nvSpPr>
        <p:spPr>
          <a:xfrm>
            <a:off x="685800" y="228600"/>
            <a:ext cx="8458200" cy="1143000"/>
          </a:xfrm>
        </p:spPr>
        <p:txBody>
          <a:bodyPr/>
          <a:lstStyle/>
          <a:p>
            <a:pPr eaLnBrk="1" hangingPunct="1"/>
            <a:r>
              <a:rPr lang="en-US" dirty="0" smtClean="0"/>
              <a:t>Go-live: a well-rehearsed event</a:t>
            </a:r>
            <a:br>
              <a:rPr lang="en-US" dirty="0" smtClean="0"/>
            </a:b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D2B3D672-4220-44E8-9231-7D2A992D1F7A}" type="slidenum">
              <a:rPr lang="en-US"/>
              <a:pPr/>
              <a:t>15</a:t>
            </a:fld>
            <a:endParaRPr lang="en-US" dirty="0"/>
          </a:p>
        </p:txBody>
      </p:sp>
      <p:sp>
        <p:nvSpPr>
          <p:cNvPr id="28675" name="Rectangle 2"/>
          <p:cNvSpPr>
            <a:spLocks noGrp="1" noChangeArrowheads="1"/>
          </p:cNvSpPr>
          <p:nvPr>
            <p:ph type="title"/>
          </p:nvPr>
        </p:nvSpPr>
        <p:spPr/>
        <p:txBody>
          <a:bodyPr/>
          <a:lstStyle/>
          <a:p>
            <a:pPr eaLnBrk="1" hangingPunct="1"/>
            <a:r>
              <a:rPr lang="en-US" dirty="0" smtClean="0"/>
              <a:t>Calendar conversion is easy</a:t>
            </a:r>
            <a:br>
              <a:rPr lang="en-US" dirty="0" smtClean="0"/>
            </a:br>
            <a:r>
              <a:rPr lang="en-US" sz="2800" dirty="0" smtClean="0"/>
              <a:t>(And Murphy is an optimist)</a:t>
            </a:r>
          </a:p>
        </p:txBody>
      </p:sp>
      <p:sp>
        <p:nvSpPr>
          <p:cNvPr id="28676" name="Rectangle 3"/>
          <p:cNvSpPr>
            <a:spLocks noGrp="1" noChangeArrowheads="1"/>
          </p:cNvSpPr>
          <p:nvPr>
            <p:ph type="body" idx="1"/>
          </p:nvPr>
        </p:nvSpPr>
        <p:spPr/>
        <p:txBody>
          <a:bodyPr/>
          <a:lstStyle/>
          <a:p>
            <a:pPr eaLnBrk="1" hangingPunct="1"/>
            <a:r>
              <a:rPr lang="en-US" dirty="0" smtClean="0"/>
              <a:t>Things will go wrong</a:t>
            </a:r>
          </a:p>
          <a:p>
            <a:pPr eaLnBrk="1" hangingPunct="1"/>
            <a:r>
              <a:rPr lang="en-US" dirty="0" smtClean="0"/>
              <a:t>Start early</a:t>
            </a:r>
          </a:p>
          <a:p>
            <a:pPr eaLnBrk="1" hangingPunct="1"/>
            <a:r>
              <a:rPr lang="en-US" dirty="0" smtClean="0"/>
              <a:t>Test frequently</a:t>
            </a:r>
          </a:p>
          <a:p>
            <a:pPr eaLnBrk="1" hangingPunct="1"/>
            <a:r>
              <a:rPr lang="en-US" dirty="0" smtClean="0"/>
              <a:t>Leave enough time to find and fix problems</a:t>
            </a:r>
          </a:p>
          <a:p>
            <a:pPr eaLnBrk="1" hangingPunct="1"/>
            <a:r>
              <a:rPr lang="en-US" dirty="0" smtClean="0"/>
              <a:t>Everything should be “done” two weeks prior to your cut-over date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A9D7F4E9-5CF4-47D8-9F95-16DD23D33D46}" type="slidenum">
              <a:rPr lang="en-US"/>
              <a:pPr/>
              <a:t>16</a:t>
            </a:fld>
            <a:endParaRPr lang="en-US" dirty="0"/>
          </a:p>
        </p:txBody>
      </p:sp>
      <p:sp>
        <p:nvSpPr>
          <p:cNvPr id="29699" name="Rectangle 2"/>
          <p:cNvSpPr>
            <a:spLocks noGrp="1" noChangeArrowheads="1"/>
          </p:cNvSpPr>
          <p:nvPr>
            <p:ph type="title"/>
          </p:nvPr>
        </p:nvSpPr>
        <p:spPr/>
        <p:txBody>
          <a:bodyPr/>
          <a:lstStyle/>
          <a:p>
            <a:pPr eaLnBrk="1" hangingPunct="1"/>
            <a:r>
              <a:rPr lang="en-US" dirty="0" smtClean="0"/>
              <a:t>Key business decisions made during the process</a:t>
            </a:r>
          </a:p>
        </p:txBody>
      </p:sp>
      <p:sp>
        <p:nvSpPr>
          <p:cNvPr id="29700" name="Rectangle 3"/>
          <p:cNvSpPr>
            <a:spLocks noGrp="1" noChangeArrowheads="1"/>
          </p:cNvSpPr>
          <p:nvPr>
            <p:ph type="body" idx="1"/>
          </p:nvPr>
        </p:nvSpPr>
        <p:spPr/>
        <p:txBody>
          <a:bodyPr/>
          <a:lstStyle/>
          <a:p>
            <a:pPr eaLnBrk="1" hangingPunct="1"/>
            <a:r>
              <a:rPr lang="en-US" dirty="0" smtClean="0"/>
              <a:t>How much historical data do we need?</a:t>
            </a:r>
          </a:p>
          <a:p>
            <a:pPr eaLnBrk="1" hangingPunct="1"/>
            <a:r>
              <a:rPr lang="en-US" dirty="0" smtClean="0"/>
              <a:t>Who owns and manages resources?</a:t>
            </a:r>
          </a:p>
          <a:p>
            <a:pPr eaLnBrk="1" hangingPunct="1"/>
            <a:r>
              <a:rPr lang="en-US" dirty="0" smtClean="0"/>
              <a:t>How do we deal with group calendars?</a:t>
            </a:r>
          </a:p>
          <a:p>
            <a:pPr eaLnBrk="1" hangingPunct="1"/>
            <a:r>
              <a:rPr lang="en-US" dirty="0" smtClean="0"/>
              <a:t>Do we shutoff access to Exchange?</a:t>
            </a:r>
          </a:p>
          <a:p>
            <a:pPr lvl="1" eaLnBrk="1" hangingPunct="1"/>
            <a:r>
              <a:rPr lang="en-US" dirty="0" smtClean="0"/>
              <a:t>What is the outage window?</a:t>
            </a:r>
          </a:p>
          <a:p>
            <a:pPr lvl="1" eaLnBrk="1" hangingPunct="1"/>
            <a:r>
              <a:rPr lang="en-US" dirty="0" smtClean="0"/>
              <a:t>What about SMTP mail flow?</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fld id="{531ABF37-6990-4EFC-9993-3E3A82031EFE}" type="slidenum">
              <a:rPr lang="en-US"/>
              <a:pPr/>
              <a:t>17</a:t>
            </a:fld>
            <a:endParaRPr lang="en-US" dirty="0"/>
          </a:p>
        </p:txBody>
      </p:sp>
      <p:sp>
        <p:nvSpPr>
          <p:cNvPr id="31747" name="Rectangle 2"/>
          <p:cNvSpPr>
            <a:spLocks noGrp="1" noChangeArrowheads="1"/>
          </p:cNvSpPr>
          <p:nvPr>
            <p:ph type="title"/>
          </p:nvPr>
        </p:nvSpPr>
        <p:spPr/>
        <p:txBody>
          <a:bodyPr/>
          <a:lstStyle/>
          <a:p>
            <a:pPr eaLnBrk="1" hangingPunct="1"/>
            <a:r>
              <a:rPr lang="en-US" dirty="0" smtClean="0"/>
              <a:t>Keep your users from whining</a:t>
            </a:r>
          </a:p>
        </p:txBody>
      </p:sp>
      <p:sp>
        <p:nvSpPr>
          <p:cNvPr id="31748" name="Rectangle 3"/>
          <p:cNvSpPr>
            <a:spLocks noGrp="1" noChangeArrowheads="1"/>
          </p:cNvSpPr>
          <p:nvPr>
            <p:ph type="body" idx="1"/>
          </p:nvPr>
        </p:nvSpPr>
        <p:spPr/>
        <p:txBody>
          <a:bodyPr/>
          <a:lstStyle/>
          <a:p>
            <a:pPr lvl="1" eaLnBrk="1" hangingPunct="1"/>
            <a:r>
              <a:rPr lang="en-US" sz="2400" dirty="0" smtClean="0"/>
              <a:t>Outlook &amp; MM use models are different</a:t>
            </a:r>
          </a:p>
          <a:p>
            <a:pPr eaLnBrk="1" hangingPunct="1"/>
            <a:r>
              <a:rPr lang="en-US" sz="2800" dirty="0" smtClean="0"/>
              <a:t>Start training early</a:t>
            </a:r>
          </a:p>
          <a:p>
            <a:pPr lvl="1" eaLnBrk="1" hangingPunct="1"/>
            <a:r>
              <a:rPr lang="en-US" sz="2400" dirty="0" smtClean="0"/>
              <a:t>Use the MM database to figure out who your ‘big’ calendar users are</a:t>
            </a:r>
          </a:p>
          <a:p>
            <a:pPr eaLnBrk="1" hangingPunct="1"/>
            <a:r>
              <a:rPr lang="en-US" sz="2800" dirty="0" smtClean="0"/>
              <a:t>Start training early</a:t>
            </a:r>
          </a:p>
          <a:p>
            <a:pPr lvl="1" eaLnBrk="1" hangingPunct="1"/>
            <a:r>
              <a:rPr lang="en-US" sz="2400" dirty="0" smtClean="0"/>
              <a:t>Make sure the key users’ Admins are familiar with scheduling via Outlook</a:t>
            </a:r>
          </a:p>
          <a:p>
            <a:pPr eaLnBrk="1" hangingPunct="1"/>
            <a:r>
              <a:rPr lang="en-US" sz="2800" dirty="0" smtClean="0"/>
              <a:t>Start training early</a:t>
            </a:r>
          </a:p>
          <a:p>
            <a:pPr lvl="1" eaLnBrk="1" hangingPunct="1"/>
            <a:r>
              <a:rPr lang="en-US" sz="2400" dirty="0" smtClean="0"/>
              <a:t>Bring users into the test lab &amp; let them see their calendars in Outlook</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3944BA17-2895-4DDE-919C-B0594BAA4217}" type="slidenum">
              <a:rPr lang="en-US"/>
              <a:pPr/>
              <a:t>18</a:t>
            </a:fld>
            <a:endParaRPr lang="en-US" dirty="0"/>
          </a:p>
        </p:txBody>
      </p:sp>
      <p:sp>
        <p:nvSpPr>
          <p:cNvPr id="32771" name="Rectangle 2"/>
          <p:cNvSpPr>
            <a:spLocks noGrp="1" noChangeArrowheads="1"/>
          </p:cNvSpPr>
          <p:nvPr>
            <p:ph type="title"/>
          </p:nvPr>
        </p:nvSpPr>
        <p:spPr/>
        <p:txBody>
          <a:bodyPr/>
          <a:lstStyle/>
          <a:p>
            <a:pPr eaLnBrk="1" hangingPunct="1"/>
            <a:r>
              <a:rPr lang="en-US" dirty="0" smtClean="0"/>
              <a:t>What we liked about Sumatra</a:t>
            </a:r>
          </a:p>
        </p:txBody>
      </p:sp>
      <p:sp>
        <p:nvSpPr>
          <p:cNvPr id="32772" name="Rectangle 3"/>
          <p:cNvSpPr>
            <a:spLocks noGrp="1" noChangeArrowheads="1"/>
          </p:cNvSpPr>
          <p:nvPr>
            <p:ph type="body" idx="1"/>
          </p:nvPr>
        </p:nvSpPr>
        <p:spPr/>
        <p:txBody>
          <a:bodyPr/>
          <a:lstStyle/>
          <a:p>
            <a:pPr eaLnBrk="1" hangingPunct="1"/>
            <a:r>
              <a:rPr lang="en-US" sz="2800" dirty="0" smtClean="0"/>
              <a:t>“Try it before you buy it”</a:t>
            </a:r>
          </a:p>
          <a:p>
            <a:pPr lvl="1" eaLnBrk="1" hangingPunct="1"/>
            <a:r>
              <a:rPr lang="en-US" sz="2400" dirty="0" smtClean="0"/>
              <a:t>Migration is tricky stuff. </a:t>
            </a:r>
          </a:p>
          <a:p>
            <a:pPr lvl="1" eaLnBrk="1" hangingPunct="1"/>
            <a:r>
              <a:rPr lang="en-US" sz="2400" dirty="0" smtClean="0"/>
              <a:t>Test it - before signing a contract!</a:t>
            </a:r>
          </a:p>
          <a:p>
            <a:pPr lvl="1" eaLnBrk="1" hangingPunct="1"/>
            <a:r>
              <a:rPr lang="en-US" sz="2400" dirty="0" smtClean="0"/>
              <a:t>Testing proved Sumatra’s solution worked</a:t>
            </a:r>
          </a:p>
          <a:p>
            <a:pPr eaLnBrk="1" hangingPunct="1"/>
            <a:r>
              <a:rPr lang="en-US" sz="2800" dirty="0" smtClean="0"/>
              <a:t>Vendor support is critical!</a:t>
            </a:r>
          </a:p>
          <a:p>
            <a:pPr lvl="1" eaLnBrk="1" hangingPunct="1"/>
            <a:r>
              <a:rPr lang="en-US" sz="2400" dirty="0" smtClean="0"/>
              <a:t>Sumatra worked with us – </a:t>
            </a:r>
          </a:p>
          <a:p>
            <a:pPr lvl="2" eaLnBrk="1" hangingPunct="1"/>
            <a:r>
              <a:rPr lang="en-US" sz="2000" dirty="0" smtClean="0"/>
              <a:t>When things broke, there were no excuses, just results</a:t>
            </a:r>
          </a:p>
          <a:p>
            <a:pPr lvl="1" eaLnBrk="1" hangingPunct="1"/>
            <a:r>
              <a:rPr lang="en-US" sz="2400" dirty="0" smtClean="0"/>
              <a:t>Exchange is complicated. Sumatra customized its process to ensure it worked in our environment!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EA0771EC-AEC1-4C5C-883D-C8DED6F3335A}" type="slidenum">
              <a:rPr lang="en-US"/>
              <a:pPr/>
              <a:t>19</a:t>
            </a:fld>
            <a:endParaRPr lang="en-US" dirty="0"/>
          </a:p>
        </p:txBody>
      </p:sp>
      <p:sp>
        <p:nvSpPr>
          <p:cNvPr id="34819" name="Rectangle 2"/>
          <p:cNvSpPr>
            <a:spLocks noGrp="1" noChangeArrowheads="1"/>
          </p:cNvSpPr>
          <p:nvPr>
            <p:ph type="title"/>
          </p:nvPr>
        </p:nvSpPr>
        <p:spPr/>
        <p:txBody>
          <a:bodyPr/>
          <a:lstStyle/>
          <a:p>
            <a:pPr eaLnBrk="1" hangingPunct="1"/>
            <a:r>
              <a:rPr lang="en-US" dirty="0" smtClean="0"/>
              <a:t>Best practices / Looking back…..</a:t>
            </a:r>
          </a:p>
        </p:txBody>
      </p:sp>
      <p:sp>
        <p:nvSpPr>
          <p:cNvPr id="34820" name="Rectangle 3"/>
          <p:cNvSpPr>
            <a:spLocks noGrp="1" noChangeArrowheads="1"/>
          </p:cNvSpPr>
          <p:nvPr>
            <p:ph type="body" idx="1"/>
          </p:nvPr>
        </p:nvSpPr>
        <p:spPr/>
        <p:txBody>
          <a:bodyPr/>
          <a:lstStyle/>
          <a:p>
            <a:pPr eaLnBrk="1" hangingPunct="1"/>
            <a:r>
              <a:rPr lang="en-US" dirty="0" smtClean="0"/>
              <a:t>Start EARLY</a:t>
            </a:r>
          </a:p>
          <a:p>
            <a:pPr eaLnBrk="1" hangingPunct="1"/>
            <a:r>
              <a:rPr lang="en-US" dirty="0" smtClean="0"/>
              <a:t>Test – things break</a:t>
            </a:r>
          </a:p>
          <a:p>
            <a:pPr eaLnBrk="1" hangingPunct="1"/>
            <a:r>
              <a:rPr lang="en-US" dirty="0" smtClean="0"/>
              <a:t>Don’t be afraid to ask questions</a:t>
            </a:r>
          </a:p>
          <a:p>
            <a:pPr eaLnBrk="1" hangingPunct="1"/>
            <a:r>
              <a:rPr lang="en-US" dirty="0" smtClean="0"/>
              <a:t>Engage your organization in the transition</a:t>
            </a:r>
          </a:p>
          <a:p>
            <a:pPr eaLnBrk="1" hangingPunct="1"/>
            <a:r>
              <a:rPr lang="en-US" dirty="0" smtClean="0"/>
              <a:t>Look at the calendar data</a:t>
            </a:r>
          </a:p>
          <a:p>
            <a:pPr eaLnBrk="1" hangingPunct="1"/>
            <a:r>
              <a:rPr lang="en-US" dirty="0" smtClean="0"/>
              <a:t>Train your users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28FBA403-5336-4CBC-9B6B-DB3F58136FC3}" type="slidenum">
              <a:rPr lang="en-US"/>
              <a:pPr/>
              <a:t>2</a:t>
            </a:fld>
            <a:endParaRPr lang="en-US" dirty="0"/>
          </a:p>
        </p:txBody>
      </p:sp>
      <p:sp>
        <p:nvSpPr>
          <p:cNvPr id="17411" name="Rectangle 2"/>
          <p:cNvSpPr>
            <a:spLocks noGrp="1" noChangeArrowheads="1"/>
          </p:cNvSpPr>
          <p:nvPr>
            <p:ph type="title"/>
          </p:nvPr>
        </p:nvSpPr>
        <p:spPr/>
        <p:txBody>
          <a:bodyPr/>
          <a:lstStyle/>
          <a:p>
            <a:pPr eaLnBrk="1" hangingPunct="1"/>
            <a:r>
              <a:rPr lang="en-US" dirty="0" smtClean="0"/>
              <a:t>Agenda</a:t>
            </a:r>
          </a:p>
        </p:txBody>
      </p:sp>
      <p:sp>
        <p:nvSpPr>
          <p:cNvPr id="17412" name="Rectangle 3"/>
          <p:cNvSpPr>
            <a:spLocks noGrp="1" noChangeArrowheads="1"/>
          </p:cNvSpPr>
          <p:nvPr>
            <p:ph type="body" idx="1"/>
          </p:nvPr>
        </p:nvSpPr>
        <p:spPr/>
        <p:txBody>
          <a:bodyPr/>
          <a:lstStyle/>
          <a:p>
            <a:pPr eaLnBrk="1" hangingPunct="1"/>
            <a:r>
              <a:rPr lang="en-US" dirty="0" smtClean="0"/>
              <a:t>Business Objectives</a:t>
            </a:r>
          </a:p>
          <a:p>
            <a:pPr eaLnBrk="1" hangingPunct="1"/>
            <a:r>
              <a:rPr lang="en-US" dirty="0" smtClean="0"/>
              <a:t>Timetables</a:t>
            </a:r>
          </a:p>
          <a:p>
            <a:pPr eaLnBrk="1" hangingPunct="1"/>
            <a:r>
              <a:rPr lang="en-US" dirty="0" smtClean="0"/>
              <a:t>Calendar migration solutions</a:t>
            </a:r>
          </a:p>
          <a:p>
            <a:pPr eaLnBrk="1" hangingPunct="1"/>
            <a:r>
              <a:rPr lang="en-US" dirty="0" smtClean="0"/>
              <a:t>Hurdles</a:t>
            </a:r>
          </a:p>
          <a:p>
            <a:pPr eaLnBrk="1" hangingPunct="1"/>
            <a:r>
              <a:rPr lang="en-US" dirty="0" smtClean="0"/>
              <a:t>Testing and Training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dirty="0" smtClean="0"/>
              <a:t>Final thoughts</a:t>
            </a:r>
          </a:p>
        </p:txBody>
      </p:sp>
      <p:sp>
        <p:nvSpPr>
          <p:cNvPr id="36867" name="Content Placeholder 2"/>
          <p:cNvSpPr>
            <a:spLocks noGrp="1"/>
          </p:cNvSpPr>
          <p:nvPr>
            <p:ph idx="1"/>
          </p:nvPr>
        </p:nvSpPr>
        <p:spPr/>
        <p:txBody>
          <a:bodyPr/>
          <a:lstStyle/>
          <a:p>
            <a:r>
              <a:rPr lang="en-US" sz="2800" dirty="0" smtClean="0"/>
              <a:t>I am not paid by nor am I an agent Sumatra.  I would like to say something they did not do right to give this </a:t>
            </a:r>
            <a:r>
              <a:rPr lang="en-US" sz="2800" smtClean="0"/>
              <a:t>presentation some </a:t>
            </a:r>
            <a:r>
              <a:rPr lang="en-US" sz="2800" dirty="0" smtClean="0"/>
              <a:t>credibility beyond being a marketing tool.  But I can not.  The experience Wesleyan as (me personally) had with Russ and Sumatra was nothing but stellar.  They truly were a partner in getting Wesleyan on to Exchange.</a:t>
            </a:r>
          </a:p>
        </p:txBody>
      </p:sp>
      <p:sp>
        <p:nvSpPr>
          <p:cNvPr id="36868" name="Slide Number Placeholder 3"/>
          <p:cNvSpPr>
            <a:spLocks noGrp="1"/>
          </p:cNvSpPr>
          <p:nvPr>
            <p:ph type="sldNum" sz="quarter" idx="12"/>
          </p:nvPr>
        </p:nvSpPr>
        <p:spPr>
          <a:noFill/>
        </p:spPr>
        <p:txBody>
          <a:bodyPr/>
          <a:lstStyle/>
          <a:p>
            <a:fld id="{0183634B-E003-4AC2-98A6-5A170CD79CFE}" type="slidenum">
              <a:rPr lang="en-US"/>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p:txBody>
          <a:bodyPr/>
          <a:lstStyle/>
          <a:p>
            <a:r>
              <a:rPr lang="en-US" dirty="0" smtClean="0"/>
              <a:t>Vince Spiars</a:t>
            </a:r>
          </a:p>
          <a:p>
            <a:pPr lvl="2">
              <a:buNone/>
            </a:pPr>
            <a:r>
              <a:rPr lang="en-US" dirty="0" smtClean="0"/>
              <a:t>Wesleyan University </a:t>
            </a:r>
          </a:p>
          <a:p>
            <a:pPr lvl="2">
              <a:buNone/>
            </a:pPr>
            <a:r>
              <a:rPr lang="en-US" dirty="0" smtClean="0">
                <a:hlinkClick r:id="rId2"/>
              </a:rPr>
              <a:t>vspiars@wesleyan.edu</a:t>
            </a:r>
            <a:endParaRPr lang="en-US" dirty="0" smtClean="0"/>
          </a:p>
          <a:p>
            <a:pPr lvl="2">
              <a:buNone/>
            </a:pPr>
            <a:r>
              <a:rPr lang="en-US" dirty="0" smtClean="0"/>
              <a:t>860-685-3072</a:t>
            </a:r>
          </a:p>
          <a:p>
            <a:endParaRPr lang="en-US" dirty="0" smtClean="0"/>
          </a:p>
          <a:p>
            <a:r>
              <a:rPr lang="en-US" dirty="0" smtClean="0"/>
              <a:t>Russ Iuliano</a:t>
            </a:r>
          </a:p>
          <a:p>
            <a:pPr lvl="2">
              <a:buNone/>
            </a:pPr>
            <a:r>
              <a:rPr lang="en-US" dirty="0" smtClean="0"/>
              <a:t>Sumatra Development</a:t>
            </a:r>
          </a:p>
          <a:p>
            <a:pPr lvl="2">
              <a:buNone/>
            </a:pPr>
            <a:r>
              <a:rPr lang="en-US" dirty="0" smtClean="0">
                <a:hlinkClick r:id="rId3"/>
              </a:rPr>
              <a:t>riuliano@sumatra.com</a:t>
            </a:r>
            <a:endParaRPr lang="en-US" dirty="0" smtClean="0"/>
          </a:p>
          <a:p>
            <a:pPr lvl="2">
              <a:buNone/>
            </a:pPr>
            <a:r>
              <a:rPr lang="en-US" dirty="0" smtClean="0"/>
              <a:t>781-235-4465</a:t>
            </a:r>
            <a:endParaRPr lang="en-US" dirty="0"/>
          </a:p>
        </p:txBody>
      </p:sp>
      <p:sp>
        <p:nvSpPr>
          <p:cNvPr id="4" name="Slide Number Placeholder 3"/>
          <p:cNvSpPr>
            <a:spLocks noGrp="1"/>
          </p:cNvSpPr>
          <p:nvPr>
            <p:ph type="sldNum" sz="quarter" idx="12"/>
          </p:nvPr>
        </p:nvSpPr>
        <p:spPr/>
        <p:txBody>
          <a:bodyPr/>
          <a:lstStyle/>
          <a:p>
            <a:fld id="{19947634-79FA-4F1A-8964-FF9C05F6CF4D}" type="slidenum">
              <a:rPr lang="en-US" smtClean="0"/>
              <a:pPr/>
              <a:t>21</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2B65240A-01EF-4E61-98D6-B8A098C6073D}" type="slidenum">
              <a:rPr lang="en-US"/>
              <a:pPr/>
              <a:t>3</a:t>
            </a:fld>
            <a:endParaRPr lang="en-US" dirty="0"/>
          </a:p>
        </p:txBody>
      </p:sp>
      <p:sp>
        <p:nvSpPr>
          <p:cNvPr id="35843" name="Rectangle 4"/>
          <p:cNvSpPr>
            <a:spLocks noGrp="1" noChangeArrowheads="1"/>
          </p:cNvSpPr>
          <p:nvPr>
            <p:ph type="title"/>
          </p:nvPr>
        </p:nvSpPr>
        <p:spPr>
          <a:xfrm>
            <a:off x="685800" y="228600"/>
            <a:ext cx="8458200" cy="1143000"/>
          </a:xfrm>
        </p:spPr>
        <p:txBody>
          <a:bodyPr/>
          <a:lstStyle/>
          <a:p>
            <a:pPr eaLnBrk="1" hangingPunct="1"/>
            <a:r>
              <a:rPr lang="en-US" dirty="0" smtClean="0"/>
              <a:t>Migration is a lot like a plane flight:</a:t>
            </a:r>
            <a:br>
              <a:rPr lang="en-US" dirty="0" smtClean="0"/>
            </a:br>
            <a:r>
              <a:rPr lang="en-US" i="1" dirty="0" smtClean="0"/>
              <a:t>The tough parts are take-off and landing </a:t>
            </a:r>
            <a:br>
              <a:rPr lang="en-US" i="1" dirty="0" smtClean="0"/>
            </a:br>
            <a:endParaRPr lang="en-US" i="1" dirty="0" smtClean="0"/>
          </a:p>
        </p:txBody>
      </p:sp>
      <p:sp>
        <p:nvSpPr>
          <p:cNvPr id="35844" name="Rectangle 5"/>
          <p:cNvSpPr>
            <a:spLocks noGrp="1" noChangeArrowheads="1"/>
          </p:cNvSpPr>
          <p:nvPr>
            <p:ph type="body" idx="1"/>
          </p:nvPr>
        </p:nvSpPr>
        <p:spPr>
          <a:xfrm>
            <a:off x="685800" y="1676400"/>
            <a:ext cx="5638800" cy="4419600"/>
          </a:xfrm>
        </p:spPr>
        <p:txBody>
          <a:bodyPr/>
          <a:lstStyle/>
          <a:p>
            <a:pPr marL="0" indent="0" eaLnBrk="1" hangingPunct="1">
              <a:buFontTx/>
              <a:buNone/>
            </a:pPr>
            <a:endParaRPr lang="en-US" sz="2800" dirty="0" smtClean="0"/>
          </a:p>
          <a:p>
            <a:pPr marL="0" indent="0" eaLnBrk="1" hangingPunct="1">
              <a:buFontTx/>
              <a:buNone/>
            </a:pPr>
            <a:r>
              <a:rPr lang="en-US" sz="2800" dirty="0" smtClean="0"/>
              <a:t>Very little can go wrong while running an insertion.  The trick is to have everything (especially user list maps) set up correctly at the beginning and fully tested - long before you go live.</a:t>
            </a:r>
          </a:p>
        </p:txBody>
      </p:sp>
      <p:pic>
        <p:nvPicPr>
          <p:cNvPr id="35845" name="Picture 7" descr="MM_Migration"/>
          <p:cNvPicPr>
            <a:picLocks noChangeAspect="1" noChangeArrowheads="1"/>
          </p:cNvPicPr>
          <p:nvPr/>
        </p:nvPicPr>
        <p:blipFill>
          <a:blip r:embed="rId3"/>
          <a:srcRect/>
          <a:stretch>
            <a:fillRect/>
          </a:stretch>
        </p:blipFill>
        <p:spPr bwMode="auto">
          <a:xfrm>
            <a:off x="6153150" y="1828800"/>
            <a:ext cx="2686050"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n-US" dirty="0" smtClean="0"/>
              <a:t>Business Objectives</a:t>
            </a:r>
          </a:p>
        </p:txBody>
      </p:sp>
      <p:sp>
        <p:nvSpPr>
          <p:cNvPr id="18436" name="Rectangle 3"/>
          <p:cNvSpPr>
            <a:spLocks noGrp="1" noChangeArrowheads="1"/>
          </p:cNvSpPr>
          <p:nvPr>
            <p:ph type="body" idx="1"/>
          </p:nvPr>
        </p:nvSpPr>
        <p:spPr/>
        <p:txBody>
          <a:bodyPr/>
          <a:lstStyle/>
          <a:p>
            <a:r>
              <a:rPr lang="en-US" dirty="0" smtClean="0"/>
              <a:t>Reduce overall costs </a:t>
            </a:r>
          </a:p>
          <a:p>
            <a:pPr lvl="1"/>
            <a:r>
              <a:rPr lang="en-US" dirty="0" smtClean="0"/>
              <a:t>Licensing two systems can have $$ impact</a:t>
            </a:r>
          </a:p>
          <a:p>
            <a:r>
              <a:rPr lang="en-US" dirty="0" smtClean="0"/>
              <a:t>Better workflow for users </a:t>
            </a:r>
          </a:p>
          <a:p>
            <a:pPr lvl="1"/>
            <a:r>
              <a:rPr lang="en-US" dirty="0" smtClean="0"/>
              <a:t>One app for everything</a:t>
            </a:r>
          </a:p>
          <a:p>
            <a:r>
              <a:rPr lang="en-US" dirty="0" smtClean="0"/>
              <a:t>Simplify Support</a:t>
            </a:r>
          </a:p>
          <a:p>
            <a:pPr lvl="1"/>
            <a:r>
              <a:rPr lang="en-US" dirty="0" smtClean="0"/>
              <a:t>Consolidate infrastructure</a:t>
            </a:r>
          </a:p>
          <a:p>
            <a:pPr lvl="1"/>
            <a:r>
              <a:rPr lang="en-US" dirty="0" smtClean="0"/>
              <a:t>Leverage Microsoft collaboration platform</a:t>
            </a:r>
          </a:p>
        </p:txBody>
      </p:sp>
      <p:sp>
        <p:nvSpPr>
          <p:cNvPr id="18434" name="Slide Number Placeholder 5"/>
          <p:cNvSpPr>
            <a:spLocks noGrp="1"/>
          </p:cNvSpPr>
          <p:nvPr>
            <p:ph type="sldNum" sz="quarter" idx="12"/>
          </p:nvPr>
        </p:nvSpPr>
        <p:spPr/>
        <p:txBody>
          <a:bodyPr/>
          <a:lstStyle/>
          <a:p>
            <a:fld id="{2C90F7E5-3A7E-49D1-921E-8965399DBE8A}"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n-US" dirty="0" smtClean="0"/>
              <a:t>Business Objectives (cont’)</a:t>
            </a:r>
          </a:p>
        </p:txBody>
      </p:sp>
      <p:sp>
        <p:nvSpPr>
          <p:cNvPr id="19460" name="Rectangle 3"/>
          <p:cNvSpPr>
            <a:spLocks noGrp="1" noChangeArrowheads="1"/>
          </p:cNvSpPr>
          <p:nvPr>
            <p:ph idx="1"/>
          </p:nvPr>
        </p:nvSpPr>
        <p:spPr>
          <a:xfrm>
            <a:off x="685800" y="1219200"/>
            <a:ext cx="7772400" cy="4419600"/>
          </a:xfrm>
        </p:spPr>
        <p:txBody>
          <a:bodyPr/>
          <a:lstStyle/>
          <a:p>
            <a:r>
              <a:rPr lang="en-US" dirty="0" smtClean="0"/>
              <a:t>Minimize impact on the organization</a:t>
            </a:r>
          </a:p>
          <a:p>
            <a:pPr lvl="1"/>
            <a:r>
              <a:rPr lang="en-US" dirty="0" smtClean="0"/>
              <a:t>Minimize time users spend re-keying data esp. President, Provost, Legal, and Deans</a:t>
            </a:r>
          </a:p>
          <a:p>
            <a:pPr lvl="2"/>
            <a:r>
              <a:rPr lang="en-US" dirty="0" smtClean="0"/>
              <a:t>Highest-possible conversion accuracy</a:t>
            </a:r>
          </a:p>
          <a:p>
            <a:pPr lvl="2"/>
            <a:r>
              <a:rPr lang="en-US" dirty="0" smtClean="0"/>
              <a:t>Re-create resource bookings (avoid conference room “land grab”)</a:t>
            </a:r>
          </a:p>
          <a:p>
            <a:pPr lvl="1"/>
            <a:r>
              <a:rPr lang="en-US" dirty="0" smtClean="0"/>
              <a:t>Smallest-possible outage window</a:t>
            </a:r>
          </a:p>
          <a:p>
            <a:pPr lvl="1"/>
            <a:r>
              <a:rPr lang="en-US" dirty="0" smtClean="0"/>
              <a:t>App MUST be compatible with portable devices (MS ActiveSync--iPhone, Windows Mobile OS, Palm and Blackberry) </a:t>
            </a:r>
          </a:p>
        </p:txBody>
      </p:sp>
      <p:sp>
        <p:nvSpPr>
          <p:cNvPr id="19458" name="Slide Number Placeholder 5"/>
          <p:cNvSpPr>
            <a:spLocks noGrp="1"/>
          </p:cNvSpPr>
          <p:nvPr>
            <p:ph type="sldNum" sz="quarter" idx="12"/>
          </p:nvPr>
        </p:nvSpPr>
        <p:spPr/>
        <p:txBody>
          <a:bodyPr/>
          <a:lstStyle/>
          <a:p>
            <a:fld id="{A5F189C6-4BB3-4562-A9DD-9830A46EF1A9}"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Timetables Decisions</a:t>
            </a:r>
          </a:p>
        </p:txBody>
      </p:sp>
      <p:sp>
        <p:nvSpPr>
          <p:cNvPr id="20483" name="Content Placeholder 2"/>
          <p:cNvSpPr>
            <a:spLocks noGrp="1"/>
          </p:cNvSpPr>
          <p:nvPr>
            <p:ph idx="1"/>
          </p:nvPr>
        </p:nvSpPr>
        <p:spPr>
          <a:xfrm>
            <a:off x="685800" y="990600"/>
            <a:ext cx="7772400" cy="4419600"/>
          </a:xfrm>
        </p:spPr>
        <p:txBody>
          <a:bodyPr/>
          <a:lstStyle/>
          <a:p>
            <a:pPr>
              <a:buNone/>
            </a:pPr>
            <a:r>
              <a:rPr lang="en-US" dirty="0" smtClean="0"/>
              <a:t>   Plan the overall project (now that you are going forward with Exchange)—</a:t>
            </a:r>
          </a:p>
          <a:p>
            <a:pPr>
              <a:buNone/>
            </a:pPr>
            <a:endParaRPr lang="en-US" dirty="0" smtClean="0"/>
          </a:p>
          <a:p>
            <a:pPr lvl="1"/>
            <a:r>
              <a:rPr lang="en-US" dirty="0" smtClean="0"/>
              <a:t>Decide when you want to go live</a:t>
            </a:r>
          </a:p>
          <a:p>
            <a:pPr lvl="1"/>
            <a:r>
              <a:rPr lang="en-US" dirty="0" smtClean="0"/>
              <a:t>Mailbox/account creation </a:t>
            </a:r>
          </a:p>
          <a:p>
            <a:pPr lvl="1"/>
            <a:r>
              <a:rPr lang="en-US" dirty="0" smtClean="0"/>
              <a:t>Calendar importing</a:t>
            </a:r>
          </a:p>
          <a:p>
            <a:pPr lvl="1"/>
            <a:r>
              <a:rPr lang="en-US" dirty="0" smtClean="0"/>
              <a:t>Testing components</a:t>
            </a:r>
          </a:p>
          <a:p>
            <a:pPr lvl="1"/>
            <a:r>
              <a:rPr lang="en-US" dirty="0" smtClean="0"/>
              <a:t>How long do you keep your old system alive in case things go pear-shaped (DR)?</a:t>
            </a:r>
          </a:p>
        </p:txBody>
      </p:sp>
      <p:sp>
        <p:nvSpPr>
          <p:cNvPr id="20484" name="Slide Number Placeholder 3"/>
          <p:cNvSpPr>
            <a:spLocks noGrp="1"/>
          </p:cNvSpPr>
          <p:nvPr>
            <p:ph type="sldNum" sz="quarter" idx="12"/>
          </p:nvPr>
        </p:nvSpPr>
        <p:spPr/>
        <p:txBody>
          <a:bodyPr/>
          <a:lstStyle/>
          <a:p>
            <a:fld id="{CB9D06AA-AA99-4033-BE81-F2FB7577399B}"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you can’t “Drag and Drop”</a:t>
            </a:r>
            <a:endParaRPr lang="en-US" dirty="0"/>
          </a:p>
        </p:txBody>
      </p:sp>
      <p:sp>
        <p:nvSpPr>
          <p:cNvPr id="4" name="Slide Number Placeholder 3"/>
          <p:cNvSpPr>
            <a:spLocks noGrp="1"/>
          </p:cNvSpPr>
          <p:nvPr>
            <p:ph type="sldNum" sz="quarter" idx="12"/>
          </p:nvPr>
        </p:nvSpPr>
        <p:spPr/>
        <p:txBody>
          <a:bodyPr/>
          <a:lstStyle/>
          <a:p>
            <a:fld id="{19947634-79FA-4F1A-8964-FF9C05F6CF4D}" type="slidenum">
              <a:rPr lang="en-US" smtClean="0"/>
              <a:pPr/>
              <a:t>7</a:t>
            </a:fld>
            <a:endParaRPr lang="en-US" dirty="0"/>
          </a:p>
        </p:txBody>
      </p:sp>
      <p:pic>
        <p:nvPicPr>
          <p:cNvPr id="1026" name="Picture 2" descr="C:\Documents and Settings\Administrator\Local Settings\Temporary Internet Files\Content.IE5\4GTT3YIS\j0436321[1].png"/>
          <p:cNvPicPr>
            <a:picLocks noGrp="1" noChangeAspect="1" noChangeArrowheads="1"/>
          </p:cNvPicPr>
          <p:nvPr>
            <p:ph idx="1"/>
          </p:nvPr>
        </p:nvPicPr>
        <p:blipFill>
          <a:blip r:embed="rId3"/>
          <a:srcRect/>
          <a:stretch>
            <a:fillRect/>
          </a:stretch>
        </p:blipFill>
        <p:spPr bwMode="auto">
          <a:xfrm rot="6959925">
            <a:off x="2057400" y="1447800"/>
            <a:ext cx="4972050" cy="4972050"/>
          </a:xfrm>
          <a:prstGeom prst="rect">
            <a:avLst/>
          </a:prstGeom>
          <a:noFill/>
        </p:spPr>
      </p:pic>
      <p:pic>
        <p:nvPicPr>
          <p:cNvPr id="1031" name="Picture 7" descr="C:\Documents and Settings\Administrator\Local Settings\Temporary Internet Files\Content.IE5\4GTT3YIS\MCj04399430000[1].wmf"/>
          <p:cNvPicPr>
            <a:picLocks noChangeAspect="1" noChangeArrowheads="1"/>
          </p:cNvPicPr>
          <p:nvPr/>
        </p:nvPicPr>
        <p:blipFill>
          <a:blip r:embed="rId4"/>
          <a:srcRect/>
          <a:stretch>
            <a:fillRect/>
          </a:stretch>
        </p:blipFill>
        <p:spPr bwMode="auto">
          <a:xfrm>
            <a:off x="6248400" y="914400"/>
            <a:ext cx="1390650" cy="1822450"/>
          </a:xfrm>
          <a:prstGeom prst="rect">
            <a:avLst/>
          </a:prstGeom>
          <a:noFill/>
        </p:spPr>
      </p:pic>
      <p:pic>
        <p:nvPicPr>
          <p:cNvPr id="1032" name="Picture 8" descr="C:\Documents and Settings\Administrator\Local Settings\Temporary Internet Files\Content.IE5\4GTT3YIS\MCj01994420000[1].wmf"/>
          <p:cNvPicPr>
            <a:picLocks noChangeAspect="1" noChangeArrowheads="1"/>
          </p:cNvPicPr>
          <p:nvPr/>
        </p:nvPicPr>
        <p:blipFill>
          <a:blip r:embed="rId5"/>
          <a:srcRect/>
          <a:stretch>
            <a:fillRect/>
          </a:stretch>
        </p:blipFill>
        <p:spPr bwMode="auto">
          <a:xfrm>
            <a:off x="1219200" y="1371600"/>
            <a:ext cx="1597859" cy="1643062"/>
          </a:xfrm>
          <a:prstGeom prst="rect">
            <a:avLst/>
          </a:prstGeom>
          <a:noFill/>
        </p:spPr>
      </p:pic>
      <p:pic>
        <p:nvPicPr>
          <p:cNvPr id="1034" name="Picture 10" descr="C:\Documents and Settings\Administrator\Local Settings\Temporary Internet Files\Content.IE5\H393MSBT\MCj04369900000[1].wmf"/>
          <p:cNvPicPr>
            <a:picLocks noChangeAspect="1" noChangeArrowheads="1"/>
          </p:cNvPicPr>
          <p:nvPr/>
        </p:nvPicPr>
        <p:blipFill>
          <a:blip r:embed="rId6"/>
          <a:srcRect/>
          <a:stretch>
            <a:fillRect/>
          </a:stretch>
        </p:blipFill>
        <p:spPr bwMode="auto">
          <a:xfrm>
            <a:off x="609600" y="3810000"/>
            <a:ext cx="1419225" cy="1825625"/>
          </a:xfrm>
          <a:prstGeom prst="rect">
            <a:avLst/>
          </a:prstGeom>
          <a:noFill/>
        </p:spPr>
      </p:pic>
      <p:pic>
        <p:nvPicPr>
          <p:cNvPr id="1035" name="Picture 11" descr="C:\Documents and Settings\Administrator\Local Settings\Temporary Internet Files\Content.IE5\4GTT3YIS\MCj04114800000[1].wmf"/>
          <p:cNvPicPr>
            <a:picLocks noChangeAspect="1" noChangeArrowheads="1"/>
          </p:cNvPicPr>
          <p:nvPr/>
        </p:nvPicPr>
        <p:blipFill>
          <a:blip r:embed="rId7"/>
          <a:srcRect/>
          <a:stretch>
            <a:fillRect/>
          </a:stretch>
        </p:blipFill>
        <p:spPr bwMode="auto">
          <a:xfrm>
            <a:off x="6934200" y="4114800"/>
            <a:ext cx="1873250" cy="19875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5"/>
          <p:cNvSpPr>
            <a:spLocks noGrp="1"/>
          </p:cNvSpPr>
          <p:nvPr>
            <p:ph type="sldNum" sz="quarter" idx="12"/>
          </p:nvPr>
        </p:nvSpPr>
        <p:spPr>
          <a:noFill/>
        </p:spPr>
        <p:txBody>
          <a:bodyPr/>
          <a:lstStyle/>
          <a:p>
            <a:fld id="{F8C89934-A175-4601-9E52-EEC9BC7D5FAA}" type="slidenum">
              <a:rPr lang="en-US"/>
              <a:pPr/>
              <a:t>8</a:t>
            </a:fld>
            <a:endParaRPr lang="en-US" dirty="0"/>
          </a:p>
        </p:txBody>
      </p:sp>
      <p:sp>
        <p:nvSpPr>
          <p:cNvPr id="27652" name="Rectangle 2"/>
          <p:cNvSpPr>
            <a:spLocks noGrp="1" noChangeArrowheads="1"/>
          </p:cNvSpPr>
          <p:nvPr>
            <p:ph type="title"/>
          </p:nvPr>
        </p:nvSpPr>
        <p:spPr>
          <a:xfrm>
            <a:off x="685800" y="228600"/>
            <a:ext cx="8458200" cy="1143000"/>
          </a:xfrm>
        </p:spPr>
        <p:txBody>
          <a:bodyPr/>
          <a:lstStyle/>
          <a:p>
            <a:pPr eaLnBrk="1" hangingPunct="1"/>
            <a:r>
              <a:rPr lang="en-US" dirty="0" smtClean="0"/>
              <a:t>Timeline: it takes longer than you think!</a:t>
            </a:r>
            <a:br>
              <a:rPr lang="en-US" dirty="0" smtClean="0"/>
            </a:br>
            <a:endParaRPr lang="en-US" dirty="0" smtClean="0"/>
          </a:p>
        </p:txBody>
      </p:sp>
      <p:pic>
        <p:nvPicPr>
          <p:cNvPr id="7" name="Picture 2"/>
          <p:cNvPicPr>
            <a:picLocks noChangeAspect="1" noChangeArrowheads="1"/>
          </p:cNvPicPr>
          <p:nvPr/>
        </p:nvPicPr>
        <p:blipFill>
          <a:blip r:embed="rId3"/>
          <a:srcRect r="1578" b="56571"/>
          <a:stretch>
            <a:fillRect/>
          </a:stretch>
        </p:blipFill>
        <p:spPr bwMode="auto">
          <a:xfrm>
            <a:off x="304800" y="1447800"/>
            <a:ext cx="8670758" cy="35814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CB51F694-C3ED-49EE-99BD-A4B3B59BD6E6}" type="slidenum">
              <a:rPr lang="en-US"/>
              <a:pPr/>
              <a:t>9</a:t>
            </a:fld>
            <a:endParaRPr lang="en-US" dirty="0"/>
          </a:p>
        </p:txBody>
      </p:sp>
      <p:sp>
        <p:nvSpPr>
          <p:cNvPr id="21507" name="Rectangle 2"/>
          <p:cNvSpPr>
            <a:spLocks noGrp="1" noChangeArrowheads="1"/>
          </p:cNvSpPr>
          <p:nvPr>
            <p:ph type="title"/>
          </p:nvPr>
        </p:nvSpPr>
        <p:spPr/>
        <p:txBody>
          <a:bodyPr/>
          <a:lstStyle/>
          <a:p>
            <a:pPr eaLnBrk="1" hangingPunct="1"/>
            <a:r>
              <a:rPr lang="en-US" dirty="0" smtClean="0"/>
              <a:t>What were our choices?</a:t>
            </a:r>
          </a:p>
        </p:txBody>
      </p:sp>
      <p:graphicFrame>
        <p:nvGraphicFramePr>
          <p:cNvPr id="12552" name="Group 264"/>
          <p:cNvGraphicFramePr>
            <a:graphicFrameLocks noGrp="1"/>
          </p:cNvGraphicFramePr>
          <p:nvPr>
            <p:ph idx="1"/>
          </p:nvPr>
        </p:nvGraphicFramePr>
        <p:xfrm>
          <a:off x="838200" y="914400"/>
          <a:ext cx="7772400" cy="5435600"/>
        </p:xfrm>
        <a:graphic>
          <a:graphicData uri="http://schemas.openxmlformats.org/drawingml/2006/table">
            <a:tbl>
              <a:tblPr/>
              <a:tblGrid>
                <a:gridCol w="1905000"/>
                <a:gridCol w="2286000"/>
                <a:gridCol w="3581400"/>
              </a:tblGrid>
              <a:tr h="361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ahoma" pitchFamily="-107" charset="0"/>
                          <a:ea typeface="ＭＳ Ｐゴシック" pitchFamily="-107" charset="-128"/>
                        </a:rPr>
                        <a:t>Choice</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ahoma" pitchFamily="-107" charset="0"/>
                          <a:ea typeface="ＭＳ Ｐゴシック" pitchFamily="-107" charset="-128"/>
                        </a:rPr>
                        <a:t>Pros</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ahoma" pitchFamily="-107" charset="0"/>
                          <a:ea typeface="ＭＳ Ｐゴシック" pitchFamily="-107" charset="-128"/>
                        </a:rPr>
                        <a:t>Cons</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Cold Turkey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No Cost!</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Huge impact on users</a:t>
                      </a:r>
                    </a:p>
                    <a:p>
                      <a:pPr marL="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No resource bookings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Synch calendars w/ handhelds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Low cost</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Takes a long time</a:t>
                      </a:r>
                    </a:p>
                    <a:p>
                      <a:pPr marL="17145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Lose live aspects &amp; recurrence of meetings</a:t>
                      </a:r>
                    </a:p>
                    <a:p>
                      <a:pPr marL="17145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No resource bookings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Do it ourselves</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Low direct cost</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Limited programming resources &amp; R&amp;D time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CalMover;</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Intellisynch</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Experienced moving email</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Can’t read MM database accurately;</a:t>
                      </a:r>
                    </a:p>
                    <a:p>
                      <a:pPr marL="17145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Charged every time they read the MM database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Sumatra</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Experienced moving calendars</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171450" marR="0" lvl="0" indent="-171450" algn="l" defTabSz="914400" rtl="0" eaLnBrk="1" fontAlgn="base" latinLnBrk="0" hangingPunct="1">
                        <a:lnSpc>
                          <a:spcPct val="100000"/>
                        </a:lnSpc>
                        <a:spcBef>
                          <a:spcPct val="2000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ahoma" pitchFamily="-107" charset="0"/>
                          <a:ea typeface="ＭＳ Ｐゴシック" pitchFamily="-107" charset="-128"/>
                        </a:rPr>
                        <a:t>Cost</a:t>
                      </a: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sld>
</file>

<file path=ppt/theme/theme1.xml><?xml version="1.0" encoding="utf-8"?>
<a:theme xmlns:a="http://schemas.openxmlformats.org/drawingml/2006/main" name="rg_template">
  <a:themeElements>
    <a:clrScheme name="r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g_template">
      <a:majorFont>
        <a:latin typeface="Tahoma"/>
        <a:ea typeface="ＭＳ Ｐゴシック"/>
        <a:cs typeface="ＭＳ Ｐゴシック"/>
      </a:majorFont>
      <a:minorFont>
        <a:latin typeface="Tahom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cene3d>
          <a:camera prst="legacyObliqueTopRight"/>
          <a:lightRig rig="legacyFlat2" dir="t"/>
        </a:scene3d>
        <a:sp3d extrusionH="887400" prstMaterial="legacyMatte">
          <a:bevelT w="13500" h="13500" prst="angle"/>
          <a:bevelB w="13500" h="13500" prst="angle"/>
          <a:extrusionClr>
            <a:srgbClr val="009900"/>
          </a:extrusionClr>
        </a:sp3d>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7" charset="0"/>
            <a:ea typeface="ＭＳ Ｐゴシック" pitchFamily="-107" charset="-128"/>
            <a:cs typeface="ＭＳ Ｐゴシック" pitchFamily="-107" charset="-128"/>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cene3d>
          <a:camera prst="legacyObliqueTopRight"/>
          <a:lightRig rig="legacyFlat2" dir="t"/>
        </a:scene3d>
        <a:sp3d extrusionH="887400" prstMaterial="legacyMatte">
          <a:bevelT w="13500" h="13500" prst="angle"/>
          <a:bevelB w="13500" h="13500" prst="angle"/>
          <a:extrusionClr>
            <a:srgbClr val="009900"/>
          </a:extrusionClr>
        </a:sp3d>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7" charset="0"/>
            <a:ea typeface="ＭＳ Ｐゴシック" pitchFamily="-107" charset="-128"/>
            <a:cs typeface="ＭＳ Ｐゴシック" pitchFamily="-107" charset="-128"/>
          </a:defRPr>
        </a:defPPr>
      </a:lstStyle>
    </a:lnDef>
  </a:objectDefaults>
  <a:extraClrSchemeLst>
    <a:extraClrScheme>
      <a:clrScheme name="rg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g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g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g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g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g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g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g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g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g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g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g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Sumatra</Template>
  <TotalTime>2082</TotalTime>
  <Words>983</Words>
  <Application>Microsoft Office PowerPoint</Application>
  <PresentationFormat>On-screen Show (4:3)</PresentationFormat>
  <Paragraphs>203</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rg_template</vt:lpstr>
      <vt:lpstr>Moving to Exchange?    Avoid some of the pain in the calendaring migration  NERCOMP 2009 </vt:lpstr>
      <vt:lpstr>Agenda</vt:lpstr>
      <vt:lpstr>Migration is a lot like a plane flight: The tough parts are take-off and landing  </vt:lpstr>
      <vt:lpstr>Business Objectives</vt:lpstr>
      <vt:lpstr>Business Objectives (cont’)</vt:lpstr>
      <vt:lpstr>Timetables Decisions</vt:lpstr>
      <vt:lpstr>Why you can’t “Drag and Drop”</vt:lpstr>
      <vt:lpstr>Timeline: it takes longer than you think! </vt:lpstr>
      <vt:lpstr>What were our choices?</vt:lpstr>
      <vt:lpstr>Initial Project Hurdles</vt:lpstr>
      <vt:lpstr>Your Data: Your Responsibility</vt:lpstr>
      <vt:lpstr>We picked Sumatra’s solution…</vt:lpstr>
      <vt:lpstr>How does the Sumatra solution work?</vt:lpstr>
      <vt:lpstr>Go-live: a well-rehearsed event </vt:lpstr>
      <vt:lpstr>Calendar conversion is easy (And Murphy is an optimist)</vt:lpstr>
      <vt:lpstr>Key business decisions made during the process</vt:lpstr>
      <vt:lpstr>Keep your users from whining</vt:lpstr>
      <vt:lpstr>What we liked about Sumatra</vt:lpstr>
      <vt:lpstr>Best practices / Looking back…..</vt:lpstr>
      <vt:lpstr>Final thoughts</vt:lpstr>
      <vt:lpstr>Contact Us:</vt:lpstr>
    </vt:vector>
  </TitlesOfParts>
  <Company>Sumatra Development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Migrating Calendar Data into Exchange</dc:title>
  <dc:subject>NERCOMP 2009 - Creative Intersections, Wise Collaborations, &amp; Sustainable Technology, March 9-11, 2009 (NC09)</dc:subject>
  <dc:creator>Russell V. Iuliano, Sumatra Development and David V. Spiars, Wesleyan University</dc:creator>
  <cp:lastModifiedBy>Russell V. Iuliano</cp:lastModifiedBy>
  <cp:revision>53</cp:revision>
  <dcterms:created xsi:type="dcterms:W3CDTF">2008-10-03T14:31:49Z</dcterms:created>
  <dcterms:modified xsi:type="dcterms:W3CDTF">2009-03-12T15:18:13Z</dcterms:modified>
  <cp:category>NERCOMP 2009 Presentation </cp:category>
  <cp:contentStatus>Final</cp:contentStatus>
</cp:coreProperties>
</file>