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8" r:id="rId2"/>
    <p:sldMasterId id="2147483709" r:id="rId3"/>
  </p:sldMasterIdLst>
  <p:notesMasterIdLst>
    <p:notesMasterId r:id="rId18"/>
  </p:notesMasterIdLst>
  <p:handoutMasterIdLst>
    <p:handoutMasterId r:id="rId19"/>
  </p:handoutMasterIdLst>
  <p:sldIdLst>
    <p:sldId id="271" r:id="rId4"/>
    <p:sldId id="272" r:id="rId5"/>
    <p:sldId id="273" r:id="rId6"/>
    <p:sldId id="274" r:id="rId7"/>
    <p:sldId id="275" r:id="rId8"/>
    <p:sldId id="276" r:id="rId9"/>
    <p:sldId id="277" r:id="rId10"/>
    <p:sldId id="283" r:id="rId11"/>
    <p:sldId id="278" r:id="rId12"/>
    <p:sldId id="279" r:id="rId13"/>
    <p:sldId id="280" r:id="rId14"/>
    <p:sldId id="281" r:id="rId15"/>
    <p:sldId id="284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430"/>
    <a:srgbClr val="EFBB29"/>
    <a:srgbClr val="F1A433"/>
    <a:srgbClr val="DDBF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F99AA-6296-4169-BA71-95F4AC6081E5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C913-B0AB-4C73-BEC2-D4753BF51E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338AB-ECED-4418-80AF-B66BA51959B4}" type="datetimeFigureOut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DB486-1071-4986-A9D8-86D1D4C19B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6556 users total.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486-1071-4986-A9D8-86D1D4C19B3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wanted to be on the</a:t>
            </a:r>
            <a:r>
              <a:rPr lang="en-US" baseline="0" dirty="0" smtClean="0"/>
              <a:t> same if not incredibly similar system to students.</a:t>
            </a:r>
          </a:p>
          <a:p>
            <a:r>
              <a:rPr lang="en-US" baseline="0" dirty="0" err="1" smtClean="0"/>
              <a:t>Iplanet</a:t>
            </a:r>
            <a:r>
              <a:rPr lang="en-US" baseline="0" dirty="0" smtClean="0"/>
              <a:t> through </a:t>
            </a:r>
            <a:r>
              <a:rPr lang="en-US" baseline="0" dirty="0" err="1" smtClean="0"/>
              <a:t>Luminis</a:t>
            </a:r>
            <a:r>
              <a:rPr lang="en-US" baseline="0" dirty="0" smtClean="0"/>
              <a:t>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486-1071-4986-A9D8-86D1D4C19B3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-POP</a:t>
            </a:r>
            <a:r>
              <a:rPr lang="en-US" baseline="0" dirty="0" smtClean="0"/>
              <a:t>/IMAP support along with Exchange.  </a:t>
            </a:r>
          </a:p>
          <a:p>
            <a:r>
              <a:rPr lang="en-US" baseline="0" dirty="0" smtClean="0"/>
              <a:t>-OWA look and Feel</a:t>
            </a:r>
          </a:p>
          <a:p>
            <a:r>
              <a:rPr lang="en-US" baseline="0" dirty="0" smtClean="0"/>
              <a:t>-Works with outlook mobile and </a:t>
            </a:r>
            <a:r>
              <a:rPr lang="en-US" baseline="0" dirty="0" err="1" smtClean="0"/>
              <a:t>Iphone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486-1071-4986-A9D8-86D1D4C19B3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r>
              <a:rPr lang="en-US" baseline="0" dirty="0" smtClean="0"/>
              <a:t> GB storage</a:t>
            </a:r>
          </a:p>
          <a:p>
            <a:r>
              <a:rPr lang="en-US" baseline="0" dirty="0" smtClean="0"/>
              <a:t>20 MB message limit</a:t>
            </a:r>
          </a:p>
          <a:p>
            <a:r>
              <a:rPr lang="en-US" baseline="0" dirty="0" smtClean="0"/>
              <a:t>Can be integrated with ILM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486-1071-4986-A9D8-86D1D4C19B3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Alumni and Emeriti</a:t>
            </a:r>
            <a:r>
              <a:rPr lang="en-US" baseline="0" dirty="0" smtClean="0"/>
              <a:t> moved to this system.  Alumni.framingham.edu and </a:t>
            </a:r>
            <a:r>
              <a:rPr lang="en-US" baseline="0" dirty="0" smtClean="0"/>
              <a:t>Emeriti.framingham.edu</a:t>
            </a:r>
          </a:p>
          <a:p>
            <a:r>
              <a:rPr lang="en-US" baseline="0" dirty="0" smtClean="0"/>
              <a:t>College e-mail was underutilized so it was decided that student e-mail would be the official means of communications from the college.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486-1071-4986-A9D8-86D1D4C19B3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Iplanet</a:t>
            </a:r>
            <a:r>
              <a:rPr lang="en-US" dirty="0" smtClean="0"/>
              <a:t> outdated, not supported.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486-1071-4986-A9D8-86D1D4C19B3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month pilot</a:t>
            </a:r>
          </a:p>
          <a:p>
            <a:r>
              <a:rPr lang="en-US" dirty="0" smtClean="0"/>
              <a:t>8 month rollout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486-1071-4986-A9D8-86D1D4C19B3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Turned into 5 weeks.</a:t>
            </a:r>
          </a:p>
          <a:p>
            <a:r>
              <a:rPr lang="en-US" dirty="0" smtClean="0"/>
              <a:t>Marketed</a:t>
            </a:r>
            <a:r>
              <a:rPr lang="en-US" baseline="0" dirty="0" smtClean="0"/>
              <a:t> it as “invite only”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486-1071-4986-A9D8-86D1D4C19B3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66E8-9E68-4EE6-B3FD-41AE93C9C656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66E8-9E68-4EE6-B3FD-41AE93C9C656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37D9-BBDA-4D96-83C9-4590A325F0F9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3200400" y="762000"/>
            <a:ext cx="5943600" cy="685800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en-US" dirty="0" smtClean="0"/>
              <a:t>Insert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906713"/>
            <a:ext cx="7656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5279-01DD-41C8-82B3-5156A27A4305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1066800" y="0"/>
            <a:ext cx="80772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4724400"/>
            <a:ext cx="81534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066800" y="0"/>
            <a:ext cx="80772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B804-B3B1-495D-A773-E0EBDB13DA80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3886200" cy="6508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599" y="1524000"/>
            <a:ext cx="40386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76D8-02C9-4F01-B91C-B0B287BECB4E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990600"/>
            <a:ext cx="52578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FAF-D304-4EC3-B97A-B3BF53BF46A7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524000"/>
            <a:ext cx="5486400" cy="3276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3340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9B35-FDE5-47D5-836A-E8794859075B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82B-206B-445F-894B-6413F130336D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EA82B-206B-445F-894B-6413F130336D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66E8-9E68-4EE6-B3FD-41AE93C9C656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37D9-BBDA-4D96-83C9-4590A325F0F9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3200400" y="762000"/>
            <a:ext cx="5943600" cy="685800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en-US" dirty="0" smtClean="0"/>
              <a:t>Insert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906713"/>
            <a:ext cx="7656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5279-01DD-41C8-82B3-5156A27A4305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1066800" y="0"/>
            <a:ext cx="80772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4724400"/>
            <a:ext cx="81534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066800" y="0"/>
            <a:ext cx="80772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B804-B3B1-495D-A773-E0EBDB13DA80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3886200" cy="6508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599" y="1524000"/>
            <a:ext cx="40386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76D8-02C9-4F01-B91C-B0B287BECB4E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990600"/>
            <a:ext cx="52578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FAF-D304-4EC3-B97A-B3BF53BF46A7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524000"/>
            <a:ext cx="5486400" cy="3276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3340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9B35-FDE5-47D5-836A-E8794859075B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82B-206B-445F-894B-6413F130336D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EA82B-206B-445F-894B-6413F130336D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37D9-BBDA-4D96-83C9-4590A325F0F9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3200400" y="762000"/>
            <a:ext cx="5943600" cy="685800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en-US" dirty="0" smtClean="0"/>
              <a:t>Insert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906713"/>
            <a:ext cx="7656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5279-01DD-41C8-82B3-5156A27A4305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066800" y="0"/>
            <a:ext cx="80772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4724400"/>
            <a:ext cx="8153400" cy="1295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B804-B3B1-495D-A773-E0EBDB13DA80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3886200" cy="6508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599" y="1524000"/>
            <a:ext cx="40386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76D8-02C9-4F01-B91C-B0B287BECB4E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990600"/>
            <a:ext cx="52578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FAF-D304-4EC3-B97A-B3BF53BF46A7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524000"/>
            <a:ext cx="5486400" cy="3276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3340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9B35-FDE5-47D5-836A-E8794859075B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82B-206B-445F-894B-6413F130336D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924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A82B-206B-445F-894B-6413F130336D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24000"/>
            <a:ext cx="9144000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524000"/>
            <a:ext cx="762000" cy="4800600"/>
          </a:xfrm>
          <a:prstGeom prst="rect">
            <a:avLst/>
          </a:prstGeom>
          <a:solidFill>
            <a:srgbClr val="FBB4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152400"/>
            <a:ext cx="4495800" cy="11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  <p:sldLayoutId id="2147483696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inio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924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A82B-206B-445F-894B-6413F130336D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524000"/>
            <a:ext cx="9144000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524000"/>
            <a:ext cx="762000" cy="4800600"/>
          </a:xfrm>
          <a:prstGeom prst="rect">
            <a:avLst/>
          </a:prstGeom>
          <a:solidFill>
            <a:srgbClr val="FBB4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152400"/>
            <a:ext cx="4495800" cy="11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0" y="1524000"/>
            <a:ext cx="9144000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524000"/>
            <a:ext cx="762000" cy="4800600"/>
          </a:xfrm>
          <a:prstGeom prst="rect">
            <a:avLst/>
          </a:prstGeom>
          <a:solidFill>
            <a:srgbClr val="FBB4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152400"/>
            <a:ext cx="4495800" cy="11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inio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924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A82B-206B-445F-894B-6413F130336D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438C-EE8E-4C52-A83B-853BE8FC87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524000"/>
            <a:ext cx="9144000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524000"/>
            <a:ext cx="762000" cy="4800600"/>
          </a:xfrm>
          <a:prstGeom prst="rect">
            <a:avLst/>
          </a:prstGeom>
          <a:solidFill>
            <a:srgbClr val="FBB4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152400"/>
            <a:ext cx="4495800" cy="11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0" y="1524000"/>
            <a:ext cx="9144000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524000"/>
            <a:ext cx="762000" cy="4800600"/>
          </a:xfrm>
          <a:prstGeom prst="rect">
            <a:avLst/>
          </a:prstGeom>
          <a:solidFill>
            <a:srgbClr val="FBB4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152400"/>
            <a:ext cx="4495800" cy="11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inio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4876800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FSC’s e-mail migration:  </a:t>
            </a:r>
            <a:r>
              <a:rPr lang="en-US" sz="4800" dirty="0" err="1" smtClean="0"/>
              <a:t>Iplanet</a:t>
            </a:r>
            <a:r>
              <a:rPr lang="en-US" sz="4800" dirty="0" smtClean="0"/>
              <a:t> to </a:t>
            </a:r>
            <a:r>
              <a:rPr lang="en-US" sz="4800" dirty="0" err="1" smtClean="0"/>
              <a:t>Exchangelabs</a:t>
            </a:r>
            <a:r>
              <a:rPr lang="en-US" sz="4800" dirty="0" smtClean="0"/>
              <a:t> </a:t>
            </a:r>
            <a:r>
              <a:rPr lang="en-US" sz="2000" dirty="0" smtClean="0"/>
              <a:t>(students)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Iplanet</a:t>
            </a:r>
            <a:r>
              <a:rPr lang="en-US" sz="4800" dirty="0" smtClean="0"/>
              <a:t> to Exchange </a:t>
            </a:r>
            <a:r>
              <a:rPr lang="en-US" sz="2000" dirty="0" smtClean="0"/>
              <a:t>(faculty/staff)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000" dirty="0" smtClean="0"/>
              <a:t>Corey Hobbs</a:t>
            </a:r>
            <a:br>
              <a:rPr lang="en-US" sz="2000" dirty="0" smtClean="0"/>
            </a:br>
            <a:r>
              <a:rPr lang="en-US" sz="2000" dirty="0" smtClean="0"/>
              <a:t>Helpdesk Manager</a:t>
            </a:r>
            <a:br>
              <a:rPr lang="en-US" sz="2000" dirty="0" smtClean="0"/>
            </a:br>
            <a:r>
              <a:rPr lang="en-US" sz="2000" dirty="0" smtClean="0"/>
              <a:t>Framingham State College</a:t>
            </a:r>
            <a:br>
              <a:rPr lang="en-US" sz="2000" dirty="0" smtClean="0"/>
            </a:br>
            <a:r>
              <a:rPr lang="en-US" sz="2000" dirty="0" err="1" smtClean="0"/>
              <a:t>Nercomp</a:t>
            </a:r>
            <a:r>
              <a:rPr lang="en-US" sz="2000" dirty="0" smtClean="0"/>
              <a:t> Conference 2009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600200"/>
            <a:ext cx="8382000" cy="472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Minion Pro" pitchFamily="18" charset="0"/>
                <a:ea typeface="+mj-ea"/>
                <a:cs typeface="+mj-cs"/>
              </a:rPr>
              <a:t>Faculty/Staff migration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Off-site hosting not an option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Faculty would like to have a system similar if not the same as students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Increasing need for more advanced features including but not limited to calendaring, scheduling and better web interface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Need to move off our current system within a time limit.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Domain change from “@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frc.mass.edu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” to “@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framingham.edu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1676400"/>
          <a:ext cx="7772400" cy="4885468"/>
        </p:xfrm>
        <a:graphic>
          <a:graphicData uri="http://schemas.openxmlformats.org/presentationml/2006/ole">
            <p:oleObj spid="_x0000_s1027" name="Document" r:id="rId4" imgW="8874010" imgH="628909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600200"/>
            <a:ext cx="8382000" cy="472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Minion Pro" pitchFamily="18" charset="0"/>
                <a:ea typeface="+mj-ea"/>
                <a:cs typeface="+mj-cs"/>
              </a:rPr>
              <a:t>What actually happened…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Administration wanted project completed in 5 weeks after pilot.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Pilot went from 3 months to 2 weeks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Pilot participants were awarded the title of “migration leader” and asked to assist users in their buildings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latin typeface="Minion Pro" pitchFamily="18" charset="0"/>
                <a:ea typeface="+mj-ea"/>
                <a:cs typeface="+mj-cs"/>
              </a:rPr>
              <a:t>Due to lack of available IT staff , faculty and staff were asked to migrate themselves.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600200"/>
            <a:ext cx="8382000" cy="472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Minion Pro" pitchFamily="18" charset="0"/>
                <a:ea typeface="+mj-ea"/>
                <a:cs typeface="+mj-cs"/>
              </a:rPr>
              <a:t>Marketing Strategy</a:t>
            </a:r>
            <a:endParaRPr lang="en-US" sz="4800" dirty="0" smtClean="0">
              <a:latin typeface="Mini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Pilot group membership was by “invite only”.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Discussed rollout and benefits with administration, faculty and staff and distributed information on a weekly basis.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latin typeface="Minion Pro" pitchFamily="18" charset="0"/>
                <a:ea typeface="+mj-ea"/>
                <a:cs typeface="+mj-cs"/>
              </a:rPr>
              <a:t>Paired a department lead (pilot member) with an IT employee to migrate users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ITS held many e-mail classes, provided training and migrations documents, and onsite assistance.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600200"/>
            <a:ext cx="8382000" cy="472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Minion Pro" pitchFamily="18" charset="0"/>
                <a:ea typeface="+mj-ea"/>
                <a:cs typeface="+mj-cs"/>
              </a:rPr>
              <a:t>How it all turned out: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Student e-mail migrated successfully, and forwarding ended in October.  Student reception to the new system has been incredibly positive.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Faculty and Staff were migrated by December 31</a:t>
            </a:r>
            <a:r>
              <a:rPr lang="en-US" sz="2800" baseline="30000" dirty="0" smtClean="0">
                <a:latin typeface="Minion Pro" pitchFamily="18" charset="0"/>
                <a:ea typeface="+mj-ea"/>
                <a:cs typeface="+mj-cs"/>
              </a:rPr>
              <a:t>st</a:t>
            </a: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 2008, with forwarding continuing until June.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Plans to have student e-mail system used for alumni and emeriti email accounts.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990600"/>
            <a:ext cx="7772400" cy="495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About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 Framingham State College: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Minion Pro" pitchFamily="18" charset="0"/>
                <a:ea typeface="+mj-ea"/>
                <a:cs typeface="+mj-cs"/>
              </a:rPr>
              <a:t>253 faculty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217 Staff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Minion Pro" pitchFamily="18" charset="0"/>
                <a:ea typeface="+mj-ea"/>
                <a:cs typeface="+mj-cs"/>
              </a:rPr>
              <a:t>3,962 undergraduate students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2,124 graduate students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990600"/>
            <a:ext cx="7772400" cy="518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 smtClean="0">
              <a:latin typeface="Minion Pro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Reasons to move to new e-mail: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Hosted email solution wasn’t going to be supported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Considerable monetary increases projected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Old version of mail client and server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Users unhappy with lack of advanced features (calendaring, address book issues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, 10MB/100MB limit,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etc)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Change of domain name desirable </a:t>
            </a:r>
          </a:p>
          <a:p>
            <a:pPr lvl="1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(from stumail.frc.mass.edu and .</a:t>
            </a:r>
            <a:r>
              <a:rPr lang="en-US" sz="2800" dirty="0" err="1" smtClean="0">
                <a:latin typeface="Minion Pro" pitchFamily="18" charset="0"/>
                <a:ea typeface="+mj-ea"/>
                <a:cs typeface="+mj-cs"/>
              </a:rPr>
              <a:t>frc.mass.edu</a:t>
            </a: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Iplane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7724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676400"/>
            <a:ext cx="7772400" cy="2590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>
              <a:latin typeface="Minion Pro" pitchFamily="18" charset="0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990600"/>
            <a:ext cx="7772400" cy="518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</a:br>
            <a:r>
              <a:rPr lang="en-US" sz="4800" noProof="0" dirty="0" smtClean="0">
                <a:latin typeface="Minion Pro" pitchFamily="18" charset="0"/>
                <a:ea typeface="+mj-ea"/>
                <a:cs typeface="+mj-cs"/>
              </a:rPr>
              <a:t>E-mail system options: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 smtClean="0">
                <a:latin typeface="Minion Pro" pitchFamily="18" charset="0"/>
                <a:ea typeface="+mj-ea"/>
                <a:cs typeface="+mj-cs"/>
              </a:rPr>
              <a:t>On site hosted solution </a:t>
            </a:r>
          </a:p>
          <a:p>
            <a:pPr lvl="1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4000" dirty="0" smtClean="0">
                <a:latin typeface="Minion Pro" pitchFamily="18" charset="0"/>
                <a:ea typeface="+mj-ea"/>
                <a:cs typeface="+mj-cs"/>
              </a:rPr>
              <a:t>Exchange</a:t>
            </a:r>
          </a:p>
          <a:p>
            <a:pPr lvl="1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4000" dirty="0" err="1" smtClean="0">
                <a:latin typeface="Minion Pro" pitchFamily="18" charset="0"/>
                <a:ea typeface="+mj-ea"/>
                <a:cs typeface="+mj-cs"/>
              </a:rPr>
              <a:t>Iplanet</a:t>
            </a:r>
            <a:endParaRPr lang="en-US" sz="4000" dirty="0" smtClean="0">
              <a:latin typeface="Mini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 smtClean="0">
                <a:latin typeface="Minion Pro" pitchFamily="18" charset="0"/>
                <a:ea typeface="+mj-ea"/>
                <a:cs typeface="+mj-cs"/>
              </a:rPr>
              <a:t>External company</a:t>
            </a:r>
          </a:p>
          <a:p>
            <a:pPr lvl="1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4000" dirty="0" smtClean="0">
                <a:latin typeface="Minion Pro" pitchFamily="18" charset="0"/>
                <a:ea typeface="+mj-ea"/>
                <a:cs typeface="+mj-cs"/>
              </a:rPr>
              <a:t>Microsoft “</a:t>
            </a:r>
            <a:r>
              <a:rPr lang="en-US" sz="4000" dirty="0" err="1" smtClean="0">
                <a:latin typeface="Minion Pro" pitchFamily="18" charset="0"/>
                <a:ea typeface="+mj-ea"/>
                <a:cs typeface="+mj-cs"/>
              </a:rPr>
              <a:t>Live@Edu</a:t>
            </a:r>
            <a:r>
              <a:rPr lang="en-US" sz="4000" dirty="0" smtClean="0">
                <a:latin typeface="Minion Pro" pitchFamily="18" charset="0"/>
                <a:ea typeface="+mj-ea"/>
                <a:cs typeface="+mj-cs"/>
              </a:rPr>
              <a:t>”</a:t>
            </a:r>
          </a:p>
          <a:p>
            <a:pPr lvl="1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4000" dirty="0" smtClean="0">
                <a:latin typeface="Minion Pro" pitchFamily="18" charset="0"/>
                <a:ea typeface="+mj-ea"/>
                <a:cs typeface="+mj-cs"/>
              </a:rPr>
              <a:t>Google </a:t>
            </a:r>
            <a:r>
              <a:rPr lang="en-US" sz="4000" dirty="0" smtClean="0">
                <a:latin typeface="Minion Pro" pitchFamily="18" charset="0"/>
                <a:ea typeface="+mj-ea"/>
                <a:cs typeface="+mj-cs"/>
              </a:rPr>
              <a:t>Mail</a:t>
            </a:r>
            <a:endParaRPr lang="en-US" sz="4000" dirty="0" smtClean="0">
              <a:latin typeface="Minion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990600"/>
            <a:ext cx="7772400" cy="518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</a:br>
            <a:r>
              <a:rPr lang="en-US" sz="4800" dirty="0" smtClean="0">
                <a:latin typeface="Minion Pro" pitchFamily="18" charset="0"/>
                <a:ea typeface="+mj-ea"/>
                <a:cs typeface="+mj-cs"/>
              </a:rPr>
              <a:t>Microsoft “</a:t>
            </a:r>
            <a:r>
              <a:rPr lang="en-US" sz="4800" dirty="0" err="1" smtClean="0">
                <a:latin typeface="Minion Pro" pitchFamily="18" charset="0"/>
                <a:ea typeface="+mj-ea"/>
                <a:cs typeface="+mj-cs"/>
              </a:rPr>
              <a:t>Live@Edu</a:t>
            </a:r>
            <a:r>
              <a:rPr lang="en-US" sz="4800" dirty="0" smtClean="0">
                <a:latin typeface="Minion Pro" pitchFamily="18" charset="0"/>
                <a:ea typeface="+mj-ea"/>
                <a:cs typeface="+mj-cs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 smtClean="0">
                <a:latin typeface="Minion Pro" pitchFamily="18" charset="0"/>
                <a:ea typeface="+mj-ea"/>
                <a:cs typeface="+mj-cs"/>
              </a:rPr>
              <a:t>Hosted Hotmail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 smtClean="0">
                <a:latin typeface="Minion Pro" pitchFamily="18" charset="0"/>
                <a:ea typeface="+mj-ea"/>
                <a:cs typeface="+mj-cs"/>
              </a:rPr>
              <a:t>“Exchange Labs”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 smtClean="0">
                <a:latin typeface="Minion Pro" pitchFamily="18" charset="0"/>
                <a:ea typeface="+mj-ea"/>
                <a:cs typeface="+mj-cs"/>
              </a:rPr>
              <a:t>	</a:t>
            </a: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Both offer: 10GB storage, unlimited user accounts, spam filtering, AV scanning, 10GB “sky drive”, and also free!!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Difference is the look and feel </a:t>
            </a: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of product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524000"/>
            <a:ext cx="8382000" cy="472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Minion Pro" pitchFamily="18" charset="0"/>
                <a:ea typeface="+mj-ea"/>
                <a:cs typeface="+mj-cs"/>
              </a:rPr>
              <a:t>Exchange Labs product selected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Minion Pro" pitchFamily="18" charset="0"/>
                <a:ea typeface="+mj-ea"/>
                <a:cs typeface="+mj-cs"/>
              </a:rPr>
              <a:t>Pros: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Provides look that students will use in the workplace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Will look similar to what faculty and staff use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Considerable amount of storage provided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Changed domain from “stumail.frc.mass.edu” to “student.framingham.edu”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Minion Pro" pitchFamily="18" charset="0"/>
                <a:ea typeface="+mj-ea"/>
                <a:cs typeface="+mj-cs"/>
              </a:rPr>
              <a:t>Cons: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No customization of login page.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School branding options are limited.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Minion Pro" pitchFamily="18" charset="0"/>
                <a:ea typeface="+mj-ea"/>
                <a:cs typeface="+mj-cs"/>
              </a:rPr>
              <a:t>No support for faculty/staff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exchangela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848600" cy="45987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AE48-077B-4A91-A264-577DF7CC3438}" type="datetime1">
              <a:rPr lang="en-US" smtClean="0"/>
              <a:pPr/>
              <a:t>3/9/2009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Student Email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438C-EE8E-4C52-A83B-853BE8FC87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600200"/>
            <a:ext cx="8382000" cy="472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Minion Pro" pitchFamily="18" charset="0"/>
                <a:ea typeface="+mj-ea"/>
                <a:cs typeface="+mj-cs"/>
              </a:rPr>
              <a:t>Migration Strategy and Rollout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latin typeface="Minion Pro" pitchFamily="18" charset="0"/>
                <a:ea typeface="+mj-ea"/>
                <a:cs typeface="+mj-cs"/>
              </a:rPr>
              <a:t>Students informed of move in May 2008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latin typeface="Minion Pro" pitchFamily="18" charset="0"/>
                <a:ea typeface="+mj-ea"/>
                <a:cs typeface="+mj-cs"/>
              </a:rPr>
              <a:t>New system became available late June 2008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Students given option to forward old e-mail to the new address, however no other data migration occurred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Minion Pro" pitchFamily="18" charset="0"/>
                <a:ea typeface="+mj-ea"/>
                <a:cs typeface="+mj-cs"/>
              </a:rPr>
              <a:t>Training documentation posted on college ITS website and student portal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" pitchFamily="18" charset="0"/>
                <a:ea typeface="+mj-ea"/>
                <a:cs typeface="+mj-cs"/>
              </a:rPr>
              <a:t>Mail forwarded to new accounts for a period of five months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ion Pr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SC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SC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SC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593</Words>
  <Application>Microsoft Office PowerPoint</Application>
  <PresentationFormat>On-screen Show (4:3)</PresentationFormat>
  <Paragraphs>131</Paragraphs>
  <Slides>14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FSC</vt:lpstr>
      <vt:lpstr>FSCtheme</vt:lpstr>
      <vt:lpstr>1_FSCtheme</vt:lpstr>
      <vt:lpstr>Document</vt:lpstr>
      <vt:lpstr> FSC’s e-mail migration:  Iplanet to Exchangelabs (students) Iplanet to Exchange (faculty/staff)  Corey Hobbs Helpdesk Manager Framingham State College Nercomp Conference 2009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fsc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lincoln</dc:creator>
  <cp:lastModifiedBy>Corey Hobbs</cp:lastModifiedBy>
  <cp:revision>109</cp:revision>
  <dcterms:created xsi:type="dcterms:W3CDTF">2008-04-23T22:46:48Z</dcterms:created>
  <dcterms:modified xsi:type="dcterms:W3CDTF">2009-03-09T16:17:42Z</dcterms:modified>
</cp:coreProperties>
</file>