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s/slide25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slideMasters/slideMaster2.xml" ContentType="application/vnd.openxmlformats-officedocument.presentationml.slideMaster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72" r:id="rId1"/>
    <p:sldMasterId id="2147483684" r:id="rId2"/>
  </p:sldMasterIdLst>
  <p:notesMasterIdLst>
    <p:notesMasterId r:id="rId31"/>
  </p:notesMasterIdLst>
  <p:sldIdLst>
    <p:sldId id="283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69" r:id="rId16"/>
    <p:sldId id="266" r:id="rId17"/>
    <p:sldId id="274" r:id="rId18"/>
    <p:sldId id="270" r:id="rId19"/>
    <p:sldId id="271" r:id="rId20"/>
    <p:sldId id="272" r:id="rId21"/>
    <p:sldId id="273" r:id="rId22"/>
    <p:sldId id="275" r:id="rId23"/>
    <p:sldId id="276" r:id="rId24"/>
    <p:sldId id="278" r:id="rId25"/>
    <p:sldId id="277" r:id="rId26"/>
    <p:sldId id="279" r:id="rId27"/>
    <p:sldId id="280" r:id="rId28"/>
    <p:sldId id="281" r:id="rId29"/>
    <p:sldId id="28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theme" Target="theme/theme1.xml"/><Relationship Id="rId31" Type="http://schemas.openxmlformats.org/officeDocument/2006/relationships/notesMaster" Target="notesMasters/notesMaster1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3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0" Type="http://schemas.openxmlformats.org/officeDocument/2006/relationships/slide" Target="slides/slide8.xml"/><Relationship Id="rId32" Type="http://schemas.openxmlformats.org/officeDocument/2006/relationships/printerSettings" Target="printerSettings/printerSettings1.bin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9" Type="http://schemas.openxmlformats.org/officeDocument/2006/relationships/slide" Target="slides/slide7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7" Type="http://schemas.openxmlformats.org/officeDocument/2006/relationships/slide" Target="slides/slide25.xml"/><Relationship Id="rId14" Type="http://schemas.openxmlformats.org/officeDocument/2006/relationships/slide" Target="slides/slide12.xml"/><Relationship Id="rId23" Type="http://schemas.openxmlformats.org/officeDocument/2006/relationships/slide" Target="slides/slide21.xml"/><Relationship Id="rId4" Type="http://schemas.openxmlformats.org/officeDocument/2006/relationships/slide" Target="slides/slide2.xml"/><Relationship Id="rId28" Type="http://schemas.openxmlformats.org/officeDocument/2006/relationships/slide" Target="slides/slide26.xml"/><Relationship Id="rId26" Type="http://schemas.openxmlformats.org/officeDocument/2006/relationships/slide" Target="slides/slide24.xml"/><Relationship Id="rId30" Type="http://schemas.openxmlformats.org/officeDocument/2006/relationships/slide" Target="slides/slide28.xml"/><Relationship Id="rId11" Type="http://schemas.openxmlformats.org/officeDocument/2006/relationships/slide" Target="slides/slide9.xml"/><Relationship Id="rId29" Type="http://schemas.openxmlformats.org/officeDocument/2006/relationships/slide" Target="slides/slide27.xml"/><Relationship Id="rId6" Type="http://schemas.openxmlformats.org/officeDocument/2006/relationships/slide" Target="slides/slide4.xml"/><Relationship Id="rId16" Type="http://schemas.openxmlformats.org/officeDocument/2006/relationships/slide" Target="slides/slide14.xml"/><Relationship Id="rId33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0F779-FEA6-40AA-BE81-0D9C342FEAF4}" type="datetimeFigureOut">
              <a:rPr lang="en-US" smtClean="0"/>
              <a:pPr/>
              <a:t>3/19/09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E863C-63CD-4AAC-964F-270A908D1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E863C-63CD-4AAC-964F-270A908D1DE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3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3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2_Demo, Video etc. &quot;special&quot; slides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wir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95400"/>
            <a:ext cx="9144000" cy="32026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1_Demo, Video etc. &quot;special&quot; slides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wir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95400"/>
            <a:ext cx="9144000" cy="32026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2.xml"/><Relationship Id="rId3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hyperlink" Target="http://www.nabble.com/thinstation-general-f4219.html" TargetMode="External"/><Relationship Id="rId1" Type="http://schemas.openxmlformats.org/officeDocument/2006/relationships/slideLayout" Target="../slideLayouts/slideLayout3.xml"/><Relationship Id="rId2" Type="http://schemas.openxmlformats.org/officeDocument/2006/relationships/hyperlink" Target="http://thinstation.org/" TargetMode="External"/><Relationship Id="rId3" Type="http://schemas.openxmlformats.org/officeDocument/2006/relationships/hyperlink" Target="http://www.thinstation.org/LiveCD/" TargetMode="External"/><Relationship Id="rId5" Type="http://schemas.openxmlformats.org/officeDocument/2006/relationships/hyperlink" Target="http://tsom.paepke.net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vkhauri@plymouth.edu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4" Type="http://schemas.openxmlformats.org/officeDocument/2006/relationships/image" Target="../media/image3.png"/><Relationship Id="rId5" Type="http://schemas.openxmlformats.org/officeDocument/2006/relationships/image" Target="../media/image6.png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6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vkhauri@plymouth.edu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77108"/>
          </a:xfrm>
        </p:spPr>
        <p:txBody>
          <a:bodyPr/>
          <a:lstStyle/>
          <a:p>
            <a:r>
              <a:rPr dirty="0" smtClean="0"/>
              <a:t>Copyright Information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78489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Copyright</a:t>
            </a:r>
            <a:r>
              <a:rPr lang="en-US" dirty="0" smtClean="0"/>
              <a:t> Vasken Hauri (2009).</a:t>
            </a:r>
          </a:p>
          <a:p>
            <a:pPr>
              <a:buNone/>
            </a:pPr>
            <a:r>
              <a:rPr lang="en-US" dirty="0" smtClean="0"/>
              <a:t>This </a:t>
            </a:r>
            <a:r>
              <a:rPr lang="en-US" dirty="0" smtClean="0"/>
              <a:t>work is the intellectual property of </a:t>
            </a:r>
            <a:r>
              <a:rPr lang="en-US" dirty="0" smtClean="0"/>
              <a:t>the</a:t>
            </a:r>
          </a:p>
          <a:p>
            <a:pPr>
              <a:buNone/>
            </a:pPr>
            <a:r>
              <a:rPr lang="en-US" dirty="0" smtClean="0"/>
              <a:t>author</a:t>
            </a:r>
            <a:r>
              <a:rPr lang="en-US" dirty="0" smtClean="0"/>
              <a:t>. Permission is granted for this material </a:t>
            </a:r>
            <a:r>
              <a:rPr lang="en-US" dirty="0" smtClean="0"/>
              <a:t>to</a:t>
            </a:r>
          </a:p>
          <a:p>
            <a:pPr>
              <a:buNone/>
            </a:pPr>
            <a:r>
              <a:rPr lang="en-US" dirty="0" smtClean="0"/>
              <a:t>be </a:t>
            </a:r>
            <a:r>
              <a:rPr lang="en-US" dirty="0" smtClean="0"/>
              <a:t>shared for non-commercial, </a:t>
            </a:r>
            <a:r>
              <a:rPr lang="en-US" dirty="0" smtClean="0"/>
              <a:t>educational</a:t>
            </a:r>
          </a:p>
          <a:p>
            <a:pPr>
              <a:buNone/>
            </a:pPr>
            <a:r>
              <a:rPr lang="en-US" dirty="0" smtClean="0"/>
              <a:t>purposes</a:t>
            </a:r>
            <a:r>
              <a:rPr lang="en-US" dirty="0" smtClean="0"/>
              <a:t>, provided that this copyright </a:t>
            </a:r>
            <a:r>
              <a:rPr lang="en-US" dirty="0" smtClean="0"/>
              <a:t>statement</a:t>
            </a:r>
          </a:p>
          <a:p>
            <a:pPr>
              <a:buNone/>
            </a:pPr>
            <a:r>
              <a:rPr lang="en-US" dirty="0" smtClean="0"/>
              <a:t>appears </a:t>
            </a:r>
            <a:r>
              <a:rPr lang="en-US" dirty="0" smtClean="0"/>
              <a:t>on the reproduced materials and notice </a:t>
            </a:r>
            <a:r>
              <a:rPr lang="en-US" dirty="0" smtClean="0"/>
              <a:t>is</a:t>
            </a:r>
          </a:p>
          <a:p>
            <a:pPr>
              <a:buNone/>
            </a:pPr>
            <a:r>
              <a:rPr lang="en-US" dirty="0" smtClean="0"/>
              <a:t>given </a:t>
            </a:r>
            <a:r>
              <a:rPr lang="en-US" dirty="0" smtClean="0"/>
              <a:t>that the copying is by permission of </a:t>
            </a:r>
            <a:r>
              <a:rPr lang="en-US" dirty="0" smtClean="0"/>
              <a:t>the</a:t>
            </a:r>
          </a:p>
          <a:p>
            <a:pPr>
              <a:buNone/>
            </a:pPr>
            <a:r>
              <a:rPr lang="en-US" dirty="0" smtClean="0"/>
              <a:t>author</a:t>
            </a:r>
            <a:r>
              <a:rPr lang="en-US" dirty="0" smtClean="0"/>
              <a:t>. To disseminate otherwise or to </a:t>
            </a:r>
            <a:r>
              <a:rPr lang="en-US" dirty="0" smtClean="0"/>
              <a:t>republish</a:t>
            </a:r>
          </a:p>
          <a:p>
            <a:pPr>
              <a:buNone/>
            </a:pPr>
            <a:r>
              <a:rPr lang="en-US" dirty="0" smtClean="0"/>
              <a:t>requires </a:t>
            </a:r>
            <a:r>
              <a:rPr lang="en-US" dirty="0" smtClean="0"/>
              <a:t>written permission from the author.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ThinStation vs. Windows 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346249"/>
          </a:xfrm>
        </p:spPr>
        <p:txBody>
          <a:bodyPr/>
          <a:lstStyle/>
          <a:p>
            <a:r>
              <a:rPr lang="en-US" dirty="0" err="1" smtClean="0"/>
              <a:t>Thinstation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4565865"/>
          </a:xfrm>
        </p:spPr>
        <p:txBody>
          <a:bodyPr/>
          <a:lstStyle/>
          <a:p>
            <a:r>
              <a:rPr lang="en-US" dirty="0" smtClean="0"/>
              <a:t>No local disk required</a:t>
            </a:r>
          </a:p>
          <a:p>
            <a:r>
              <a:rPr lang="en-US" dirty="0" smtClean="0"/>
              <a:t>Can boot directly into RDP (or ICA) session</a:t>
            </a:r>
          </a:p>
          <a:p>
            <a:r>
              <a:rPr lang="en-US" dirty="0" smtClean="0"/>
              <a:t>If locally installed, ~10MB</a:t>
            </a:r>
          </a:p>
          <a:p>
            <a:r>
              <a:rPr lang="en-US" dirty="0" smtClean="0"/>
              <a:t>Supports bootstrapping process that centralizes configuration of machines on a central server</a:t>
            </a:r>
          </a:p>
          <a:p>
            <a:r>
              <a:rPr lang="en-US" dirty="0" smtClean="0"/>
              <a:t>Active development, good forum, but its open-source (all of that could go away)</a:t>
            </a:r>
          </a:p>
          <a:p>
            <a:r>
              <a:rPr lang="en-US" dirty="0" smtClean="0"/>
              <a:t>Can be deployed via PXE, CD, USB key, CF card, etc…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Windows CE aka Embedded Compact Edition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4176528"/>
          </a:xfrm>
        </p:spPr>
        <p:txBody>
          <a:bodyPr>
            <a:normAutofit/>
          </a:bodyPr>
          <a:lstStyle/>
          <a:p>
            <a:r>
              <a:rPr lang="en-US" dirty="0" smtClean="0"/>
              <a:t>Local disk required</a:t>
            </a:r>
          </a:p>
          <a:p>
            <a:r>
              <a:rPr lang="en-US" dirty="0" smtClean="0"/>
              <a:t>Boots into Windows CE session with local Internet Explorer</a:t>
            </a:r>
          </a:p>
          <a:p>
            <a:r>
              <a:rPr lang="en-US" dirty="0" smtClean="0"/>
              <a:t>If locally installed, ~50-500MB</a:t>
            </a:r>
          </a:p>
          <a:p>
            <a:r>
              <a:rPr lang="en-US" dirty="0" smtClean="0"/>
              <a:t>Centralized configuration either by Active Directory or 3</a:t>
            </a:r>
            <a:r>
              <a:rPr lang="en-US" baseline="30000" dirty="0" smtClean="0"/>
              <a:t>rd</a:t>
            </a:r>
            <a:r>
              <a:rPr lang="en-US" dirty="0" smtClean="0"/>
              <a:t>-party software (e.g. </a:t>
            </a:r>
            <a:r>
              <a:rPr lang="en-US" dirty="0" err="1" smtClean="0"/>
              <a:t>Xcalibur</a:t>
            </a:r>
            <a:r>
              <a:rPr lang="en-US" dirty="0" smtClean="0"/>
              <a:t>)</a:t>
            </a:r>
          </a:p>
          <a:p>
            <a:r>
              <a:rPr lang="en-US" dirty="0" smtClean="0"/>
              <a:t>Supported by Microsoft, but rather poorly documented in our experience</a:t>
            </a:r>
          </a:p>
          <a:p>
            <a:r>
              <a:rPr lang="en-US" dirty="0" smtClean="0"/>
              <a:t>Must be locally installed on either HDD or flash storage</a:t>
            </a: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ThinStation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5810822"/>
          </a:xfrm>
        </p:spPr>
        <p:txBody>
          <a:bodyPr/>
          <a:lstStyle/>
          <a:p>
            <a:r>
              <a:rPr lang="en-US" dirty="0" smtClean="0"/>
              <a:t>Highly developed Linux kernel based thin client software available at </a:t>
            </a:r>
            <a:r>
              <a:rPr lang="en-US" dirty="0" smtClean="0">
                <a:hlinkClick r:id="rId2"/>
              </a:rPr>
              <a:t>http://thinstation.org</a:t>
            </a:r>
            <a:endParaRPr lang="en-US" dirty="0" smtClean="0"/>
          </a:p>
          <a:p>
            <a:r>
              <a:rPr lang="en-US" dirty="0" smtClean="0"/>
              <a:t>Pre-built </a:t>
            </a:r>
            <a:r>
              <a:rPr lang="en-US" dirty="0" smtClean="0">
                <a:hlinkClick r:id="rId3"/>
              </a:rPr>
              <a:t>Live CD </a:t>
            </a:r>
            <a:r>
              <a:rPr lang="en-US" dirty="0" smtClean="0"/>
              <a:t>also available for download</a:t>
            </a:r>
          </a:p>
          <a:p>
            <a:r>
              <a:rPr lang="en-US" dirty="0" smtClean="0"/>
              <a:t>General use forum hosted at </a:t>
            </a:r>
            <a:r>
              <a:rPr lang="en-US" dirty="0" smtClean="0">
                <a:hlinkClick r:id="rId4"/>
              </a:rPr>
              <a:t>Nabble</a:t>
            </a:r>
            <a:r>
              <a:rPr lang="en-US" dirty="0" smtClean="0"/>
              <a:t> is quite active and frequently visited by the </a:t>
            </a:r>
            <a:r>
              <a:rPr lang="en-US" smtClean="0"/>
              <a:t>main developers</a:t>
            </a:r>
            <a:endParaRPr lang="en-US" dirty="0" smtClean="0"/>
          </a:p>
          <a:p>
            <a:r>
              <a:rPr lang="en-US" dirty="0" smtClean="0"/>
              <a:t>Offers </a:t>
            </a:r>
            <a:r>
              <a:rPr lang="en-US" dirty="0" smtClean="0">
                <a:hlinkClick r:id="rId5"/>
              </a:rPr>
              <a:t>TS-o-</a:t>
            </a:r>
            <a:r>
              <a:rPr lang="en-US" dirty="0" err="1" smtClean="0">
                <a:hlinkClick r:id="rId5"/>
              </a:rPr>
              <a:t>Matic</a:t>
            </a:r>
            <a:r>
              <a:rPr lang="en-US" dirty="0" smtClean="0"/>
              <a:t> web-based configuration tool for those not comfortable with the Linux command line</a:t>
            </a:r>
          </a:p>
          <a:p>
            <a:r>
              <a:rPr lang="en-US" dirty="0" smtClean="0"/>
              <a:t>Compatible with a dizzying amount of new, old, and downright ancient hardware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configuration files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721292"/>
          </a:xfrm>
        </p:spPr>
        <p:txBody>
          <a:bodyPr/>
          <a:lstStyle/>
          <a:p>
            <a:r>
              <a:rPr lang="en-US" dirty="0" smtClean="0"/>
              <a:t>ThinStation is configured via a series of files which are read in a particular order:</a:t>
            </a:r>
          </a:p>
          <a:p>
            <a:pPr lvl="1"/>
            <a:r>
              <a:rPr lang="en-US" i="1" dirty="0" err="1" smtClean="0"/>
              <a:t>thinstation.conf.buildtime</a:t>
            </a:r>
            <a:r>
              <a:rPr lang="en-US" dirty="0" smtClean="0"/>
              <a:t> (puts </a:t>
            </a:r>
            <a:r>
              <a:rPr lang="en-US" dirty="0" err="1" smtClean="0"/>
              <a:t>config</a:t>
            </a:r>
            <a:r>
              <a:rPr lang="en-US" dirty="0" smtClean="0"/>
              <a:t> directives in the boot image). This is the only file which cannot be updated on-the-fly, as it is read when the source is initially compiled.</a:t>
            </a:r>
          </a:p>
          <a:p>
            <a:pPr lvl="1"/>
            <a:r>
              <a:rPr lang="en-US" i="1" dirty="0" err="1" smtClean="0"/>
              <a:t>thinstation.conf.network</a:t>
            </a:r>
            <a:r>
              <a:rPr lang="en-US" dirty="0" smtClean="0"/>
              <a:t> (default </a:t>
            </a:r>
            <a:r>
              <a:rPr lang="en-US" dirty="0" err="1" smtClean="0"/>
              <a:t>config</a:t>
            </a:r>
            <a:r>
              <a:rPr lang="en-US" dirty="0" smtClean="0"/>
              <a:t>, pulled from </a:t>
            </a:r>
            <a:r>
              <a:rPr lang="en-US" dirty="0" err="1" smtClean="0"/>
              <a:t>tftp</a:t>
            </a:r>
            <a:r>
              <a:rPr lang="en-US" dirty="0" smtClean="0"/>
              <a:t> server). </a:t>
            </a:r>
          </a:p>
          <a:p>
            <a:pPr lvl="1"/>
            <a:r>
              <a:rPr lang="en-US" i="1" dirty="0" err="1" smtClean="0"/>
              <a:t>thinstation.hosts</a:t>
            </a:r>
            <a:r>
              <a:rPr lang="en-US" dirty="0" smtClean="0"/>
              <a:t> (contains host, MAC, and group mappings). </a:t>
            </a:r>
          </a:p>
          <a:p>
            <a:pPr lvl="1"/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85800" y="6096000"/>
            <a:ext cx="4511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ThinStation FAQ http://thinstation.org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thinstation.hosts configuration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5583067"/>
          </a:xfrm>
        </p:spPr>
        <p:txBody>
          <a:bodyPr/>
          <a:lstStyle/>
          <a:p>
            <a:r>
              <a:rPr lang="en-US" dirty="0" smtClean="0"/>
              <a:t>Defines computers by group, which can then be used by </a:t>
            </a:r>
            <a:r>
              <a:rPr lang="en-US" i="1" dirty="0" err="1" smtClean="0"/>
              <a:t>thinstation.conf.group</a:t>
            </a:r>
            <a:r>
              <a:rPr lang="en-US" i="1" dirty="0" smtClean="0"/>
              <a:t>-&lt;</a:t>
            </a:r>
            <a:r>
              <a:rPr lang="en-US" i="1" dirty="0" err="1" smtClean="0"/>
              <a:t>groupname</a:t>
            </a:r>
            <a:r>
              <a:rPr lang="en-US" i="1" dirty="0" smtClean="0"/>
              <a:t>&gt;</a:t>
            </a:r>
            <a:r>
              <a:rPr lang="en-US" dirty="0" smtClean="0"/>
              <a:t>:</a:t>
            </a:r>
          </a:p>
          <a:p>
            <a:pPr lvl="1"/>
            <a:r>
              <a:rPr lang="en-US" i="1" dirty="0" err="1" smtClean="0"/>
              <a:t>thinstation.conf</a:t>
            </a:r>
            <a:r>
              <a:rPr lang="en-US" i="1" dirty="0" smtClean="0"/>
              <a:t>-&lt;hostname&gt;</a:t>
            </a:r>
            <a:r>
              <a:rPr lang="en-US" dirty="0" smtClean="0"/>
              <a:t> (e.g. </a:t>
            </a:r>
            <a:r>
              <a:rPr lang="en-US" i="1" dirty="0" err="1" smtClean="0"/>
              <a:t>thinstation.conf-my_pc</a:t>
            </a:r>
            <a:r>
              <a:rPr lang="en-US" dirty="0" smtClean="0"/>
              <a:t>) </a:t>
            </a:r>
          </a:p>
          <a:p>
            <a:pPr lvl="1"/>
            <a:r>
              <a:rPr lang="en-US" i="1" dirty="0" err="1" smtClean="0"/>
              <a:t>thinstation.conf</a:t>
            </a:r>
            <a:r>
              <a:rPr lang="en-US" i="1" dirty="0" smtClean="0"/>
              <a:t>-&lt;IP ADDRESS&gt;</a:t>
            </a:r>
            <a:r>
              <a:rPr lang="en-US" dirty="0" smtClean="0"/>
              <a:t> (e.g. </a:t>
            </a:r>
            <a:r>
              <a:rPr lang="en-US" i="1" dirty="0" smtClean="0"/>
              <a:t>thinstation.conf-192.168.1.2</a:t>
            </a:r>
            <a:r>
              <a:rPr lang="en-US" dirty="0" smtClean="0"/>
              <a:t>) </a:t>
            </a:r>
          </a:p>
          <a:p>
            <a:pPr lvl="1"/>
            <a:r>
              <a:rPr lang="en-US" i="1" dirty="0" err="1" smtClean="0"/>
              <a:t>thinstation.conf</a:t>
            </a:r>
            <a:r>
              <a:rPr lang="en-US" i="1" dirty="0" smtClean="0"/>
              <a:t>-&lt;MAC ADDRESS&gt;</a:t>
            </a:r>
            <a:r>
              <a:rPr lang="en-US" dirty="0" smtClean="0"/>
              <a:t> (e.g. </a:t>
            </a:r>
            <a:r>
              <a:rPr lang="en-US" i="1" dirty="0" smtClean="0"/>
              <a:t>thinstation.conf-112233445566</a:t>
            </a:r>
            <a:r>
              <a:rPr lang="en-US" dirty="0" smtClean="0"/>
              <a:t>) </a:t>
            </a:r>
          </a:p>
          <a:p>
            <a:pPr lvl="1"/>
            <a:r>
              <a:rPr lang="en-US" i="1" dirty="0" err="1" smtClean="0"/>
              <a:t>thinstation.conf.user</a:t>
            </a:r>
            <a:r>
              <a:rPr lang="en-US" dirty="0" smtClean="0"/>
              <a:t> (locally stored configuration, placed as </a:t>
            </a:r>
            <a:r>
              <a:rPr lang="en-US" b="1" i="1" dirty="0" smtClean="0"/>
              <a:t>STORAGE_PATH</a:t>
            </a:r>
            <a:r>
              <a:rPr lang="en-US" i="1" dirty="0" smtClean="0"/>
              <a:t>/</a:t>
            </a:r>
            <a:r>
              <a:rPr lang="en-US" i="1" dirty="0" err="1" smtClean="0"/>
              <a:t>thinstation.profile</a:t>
            </a:r>
            <a:r>
              <a:rPr lang="en-US" i="1" dirty="0" smtClean="0"/>
              <a:t>/</a:t>
            </a:r>
            <a:r>
              <a:rPr lang="en-US" i="1" dirty="0" err="1" smtClean="0"/>
              <a:t>thinstation.conf.user</a:t>
            </a:r>
            <a:r>
              <a:rPr lang="en-US" dirty="0" smtClean="0"/>
              <a:t>) 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488668"/>
            <a:ext cx="4511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ThinStation FAQ http://thinstation.org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What does all this mean?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382738"/>
          </a:xfrm>
        </p:spPr>
        <p:txBody>
          <a:bodyPr/>
          <a:lstStyle/>
          <a:p>
            <a:r>
              <a:rPr lang="en-US" dirty="0" smtClean="0"/>
              <a:t>Configuration granularity from system-wide level all the way down to individual computers or users.</a:t>
            </a:r>
          </a:p>
          <a:p>
            <a:r>
              <a:rPr lang="en-US" dirty="0" smtClean="0"/>
              <a:t>Changes can be made server-side.</a:t>
            </a:r>
          </a:p>
          <a:p>
            <a:r>
              <a:rPr lang="en-US" dirty="0" smtClean="0"/>
              <a:t>Limited local configuration information minimizes security risk from curious users.</a:t>
            </a:r>
          </a:p>
          <a:p>
            <a:r>
              <a:rPr lang="en-US" dirty="0" smtClean="0"/>
              <a:t>Policies can follow users or machines, based on the needs of individual deployments.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Initial deployment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696670"/>
          </a:xfrm>
        </p:spPr>
        <p:txBody>
          <a:bodyPr/>
          <a:lstStyle/>
          <a:p>
            <a:r>
              <a:rPr lang="en-US" dirty="0" smtClean="0"/>
              <a:t>Limited test group consisting of:</a:t>
            </a:r>
          </a:p>
          <a:p>
            <a:pPr lvl="1"/>
            <a:r>
              <a:rPr lang="en-US" dirty="0" smtClean="0"/>
              <a:t>Bursar’s Office front desk computers (GX260s)</a:t>
            </a:r>
          </a:p>
          <a:p>
            <a:pPr lvl="1"/>
            <a:r>
              <a:rPr lang="en-US" dirty="0" smtClean="0"/>
              <a:t>Walk-up kiosks (GX240)</a:t>
            </a:r>
          </a:p>
          <a:p>
            <a:pPr lvl="1"/>
            <a:r>
              <a:rPr lang="en-US" dirty="0" smtClean="0"/>
              <a:t>Adjunct faculty in the Department of Languages (GX 260 and 270)</a:t>
            </a:r>
          </a:p>
          <a:p>
            <a:pPr lvl="1"/>
            <a:r>
              <a:rPr lang="en-US" dirty="0" smtClean="0"/>
              <a:t>Student worker in Provost’s Office (GX400!!!)</a:t>
            </a:r>
          </a:p>
          <a:p>
            <a:r>
              <a:rPr lang="en-US" dirty="0" smtClean="0"/>
              <a:t>Deployed boot CD in order to preserve existing hard drives.</a:t>
            </a:r>
          </a:p>
          <a:p>
            <a:r>
              <a:rPr lang="en-US" dirty="0" smtClean="0"/>
              <a:t>Used existing Mac </a:t>
            </a:r>
            <a:r>
              <a:rPr lang="en-US" dirty="0" err="1" smtClean="0"/>
              <a:t>XServe</a:t>
            </a:r>
            <a:r>
              <a:rPr lang="en-US" dirty="0" smtClean="0"/>
              <a:t> as TFTP server, centralized update of client configurations.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Initial </a:t>
            </a:r>
            <a:r>
              <a:rPr smtClean="0"/>
              <a:t>deployment (continued)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5693866"/>
          </a:xfrm>
        </p:spPr>
        <p:txBody>
          <a:bodyPr/>
          <a:lstStyle/>
          <a:p>
            <a:r>
              <a:rPr lang="en-US" dirty="0" smtClean="0"/>
              <a:t>Test server was a </a:t>
            </a:r>
            <a:r>
              <a:rPr lang="en-US" dirty="0" err="1" smtClean="0"/>
              <a:t>VMWare</a:t>
            </a:r>
            <a:r>
              <a:rPr lang="en-US" dirty="0" smtClean="0"/>
              <a:t> machine with:</a:t>
            </a:r>
          </a:p>
          <a:p>
            <a:pPr lvl="1"/>
            <a:r>
              <a:rPr lang="en-US" dirty="0" smtClean="0"/>
              <a:t>3GB of RAM</a:t>
            </a:r>
          </a:p>
          <a:p>
            <a:pPr lvl="1"/>
            <a:r>
              <a:rPr lang="en-US" dirty="0" smtClean="0"/>
              <a:t>40GB HDD</a:t>
            </a:r>
          </a:p>
          <a:p>
            <a:pPr lvl="1"/>
            <a:r>
              <a:rPr lang="en-US" dirty="0" smtClean="0"/>
              <a:t>2 x 3GHz virtual processors</a:t>
            </a:r>
          </a:p>
          <a:p>
            <a:pPr lvl="1"/>
            <a:r>
              <a:rPr lang="en-US" dirty="0" smtClean="0"/>
              <a:t>Windows Server 2008 with Terminal Services</a:t>
            </a:r>
          </a:p>
          <a:p>
            <a:pPr lvl="1"/>
            <a:r>
              <a:rPr lang="en-US" dirty="0" smtClean="0"/>
              <a:t>Microsoft Office 2007</a:t>
            </a:r>
          </a:p>
          <a:p>
            <a:pPr lvl="1"/>
            <a:r>
              <a:rPr lang="en-US" dirty="0" smtClean="0"/>
              <a:t>Mozilla Firefox</a:t>
            </a:r>
          </a:p>
          <a:p>
            <a:pPr lvl="1"/>
            <a:r>
              <a:rPr lang="en-US" dirty="0" smtClean="0"/>
              <a:t>Java 1.6</a:t>
            </a:r>
          </a:p>
          <a:p>
            <a:r>
              <a:rPr lang="en-US" dirty="0" smtClean="0"/>
              <a:t>All printers were networked and deployed through the server.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Initial results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5139869"/>
          </a:xfrm>
        </p:spPr>
        <p:txBody>
          <a:bodyPr/>
          <a:lstStyle/>
          <a:p>
            <a:r>
              <a:rPr lang="en-US" dirty="0" smtClean="0"/>
              <a:t>Results of initial trial were mostly successful:</a:t>
            </a:r>
          </a:p>
          <a:p>
            <a:pPr lvl="1"/>
            <a:r>
              <a:rPr lang="en-US" dirty="0" smtClean="0"/>
              <a:t>Users reported universally faster response times</a:t>
            </a:r>
          </a:p>
          <a:p>
            <a:pPr lvl="1"/>
            <a:r>
              <a:rPr lang="en-US" dirty="0" smtClean="0"/>
              <a:t>Feature requests from users: additional apps served via the network, sound for internet radio, CD re-direction to the client, etc. were easy to accomplish.</a:t>
            </a:r>
          </a:p>
          <a:p>
            <a:pPr lvl="1"/>
            <a:r>
              <a:rPr lang="en-US" dirty="0" smtClean="0"/>
              <a:t>Solution seems appropriate for immediate use among members of the test group, with one exception: Oracle Banner users experience issues.</a:t>
            </a:r>
          </a:p>
          <a:p>
            <a:pPr lvl="1"/>
            <a:r>
              <a:rPr lang="en-US" dirty="0" smtClean="0"/>
              <a:t>Pulled test program temporarily from Bursar’s Office because of issues with Banner.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Moving forward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5170646"/>
          </a:xfrm>
        </p:spPr>
        <p:txBody>
          <a:bodyPr/>
          <a:lstStyle/>
          <a:p>
            <a:r>
              <a:rPr lang="en-US" dirty="0" smtClean="0"/>
              <a:t>Initial successes coupled with Banner issue resulted in examination of dedicated thin client hardware.</a:t>
            </a:r>
          </a:p>
          <a:p>
            <a:r>
              <a:rPr lang="en-US" dirty="0" smtClean="0"/>
              <a:t>Evaluated thin clients from several vendors, including ChipPC and HP.</a:t>
            </a:r>
          </a:p>
          <a:p>
            <a:r>
              <a:rPr lang="en-US" dirty="0" smtClean="0"/>
              <a:t>Goals for dedicated hardware were similar to ThinStation trial, including minimal client-side footprint, central manageability, and cost savings.</a:t>
            </a:r>
          </a:p>
          <a:p>
            <a:r>
              <a:rPr lang="en-US" dirty="0" smtClean="0"/>
              <a:t>Potential for cluster computing applications considered.</a:t>
            </a:r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971800"/>
            <a:ext cx="7681913" cy="1523495"/>
          </a:xfrm>
        </p:spPr>
        <p:txBody>
          <a:bodyPr/>
          <a:lstStyle/>
          <a:p>
            <a:r>
              <a:rPr smtClean="0"/>
              <a:t>The Bottom Line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Thin Clients: Lean, Green Computing Machines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836612"/>
          </a:xfrm>
        </p:spPr>
        <p:txBody>
          <a:bodyPr>
            <a:normAutofit fontScale="55000" lnSpcReduction="20000"/>
          </a:bodyPr>
          <a:lstStyle/>
          <a:p>
            <a:r>
              <a:rPr lang="en-US" sz="4400" dirty="0" smtClean="0"/>
              <a:t>Vasken Hauri</a:t>
            </a:r>
          </a:p>
          <a:p>
            <a:r>
              <a:rPr lang="en-US" dirty="0" smtClean="0"/>
              <a:t>Systems Administrator</a:t>
            </a:r>
          </a:p>
          <a:p>
            <a:r>
              <a:rPr lang="en-US" dirty="0" smtClean="0"/>
              <a:t>Plymouth State University</a:t>
            </a:r>
          </a:p>
          <a:p>
            <a:r>
              <a:rPr lang="en-US" dirty="0" smtClean="0">
                <a:hlinkClick r:id="rId2"/>
              </a:rPr>
              <a:t>vkhauri@plymouth.edu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Potential savings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5022914"/>
          </a:xfrm>
        </p:spPr>
        <p:txBody>
          <a:bodyPr/>
          <a:lstStyle/>
          <a:p>
            <a:r>
              <a:rPr lang="en-US" dirty="0" smtClean="0"/>
              <a:t>Initial cost for hardware is significantly lower.</a:t>
            </a:r>
          </a:p>
          <a:p>
            <a:r>
              <a:rPr lang="en-US" dirty="0" smtClean="0"/>
              <a:t>Manufacturer-recommended replacement cycle is longer (5-7 years).</a:t>
            </a:r>
          </a:p>
          <a:p>
            <a:r>
              <a:rPr lang="en-US" dirty="0" smtClean="0"/>
              <a:t>Significant energy savings on a yearly basis.</a:t>
            </a:r>
          </a:p>
          <a:p>
            <a:r>
              <a:rPr lang="en-US" dirty="0" smtClean="0"/>
              <a:t>Clients can be made from ‘recycled’ computers that would normally be disposed of.</a:t>
            </a:r>
          </a:p>
          <a:p>
            <a:r>
              <a:rPr lang="en-US" dirty="0" smtClean="0"/>
              <a:t>Reduces annual cost for low-use stations such as kiosk and student worker computers.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Initial cost of hardware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0" y="1066800"/>
            <a:ext cx="2362200" cy="692497"/>
          </a:xfrm>
        </p:spPr>
        <p:txBody>
          <a:bodyPr/>
          <a:lstStyle/>
          <a:p>
            <a:pPr algn="ctr"/>
            <a:r>
              <a:rPr lang="en-US" dirty="0" smtClean="0"/>
              <a:t>Dell </a:t>
            </a:r>
          </a:p>
          <a:p>
            <a:pPr algn="ctr"/>
            <a:r>
              <a:rPr lang="en-US" dirty="0" err="1" smtClean="0"/>
              <a:t>OptiPlex</a:t>
            </a:r>
            <a:r>
              <a:rPr lang="en-US" dirty="0" smtClean="0"/>
              <a:t> 760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6200" y="4064729"/>
            <a:ext cx="2286001" cy="1421671"/>
          </a:xfrm>
        </p:spPr>
        <p:txBody>
          <a:bodyPr/>
          <a:lstStyle/>
          <a:p>
            <a:r>
              <a:rPr lang="en-US" dirty="0" smtClean="0"/>
              <a:t>Price: ~$1,000</a:t>
            </a:r>
          </a:p>
          <a:p>
            <a:r>
              <a:rPr lang="en-US" dirty="0" smtClean="0"/>
              <a:t>Accessories Required:</a:t>
            </a:r>
          </a:p>
          <a:p>
            <a:pPr lvl="1"/>
            <a:r>
              <a:rPr lang="en-US" dirty="0" smtClean="0"/>
              <a:t>Monitor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2362200" y="1066800"/>
            <a:ext cx="2742564" cy="692497"/>
          </a:xfrm>
        </p:spPr>
        <p:txBody>
          <a:bodyPr/>
          <a:lstStyle/>
          <a:p>
            <a:pPr algn="ctr"/>
            <a:r>
              <a:rPr lang="en-US" dirty="0" err="1" smtClean="0"/>
              <a:t>ChipPC</a:t>
            </a:r>
            <a:endParaRPr lang="en-US" dirty="0" smtClean="0"/>
          </a:p>
          <a:p>
            <a:pPr algn="ctr"/>
            <a:r>
              <a:rPr lang="en-US" dirty="0" smtClean="0"/>
              <a:t>EFI-6800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2667000" y="4039666"/>
            <a:ext cx="2438400" cy="2437334"/>
          </a:xfrm>
        </p:spPr>
        <p:txBody>
          <a:bodyPr/>
          <a:lstStyle/>
          <a:p>
            <a:r>
              <a:rPr lang="en-US" dirty="0" smtClean="0"/>
              <a:t>Price: ~$300</a:t>
            </a:r>
          </a:p>
          <a:p>
            <a:r>
              <a:rPr lang="en-US" dirty="0" smtClean="0"/>
              <a:t>Accessories Required:</a:t>
            </a:r>
          </a:p>
          <a:p>
            <a:pPr lvl="1"/>
            <a:r>
              <a:rPr lang="en-US" dirty="0" smtClean="0"/>
              <a:t>Keyboard</a:t>
            </a:r>
          </a:p>
          <a:p>
            <a:pPr lvl="1"/>
            <a:r>
              <a:rPr lang="en-US" dirty="0" smtClean="0"/>
              <a:t>Mouse</a:t>
            </a:r>
          </a:p>
          <a:p>
            <a:pPr lvl="1"/>
            <a:r>
              <a:rPr lang="en-US" dirty="0" smtClean="0"/>
              <a:t>Monitor</a:t>
            </a:r>
          </a:p>
          <a:p>
            <a:r>
              <a:rPr lang="en-US" dirty="0" smtClean="0"/>
              <a:t>Terminal Server</a:t>
            </a:r>
          </a:p>
        </p:txBody>
      </p:sp>
      <p:sp>
        <p:nvSpPr>
          <p:cNvPr id="8" name="Text Placeholder 5"/>
          <p:cNvSpPr txBox="1">
            <a:spLocks/>
          </p:cNvSpPr>
          <p:nvPr/>
        </p:nvSpPr>
        <p:spPr>
          <a:xfrm>
            <a:off x="4648200" y="1371600"/>
            <a:ext cx="2742564" cy="346249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/>
          <a:p>
            <a:pPr marL="0" marR="0" lvl="0" indent="0" algn="ctr" defTabSz="914363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500" b="1" dirty="0" smtClean="0"/>
              <a:t>HP t1545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9200" y="3962400"/>
            <a:ext cx="2057400" cy="2165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6321" lvl="0" indent="-296321" defTabSz="914363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</a:pPr>
            <a:r>
              <a:rPr lang="en-US" sz="2300" dirty="0" smtClean="0">
                <a:solidFill>
                  <a:srgbClr val="FFFFFF"/>
                </a:solidFill>
              </a:rPr>
              <a:t>Price: $249</a:t>
            </a:r>
          </a:p>
          <a:p>
            <a:pPr marL="296321" lvl="0" indent="-296321" defTabSz="914363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</a:pPr>
            <a:r>
              <a:rPr lang="en-US" sz="2300" dirty="0" smtClean="0">
                <a:solidFill>
                  <a:srgbClr val="FFFFFF"/>
                </a:solidFill>
              </a:rPr>
              <a:t>Accessories Required:</a:t>
            </a:r>
          </a:p>
          <a:p>
            <a:pPr marL="570155" lvl="1" indent="-273833" defTabSz="914363">
              <a:lnSpc>
                <a:spcPct val="90000"/>
              </a:lnSpc>
              <a:spcBef>
                <a:spcPct val="20000"/>
              </a:spcBef>
              <a:buBlip>
                <a:blip r:embed="rId4"/>
              </a:buBlip>
            </a:pPr>
            <a:r>
              <a:rPr lang="en-US" sz="2000" dirty="0" smtClean="0">
                <a:solidFill>
                  <a:srgbClr val="FFFFFF"/>
                </a:solidFill>
              </a:rPr>
              <a:t>Monitor</a:t>
            </a:r>
          </a:p>
          <a:p>
            <a:pPr marL="296321" indent="-296321" defTabSz="914363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</a:pPr>
            <a:r>
              <a:rPr lang="en-US" sz="2300" dirty="0" smtClean="0">
                <a:solidFill>
                  <a:srgbClr val="FFFFFF"/>
                </a:solidFill>
              </a:rPr>
              <a:t>Terminal Server</a:t>
            </a:r>
            <a:endParaRPr lang="en-US" sz="2300" dirty="0">
              <a:solidFill>
                <a:srgbClr val="FFFFFF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43200" y="1752599"/>
            <a:ext cx="1904999" cy="190499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29726" y="1752601"/>
            <a:ext cx="1704474" cy="1905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8601" y="1778000"/>
            <a:ext cx="1904999" cy="1904999"/>
          </a:xfrm>
          <a:prstGeom prst="rect">
            <a:avLst/>
          </a:prstGeom>
        </p:spPr>
      </p:pic>
      <p:pic>
        <p:nvPicPr>
          <p:cNvPr id="1026" name="Picture 2" descr="E:\rbt-466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43800" y="1752600"/>
            <a:ext cx="1133038" cy="19050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7239000" y="3962400"/>
            <a:ext cx="2057400" cy="2842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6321" lvl="0" indent="-296321" defTabSz="914363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</a:pPr>
            <a:r>
              <a:rPr lang="en-US" sz="2300" dirty="0" smtClean="0">
                <a:solidFill>
                  <a:srgbClr val="FFFFFF"/>
                </a:solidFill>
              </a:rPr>
              <a:t>Price: ~$250</a:t>
            </a:r>
          </a:p>
          <a:p>
            <a:pPr marL="296321" lvl="0" indent="-296321" defTabSz="914363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</a:pPr>
            <a:r>
              <a:rPr lang="en-US" sz="2300" dirty="0" smtClean="0">
                <a:solidFill>
                  <a:srgbClr val="FFFFFF"/>
                </a:solidFill>
              </a:rPr>
              <a:t>Accessories Required:</a:t>
            </a:r>
          </a:p>
          <a:p>
            <a:pPr marL="570155" lvl="1" indent="-273833" defTabSz="914363">
              <a:lnSpc>
                <a:spcPct val="90000"/>
              </a:lnSpc>
              <a:spcBef>
                <a:spcPct val="20000"/>
              </a:spcBef>
              <a:buBlip>
                <a:blip r:embed="rId4"/>
              </a:buBlip>
            </a:pPr>
            <a:r>
              <a:rPr lang="en-US" sz="2000" dirty="0" smtClean="0">
                <a:solidFill>
                  <a:srgbClr val="FFFFFF"/>
                </a:solidFill>
              </a:rPr>
              <a:t>Keyboard</a:t>
            </a:r>
          </a:p>
          <a:p>
            <a:pPr marL="570155" lvl="1" indent="-273833" defTabSz="914363">
              <a:lnSpc>
                <a:spcPct val="90000"/>
              </a:lnSpc>
              <a:spcBef>
                <a:spcPct val="20000"/>
              </a:spcBef>
              <a:buBlip>
                <a:blip r:embed="rId4"/>
              </a:buBlip>
            </a:pPr>
            <a:r>
              <a:rPr lang="en-US" sz="2000" dirty="0" smtClean="0">
                <a:solidFill>
                  <a:srgbClr val="FFFFFF"/>
                </a:solidFill>
              </a:rPr>
              <a:t>Mouse</a:t>
            </a:r>
          </a:p>
          <a:p>
            <a:pPr marL="570155" lvl="1" indent="-273833" defTabSz="914363">
              <a:lnSpc>
                <a:spcPct val="90000"/>
              </a:lnSpc>
              <a:spcBef>
                <a:spcPct val="20000"/>
              </a:spcBef>
              <a:buBlip>
                <a:blip r:embed="rId4"/>
              </a:buBlip>
            </a:pPr>
            <a:r>
              <a:rPr lang="en-US" sz="2000" dirty="0" smtClean="0">
                <a:solidFill>
                  <a:srgbClr val="FFFFFF"/>
                </a:solidFill>
              </a:rPr>
              <a:t>Monitor</a:t>
            </a:r>
          </a:p>
          <a:p>
            <a:pPr marL="296321" indent="-296321" defTabSz="914363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</a:pPr>
            <a:r>
              <a:rPr lang="en-US" sz="2300" dirty="0" smtClean="0">
                <a:solidFill>
                  <a:srgbClr val="FFFFFF"/>
                </a:solidFill>
              </a:rPr>
              <a:t>Terminal Server</a:t>
            </a:r>
            <a:endParaRPr lang="en-US" sz="2300" dirty="0">
              <a:solidFill>
                <a:srgbClr val="FFFFFF"/>
              </a:solidFill>
            </a:endParaRPr>
          </a:p>
        </p:txBody>
      </p:sp>
      <p:sp>
        <p:nvSpPr>
          <p:cNvPr id="15" name="Text Placeholder 5"/>
          <p:cNvSpPr txBox="1">
            <a:spLocks/>
          </p:cNvSpPr>
          <p:nvPr/>
        </p:nvSpPr>
        <p:spPr>
          <a:xfrm>
            <a:off x="7086600" y="1066800"/>
            <a:ext cx="1981200" cy="692497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 marL="0" marR="0" lvl="0" indent="0" algn="ctr" defTabSz="914363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500" b="1" dirty="0" smtClean="0"/>
              <a:t>BosaNova</a:t>
            </a:r>
          </a:p>
          <a:p>
            <a:pPr marL="0" marR="0" lvl="0" indent="0" algn="ctr" defTabSz="914363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500" b="1" dirty="0" smtClean="0"/>
              <a:t>RBT-466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Replacement cycle savings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864374"/>
          </a:xfrm>
        </p:spPr>
        <p:txBody>
          <a:bodyPr/>
          <a:lstStyle/>
          <a:p>
            <a:r>
              <a:rPr lang="en-US" dirty="0" smtClean="0"/>
              <a:t>According to at least one thin client manufacturer (HP) the life expectancy is 6-7 years for a thin client.</a:t>
            </a:r>
          </a:p>
          <a:p>
            <a:r>
              <a:rPr lang="en-US" dirty="0" smtClean="0"/>
              <a:t>No moving parts means less wear and tear.</a:t>
            </a:r>
          </a:p>
          <a:p>
            <a:r>
              <a:rPr lang="en-US" dirty="0" smtClean="0"/>
              <a:t>6 year cycle means 2 new thin clients for every 3 new </a:t>
            </a:r>
            <a:r>
              <a:rPr lang="en-US" smtClean="0"/>
              <a:t>computers purchased.</a:t>
            </a:r>
            <a:endParaRPr lang="en-US"/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Savings from 'recycling'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729500"/>
          </a:xfrm>
        </p:spPr>
        <p:txBody>
          <a:bodyPr/>
          <a:lstStyle/>
          <a:p>
            <a:r>
              <a:rPr lang="en-US" dirty="0" smtClean="0"/>
              <a:t>Old computer components are re-used instead of being disposed of:</a:t>
            </a:r>
          </a:p>
          <a:p>
            <a:pPr lvl="1"/>
            <a:r>
              <a:rPr lang="en-US" dirty="0" smtClean="0"/>
              <a:t>No additional solid waste from disposal</a:t>
            </a:r>
          </a:p>
          <a:p>
            <a:pPr lvl="1"/>
            <a:r>
              <a:rPr lang="en-US" dirty="0" smtClean="0"/>
              <a:t>No costs associated with disposal ($25)</a:t>
            </a:r>
          </a:p>
          <a:p>
            <a:pPr lvl="1"/>
            <a:r>
              <a:rPr lang="en-US" dirty="0" smtClean="0"/>
              <a:t>No up-front new computer purchase costs</a:t>
            </a:r>
          </a:p>
          <a:p>
            <a:r>
              <a:rPr lang="en-US" dirty="0" smtClean="0"/>
              <a:t>Disconnecting unused components such as HDD and CD drives can save around 10% on total energy consumption.</a:t>
            </a:r>
          </a:p>
          <a:p>
            <a:r>
              <a:rPr lang="en-US" dirty="0" smtClean="0"/>
              <a:t>Support time spent diagnosing and fixing client problems eliminated by ‘throw-away’ clients.</a:t>
            </a:r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Energy usage comparison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996822"/>
          <a:ext cx="7467600" cy="5056473"/>
        </p:xfrm>
        <a:graphic>
          <a:graphicData uri="http://schemas.openxmlformats.org/drawingml/2006/table">
            <a:tbl>
              <a:tblPr/>
              <a:tblGrid>
                <a:gridCol w="1600200"/>
                <a:gridCol w="1050878"/>
                <a:gridCol w="2602173"/>
                <a:gridCol w="2214349"/>
              </a:tblGrid>
              <a:tr h="6210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latin typeface="Verdana"/>
                        </a:rPr>
                        <a:t>Device</a:t>
                      </a:r>
                    </a:p>
                  </a:txBody>
                  <a:tcPr marL="10109" marR="10109" marT="10109" marB="0" anchor="ctr"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Verdana"/>
                        </a:rPr>
                        <a:t>In-Use Wattage</a:t>
                      </a:r>
                    </a:p>
                  </a:txBody>
                  <a:tcPr marL="10109" marR="10109" marT="10109" marB="0" anchor="ctr"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Verdana"/>
                        </a:rPr>
                        <a:t>Yearly Energy Consumption (</a:t>
                      </a:r>
                      <a:r>
                        <a:rPr lang="en-US" sz="1600" b="1" i="0" u="none" strike="noStrike" dirty="0" err="1">
                          <a:latin typeface="Verdana"/>
                        </a:rPr>
                        <a:t>Kw</a:t>
                      </a:r>
                      <a:r>
                        <a:rPr lang="en-US" sz="1600" b="1" i="0" u="none" strike="noStrike" dirty="0">
                          <a:latin typeface="Verdana"/>
                        </a:rPr>
                        <a:t>)</a:t>
                      </a:r>
                    </a:p>
                  </a:txBody>
                  <a:tcPr marL="10109" marR="10109" marT="10109" marB="0" anchor="ctr"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Verdana"/>
                        </a:rPr>
                        <a:t>Yearly $ Cost (at 17¢/KwH)</a:t>
                      </a:r>
                    </a:p>
                  </a:txBody>
                  <a:tcPr marL="10109" marR="10109" marT="10109" marB="0" anchor="ctr"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048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latin typeface="Verdana"/>
                        </a:rPr>
                        <a:t>ChipPC EFI-6800</a:t>
                      </a:r>
                    </a:p>
                  </a:txBody>
                  <a:tcPr marL="10109" marR="10109" marT="10109" marB="0" anchor="b"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Verdana"/>
                        </a:rPr>
                        <a:t>3.8</a:t>
                      </a:r>
                    </a:p>
                  </a:txBody>
                  <a:tcPr marL="10109" marR="10109" marT="10109" marB="0" anchor="ctr"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Verdana"/>
                        </a:rPr>
                        <a:t>7.6</a:t>
                      </a:r>
                    </a:p>
                  </a:txBody>
                  <a:tcPr marL="10109" marR="10109" marT="10109" marB="0" anchor="ctr"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latin typeface="Verdana"/>
                        </a:rPr>
                        <a:t>$1.29</a:t>
                      </a:r>
                      <a:endParaRPr lang="en-US" sz="2400" b="0" i="0" u="none" strike="noStrike" dirty="0">
                        <a:latin typeface="Verdana"/>
                      </a:endParaRPr>
                    </a:p>
                  </a:txBody>
                  <a:tcPr marL="10109" marR="10109" marT="10109" marB="0" anchor="ctr"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84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latin typeface="Verdana"/>
                        </a:rPr>
                        <a:t>BosaNova RBT-466</a:t>
                      </a:r>
                      <a:endParaRPr lang="en-US" sz="2400" b="0" i="0" u="none" strike="noStrike" dirty="0">
                        <a:latin typeface="Verdana"/>
                      </a:endParaRPr>
                    </a:p>
                  </a:txBody>
                  <a:tcPr marL="10109" marR="10109" marT="10109" marB="0" anchor="b"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latin typeface="Verdana"/>
                        </a:rPr>
                        <a:t>9.2</a:t>
                      </a:r>
                      <a:endParaRPr lang="en-US" sz="2400" b="0" i="0" u="none" strike="noStrike" dirty="0">
                        <a:latin typeface="Verdana"/>
                      </a:endParaRPr>
                    </a:p>
                  </a:txBody>
                  <a:tcPr marL="10109" marR="10109" marT="10109" marB="0" anchor="ctr"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latin typeface="Verdana"/>
                        </a:rPr>
                        <a:t>18.4</a:t>
                      </a:r>
                      <a:endParaRPr lang="en-US" sz="2400" b="0" i="0" u="none" strike="noStrike" dirty="0">
                        <a:latin typeface="Verdana"/>
                      </a:endParaRPr>
                    </a:p>
                  </a:txBody>
                  <a:tcPr marL="10109" marR="10109" marT="10109" marB="0" anchor="ctr"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latin typeface="Verdana"/>
                        </a:rPr>
                        <a:t>$3.13</a:t>
                      </a:r>
                      <a:endParaRPr lang="en-US" sz="2400" b="0" i="0" u="none" strike="noStrike" dirty="0">
                        <a:latin typeface="Verdana"/>
                      </a:endParaRPr>
                    </a:p>
                  </a:txBody>
                  <a:tcPr marL="10109" marR="10109" marT="10109" marB="0" anchor="ctr"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84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latin typeface="Verdana"/>
                        </a:rPr>
                        <a:t>HP t5145</a:t>
                      </a:r>
                    </a:p>
                  </a:txBody>
                  <a:tcPr marL="10109" marR="10109" marT="10109" marB="0" anchor="b"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Verdana"/>
                        </a:rPr>
                        <a:t>11.2</a:t>
                      </a:r>
                    </a:p>
                  </a:txBody>
                  <a:tcPr marL="10109" marR="10109" marT="10109" marB="0" anchor="ctr"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Verdana"/>
                        </a:rPr>
                        <a:t>22.4</a:t>
                      </a:r>
                    </a:p>
                  </a:txBody>
                  <a:tcPr marL="10109" marR="10109" marT="10109" marB="0" anchor="ctr"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latin typeface="Verdana"/>
                        </a:rPr>
                        <a:t>$3.81</a:t>
                      </a:r>
                      <a:endParaRPr lang="en-US" sz="2400" b="0" i="0" u="none" strike="noStrike" dirty="0">
                        <a:latin typeface="Verdana"/>
                      </a:endParaRPr>
                    </a:p>
                  </a:txBody>
                  <a:tcPr marL="10109" marR="10109" marT="10109" marB="0" anchor="ctr"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411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latin typeface="Verdana"/>
                        </a:rPr>
                        <a:t>Dell GX620 </a:t>
                      </a:r>
                      <a:r>
                        <a:rPr lang="en-US" sz="2400" b="0" i="0" u="none" strike="noStrike" dirty="0" smtClean="0">
                          <a:latin typeface="Verdana"/>
                        </a:rPr>
                        <a:t>(BIOS)</a:t>
                      </a:r>
                      <a:endParaRPr lang="en-US" sz="2400" b="0" i="0" u="none" strike="noStrike" dirty="0">
                        <a:latin typeface="Verdana"/>
                      </a:endParaRPr>
                    </a:p>
                  </a:txBody>
                  <a:tcPr marL="10109" marR="10109" marT="10109" marB="0" anchor="b"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latin typeface="Verdana"/>
                        </a:rPr>
                        <a:t>106</a:t>
                      </a:r>
                      <a:endParaRPr lang="en-US" sz="2400" b="0" i="0" u="none" strike="noStrike" dirty="0">
                        <a:latin typeface="Verdana"/>
                      </a:endParaRPr>
                    </a:p>
                  </a:txBody>
                  <a:tcPr marL="10109" marR="10109" marT="10109" marB="0" anchor="ctr"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latin typeface="Verdana"/>
                        </a:rPr>
                        <a:t>212</a:t>
                      </a:r>
                      <a:endParaRPr lang="en-US" sz="2400" b="0" i="0" u="none" strike="noStrike" dirty="0">
                        <a:latin typeface="Verdana"/>
                      </a:endParaRPr>
                    </a:p>
                  </a:txBody>
                  <a:tcPr marL="10109" marR="10109" marT="10109" marB="0" anchor="ctr"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latin typeface="Verdana"/>
                        </a:rPr>
                        <a:t>$36.04</a:t>
                      </a:r>
                      <a:endParaRPr lang="en-US" sz="2400" b="0" i="0" u="none" strike="noStrike" dirty="0">
                        <a:latin typeface="Verdana"/>
                      </a:endParaRPr>
                    </a:p>
                  </a:txBody>
                  <a:tcPr marL="10109" marR="10109" marT="10109" marB="0" anchor="ctr"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indent="0" algn="l" defTabSz="91436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dirty="0" smtClean="0">
                          <a:latin typeface="Verdana"/>
                        </a:rPr>
                        <a:t>GX620 (No</a:t>
                      </a:r>
                      <a:r>
                        <a:rPr lang="en-US" sz="2400" b="0" i="0" u="none" strike="noStrike" baseline="0" dirty="0" smtClean="0">
                          <a:latin typeface="Verdana"/>
                        </a:rPr>
                        <a:t> CD/HDD</a:t>
                      </a:r>
                      <a:r>
                        <a:rPr lang="en-US" sz="2400" b="0" i="0" u="none" strike="noStrike" dirty="0" smtClean="0">
                          <a:latin typeface="Verdana"/>
                        </a:rPr>
                        <a:t>)</a:t>
                      </a:r>
                    </a:p>
                  </a:txBody>
                  <a:tcPr marL="10109" marR="10109" marT="10109" marB="0" anchor="b"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latin typeface="Verdana"/>
                        </a:rPr>
                        <a:t>96</a:t>
                      </a:r>
                      <a:endParaRPr lang="en-US" sz="2400" b="0" i="0" u="none" strike="noStrike" dirty="0">
                        <a:latin typeface="Verdana"/>
                      </a:endParaRPr>
                    </a:p>
                  </a:txBody>
                  <a:tcPr marL="10109" marR="10109" marT="10109" marB="0" anchor="ctr"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latin typeface="Verdana"/>
                        </a:rPr>
                        <a:t>192</a:t>
                      </a:r>
                      <a:endParaRPr lang="en-US" sz="2400" b="0" i="0" u="none" strike="noStrike" dirty="0">
                        <a:latin typeface="Verdana"/>
                      </a:endParaRPr>
                    </a:p>
                  </a:txBody>
                  <a:tcPr marL="10109" marR="10109" marT="10109" marB="0" anchor="ctr"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latin typeface="Verdana"/>
                        </a:rPr>
                        <a:t>$32.64</a:t>
                      </a:r>
                      <a:endParaRPr lang="en-US" sz="2400" b="0" i="0" u="none" strike="noStrike" dirty="0">
                        <a:latin typeface="Verdana"/>
                      </a:endParaRPr>
                    </a:p>
                  </a:txBody>
                  <a:tcPr marL="10109" marR="10109" marT="10109" marB="0" anchor="ctr"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Carbon footprint reduction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5405582"/>
          </a:xfrm>
        </p:spPr>
        <p:txBody>
          <a:bodyPr/>
          <a:lstStyle/>
          <a:p>
            <a:r>
              <a:rPr lang="en-US" dirty="0" smtClean="0"/>
              <a:t>As carbon credits become a reality, reducing energy consumption becomes a two-fold benefit:</a:t>
            </a:r>
          </a:p>
          <a:p>
            <a:pPr lvl="1"/>
            <a:r>
              <a:rPr lang="en-US" dirty="0" smtClean="0"/>
              <a:t>Helping reduce the institution’s total cost of energy purchased.</a:t>
            </a:r>
          </a:p>
          <a:p>
            <a:pPr lvl="1"/>
            <a:r>
              <a:rPr lang="en-US" dirty="0" smtClean="0"/>
              <a:t>Reducing the tax burden in the form of energy credits that an institution must purchase.</a:t>
            </a:r>
          </a:p>
          <a:p>
            <a:r>
              <a:rPr lang="en-US" dirty="0" smtClean="0"/>
              <a:t>Carbon emissions are ~1Lb/Kw generated, so the average thin client saves around 25 Lbs/year over the GX260 and 32 Lbs/year over the GX620.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Thin client cons(iderations)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371600"/>
            <a:ext cx="8382000" cy="5921621"/>
          </a:xfrm>
        </p:spPr>
        <p:txBody>
          <a:bodyPr/>
          <a:lstStyle/>
          <a:p>
            <a:r>
              <a:rPr lang="en-US" sz="2800" dirty="0" smtClean="0"/>
              <a:t>Not a solution for application-specific computing:</a:t>
            </a:r>
          </a:p>
          <a:p>
            <a:pPr lvl="1"/>
            <a:r>
              <a:rPr lang="en-US" sz="2400" dirty="0" smtClean="0"/>
              <a:t>Academic departments with needs that cannot be met with Terminal Services apps.</a:t>
            </a:r>
          </a:p>
          <a:p>
            <a:pPr lvl="1"/>
            <a:r>
              <a:rPr lang="en-US" sz="2400" dirty="0" smtClean="0"/>
              <a:t>Specialized labs (e.g. Computer Science Department, scientific research).</a:t>
            </a:r>
          </a:p>
          <a:p>
            <a:r>
              <a:rPr lang="en-US" sz="2800" dirty="0" smtClean="0"/>
              <a:t>Limited data storage encourages users to utilize portable devices, which can increase security concerns.</a:t>
            </a:r>
          </a:p>
          <a:p>
            <a:r>
              <a:rPr lang="en-US" sz="2800" dirty="0" smtClean="0"/>
              <a:t>Users’ conceptual understanding of how the technology works, aka “Dude, what’s a thin client?” </a:t>
            </a:r>
          </a:p>
          <a:p>
            <a:r>
              <a:rPr lang="en-US" sz="2800" dirty="0" smtClean="0"/>
              <a:t>Lack of ‘local’ e-mail client (e.g. Outlook, Thunderbird) means users must be comfortable with Web-based mail solutions (</a:t>
            </a:r>
            <a:r>
              <a:rPr lang="en-US" sz="2800" smtClean="0"/>
              <a:t>and quotas).</a:t>
            </a:r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Thin client cons(iderations)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945696"/>
          </a:xfrm>
        </p:spPr>
        <p:txBody>
          <a:bodyPr/>
          <a:lstStyle/>
          <a:p>
            <a:r>
              <a:rPr lang="en-US" dirty="0" smtClean="0"/>
              <a:t>Server hardware and software costs and energy usage must be factored in.</a:t>
            </a:r>
          </a:p>
          <a:p>
            <a:pPr lvl="1"/>
            <a:r>
              <a:rPr lang="en-US" dirty="0" smtClean="0"/>
              <a:t>Plymouth already had TS CALs necessary for Terminal Services access.</a:t>
            </a:r>
          </a:p>
          <a:p>
            <a:pPr lvl="1"/>
            <a:r>
              <a:rPr lang="en-US" dirty="0" smtClean="0"/>
              <a:t>CALs currently run about $3/user/year under NERCOMP agreement.</a:t>
            </a:r>
          </a:p>
          <a:p>
            <a:pPr lvl="1"/>
            <a:r>
              <a:rPr lang="en-US" dirty="0" smtClean="0"/>
              <a:t>Terminal Server is using </a:t>
            </a:r>
            <a:r>
              <a:rPr lang="en-US" dirty="0" err="1" smtClean="0"/>
              <a:t>VMWare</a:t>
            </a:r>
            <a:r>
              <a:rPr lang="en-US" dirty="0" smtClean="0"/>
              <a:t>, already purchased and in use at Plymouth.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Contact Information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60994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Vasken Hauri</a:t>
            </a:r>
          </a:p>
          <a:p>
            <a:pPr>
              <a:buNone/>
            </a:pPr>
            <a:r>
              <a:rPr lang="en-US" dirty="0" smtClean="0"/>
              <a:t>Plymouth State University</a:t>
            </a:r>
          </a:p>
          <a:p>
            <a:pPr>
              <a:buNone/>
            </a:pPr>
            <a:r>
              <a:rPr lang="en-US" dirty="0" smtClean="0"/>
              <a:t>(603) 535-2691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vkhauri@plymouth.edu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thin client exactly?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Low-cost hardware device with minimal specs.</a:t>
            </a:r>
          </a:p>
          <a:p>
            <a:r>
              <a:rPr lang="en-US" dirty="0" smtClean="0"/>
              <a:t>Application processing overhead takes place on a central server.</a:t>
            </a:r>
          </a:p>
          <a:p>
            <a:r>
              <a:rPr lang="en-US" dirty="0" smtClean="0"/>
              <a:t>Can run a small OS (e.g. Linux or Windows CE) or have only basic network connections (e.g. RDP or ICA). </a:t>
            </a:r>
          </a:p>
          <a:p>
            <a:r>
              <a:rPr lang="en-US" dirty="0" smtClean="0"/>
              <a:t>Not a new concept—but new technology with new possibilities.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a thin client?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3693319"/>
          </a:xfrm>
        </p:spPr>
        <p:txBody>
          <a:bodyPr/>
          <a:lstStyle/>
          <a:p>
            <a:r>
              <a:rPr lang="en-US" dirty="0" smtClean="0"/>
              <a:t>Lower initial cost per workstation.</a:t>
            </a:r>
          </a:p>
          <a:p>
            <a:r>
              <a:rPr lang="en-US" dirty="0" smtClean="0"/>
              <a:t>Centralized management of software.</a:t>
            </a:r>
          </a:p>
          <a:p>
            <a:r>
              <a:rPr lang="en-US" dirty="0" smtClean="0"/>
              <a:t>Increased control over user data storage.</a:t>
            </a:r>
          </a:p>
          <a:p>
            <a:r>
              <a:rPr lang="en-US" dirty="0" smtClean="0"/>
              <a:t>Lower desktop support costs.</a:t>
            </a:r>
          </a:p>
          <a:p>
            <a:r>
              <a:rPr lang="en-US" dirty="0" smtClean="0"/>
              <a:t>Easier enforcement of FERPA compliance.</a:t>
            </a:r>
          </a:p>
          <a:p>
            <a:r>
              <a:rPr lang="en-US" dirty="0" smtClean="0"/>
              <a:t>Energy consumption savings.</a:t>
            </a:r>
          </a:p>
          <a:p>
            <a:r>
              <a:rPr lang="en-US" dirty="0" smtClean="0"/>
              <a:t>Solid waste reduction.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Why not use a thin client?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3939540"/>
          </a:xfrm>
        </p:spPr>
        <p:txBody>
          <a:bodyPr/>
          <a:lstStyle/>
          <a:p>
            <a:r>
              <a:rPr lang="en-US" dirty="0" smtClean="0"/>
              <a:t>Video- or sound-intensive applications.</a:t>
            </a:r>
          </a:p>
          <a:p>
            <a:r>
              <a:rPr lang="en-US" dirty="0" smtClean="0"/>
              <a:t>Applications that require large amounts of data storage (such as video or sound applications).</a:t>
            </a:r>
          </a:p>
          <a:p>
            <a:r>
              <a:rPr lang="en-US" dirty="0" smtClean="0"/>
              <a:t>For any users who have specific application requirements that cannot (or should not) be centrally served.</a:t>
            </a:r>
          </a:p>
          <a:p>
            <a:r>
              <a:rPr lang="en-US" dirty="0" smtClean="0"/>
              <a:t>Mobile computing (with a couple of exceptions).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743200"/>
            <a:ext cx="7421563" cy="685295"/>
          </a:xfrm>
        </p:spPr>
        <p:txBody>
          <a:bodyPr/>
          <a:lstStyle/>
          <a:p>
            <a:r>
              <a:rPr smtClean="0"/>
              <a:t>Case Study: Plymouth State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Plymouth Quick Facts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6204776"/>
          </a:xfrm>
        </p:spPr>
        <p:txBody>
          <a:bodyPr/>
          <a:lstStyle/>
          <a:p>
            <a:r>
              <a:rPr lang="en-US" dirty="0" smtClean="0"/>
              <a:t>4,300 undergraduate students</a:t>
            </a:r>
          </a:p>
          <a:p>
            <a:r>
              <a:rPr lang="en-US" dirty="0" smtClean="0"/>
              <a:t>2,262 graduate students enrolled in either an    M. Ed., MBA, or CAGS program</a:t>
            </a:r>
          </a:p>
          <a:p>
            <a:r>
              <a:rPr lang="en-US" dirty="0" smtClean="0"/>
              <a:t>182 professors and instructors</a:t>
            </a:r>
          </a:p>
          <a:p>
            <a:r>
              <a:rPr lang="en-US" dirty="0" smtClean="0"/>
              <a:t>~400-500 non-teaching staff members</a:t>
            </a:r>
          </a:p>
          <a:p>
            <a:r>
              <a:rPr lang="en-US" dirty="0" smtClean="0"/>
              <a:t>Part of the University System of New Hampshire</a:t>
            </a:r>
          </a:p>
          <a:p>
            <a:r>
              <a:rPr lang="en-US" dirty="0" smtClean="0"/>
              <a:t>650 public computers in 45 cluster environments</a:t>
            </a:r>
          </a:p>
          <a:p>
            <a:r>
              <a:rPr lang="en-US" dirty="0" smtClean="0"/>
              <a:t>4-year desktop and laptop replacement cycle</a:t>
            </a:r>
          </a:p>
          <a:p>
            <a:r>
              <a:rPr lang="en-US" dirty="0" smtClean="0"/>
              <a:t>Mainly Windows with some Macs for </a:t>
            </a:r>
            <a:r>
              <a:rPr lang="en-US" dirty="0" err="1" smtClean="0"/>
              <a:t>fac</a:t>
            </a:r>
            <a:r>
              <a:rPr lang="en-US" dirty="0" smtClean="0"/>
              <a:t>/staff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How it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5613845"/>
          </a:xfrm>
        </p:spPr>
        <p:txBody>
          <a:bodyPr/>
          <a:lstStyle/>
          <a:p>
            <a:r>
              <a:rPr lang="en-US" dirty="0" smtClean="0"/>
              <a:t>ITS began end-of-support-life policy of 4 years to match current replacement cycle. As of approximately a year ago, ITS no longer re-deploys systems over 4 years old nor provides software support on those systems.</a:t>
            </a:r>
          </a:p>
          <a:p>
            <a:r>
              <a:rPr lang="en-US" dirty="0" smtClean="0"/>
              <a:t>Some departments have historically relied on 6 or 7 year old machines for kiosks, student workers, or adjunct faculty.</a:t>
            </a:r>
          </a:p>
          <a:p>
            <a:r>
              <a:rPr lang="en-US" dirty="0" smtClean="0"/>
              <a:t>Centralized funding for full-time faculty </a:t>
            </a:r>
            <a:r>
              <a:rPr lang="en-US" dirty="0" smtClean="0"/>
              <a:t>computers; </a:t>
            </a:r>
            <a:r>
              <a:rPr lang="en-US" dirty="0" smtClean="0"/>
              <a:t>departments must buy their own machines for staff or adjunct faculty.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Considerations and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5712333"/>
          </a:xfrm>
        </p:spPr>
        <p:txBody>
          <a:bodyPr/>
          <a:lstStyle/>
          <a:p>
            <a:r>
              <a:rPr lang="en-US" dirty="0" smtClean="0"/>
              <a:t>Use Microsoft Terminal Server (ver. 2008 is available through the NERCOMP campus license agreement).</a:t>
            </a:r>
          </a:p>
          <a:p>
            <a:r>
              <a:rPr lang="en-US" dirty="0" smtClean="0"/>
              <a:t>Utilize existing, obsolete hardware (Dell GX240, GX260, and GX270).</a:t>
            </a:r>
          </a:p>
          <a:p>
            <a:r>
              <a:rPr lang="en-US" dirty="0" smtClean="0"/>
              <a:t>Offer the Microsoft Office 2007 suite, access to user’s networked storage location (“M” drive), and web browsing functionality.</a:t>
            </a:r>
          </a:p>
          <a:p>
            <a:r>
              <a:rPr lang="en-US" dirty="0" smtClean="0"/>
              <a:t>Use ThinStation Linux-based software for the clients because of its high degree of flexibility, TFTP booting, and because it is FREE.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GreenSwirls">
  <a:themeElements>
    <a:clrScheme name="Green Template-Template">
      <a:dk1>
        <a:srgbClr val="000000"/>
      </a:dk1>
      <a:lt1>
        <a:srgbClr val="FFFFFF"/>
      </a:lt1>
      <a:dk2>
        <a:srgbClr val="1F7335"/>
      </a:dk2>
      <a:lt2>
        <a:srgbClr val="C4FF8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GreenSwirls</Template>
  <TotalTime>506</TotalTime>
  <Words>1857</Words>
  <Application>Microsoft Office PowerPoint</Application>
  <PresentationFormat>On-screen Show (4:3)</PresentationFormat>
  <Paragraphs>213</Paragraphs>
  <Slides>28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GreenSwirls</vt:lpstr>
      <vt:lpstr>White with Courier font for code slides</vt:lpstr>
      <vt:lpstr>Copyright Information</vt:lpstr>
      <vt:lpstr>Thin Clients: Lean, Green Computing Machines</vt:lpstr>
      <vt:lpstr>What is a thin client exactly?</vt:lpstr>
      <vt:lpstr>Why use a thin client?</vt:lpstr>
      <vt:lpstr>Why not use a thin client?</vt:lpstr>
      <vt:lpstr>Case Study: Plymouth State</vt:lpstr>
      <vt:lpstr>Plymouth Quick Facts</vt:lpstr>
      <vt:lpstr>How it started</vt:lpstr>
      <vt:lpstr>Considerations and goals</vt:lpstr>
      <vt:lpstr>ThinStation vs. Windows CE</vt:lpstr>
      <vt:lpstr>ThinStation</vt:lpstr>
      <vt:lpstr>configuration files</vt:lpstr>
      <vt:lpstr>thinstation.hosts configuration</vt:lpstr>
      <vt:lpstr>What does all this mean?</vt:lpstr>
      <vt:lpstr>Initial deployment</vt:lpstr>
      <vt:lpstr>Initial deployment (continued)</vt:lpstr>
      <vt:lpstr>Initial results</vt:lpstr>
      <vt:lpstr>Moving forward</vt:lpstr>
      <vt:lpstr>The Bottom Line</vt:lpstr>
      <vt:lpstr>Potential savings</vt:lpstr>
      <vt:lpstr>Initial cost of hardware</vt:lpstr>
      <vt:lpstr>Replacement cycle savings</vt:lpstr>
      <vt:lpstr>Savings from 'recycling'</vt:lpstr>
      <vt:lpstr>Energy usage comparison</vt:lpstr>
      <vt:lpstr>Carbon footprint reduction</vt:lpstr>
      <vt:lpstr>Thin client cons(iderations)</vt:lpstr>
      <vt:lpstr>Thin client cons(iderations)</vt:lpstr>
      <vt:lpstr>Contact Information</vt:lpstr>
    </vt:vector>
  </TitlesOfParts>
  <Manager/>
  <Company>Plymouth State University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 Clients: Lean, Green Computing Machines</dc:title>
  <dc:subject>NC09</dc:subject>
  <dc:creator>Vasken Hauri</dc:creator>
  <cp:keywords/>
  <dc:description/>
  <cp:lastModifiedBy>Vasken Hauri</cp:lastModifiedBy>
  <cp:revision>195</cp:revision>
  <cp:lastPrinted>2009-03-04T15:56:47Z</cp:lastPrinted>
  <dcterms:created xsi:type="dcterms:W3CDTF">2009-03-19T18:52:37Z</dcterms:created>
  <dcterms:modified xsi:type="dcterms:W3CDTF">2009-03-19T18:56:59Z</dcterms:modified>
  <cp:category/>
</cp:coreProperties>
</file>