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5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3" r:id="rId26"/>
    <p:sldId id="301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4" r:id="rId37"/>
    <p:sldId id="291" r:id="rId38"/>
    <p:sldId id="293" r:id="rId39"/>
    <p:sldId id="298" r:id="rId40"/>
    <p:sldId id="300" r:id="rId41"/>
    <p:sldId id="299" r:id="rId42"/>
    <p:sldId id="303" r:id="rId43"/>
    <p:sldId id="294" r:id="rId44"/>
    <p:sldId id="295" r:id="rId45"/>
    <p:sldId id="296" r:id="rId46"/>
    <p:sldId id="302" r:id="rId47"/>
    <p:sldId id="29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itlescre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sti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14400" cy="6731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opeh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bin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79750"/>
            <a:ext cx="800100" cy="1206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penhan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293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molecu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927100" cy="10922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E1101D-ACC6-4BA0-8793-F9C161CFCC4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CFC1C-A8F9-462A-AF0E-5E77DFE65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3510232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0"/>
            <a:ext cx="21145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1912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81A6-7D8D-440C-871F-5035DBB98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678915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D6F07-ADC9-4D06-8D2D-CF4F61D9A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790408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7DE61-3F1A-4FD3-B39A-A57CDE462B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05266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C8407-1F46-45FA-A2DC-539D2EE030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669605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F3B9A-DBF0-4308-8DB1-F1FB3876C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07960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A5ED-853C-46B0-8C46-778376429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019028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D0AE8-374B-475D-9191-82BE070E3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938958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5F0AA-8D78-4567-8168-FB7D7B0D7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86464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0B023-C29C-481B-925D-EBB9410B8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52865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FB9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aseline="-25000">
              <a:ea typeface="ＭＳ Ｐゴシック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</a:defRPr>
            </a:lvl1pPr>
          </a:lstStyle>
          <a:p>
            <a:fld id="{DDE8ABCC-0FF3-4B4A-8C72-82AE4505203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271" name="Picture 7" descr="WhiteLogoBlueHan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advClick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DemocraticaBold" pitchFamily="18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Moving to Moodle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Joshua Fiske</a:t>
            </a:r>
          </a:p>
          <a:p>
            <a:pPr algn="l"/>
            <a:r>
              <a:rPr lang="en-US" dirty="0" smtClean="0"/>
              <a:t>Manager of User Services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1" y="1154098"/>
            <a:ext cx="7833359" cy="570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625759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6117"/>
            <a:ext cx="7848600" cy="57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46751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— Summer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Recommendation to the Provost that the contract with Blackboard not be renewed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Transitioned pilot environment to production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/>
              <a:t>Created training materials and hosted faculty training sessions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422816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— Summer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Exported all Blackboard courses; provided migration documentation to </a:t>
            </a:r>
            <a:r>
              <a:rPr lang="en-US" sz="3600" dirty="0" err="1" smtClean="0"/>
              <a:t>HelpDesk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127320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Time! — Fall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Created course shells for all courses</a:t>
            </a:r>
          </a:p>
          <a:p>
            <a:r>
              <a:rPr lang="en-US" sz="3600" dirty="0" smtClean="0"/>
              <a:t>Enrolled all students and faculty based on SIS enrollment data</a:t>
            </a:r>
          </a:p>
          <a:p>
            <a:r>
              <a:rPr lang="en-US" sz="3600" dirty="0" smtClean="0"/>
              <a:t>Lots of instructor hand-holding…</a:t>
            </a:r>
            <a:endParaRPr lang="en-US" sz="3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2350580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381000" y="1910397"/>
            <a:ext cx="8729663" cy="4318318"/>
            <a:chOff x="-381000" y="1910397"/>
            <a:chExt cx="8729663" cy="4318318"/>
          </a:xfrm>
        </p:grpSpPr>
        <p:pic>
          <p:nvPicPr>
            <p:cNvPr id="4" name="Picture 27" descr="ICON_Cloud_Q3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" y="2037715"/>
              <a:ext cx="6586792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1752600" y="3733800"/>
              <a:ext cx="2388350" cy="91440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6" name="Picture 384" descr="ICON_Server_Rack_Q3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2254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38608" y="3453288"/>
              <a:ext cx="82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mySQL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169547" y="2419984"/>
              <a:ext cx="3700484" cy="218737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9" name="Picture 45" descr="ICON_Firewall_Q3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796142"/>
              <a:ext cx="1371600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2" descr="ICON_Desktop_Q30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910397"/>
              <a:ext cx="95726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4" descr="ICON_Server_Rack_Q3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950" y="413321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698360" y="43639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Apache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10125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81000" y="1910397"/>
            <a:ext cx="8729663" cy="4318318"/>
            <a:chOff x="-381000" y="1910397"/>
            <a:chExt cx="8729663" cy="4318318"/>
          </a:xfrm>
        </p:grpSpPr>
        <p:sp>
          <p:nvSpPr>
            <p:cNvPr id="4" name="TextBox 3"/>
            <p:cNvSpPr txBox="1"/>
            <p:nvPr/>
          </p:nvSpPr>
          <p:spPr>
            <a:xfrm>
              <a:off x="1338608" y="3453288"/>
              <a:ext cx="82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mySQL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8360" y="43639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Apache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7" descr="ICON_Cloud_Q3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" y="2037715"/>
              <a:ext cx="6586792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52600" y="3733800"/>
              <a:ext cx="238835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8" name="Picture 384" descr="ICON_Server_Rack_Q30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2254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4169547" y="2419984"/>
              <a:ext cx="3700484" cy="218737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" name="Picture 45" descr="ICON_Firewall_Q308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796142"/>
              <a:ext cx="1371600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4" descr="ICON_Server_Rack_Q308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950" y="413321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2" descr="ICON_Desktop_Q30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910397"/>
              <a:ext cx="95726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Cloud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Compute Resources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VMWare</a:t>
            </a:r>
            <a:r>
              <a:rPr lang="en-US" sz="3200" dirty="0" smtClean="0"/>
              <a:t> </a:t>
            </a:r>
            <a:r>
              <a:rPr lang="en-US" sz="3200" dirty="0" err="1" smtClean="0"/>
              <a:t>ESXi</a:t>
            </a:r>
            <a:r>
              <a:rPr lang="en-US" sz="3200" dirty="0" smtClean="0"/>
              <a:t> 4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5 Dell M610 with 12x3.3GHz &amp; 48GB RAM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2 Dell M610 with 12x3.3GHz &amp; 196GB RAM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2 M1000e blade chassis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20811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81000" y="1910397"/>
            <a:ext cx="8729663" cy="4318318"/>
            <a:chOff x="-381000" y="1910397"/>
            <a:chExt cx="8729663" cy="4318318"/>
          </a:xfrm>
        </p:grpSpPr>
        <p:sp>
          <p:nvSpPr>
            <p:cNvPr id="4" name="TextBox 3"/>
            <p:cNvSpPr txBox="1"/>
            <p:nvPr/>
          </p:nvSpPr>
          <p:spPr>
            <a:xfrm>
              <a:off x="1338608" y="3453288"/>
              <a:ext cx="82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mySQL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8360" y="43639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Apache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7" descr="ICON_Cloud_Q3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" y="2037715"/>
              <a:ext cx="6586792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52600" y="3733800"/>
              <a:ext cx="238835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8" name="Picture 384" descr="ICON_Server_Rack_Q30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2254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4169547" y="2419984"/>
              <a:ext cx="3700484" cy="218737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" name="Picture 45" descr="ICON_Firewall_Q308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796142"/>
              <a:ext cx="1371600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4" descr="ICON_Server_Rack_Q308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950" y="413321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2" descr="ICON_Desktop_Q30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910397"/>
              <a:ext cx="95726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Cloud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Compute Resources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VMWare</a:t>
            </a:r>
            <a:r>
              <a:rPr lang="en-US" sz="3200" dirty="0" smtClean="0"/>
              <a:t> </a:t>
            </a:r>
            <a:r>
              <a:rPr lang="en-US" sz="3200" dirty="0" err="1" smtClean="0"/>
              <a:t>ESXi</a:t>
            </a:r>
            <a:r>
              <a:rPr lang="en-US" sz="3200" dirty="0" smtClean="0"/>
              <a:t> 4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5 Dell M610 with 12x3.3GHz &amp; 48GB RAM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2 Dell M610 with 12x3.3GHz &amp; 196GB RAM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2 M1000e blade chassis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354959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81000" y="1910397"/>
            <a:ext cx="8729663" cy="4318318"/>
            <a:chOff x="-381000" y="1910397"/>
            <a:chExt cx="8729663" cy="4318318"/>
          </a:xfrm>
        </p:grpSpPr>
        <p:sp>
          <p:nvSpPr>
            <p:cNvPr id="4" name="TextBox 3"/>
            <p:cNvSpPr txBox="1"/>
            <p:nvPr/>
          </p:nvSpPr>
          <p:spPr>
            <a:xfrm>
              <a:off x="1338608" y="3453288"/>
              <a:ext cx="82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mySQL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8360" y="43639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Apache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7" descr="ICON_Cloud_Q3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" y="2037715"/>
              <a:ext cx="6586792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1752600" y="3733800"/>
              <a:ext cx="238835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8" name="Picture 384" descr="ICON_Server_Rack_Q30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2254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4169547" y="2419984"/>
              <a:ext cx="3700484" cy="218737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" name="Picture 45" descr="ICON_Firewall_Q308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796142"/>
              <a:ext cx="1371600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4" descr="ICON_Server_Rack_Q308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950" y="413321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2" descr="ICON_Desktop_Q30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910397"/>
              <a:ext cx="95726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Cloud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Storage Resources (28TB)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1GB </a:t>
            </a:r>
            <a:r>
              <a:rPr lang="en-US" sz="3200" dirty="0" err="1" smtClean="0"/>
              <a:t>ethernet</a:t>
            </a:r>
            <a:r>
              <a:rPr lang="en-US" sz="3200" dirty="0" smtClean="0"/>
              <a:t>, </a:t>
            </a:r>
            <a:r>
              <a:rPr lang="en-US" sz="3200" dirty="0" err="1" smtClean="0"/>
              <a:t>iSCSI</a:t>
            </a:r>
            <a:r>
              <a:rPr lang="en-US" sz="3200" dirty="0" smtClean="0"/>
              <a:t> connected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4 Dell MD3000i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2 Dell MD1000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1 </a:t>
            </a:r>
            <a:r>
              <a:rPr lang="en-US" sz="3200" dirty="0" err="1" smtClean="0"/>
              <a:t>Equallogic</a:t>
            </a:r>
            <a:r>
              <a:rPr lang="en-US" sz="3200" dirty="0" smtClean="0"/>
              <a:t> PS6000XVS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354959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81000" y="1910397"/>
            <a:ext cx="8729663" cy="4318318"/>
            <a:chOff x="-381000" y="1910397"/>
            <a:chExt cx="8729663" cy="4318318"/>
          </a:xfrm>
        </p:grpSpPr>
        <p:sp>
          <p:nvSpPr>
            <p:cNvPr id="5" name="TextBox 4"/>
            <p:cNvSpPr txBox="1"/>
            <p:nvPr/>
          </p:nvSpPr>
          <p:spPr>
            <a:xfrm>
              <a:off x="1338608" y="3453288"/>
              <a:ext cx="82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mySQL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42" descr="ICON_Desktop_Q308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910397"/>
              <a:ext cx="95726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98360" y="43639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Apache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7" descr="ICON_Cloud_Q3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" y="2037715"/>
              <a:ext cx="6586792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52600" y="3733800"/>
              <a:ext cx="238835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" name="Picture 384" descr="ICON_Server_Rack_Q3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2254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169547" y="2419984"/>
              <a:ext cx="3700484" cy="218737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45" descr="ICON_Firewall_Q308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796142"/>
              <a:ext cx="1371600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84" descr="ICON_Server_Rack_Q308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950" y="413321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(MySQL)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MySQL Server 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2 </a:t>
            </a:r>
            <a:r>
              <a:rPr lang="en-US" sz="3200" dirty="0" err="1" smtClean="0"/>
              <a:t>vCPU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3GB RAM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Total Database Size 1.8GB</a:t>
            </a:r>
          </a:p>
          <a:p>
            <a:endParaRPr lang="en-US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43375"/>
            <a:ext cx="861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5743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Clarkson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York State’s highest ranked small research institution</a:t>
            </a:r>
          </a:p>
          <a:p>
            <a:r>
              <a:rPr lang="en-US" dirty="0" smtClean="0"/>
              <a:t>3,500 students, primarily undergraduate</a:t>
            </a:r>
          </a:p>
          <a:p>
            <a:r>
              <a:rPr lang="en-US" dirty="0" smtClean="0"/>
              <a:t>Well-known for Engineering and Business programs</a:t>
            </a:r>
          </a:p>
          <a:p>
            <a:r>
              <a:rPr lang="en-US" dirty="0" smtClean="0"/>
              <a:t>Focused on collaborative, on-campus learning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661679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81000" y="1910397"/>
            <a:ext cx="8729663" cy="4318318"/>
            <a:chOff x="-381000" y="1910397"/>
            <a:chExt cx="8729663" cy="4318318"/>
          </a:xfrm>
        </p:grpSpPr>
        <p:sp>
          <p:nvSpPr>
            <p:cNvPr id="5" name="TextBox 4"/>
            <p:cNvSpPr txBox="1"/>
            <p:nvPr/>
          </p:nvSpPr>
          <p:spPr>
            <a:xfrm>
              <a:off x="1338608" y="3453288"/>
              <a:ext cx="827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mySQL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42" descr="ICON_Desktop_Q308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1910397"/>
              <a:ext cx="957263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98360" y="4363958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Apache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7" descr="ICON_Cloud_Q3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" y="2037715"/>
              <a:ext cx="6586792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752600" y="3733800"/>
              <a:ext cx="2388350" cy="914400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" name="Picture 384" descr="ICON_Server_Rack_Q308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22254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169547" y="2419984"/>
              <a:ext cx="3700484" cy="2187377"/>
            </a:xfrm>
            <a:prstGeom prst="lin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45" descr="ICON_Firewall_Q308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796142"/>
              <a:ext cx="1371600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84" descr="ICON_Server_Rack_Q30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950" y="4133215"/>
              <a:ext cx="1524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(Apache)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Apache Server Configuration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4 </a:t>
            </a:r>
            <a:r>
              <a:rPr lang="en-US" sz="3200" dirty="0" err="1" smtClean="0"/>
              <a:t>vCPU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3GB RAM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Total User Data Size 53GB</a:t>
            </a:r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90" y="4363958"/>
            <a:ext cx="86106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9984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343400"/>
          </a:xfrm>
        </p:spPr>
        <p:txBody>
          <a:bodyPr/>
          <a:lstStyle/>
          <a:p>
            <a:r>
              <a:rPr lang="en-US" sz="3600" dirty="0" smtClean="0"/>
              <a:t>Courses will not import from Blackboard as smoothly as you hope</a:t>
            </a:r>
          </a:p>
          <a:p>
            <a:r>
              <a:rPr lang="en-US" sz="3600" dirty="0" smtClean="0"/>
              <a:t>Support costs have not increased!</a:t>
            </a:r>
          </a:p>
          <a:p>
            <a:r>
              <a:rPr lang="en-US" sz="3600" dirty="0" smtClean="0"/>
              <a:t>Involving faculty in the decision makes a move much more palatable</a:t>
            </a:r>
          </a:p>
          <a:p>
            <a:r>
              <a:rPr lang="en-US" sz="3600" dirty="0" smtClean="0"/>
              <a:t>Present company excluded, faculty are lazy!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5493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Saves ~$45,000 annually</a:t>
            </a:r>
          </a:p>
          <a:p>
            <a:pPr lvl="1"/>
            <a:r>
              <a:rPr lang="en-US" sz="3600" dirty="0" smtClean="0"/>
              <a:t>No increase in support calls</a:t>
            </a:r>
          </a:p>
          <a:p>
            <a:r>
              <a:rPr lang="en-US" sz="3600" dirty="0" smtClean="0"/>
              <a:t>Virtual environment</a:t>
            </a:r>
          </a:p>
          <a:p>
            <a:pPr lvl="1"/>
            <a:r>
              <a:rPr lang="en-US" sz="3600" dirty="0" smtClean="0"/>
              <a:t>No additional capital costs</a:t>
            </a:r>
          </a:p>
          <a:p>
            <a:pPr lvl="1"/>
            <a:r>
              <a:rPr lang="en-US" sz="3600" dirty="0" smtClean="0"/>
              <a:t>Improved DR posture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2063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at the end, thanks.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88183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457" y="1395412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Migrating to </a:t>
            </a:r>
            <a:r>
              <a:rPr lang="en-US" dirty="0" err="1" smtClean="0">
                <a:solidFill>
                  <a:srgbClr val="FF6600"/>
                </a:solidFill>
              </a:rPr>
              <a:t>Moodle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352800"/>
            <a:ext cx="6400800" cy="1752600"/>
          </a:xfrm>
        </p:spPr>
        <p:txBody>
          <a:bodyPr/>
          <a:lstStyle/>
          <a:p>
            <a:r>
              <a:rPr lang="en-US" dirty="0" smtClean="0"/>
              <a:t>Candy Center, Dean</a:t>
            </a:r>
          </a:p>
          <a:p>
            <a:r>
              <a:rPr lang="en-US" dirty="0" smtClean="0"/>
              <a:t>Hemant Chikarmane, Professor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Cape Cod Community College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About Cape Cod Community College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4"/>
            <a:ext cx="7639381" cy="5112216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One of 15 Community Colleges in Massachusetts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Commuter school, serves S.E. Massachusetts, including Martha’s Vineyard and Nantucket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A.S., A.A. degrees, certificate and 2+2 programs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Feeder to 4-year schools and universities – credits transferred seamlessly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~5,000 FT/PT students, ~ 70 FT,  </a:t>
            </a:r>
            <a:r>
              <a:rPr lang="en-US" sz="2400" dirty="0" smtClean="0"/>
              <a:t>260 </a:t>
            </a:r>
            <a:r>
              <a:rPr lang="en-US" sz="2400" dirty="0" smtClean="0"/>
              <a:t>PT faculty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Major programs in health sciences, environ.</a:t>
            </a:r>
            <a:r>
              <a:rPr lang="en-US" sz="2400" dirty="0" smtClean="0"/>
              <a:t> tech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S</a:t>
            </a:r>
            <a:r>
              <a:rPr lang="en-US" sz="2400" dirty="0" smtClean="0"/>
              <a:t>tate </a:t>
            </a:r>
            <a:r>
              <a:rPr lang="en-US" sz="2400" dirty="0" smtClean="0"/>
              <a:t>school, miracles</a:t>
            </a:r>
            <a:r>
              <a:rPr lang="en-US" sz="2400" dirty="0" smtClean="0"/>
              <a:t> expected on </a:t>
            </a:r>
            <a:r>
              <a:rPr lang="en-US" sz="2400" dirty="0" smtClean="0"/>
              <a:t>a limited budget!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A change was being forced 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4"/>
            <a:ext cx="7639381" cy="5036015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As of Fall 2009, no enhancements for BB 7.3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No BB 7.3 support after 2011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Clients using BB 7.x and 8.x urged to move to BB 9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BB 9 includes license fee increase, with annual fee increases of 17-23%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Enterprise version additional cost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Customized features ~$20k per feature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BB acquired its major competitors </a:t>
            </a:r>
            <a:r>
              <a:rPr lang="en-US" sz="2400" dirty="0" err="1" smtClean="0"/>
              <a:t>WebCT</a:t>
            </a:r>
            <a:r>
              <a:rPr lang="en-US" sz="2400" dirty="0" smtClean="0"/>
              <a:t>/Angel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BB 7.x upgrade to BB 9 has learning curve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Time to Redefine Distance Learning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704497" cy="5181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Informal brainstorming session, October 2008</a:t>
            </a:r>
          </a:p>
          <a:p>
            <a:pPr algn="l"/>
            <a:endParaRPr lang="en-US" sz="2400" dirty="0" smtClean="0"/>
          </a:p>
          <a:p>
            <a:pPr lvl="1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If change is coming, why not move from BB …</a:t>
            </a:r>
          </a:p>
          <a:p>
            <a:pPr lvl="1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Ask for faculty input on what they want in the LMS</a:t>
            </a:r>
          </a:p>
          <a:p>
            <a:pPr lvl="1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Provide professional development opportunities – workshops, online tutorials</a:t>
            </a:r>
          </a:p>
          <a:p>
            <a:pPr lvl="1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Faculty mentors to provide support to FT faculty and adjuncts</a:t>
            </a:r>
          </a:p>
          <a:p>
            <a:pPr lvl="1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HC to run a pilot course on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</a:t>
            </a:r>
            <a:r>
              <a:rPr lang="en-US" sz="2400" dirty="0" smtClean="0"/>
              <a:t>starting Spring 2009, locally hosted, to test capabilities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LMS Survey, March 2009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517185"/>
            <a:ext cx="8531568" cy="4959815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/>
              <a:t>What features would you like in an LMS to improve pedagogy and instructional goals?</a:t>
            </a:r>
          </a:p>
          <a:p>
            <a:pPr algn="l"/>
            <a:endParaRPr lang="en-US" sz="2400" dirty="0" smtClean="0"/>
          </a:p>
          <a:p>
            <a:pPr lvl="1" algn="l">
              <a:buFont typeface="Courier New"/>
              <a:buChar char="o"/>
            </a:pPr>
            <a:r>
              <a:rPr lang="en-US" sz="2400" b="1" dirty="0" smtClean="0"/>
              <a:t>10</a:t>
            </a:r>
            <a:r>
              <a:rPr lang="en-US" sz="2400" dirty="0" smtClean="0"/>
              <a:t> survey responses!</a:t>
            </a:r>
          </a:p>
          <a:p>
            <a:pPr lvl="1" algn="l">
              <a:buFont typeface="Courier New"/>
              <a:buChar char="o"/>
            </a:pPr>
            <a:r>
              <a:rPr lang="en-US" sz="2400" dirty="0" smtClean="0"/>
              <a:t>Passionate college-wide discussion via email</a:t>
            </a:r>
          </a:p>
          <a:p>
            <a:pPr algn="l"/>
            <a:endParaRPr lang="en-US" sz="2400" dirty="0" smtClean="0"/>
          </a:p>
          <a:p>
            <a:pPr lvl="3">
              <a:buFont typeface="Courier New"/>
              <a:buChar char="o"/>
            </a:pPr>
            <a:r>
              <a:rPr lang="en-US" sz="2400" dirty="0" smtClean="0"/>
              <a:t>Stable LMS environment</a:t>
            </a:r>
          </a:p>
          <a:p>
            <a:pPr lvl="3">
              <a:buFont typeface="Courier New"/>
              <a:buChar char="o"/>
            </a:pPr>
            <a:r>
              <a:rPr lang="en-US" sz="2400" dirty="0" smtClean="0"/>
              <a:t>All current (</a:t>
            </a:r>
            <a:r>
              <a:rPr lang="en-US" sz="2400" dirty="0" err="1" smtClean="0"/>
              <a:t>BlackBoard</a:t>
            </a:r>
            <a:r>
              <a:rPr lang="en-US" sz="2400" dirty="0" smtClean="0"/>
              <a:t>) tools, plus more</a:t>
            </a:r>
          </a:p>
          <a:p>
            <a:pPr lvl="3">
              <a:buFont typeface="Courier New"/>
              <a:buChar char="o"/>
            </a:pPr>
            <a:r>
              <a:rPr lang="en-US" sz="2400" dirty="0" smtClean="0"/>
              <a:t>Audio / video capability to support online, hybrid, and face-to-face classes</a:t>
            </a:r>
          </a:p>
          <a:p>
            <a:pPr lvl="3">
              <a:buFont typeface="Courier New"/>
              <a:buChar char="o"/>
            </a:pPr>
            <a:r>
              <a:rPr lang="en-US" sz="2400" dirty="0" smtClean="0"/>
              <a:t>NO CHANGE!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What were others doing 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517185"/>
            <a:ext cx="8305799" cy="489718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N Carolina Community Colleges, Assessment Report</a:t>
            </a:r>
          </a:p>
          <a:p>
            <a:pPr algn="l"/>
            <a:endParaRPr lang="en-US" sz="2400" dirty="0" smtClean="0"/>
          </a:p>
          <a:p>
            <a:pPr marL="457200" indent="-457200" algn="l"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/>
              <a:t>Surveys show that BB and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are not that different</a:t>
            </a:r>
          </a:p>
          <a:p>
            <a:pPr marL="457200" indent="-457200" algn="l"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/>
              <a:t>Real difference is student perception of teacher’s comfort level with </a:t>
            </a:r>
            <a:r>
              <a:rPr lang="en-US" sz="2400" dirty="0" err="1" smtClean="0"/>
              <a:t>Moodle</a:t>
            </a:r>
            <a:endParaRPr lang="en-US" sz="2400" dirty="0" smtClean="0"/>
          </a:p>
          <a:p>
            <a:pPr marL="457200" indent="-457200" algn="l"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/>
              <a:t>Functional comparison: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has higher perceived functionality than any BB version</a:t>
            </a:r>
          </a:p>
          <a:p>
            <a:pPr marL="457200" indent="-457200" algn="l"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/>
              <a:t>Case studies of 4 exclusive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institutions: Challenging transition, but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was preferred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for Clarkson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Blackboard Environment — Fall 2009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Running version Blackboard Academic Suite 8.0 (Enterprise License)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Paying approximately $45,000 / year in licensing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5-year contract soon-to-expire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Running on 4-year old hardware</a:t>
            </a:r>
          </a:p>
          <a:p>
            <a:endParaRPr lang="en-US" dirty="0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What were others doing 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4"/>
            <a:ext cx="7639381" cy="480741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Pitt Community College</a:t>
            </a:r>
          </a:p>
          <a:p>
            <a:pPr algn="l"/>
            <a:endParaRPr lang="en-US" sz="2400" dirty="0" smtClean="0"/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Overall feedback – loved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once started using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err="1" smtClean="0"/>
              <a:t>Moodle</a:t>
            </a:r>
            <a:r>
              <a:rPr lang="en-US" sz="2400" dirty="0" smtClean="0"/>
              <a:t> is a </a:t>
            </a:r>
            <a:r>
              <a:rPr lang="en-US" sz="2400" dirty="0" err="1" smtClean="0"/>
              <a:t>mindshift</a:t>
            </a:r>
            <a:r>
              <a:rPr lang="en-US" sz="2400" dirty="0" smtClean="0"/>
              <a:t> – some faculty adapt better than others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Conversion process difficult, but once completed, most faculty and students satisfied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Works best for faculty using discussions, chats, group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What were others doing 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5"/>
            <a:ext cx="7639381" cy="455784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University of North Carolina</a:t>
            </a:r>
          </a:p>
          <a:p>
            <a:pPr algn="l"/>
            <a:r>
              <a:rPr lang="en-US" sz="2400" dirty="0" smtClean="0"/>
              <a:t>LMS Evaluation Committee, 2009</a:t>
            </a:r>
          </a:p>
          <a:p>
            <a:pPr algn="l"/>
            <a:endParaRPr lang="en-US" sz="2400" dirty="0" smtClean="0"/>
          </a:p>
          <a:p>
            <a:pPr marL="457200" indent="-457200" algn="l">
              <a:spcAft>
                <a:spcPts val="3000"/>
              </a:spcAft>
              <a:buFont typeface="Courier New"/>
              <a:buChar char="o"/>
            </a:pPr>
            <a:r>
              <a:rPr lang="en-US" sz="2400" dirty="0" smtClean="0"/>
              <a:t>Evidence strongly favors transition to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on pedagogical and financial grounds</a:t>
            </a:r>
          </a:p>
          <a:p>
            <a:pPr marL="457200" indent="-457200" algn="l">
              <a:spcAft>
                <a:spcPts val="3000"/>
              </a:spcAft>
              <a:buFont typeface="Courier New"/>
              <a:buChar char="o"/>
            </a:pPr>
            <a:r>
              <a:rPr lang="en-US" sz="2400" dirty="0" err="1" smtClean="0"/>
              <a:t>Moodle</a:t>
            </a:r>
            <a:r>
              <a:rPr lang="en-US" sz="2400" dirty="0" smtClean="0"/>
              <a:t> provides better or comparable functionality with increased control and (in long run) lower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Student survey, </a:t>
            </a:r>
            <a:r>
              <a:rPr lang="en-US" sz="3200" dirty="0" err="1" smtClean="0">
                <a:solidFill>
                  <a:srgbClr val="FF6600"/>
                </a:solidFill>
              </a:rPr>
              <a:t>Moodle</a:t>
            </a:r>
            <a:r>
              <a:rPr lang="en-US" sz="3200" dirty="0" smtClean="0">
                <a:solidFill>
                  <a:srgbClr val="FF6600"/>
                </a:solidFill>
              </a:rPr>
              <a:t> pilot course 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5"/>
            <a:ext cx="7933097" cy="455784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BIO201: summer 2009, fall 2009</a:t>
            </a:r>
          </a:p>
          <a:p>
            <a:pPr algn="l"/>
            <a:r>
              <a:rPr lang="en-US" sz="2400" dirty="0" smtClean="0"/>
              <a:t>Server on campus</a:t>
            </a:r>
          </a:p>
          <a:p>
            <a:pPr algn="l"/>
            <a:endParaRPr lang="en-US" sz="2400" i="1" dirty="0" smtClean="0"/>
          </a:p>
          <a:p>
            <a:pPr algn="l"/>
            <a:r>
              <a:rPr lang="en-US" sz="2400" i="1" dirty="0" smtClean="0"/>
              <a:t>Questions posed to the class:</a:t>
            </a:r>
          </a:p>
          <a:p>
            <a:pPr algn="l"/>
            <a:endParaRPr lang="en-US" sz="2400" dirty="0" smtClean="0"/>
          </a:p>
          <a:p>
            <a:pPr marL="457200" indent="-457200" algn="l">
              <a:spcAft>
                <a:spcPts val="3000"/>
              </a:spcAft>
              <a:buFont typeface="+mj-lt"/>
              <a:buAutoNum type="arabicPeriod"/>
            </a:pPr>
            <a:r>
              <a:rPr lang="en-US" sz="2400" dirty="0" smtClean="0"/>
              <a:t>Do you like using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to access course content?</a:t>
            </a:r>
          </a:p>
          <a:p>
            <a:pPr marL="457200" indent="-457200" algn="l">
              <a:spcAft>
                <a:spcPts val="3000"/>
              </a:spcAft>
              <a:buFont typeface="+mj-lt"/>
              <a:buAutoNum type="arabicPeriod"/>
            </a:pPr>
            <a:r>
              <a:rPr lang="en-US" sz="2400" dirty="0" smtClean="0"/>
              <a:t>If you have used BB in other courses, how does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compare with respect to usability, speed?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What the students said 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48940" y="1517185"/>
          <a:ext cx="7785459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8274"/>
                <a:gridCol w="1017019"/>
                <a:gridCol w="701393"/>
                <a:gridCol w="1332646"/>
                <a:gridCol w="1993123"/>
                <a:gridCol w="1093004"/>
              </a:tblGrid>
              <a:tr h="370840">
                <a:tc rowSpan="12">
                  <a:txBody>
                    <a:bodyPr/>
                    <a:lstStyle/>
                    <a:p>
                      <a:r>
                        <a:rPr lang="en-US" sz="2000" dirty="0" smtClean="0"/>
                        <a:t>Students on Q1 about liking </a:t>
                      </a:r>
                      <a:r>
                        <a:rPr lang="en-US" sz="2000" dirty="0" err="1" smtClean="0"/>
                        <a:t>Moodle</a:t>
                      </a:r>
                      <a:endParaRPr lang="en-US" sz="2000" dirty="0"/>
                    </a:p>
                  </a:txBody>
                  <a:tcPr anchor="ctr">
                    <a:solidFill>
                      <a:srgbClr val="FAC090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2000" dirty="0" smtClean="0"/>
                        <a:t>Like</a:t>
                      </a:r>
                      <a:r>
                        <a:rPr lang="en-US" sz="2000" baseline="0" dirty="0" smtClean="0"/>
                        <a:t> v</a:t>
                      </a:r>
                      <a:r>
                        <a:rPr lang="en-US" sz="2000" dirty="0" smtClean="0"/>
                        <a:t>ery much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43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rowSpan="12">
                  <a:txBody>
                    <a:bodyPr/>
                    <a:lstStyle/>
                    <a:p>
                      <a:r>
                        <a:rPr lang="en-US" sz="2000" dirty="0" smtClean="0"/>
                        <a:t>Also said on Q2 about </a:t>
                      </a:r>
                      <a:r>
                        <a:rPr lang="en-US" sz="2000" dirty="0" err="1" smtClean="0"/>
                        <a:t>Moodle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vs</a:t>
                      </a:r>
                      <a:r>
                        <a:rPr lang="en-US" sz="2000" baseline="0" dirty="0" smtClean="0"/>
                        <a:t> BB</a:t>
                      </a:r>
                      <a:endParaRPr lang="en-US" sz="2000" dirty="0"/>
                    </a:p>
                  </a:txBody>
                  <a:tcPr anchor="ctr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Better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About the same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Worse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Never used BB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2000" dirty="0" smtClean="0"/>
                        <a:t>Like it</a:t>
                      </a:r>
                      <a:endParaRPr lang="en-US" sz="2000" dirty="0"/>
                    </a:p>
                  </a:txBody>
                  <a:tcPr anchor="ctr">
                    <a:solidFill>
                      <a:srgbClr val="DBEEF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 anchor="ctr"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Better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About the same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Worse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Never</a:t>
                      </a:r>
                      <a:r>
                        <a:rPr lang="en-US" sz="2000" baseline="0" dirty="0" smtClean="0"/>
                        <a:t> used BB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response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So-so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About the same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Options with limited financial resources…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5"/>
            <a:ext cx="7639381" cy="455784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Option 1</a:t>
            </a:r>
          </a:p>
          <a:p>
            <a:pPr algn="l"/>
            <a:endParaRPr lang="en-US" sz="2400" dirty="0" smtClean="0"/>
          </a:p>
          <a:p>
            <a:pPr lvl="1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Upgrade to BB 9, with increased cost ~$36K - $52K</a:t>
            </a:r>
          </a:p>
          <a:p>
            <a:pPr lvl="1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Continued increased annual projected expenditure</a:t>
            </a:r>
          </a:p>
          <a:p>
            <a:pPr lvl="1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Significant change in look and feel in new version</a:t>
            </a:r>
          </a:p>
          <a:p>
            <a:pPr lvl="1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No additional resources for faculty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Options, cont …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4"/>
            <a:ext cx="7639381" cy="480741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Option 2</a:t>
            </a:r>
          </a:p>
          <a:p>
            <a:pPr algn="l"/>
            <a:endParaRPr lang="en-US" sz="2400" dirty="0" smtClean="0"/>
          </a:p>
          <a:p>
            <a:pPr lvl="1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Use federal stimulus funds to purchase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server, conversion resources and modules</a:t>
            </a:r>
          </a:p>
          <a:p>
            <a:pPr lvl="2">
              <a:spcAft>
                <a:spcPts val="3600"/>
              </a:spcAft>
              <a:buNone/>
            </a:pPr>
            <a:r>
              <a:rPr lang="en-US" i="1" dirty="0" smtClean="0"/>
              <a:t>OR</a:t>
            </a:r>
            <a:r>
              <a:rPr lang="en-US" dirty="0" smtClean="0"/>
              <a:t> host externally</a:t>
            </a:r>
            <a:endParaRPr lang="en-US" sz="2000" dirty="0" smtClean="0"/>
          </a:p>
          <a:p>
            <a:pPr lvl="1" algn="l">
              <a:spcAft>
                <a:spcPts val="3600"/>
              </a:spcAft>
              <a:buFont typeface="Courier New"/>
              <a:buChar char="o"/>
            </a:pPr>
            <a:r>
              <a:rPr lang="en-US" sz="2400" dirty="0" smtClean="0"/>
              <a:t>Consultant to convert existing BB courses to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(~ $200 - $500 per course)</a:t>
            </a:r>
          </a:p>
          <a:p>
            <a:pPr lvl="1" algn="l">
              <a:spcAft>
                <a:spcPts val="3600"/>
              </a:spcAft>
              <a:buFont typeface="Courier New"/>
              <a:buChar char="o"/>
            </a:pPr>
            <a:r>
              <a:rPr lang="en-US" sz="2400" dirty="0" smtClean="0"/>
              <a:t>After transition, savings used for faculty/staff support and professional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Implemented plan and timeline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517185"/>
            <a:ext cx="8458200" cy="4864622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Pilot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server on </a:t>
            </a:r>
            <a:r>
              <a:rPr lang="en-US" sz="2400" dirty="0" smtClean="0"/>
              <a:t>campus: BIO201 </a:t>
            </a:r>
            <a:r>
              <a:rPr lang="en-US" sz="2400" dirty="0" smtClean="0"/>
              <a:t>Summer &amp; Fall 2009, other volunteer faculty Spring 2010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LMS faculty</a:t>
            </a:r>
            <a:r>
              <a:rPr lang="en-US" sz="2400" dirty="0" smtClean="0"/>
              <a:t> </a:t>
            </a:r>
            <a:r>
              <a:rPr lang="en-US" sz="2400" dirty="0" smtClean="0"/>
              <a:t>/</a:t>
            </a:r>
            <a:r>
              <a:rPr lang="en-US" sz="2400" dirty="0" smtClean="0"/>
              <a:t> </a:t>
            </a:r>
            <a:r>
              <a:rPr lang="en-US" sz="2400" dirty="0" smtClean="0"/>
              <a:t>staff survey Spring </a:t>
            </a:r>
            <a:r>
              <a:rPr lang="en-US" sz="2400" dirty="0" smtClean="0"/>
              <a:t>2010: </a:t>
            </a:r>
            <a:r>
              <a:rPr lang="en-US" sz="2400" dirty="0" smtClean="0"/>
              <a:t>100 respondents</a:t>
            </a:r>
          </a:p>
          <a:p>
            <a:pPr lvl="1">
              <a:spcAft>
                <a:spcPts val="600"/>
              </a:spcAft>
              <a:buFont typeface="Courier New"/>
              <a:buChar char="o"/>
            </a:pPr>
            <a:r>
              <a:rPr lang="en-US" sz="2595" dirty="0" smtClean="0"/>
              <a:t>80 faculty requested </a:t>
            </a:r>
            <a:r>
              <a:rPr lang="en-US" sz="2595" dirty="0" err="1" smtClean="0"/>
              <a:t>Moodle</a:t>
            </a:r>
            <a:r>
              <a:rPr lang="en-US" sz="2595" dirty="0" smtClean="0"/>
              <a:t> professional development opportunities – workshops, etc.</a:t>
            </a:r>
          </a:p>
          <a:p>
            <a:pPr lvl="1">
              <a:spcAft>
                <a:spcPts val="600"/>
              </a:spcAft>
              <a:buFont typeface="Courier New"/>
              <a:buChar char="o"/>
            </a:pPr>
            <a:r>
              <a:rPr lang="en-US" sz="2595" dirty="0" smtClean="0"/>
              <a:t>35 faculty requested assistance with course conversion for:</a:t>
            </a:r>
          </a:p>
          <a:p>
            <a:pPr lvl="3">
              <a:spcAft>
                <a:spcPts val="0"/>
              </a:spcAft>
              <a:buFont typeface="Wingdings" charset="2"/>
              <a:buChar char="§"/>
            </a:pPr>
            <a:r>
              <a:rPr lang="en-US" sz="2595" dirty="0" smtClean="0"/>
              <a:t>67 courses</a:t>
            </a:r>
          </a:p>
          <a:p>
            <a:pPr lvl="3">
              <a:spcAft>
                <a:spcPts val="0"/>
              </a:spcAft>
              <a:buFont typeface="Wingdings" charset="2"/>
              <a:buChar char="§"/>
            </a:pPr>
            <a:r>
              <a:rPr lang="en-US" sz="2595" dirty="0" smtClean="0"/>
              <a:t>37 of which are online or hybrid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Implemented plan and </a:t>
            </a:r>
            <a:r>
              <a:rPr lang="en-US" sz="2800" dirty="0" smtClean="0">
                <a:solidFill>
                  <a:srgbClr val="FF6600"/>
                </a:solidFill>
              </a:rPr>
              <a:t>timeline ….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5"/>
            <a:ext cx="7639381" cy="4864622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Course </a:t>
            </a:r>
            <a:r>
              <a:rPr lang="en-US" sz="2400" dirty="0" smtClean="0"/>
              <a:t>conversion </a:t>
            </a:r>
            <a:r>
              <a:rPr lang="en-US" sz="2400" dirty="0" smtClean="0"/>
              <a:t>set:</a:t>
            </a:r>
          </a:p>
          <a:p>
            <a:pPr marL="1200150" lvl="1" indent="-457200">
              <a:spcAft>
                <a:spcPts val="0"/>
              </a:spcAft>
              <a:buFont typeface="Courier New"/>
              <a:buChar char="o"/>
            </a:pPr>
            <a:r>
              <a:rPr lang="en-US" sz="2400" dirty="0" smtClean="0"/>
              <a:t>Summer </a:t>
            </a:r>
            <a:r>
              <a:rPr lang="en-US" sz="2400" dirty="0" smtClean="0"/>
              <a:t>2010 for Fall 2010 </a:t>
            </a:r>
            <a:r>
              <a:rPr lang="en-US" sz="2400" dirty="0" smtClean="0"/>
              <a:t>courses</a:t>
            </a:r>
          </a:p>
          <a:p>
            <a:pPr marL="1200150" lvl="1" indent="-457200">
              <a:spcAft>
                <a:spcPts val="3600"/>
              </a:spcAft>
              <a:buFont typeface="Courier New"/>
              <a:buChar char="o"/>
            </a:pPr>
            <a:r>
              <a:rPr lang="en-US" sz="2400" dirty="0" smtClean="0"/>
              <a:t>Fall </a:t>
            </a:r>
            <a:r>
              <a:rPr lang="en-US" sz="2400" dirty="0" smtClean="0"/>
              <a:t>2010 for Spring 2011 courses</a:t>
            </a:r>
          </a:p>
          <a:p>
            <a:pPr marL="457200" indent="-457200" algn="l">
              <a:spcAft>
                <a:spcPts val="3600"/>
              </a:spcAft>
              <a:buFont typeface="Courier New"/>
              <a:buChar char="o"/>
            </a:pPr>
            <a:r>
              <a:rPr lang="en-US" sz="2400" dirty="0" smtClean="0"/>
              <a:t>Implementation of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on hosted service (Remote Learner) in Summer 2010, with Fall rollout</a:t>
            </a:r>
          </a:p>
          <a:p>
            <a:pPr marL="457200" indent="-457200" algn="l">
              <a:spcAft>
                <a:spcPts val="3600"/>
              </a:spcAft>
              <a:buFont typeface="Courier New"/>
              <a:buChar char="o"/>
            </a:pPr>
            <a:r>
              <a:rPr lang="en-US" sz="2400" dirty="0" smtClean="0"/>
              <a:t>Transparency: Progress status shared regularly with college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Course conversion management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3703" y="1517184"/>
            <a:ext cx="7639381" cy="5112216"/>
          </a:xfrm>
        </p:spPr>
        <p:txBody>
          <a:bodyPr>
            <a:normAutofit lnSpcReduction="10000"/>
          </a:bodyPr>
          <a:lstStyle/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Set timeline, action matrix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Review of course space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Develop course specific action plan – </a:t>
            </a:r>
            <a:r>
              <a:rPr lang="en-US" sz="2400" i="1" dirty="0" smtClean="0"/>
              <a:t>based on teaching style of the faculty member, and discipline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Conversion of course content, audio/video content</a:t>
            </a:r>
          </a:p>
          <a:p>
            <a:pPr marL="457200" indent="-457200" algn="l">
              <a:spcAft>
                <a:spcPts val="1200"/>
              </a:spcAft>
              <a:buFont typeface="Courier New"/>
              <a:buChar char="o"/>
            </a:pPr>
            <a:r>
              <a:rPr lang="en-US" sz="2400" dirty="0" smtClean="0"/>
              <a:t>Faculty review of course space, additional revisions/edits</a:t>
            </a:r>
          </a:p>
          <a:p>
            <a:pPr marL="457200" indent="-457200" algn="l">
              <a:buFont typeface="Courier New"/>
              <a:buChar char="o"/>
            </a:pPr>
            <a:endParaRPr lang="en-US" sz="2400" dirty="0" smtClean="0"/>
          </a:p>
          <a:p>
            <a:pPr marL="1200150" lvl="1" indent="-457200">
              <a:buFont typeface="Courier New"/>
              <a:buChar char="o"/>
            </a:pPr>
            <a:r>
              <a:rPr lang="en-US" sz="2400" dirty="0" smtClean="0"/>
              <a:t>Average conversion time = 6 hours per course</a:t>
            </a:r>
          </a:p>
          <a:p>
            <a:pPr marL="1200150" lvl="1" indent="-457200">
              <a:buFont typeface="Courier New"/>
              <a:buChar char="o"/>
            </a:pPr>
            <a:r>
              <a:rPr lang="en-US" sz="2400" dirty="0" smtClean="0"/>
              <a:t>Range = 4 – 13 hours</a:t>
            </a:r>
          </a:p>
          <a:p>
            <a:pPr marL="1200150" lvl="1" indent="-457200">
              <a:buFont typeface="Courier New"/>
              <a:buChar char="o"/>
            </a:pPr>
            <a:r>
              <a:rPr lang="en-US" sz="2400" dirty="0" smtClean="0"/>
              <a:t>Total conversion hours = 350 </a:t>
            </a:r>
          </a:p>
          <a:p>
            <a:pPr marL="457200" indent="-457200" algn="l">
              <a:buFont typeface="Courier New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Sample BB 7.x course organization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769714"/>
            <a:ext cx="8534400" cy="411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for Clarkson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Options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Buy new hardware and upgrade to version 9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Virtualize and upgrade to version 9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Virtualize and move to another LMS platform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258515"/>
      </p:ext>
    </p:extLst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Sample course conversion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559800" cy="489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Sample course conversion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8432800" cy="4933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Sample course conversion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pic>
        <p:nvPicPr>
          <p:cNvPr id="6" name="Picture 5" descr="ART125_dem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37322"/>
            <a:ext cx="8686800" cy="430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Migration ROI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6202725"/>
            <a:ext cx="8188184" cy="396602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BB license costs and additional servers are $54K.  Annual license ~$44K for 2,700 FTE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198" y="1397000"/>
          <a:ext cx="7878840" cy="506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313"/>
                <a:gridCol w="1514163"/>
                <a:gridCol w="1546726"/>
                <a:gridCol w="1354870"/>
                <a:gridCol w="1575768"/>
              </a:tblGrid>
              <a:tr h="438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Pre-transition year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Transition Year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Post transition year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BB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Moodle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</a:rPr>
                        <a:t>BB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FF00FF"/>
                          </a:solidFill>
                        </a:rPr>
                        <a:t>Moodle</a:t>
                      </a:r>
                      <a:endParaRPr lang="en-US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dirty="0" smtClean="0"/>
                        <a:t>Migration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2009-2010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2010-2011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2011-2012</a:t>
                      </a:r>
                      <a:endParaRPr lang="en-US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dirty="0" smtClean="0"/>
                        <a:t>License fee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dirty="0" smtClean="0"/>
                        <a:t>Vendor hosting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en-US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conversion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18,025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dirty="0" smtClean="0"/>
                        <a:t>Clerical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6,840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dirty="0" smtClean="0"/>
                        <a:t>Sub-total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38,912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15,000</a:t>
                      </a:r>
                      <a:endParaRPr lang="en-US" dirty="0"/>
                    </a:p>
                  </a:txBody>
                  <a:tcPr/>
                </a:tc>
              </a:tr>
              <a:tr h="43824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LMS cost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23,000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56,612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15,000</a:t>
                      </a:r>
                      <a:endParaRPr 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Migration costs summary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085497" cy="4848341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External hosting: Remote Learner, guaranteed uptime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Training: Ongoing professional development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Course conversion:</a:t>
            </a:r>
          </a:p>
          <a:p>
            <a:pPr lvl="1" algn="l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/>
              <a:t>One time expense</a:t>
            </a:r>
          </a:p>
          <a:p>
            <a:pPr lvl="1" algn="l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/>
              <a:t>Vendor was to provide Spring 2011 conversions at no cost with an automated tool – </a:t>
            </a:r>
            <a:r>
              <a:rPr lang="en-US" sz="2400" i="1" dirty="0" smtClean="0">
                <a:solidFill>
                  <a:srgbClr val="0000FF"/>
                </a:solidFill>
              </a:rPr>
              <a:t>vendor was not ready for BB 7.x</a:t>
            </a:r>
          </a:p>
          <a:p>
            <a:pPr lvl="1" algn="l">
              <a:spcAft>
                <a:spcPts val="1800"/>
              </a:spcAft>
              <a:buFont typeface="Wingdings" charset="2"/>
              <a:buChar char="§"/>
            </a:pPr>
            <a:r>
              <a:rPr lang="en-US" sz="2400" dirty="0" smtClean="0"/>
              <a:t>Spring course migration done in house</a:t>
            </a:r>
            <a:endParaRPr lang="en-US" sz="2000" dirty="0" smtClean="0"/>
          </a:p>
          <a:p>
            <a:pPr algn="l">
              <a:spcAft>
                <a:spcPts val="1800"/>
              </a:spcAft>
              <a:buFont typeface="Courier New"/>
              <a:buChar char="o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Migration team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1" y="1517185"/>
            <a:ext cx="8229600" cy="455784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Candy Center, Dean: </a:t>
            </a:r>
            <a:r>
              <a:rPr lang="en-US" sz="2400" i="1" dirty="0" smtClean="0">
                <a:solidFill>
                  <a:srgbClr val="FFFF00"/>
                </a:solidFill>
              </a:rPr>
              <a:t>Project Manager</a:t>
            </a:r>
          </a:p>
          <a:p>
            <a:pPr algn="l"/>
            <a:r>
              <a:rPr lang="en-US" sz="2400" dirty="0" smtClean="0"/>
              <a:t>Hemant Chikarmane, Professor:  </a:t>
            </a:r>
            <a:r>
              <a:rPr lang="en-US" sz="2400" i="1" dirty="0" smtClean="0">
                <a:solidFill>
                  <a:srgbClr val="FFFF00"/>
                </a:solidFill>
              </a:rPr>
              <a:t>Lead, course migrations</a:t>
            </a:r>
          </a:p>
          <a:p>
            <a:pPr algn="l"/>
            <a:r>
              <a:rPr lang="en-US" sz="2400" dirty="0" smtClean="0"/>
              <a:t>Adam Farrell, Media Prod Mgr: </a:t>
            </a:r>
            <a:r>
              <a:rPr lang="en-US" sz="2400" i="1" dirty="0" smtClean="0">
                <a:solidFill>
                  <a:srgbClr val="FFFF00"/>
                </a:solidFill>
              </a:rPr>
              <a:t>A/V conversions</a:t>
            </a:r>
          </a:p>
          <a:p>
            <a:pPr algn="l"/>
            <a:r>
              <a:rPr lang="en-US" sz="2400" dirty="0" smtClean="0"/>
              <a:t>Cathy Fraser, Admin Asst: </a:t>
            </a:r>
            <a:r>
              <a:rPr lang="en-US" sz="2400" i="1" dirty="0" smtClean="0">
                <a:solidFill>
                  <a:srgbClr val="FFFF00"/>
                </a:solidFill>
              </a:rPr>
              <a:t>Help desk support</a:t>
            </a:r>
          </a:p>
          <a:p>
            <a:pPr algn="l"/>
            <a:r>
              <a:rPr lang="en-US" sz="2400" dirty="0" smtClean="0"/>
              <a:t>Dan Gallagher, CIO: </a:t>
            </a:r>
            <a:r>
              <a:rPr lang="en-US" sz="2400" i="1" dirty="0" smtClean="0">
                <a:solidFill>
                  <a:srgbClr val="FFFF00"/>
                </a:solidFill>
              </a:rPr>
              <a:t>Liaison with IT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Bill Berry, Hemant Chikarmane, Joy </a:t>
            </a:r>
            <a:r>
              <a:rPr lang="en-US" sz="2400" dirty="0" err="1" smtClean="0"/>
              <a:t>Haagsma</a:t>
            </a:r>
            <a:r>
              <a:rPr lang="en-US" sz="2400" dirty="0" smtClean="0"/>
              <a:t>:</a:t>
            </a:r>
          </a:p>
          <a:p>
            <a:pPr lvl="1">
              <a:buNone/>
            </a:pPr>
            <a:r>
              <a:rPr lang="en-US" sz="2400" i="1" dirty="0" smtClean="0">
                <a:solidFill>
                  <a:srgbClr val="FFFF00"/>
                </a:solidFill>
              </a:rPr>
              <a:t>	Online faculty mentors - Workshops, online help (passwords, etc), one-on-one mentoring</a:t>
            </a:r>
            <a:endParaRPr lang="en-US" sz="2000" i="1" dirty="0" smtClean="0">
              <a:solidFill>
                <a:srgbClr val="FFFF00"/>
              </a:solidFill>
            </a:endParaRP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Summary of lessons learned – both approaches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229600" cy="4953000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A </a:t>
            </a:r>
            <a:r>
              <a:rPr lang="en-US" sz="2400" dirty="0" smtClean="0"/>
              <a:t>pure </a:t>
            </a:r>
            <a:r>
              <a:rPr lang="en-US" sz="2400" dirty="0" smtClean="0"/>
              <a:t>IT</a:t>
            </a:r>
            <a:r>
              <a:rPr lang="en-US" sz="2400" dirty="0" smtClean="0"/>
              <a:t>- or administration- driven </a:t>
            </a:r>
            <a:r>
              <a:rPr lang="en-US" sz="2400" dirty="0" smtClean="0"/>
              <a:t>approach </a:t>
            </a:r>
            <a:r>
              <a:rPr lang="en-US" sz="2400" dirty="0" smtClean="0"/>
              <a:t>won’t </a:t>
            </a:r>
            <a:r>
              <a:rPr lang="en-US" sz="2400" dirty="0" smtClean="0"/>
              <a:t>work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Make decisions based on faculty and student survey of needs, likes, and dislikes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Involve faculty at all steps of decision making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You cannot make everyone happy - a certain</a:t>
            </a:r>
            <a:r>
              <a:rPr lang="en-US" sz="2400" dirty="0" smtClean="0"/>
              <a:t> faculty </a:t>
            </a:r>
            <a:r>
              <a:rPr lang="en-US" sz="2400" dirty="0" smtClean="0"/>
              <a:t>will want everything done for them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You cannot make everyone happy - a certain</a:t>
            </a:r>
            <a:r>
              <a:rPr lang="en-US" sz="2400" dirty="0" smtClean="0"/>
              <a:t> faculty </a:t>
            </a:r>
            <a:r>
              <a:rPr lang="en-US" sz="2400" dirty="0" smtClean="0"/>
              <a:t>will</a:t>
            </a:r>
            <a:r>
              <a:rPr lang="en-US" sz="2400" dirty="0" smtClean="0"/>
              <a:t> complain </a:t>
            </a:r>
            <a:r>
              <a:rPr lang="en-US" sz="2400" dirty="0" smtClean="0"/>
              <a:t>no matter </a:t>
            </a:r>
            <a:r>
              <a:rPr lang="en-US" sz="2400" dirty="0" smtClean="0"/>
              <a:t>what</a:t>
            </a:r>
          </a:p>
          <a:p>
            <a:pPr marL="457200" indent="-457200" algn="l">
              <a:spcAft>
                <a:spcPts val="1800"/>
              </a:spcAft>
              <a:buFont typeface="Courier New"/>
              <a:buChar char="o"/>
            </a:pPr>
            <a:r>
              <a:rPr lang="en-US" sz="2400" dirty="0" smtClean="0"/>
              <a:t>Conversion takes time !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368" y="354892"/>
            <a:ext cx="7772400" cy="116229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6600"/>
                </a:solidFill>
              </a:rPr>
              <a:t>Questions?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892"/>
            <a:ext cx="759168" cy="73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on IT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IT Advisory Committees</a:t>
            </a:r>
            <a:endParaRPr lang="en-US" b="1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have lots of “TAC”s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Academic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Administrative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Student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Involved each of them in the conversation about Blackboard’s future on-campus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494129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Time — Fall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Continue conducting all classes in Blackboard v8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Investigate alternative LMS options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Moodle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Sakai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Etc.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Stand-up a pilot environment, invite adventurous faculty to “play around”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182794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Time — Spring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 diverse group of faculty participated in a limited pilot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19 courses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14 faculty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200" dirty="0" smtClean="0"/>
              <a:t>552 enrolled students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Participants were surveyed mid-semester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505543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9159"/>
            <a:ext cx="7848599" cy="57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32832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9456"/>
            <a:ext cx="7848600" cy="571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1528278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2_DefyConvention">
  <a:themeElements>
    <a:clrScheme name="2_DefyConven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yConvention">
      <a:majorFont>
        <a:latin typeface="DemocraticaBold"/>
        <a:ea typeface="ＭＳ Ｐゴシック"/>
        <a:cs typeface=""/>
      </a:majorFont>
      <a:minorFont>
        <a:latin typeface="Univers 57 Condense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yConven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yConven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yConven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yConven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yConven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yConven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yConven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yConven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yConven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yConven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yConven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yConven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1620</Words>
  <Application>Microsoft Macintosh PowerPoint</Application>
  <PresentationFormat>On-screen Show (4:3)</PresentationFormat>
  <Paragraphs>308</Paragraphs>
  <Slides>47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2_DefyConvention</vt:lpstr>
      <vt:lpstr>Moving to Moodle</vt:lpstr>
      <vt:lpstr>About Clarkson University</vt:lpstr>
      <vt:lpstr>Background for Clarkson</vt:lpstr>
      <vt:lpstr>Background for Clarkson</vt:lpstr>
      <vt:lpstr>A Little on IT Governance</vt:lpstr>
      <vt:lpstr>Decision Time — Fall 2009</vt:lpstr>
      <vt:lpstr>Pilot Time — Spring 2010</vt:lpstr>
      <vt:lpstr>Slide 8</vt:lpstr>
      <vt:lpstr>Slide 9</vt:lpstr>
      <vt:lpstr>Slide 10</vt:lpstr>
      <vt:lpstr>Slide 11</vt:lpstr>
      <vt:lpstr>Roadmap — Summer 2010</vt:lpstr>
      <vt:lpstr>Roadmap — Summer 2010</vt:lpstr>
      <vt:lpstr>Go Time! — Fall 2010</vt:lpstr>
      <vt:lpstr>System Architecture</vt:lpstr>
      <vt:lpstr>Internal Cloud</vt:lpstr>
      <vt:lpstr>Internal Cloud</vt:lpstr>
      <vt:lpstr>Internal Cloud</vt:lpstr>
      <vt:lpstr>Database (MySQL)</vt:lpstr>
      <vt:lpstr>Web Server (Apache)</vt:lpstr>
      <vt:lpstr>Lessons Learned</vt:lpstr>
      <vt:lpstr>Summary of Benefits</vt:lpstr>
      <vt:lpstr>Questions at the end, thanks.</vt:lpstr>
      <vt:lpstr>Migrating to Moodle</vt:lpstr>
      <vt:lpstr>About Cape Cod Community College</vt:lpstr>
      <vt:lpstr>A change was being forced …</vt:lpstr>
      <vt:lpstr>Time to Redefine Distance Learning</vt:lpstr>
      <vt:lpstr>LMS Survey, March 2009</vt:lpstr>
      <vt:lpstr>What were others doing …</vt:lpstr>
      <vt:lpstr>What were others doing …</vt:lpstr>
      <vt:lpstr>What were others doing …</vt:lpstr>
      <vt:lpstr>Student survey, Moodle pilot course …</vt:lpstr>
      <vt:lpstr>What the students said …</vt:lpstr>
      <vt:lpstr>Options with limited financial resources…</vt:lpstr>
      <vt:lpstr>Options, cont …</vt:lpstr>
      <vt:lpstr>Implemented plan and timeline</vt:lpstr>
      <vt:lpstr>Implemented plan and timeline ….</vt:lpstr>
      <vt:lpstr>Course conversion management</vt:lpstr>
      <vt:lpstr>Sample BB 7.x course organization</vt:lpstr>
      <vt:lpstr>Sample course conversion</vt:lpstr>
      <vt:lpstr>Sample course conversion</vt:lpstr>
      <vt:lpstr>Sample course conversion</vt:lpstr>
      <vt:lpstr>Migration ROI</vt:lpstr>
      <vt:lpstr>Migration costs summary</vt:lpstr>
      <vt:lpstr>Migration team</vt:lpstr>
      <vt:lpstr>Summary of lessons learned – both approaches</vt:lpstr>
      <vt:lpstr>Questions?</vt:lpstr>
    </vt:vector>
  </TitlesOfParts>
  <Company>Clarkson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A. Fiske - jfiske</dc:creator>
  <cp:lastModifiedBy>Hemant Chikarmane</cp:lastModifiedBy>
  <cp:revision>35</cp:revision>
  <dcterms:created xsi:type="dcterms:W3CDTF">2011-03-28T20:07:06Z</dcterms:created>
  <dcterms:modified xsi:type="dcterms:W3CDTF">2011-03-28T20:26:18Z</dcterms:modified>
</cp:coreProperties>
</file>