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7" r:id="rId3"/>
    <p:sldId id="258" r:id="rId4"/>
    <p:sldId id="296" r:id="rId5"/>
    <p:sldId id="297" r:id="rId6"/>
    <p:sldId id="295" r:id="rId7"/>
    <p:sldId id="288" r:id="rId8"/>
    <p:sldId id="289" r:id="rId9"/>
    <p:sldId id="290" r:id="rId10"/>
    <p:sldId id="291" r:id="rId11"/>
    <p:sldId id="292" r:id="rId12"/>
    <p:sldId id="261" r:id="rId13"/>
    <p:sldId id="263" r:id="rId14"/>
    <p:sldId id="264" r:id="rId15"/>
    <p:sldId id="265" r:id="rId16"/>
    <p:sldId id="266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7" r:id="rId25"/>
    <p:sldId id="279" r:id="rId26"/>
    <p:sldId id="280" r:id="rId27"/>
    <p:sldId id="275" r:id="rId28"/>
    <p:sldId id="281" r:id="rId29"/>
    <p:sldId id="282" r:id="rId30"/>
    <p:sldId id="267" r:id="rId31"/>
    <p:sldId id="283" r:id="rId32"/>
    <p:sldId id="28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EA6"/>
    <a:srgbClr val="5C5C5C"/>
    <a:srgbClr val="333E43"/>
    <a:srgbClr val="808080"/>
    <a:srgbClr val="777777"/>
    <a:srgbClr val="90127E"/>
    <a:srgbClr val="DA1CBF"/>
    <a:srgbClr val="0D3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95" autoAdjust="0"/>
  </p:normalViewPr>
  <p:slideViewPr>
    <p:cSldViewPr showGuides="1">
      <p:cViewPr>
        <p:scale>
          <a:sx n="110" d="100"/>
          <a:sy n="110" d="100"/>
        </p:scale>
        <p:origin x="-80" y="-96"/>
      </p:cViewPr>
      <p:guideLst>
        <p:guide orient="horz" pos="768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BF676-F54A-C845-B73B-06162A51BEBD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45914-2499-1749-8D1A-079C48E2F95D}">
      <dgm:prSet phldrT="[Text]" phldr="1"/>
      <dgm:spPr/>
      <dgm:t>
        <a:bodyPr/>
        <a:lstStyle/>
        <a:p>
          <a:endParaRPr lang="en-US"/>
        </a:p>
      </dgm:t>
    </dgm:pt>
    <dgm:pt modelId="{6BEE7693-8D39-E34A-BF79-7BE0E1308B88}" type="parTrans" cxnId="{5C15A256-13DB-6B49-9B30-B3CFD397B361}">
      <dgm:prSet/>
      <dgm:spPr/>
      <dgm:t>
        <a:bodyPr/>
        <a:lstStyle/>
        <a:p>
          <a:endParaRPr lang="en-US"/>
        </a:p>
      </dgm:t>
    </dgm:pt>
    <dgm:pt modelId="{F6F679A6-03DA-E543-859D-80BAF23B4D3D}" type="sibTrans" cxnId="{5C15A256-13DB-6B49-9B30-B3CFD397B361}">
      <dgm:prSet/>
      <dgm:spPr/>
      <dgm:t>
        <a:bodyPr/>
        <a:lstStyle/>
        <a:p>
          <a:endParaRPr lang="en-US"/>
        </a:p>
      </dgm:t>
    </dgm:pt>
    <dgm:pt modelId="{E41034B9-D117-9A48-BA8B-7BCA3BA3559D}">
      <dgm:prSet phldrT="[Text]"/>
      <dgm:spPr/>
      <dgm:t>
        <a:bodyPr/>
        <a:lstStyle/>
        <a:p>
          <a:r>
            <a:rPr lang="en-US" dirty="0" smtClean="0"/>
            <a:t>[Text]</a:t>
          </a:r>
          <a:endParaRPr lang="en-US" dirty="0"/>
        </a:p>
      </dgm:t>
    </dgm:pt>
    <dgm:pt modelId="{1594B9B9-15FF-7844-B59E-396A73EE3C9C}" type="parTrans" cxnId="{45742169-8071-2745-8D45-553F61364B82}">
      <dgm:prSet/>
      <dgm:spPr/>
      <dgm:t>
        <a:bodyPr/>
        <a:lstStyle/>
        <a:p>
          <a:endParaRPr lang="en-US"/>
        </a:p>
      </dgm:t>
    </dgm:pt>
    <dgm:pt modelId="{8DB9FC9D-1DD7-904D-88DD-6423AE6F0E03}" type="sibTrans" cxnId="{45742169-8071-2745-8D45-553F61364B82}">
      <dgm:prSet/>
      <dgm:spPr/>
      <dgm:t>
        <a:bodyPr/>
        <a:lstStyle/>
        <a:p>
          <a:endParaRPr lang="en-US"/>
        </a:p>
      </dgm:t>
    </dgm:pt>
    <dgm:pt modelId="{80661BBE-6507-F942-BAF7-FAF669908193}">
      <dgm:prSet phldrT="[Text]" phldr="1"/>
      <dgm:spPr/>
      <dgm:t>
        <a:bodyPr/>
        <a:lstStyle/>
        <a:p>
          <a:endParaRPr lang="en-US" dirty="0"/>
        </a:p>
      </dgm:t>
    </dgm:pt>
    <dgm:pt modelId="{D21D6FC8-FF9E-9F4F-9B67-0DA2C45510A2}" type="sibTrans" cxnId="{37ED5E48-741E-EB43-9F00-DCBEEB4A9A97}">
      <dgm:prSet/>
      <dgm:spPr/>
      <dgm:t>
        <a:bodyPr/>
        <a:lstStyle/>
        <a:p>
          <a:endParaRPr lang="en-US"/>
        </a:p>
      </dgm:t>
    </dgm:pt>
    <dgm:pt modelId="{AB56B54D-A8BB-CD47-9181-08B419729568}" type="parTrans" cxnId="{37ED5E48-741E-EB43-9F00-DCBEEB4A9A97}">
      <dgm:prSet/>
      <dgm:spPr/>
      <dgm:t>
        <a:bodyPr/>
        <a:lstStyle/>
        <a:p>
          <a:endParaRPr lang="en-US"/>
        </a:p>
      </dgm:t>
    </dgm:pt>
    <dgm:pt modelId="{F3BDECC8-9391-E047-BF67-6772C909A014}">
      <dgm:prSet/>
      <dgm:spPr/>
      <dgm:t>
        <a:bodyPr/>
        <a:lstStyle/>
        <a:p>
          <a:endParaRPr lang="en-US"/>
        </a:p>
      </dgm:t>
    </dgm:pt>
    <dgm:pt modelId="{47A3A442-BB4F-F448-B4B6-12FC22F3088A}" type="parTrans" cxnId="{AFB7CF78-53CC-C84C-9791-06307BB80DE7}">
      <dgm:prSet/>
      <dgm:spPr/>
      <dgm:t>
        <a:bodyPr/>
        <a:lstStyle/>
        <a:p>
          <a:endParaRPr lang="en-US"/>
        </a:p>
      </dgm:t>
    </dgm:pt>
    <dgm:pt modelId="{5A43FC17-6BDB-DC4B-AF93-A3E57F72D6E4}" type="sibTrans" cxnId="{AFB7CF78-53CC-C84C-9791-06307BB80DE7}">
      <dgm:prSet/>
      <dgm:spPr/>
      <dgm:t>
        <a:bodyPr/>
        <a:lstStyle/>
        <a:p>
          <a:endParaRPr lang="en-US"/>
        </a:p>
      </dgm:t>
    </dgm:pt>
    <dgm:pt modelId="{8FEB614B-FEA9-2748-90AC-13C836857376}" type="pres">
      <dgm:prSet presAssocID="{479BF676-F54A-C845-B73B-06162A51BEB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05C074B-7B59-8A47-8263-51A951872B01}" type="pres">
      <dgm:prSet presAssocID="{06C45914-2499-1749-8D1A-079C48E2F95D}" presName="composite" presStyleCnt="0"/>
      <dgm:spPr/>
    </dgm:pt>
    <dgm:pt modelId="{51D0AFB5-5BE6-9F40-8C27-5132B290F048}" type="pres">
      <dgm:prSet presAssocID="{06C45914-2499-1749-8D1A-079C48E2F95D}" presName="LShape" presStyleLbl="alignNode1" presStyleIdx="0" presStyleCnt="7" custScaleX="114430"/>
      <dgm:spPr/>
    </dgm:pt>
    <dgm:pt modelId="{9792CAB1-F4B2-9046-93DC-C1D06399623D}" type="pres">
      <dgm:prSet presAssocID="{06C45914-2499-1749-8D1A-079C48E2F95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DDB90-CA64-DE4A-BC84-0C9CE9F9EE23}" type="pres">
      <dgm:prSet presAssocID="{06C45914-2499-1749-8D1A-079C48E2F95D}" presName="Triangle" presStyleLbl="alignNode1" presStyleIdx="1" presStyleCnt="7" custLinFactNeighborX="39223" custLinFactNeighborY="34080"/>
      <dgm:spPr/>
    </dgm:pt>
    <dgm:pt modelId="{7515DCDA-1F44-9B41-B917-C7D1004CBA6E}" type="pres">
      <dgm:prSet presAssocID="{F6F679A6-03DA-E543-859D-80BAF23B4D3D}" presName="sibTrans" presStyleCnt="0"/>
      <dgm:spPr/>
    </dgm:pt>
    <dgm:pt modelId="{6262EC30-A76B-684D-B2D9-FC539676DCFC}" type="pres">
      <dgm:prSet presAssocID="{F6F679A6-03DA-E543-859D-80BAF23B4D3D}" presName="space" presStyleCnt="0"/>
      <dgm:spPr/>
    </dgm:pt>
    <dgm:pt modelId="{5432C40D-C5B9-E248-A839-A8BEDA365869}" type="pres">
      <dgm:prSet presAssocID="{80661BBE-6507-F942-BAF7-FAF669908193}" presName="composite" presStyleCnt="0"/>
      <dgm:spPr/>
    </dgm:pt>
    <dgm:pt modelId="{59267A24-DCA0-0146-8DDC-6BA1EE8C9CE6}" type="pres">
      <dgm:prSet presAssocID="{80661BBE-6507-F942-BAF7-FAF669908193}" presName="LShape" presStyleLbl="alignNode1" presStyleIdx="2" presStyleCnt="7" custScaleX="107307" custScaleY="84954" custLinFactNeighborX="8004"/>
      <dgm:spPr/>
    </dgm:pt>
    <dgm:pt modelId="{3F7FDA25-723B-7748-9643-2A98A87B9595}" type="pres">
      <dgm:prSet presAssocID="{80661BBE-6507-F942-BAF7-FAF66990819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88E76-EAA9-494C-BF1D-777AE15395EF}" type="pres">
      <dgm:prSet presAssocID="{80661BBE-6507-F942-BAF7-FAF669908193}" presName="Triangle" presStyleLbl="alignNode1" presStyleIdx="3" presStyleCnt="7" custLinFactNeighborX="70239" custLinFactNeighborY="64713"/>
      <dgm:spPr/>
    </dgm:pt>
    <dgm:pt modelId="{136CC869-ECDF-8E43-AE98-E55595A6376B}" type="pres">
      <dgm:prSet presAssocID="{D21D6FC8-FF9E-9F4F-9B67-0DA2C45510A2}" presName="sibTrans" presStyleCnt="0"/>
      <dgm:spPr/>
    </dgm:pt>
    <dgm:pt modelId="{62F2703F-B876-2A47-8C95-5A364AFFA164}" type="pres">
      <dgm:prSet presAssocID="{D21D6FC8-FF9E-9F4F-9B67-0DA2C45510A2}" presName="space" presStyleCnt="0"/>
      <dgm:spPr/>
    </dgm:pt>
    <dgm:pt modelId="{745823AA-71FA-654D-AF5B-E3A3AAE96265}" type="pres">
      <dgm:prSet presAssocID="{E41034B9-D117-9A48-BA8B-7BCA3BA3559D}" presName="composite" presStyleCnt="0"/>
      <dgm:spPr/>
    </dgm:pt>
    <dgm:pt modelId="{BCB17E39-389A-964D-A95A-7473C66C8FBB}" type="pres">
      <dgm:prSet presAssocID="{E41034B9-D117-9A48-BA8B-7BCA3BA3559D}" presName="LShape" presStyleLbl="alignNode1" presStyleIdx="4" presStyleCnt="7" custScaleX="111578" custScaleY="106607"/>
      <dgm:spPr/>
    </dgm:pt>
    <dgm:pt modelId="{C91B44EA-1395-F248-AC86-AEAA040C7D35}" type="pres">
      <dgm:prSet presAssocID="{E41034B9-D117-9A48-BA8B-7BCA3BA3559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564FF-9D35-6A46-9681-06E510684BEB}" type="pres">
      <dgm:prSet presAssocID="{E41034B9-D117-9A48-BA8B-7BCA3BA3559D}" presName="Triangle" presStyleLbl="alignNode1" presStyleIdx="5" presStyleCnt="7"/>
      <dgm:spPr/>
    </dgm:pt>
    <dgm:pt modelId="{17746959-4FFC-9141-8E1E-7F616F4019AD}" type="pres">
      <dgm:prSet presAssocID="{8DB9FC9D-1DD7-904D-88DD-6423AE6F0E03}" presName="sibTrans" presStyleCnt="0"/>
      <dgm:spPr/>
    </dgm:pt>
    <dgm:pt modelId="{10B43A7E-54A2-C04B-94D5-F3A23D438EE5}" type="pres">
      <dgm:prSet presAssocID="{8DB9FC9D-1DD7-904D-88DD-6423AE6F0E03}" presName="space" presStyleCnt="0"/>
      <dgm:spPr/>
    </dgm:pt>
    <dgm:pt modelId="{44381918-3DBF-4E40-A8B7-8E03FB67066D}" type="pres">
      <dgm:prSet presAssocID="{F3BDECC8-9391-E047-BF67-6772C909A014}" presName="composite" presStyleCnt="0"/>
      <dgm:spPr/>
    </dgm:pt>
    <dgm:pt modelId="{3447BB3C-7E53-E54E-ACC8-636615D2CBEA}" type="pres">
      <dgm:prSet presAssocID="{F3BDECC8-9391-E047-BF67-6772C909A014}" presName="LShape" presStyleLbl="alignNode1" presStyleIdx="6" presStyleCnt="7"/>
      <dgm:spPr/>
    </dgm:pt>
    <dgm:pt modelId="{F75F6C26-7537-1D45-B0A7-749041480FE6}" type="pres">
      <dgm:prSet presAssocID="{F3BDECC8-9391-E047-BF67-6772C909A01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D5E48-741E-EB43-9F00-DCBEEB4A9A97}" srcId="{479BF676-F54A-C845-B73B-06162A51BEBD}" destId="{80661BBE-6507-F942-BAF7-FAF669908193}" srcOrd="1" destOrd="0" parTransId="{AB56B54D-A8BB-CD47-9181-08B419729568}" sibTransId="{D21D6FC8-FF9E-9F4F-9B67-0DA2C45510A2}"/>
    <dgm:cxn modelId="{A2AE5EEE-1FDC-444A-8A3F-AFE69F1FC64D}" type="presOf" srcId="{479BF676-F54A-C845-B73B-06162A51BEBD}" destId="{8FEB614B-FEA9-2748-90AC-13C836857376}" srcOrd="0" destOrd="0" presId="urn:microsoft.com/office/officeart/2009/3/layout/StepUpProcess"/>
    <dgm:cxn modelId="{99036331-2ECD-C644-9EF4-101CFEE6CA99}" type="presOf" srcId="{F3BDECC8-9391-E047-BF67-6772C909A014}" destId="{F75F6C26-7537-1D45-B0A7-749041480FE6}" srcOrd="0" destOrd="0" presId="urn:microsoft.com/office/officeart/2009/3/layout/StepUpProcess"/>
    <dgm:cxn modelId="{F3066106-2EC7-0647-8A4E-2CA96610F132}" type="presOf" srcId="{06C45914-2499-1749-8D1A-079C48E2F95D}" destId="{9792CAB1-F4B2-9046-93DC-C1D06399623D}" srcOrd="0" destOrd="0" presId="urn:microsoft.com/office/officeart/2009/3/layout/StepUpProcess"/>
    <dgm:cxn modelId="{45742169-8071-2745-8D45-553F61364B82}" srcId="{479BF676-F54A-C845-B73B-06162A51BEBD}" destId="{E41034B9-D117-9A48-BA8B-7BCA3BA3559D}" srcOrd="2" destOrd="0" parTransId="{1594B9B9-15FF-7844-B59E-396A73EE3C9C}" sibTransId="{8DB9FC9D-1DD7-904D-88DD-6423AE6F0E03}"/>
    <dgm:cxn modelId="{7422DCBB-51BC-4444-AD4F-4040579DD162}" type="presOf" srcId="{80661BBE-6507-F942-BAF7-FAF669908193}" destId="{3F7FDA25-723B-7748-9643-2A98A87B9595}" srcOrd="0" destOrd="0" presId="urn:microsoft.com/office/officeart/2009/3/layout/StepUpProcess"/>
    <dgm:cxn modelId="{AFB7CF78-53CC-C84C-9791-06307BB80DE7}" srcId="{479BF676-F54A-C845-B73B-06162A51BEBD}" destId="{F3BDECC8-9391-E047-BF67-6772C909A014}" srcOrd="3" destOrd="0" parTransId="{47A3A442-BB4F-F448-B4B6-12FC22F3088A}" sibTransId="{5A43FC17-6BDB-DC4B-AF93-A3E57F72D6E4}"/>
    <dgm:cxn modelId="{5C15A256-13DB-6B49-9B30-B3CFD397B361}" srcId="{479BF676-F54A-C845-B73B-06162A51BEBD}" destId="{06C45914-2499-1749-8D1A-079C48E2F95D}" srcOrd="0" destOrd="0" parTransId="{6BEE7693-8D39-E34A-BF79-7BE0E1308B88}" sibTransId="{F6F679A6-03DA-E543-859D-80BAF23B4D3D}"/>
    <dgm:cxn modelId="{3782BD65-B6F8-9842-93AB-682888446F74}" type="presOf" srcId="{E41034B9-D117-9A48-BA8B-7BCA3BA3559D}" destId="{C91B44EA-1395-F248-AC86-AEAA040C7D35}" srcOrd="0" destOrd="0" presId="urn:microsoft.com/office/officeart/2009/3/layout/StepUpProcess"/>
    <dgm:cxn modelId="{74808594-6B37-2746-8074-24957692FA8C}" type="presParOf" srcId="{8FEB614B-FEA9-2748-90AC-13C836857376}" destId="{805C074B-7B59-8A47-8263-51A951872B01}" srcOrd="0" destOrd="0" presId="urn:microsoft.com/office/officeart/2009/3/layout/StepUpProcess"/>
    <dgm:cxn modelId="{D6625192-B166-1C43-B1D8-C15CA590D69A}" type="presParOf" srcId="{805C074B-7B59-8A47-8263-51A951872B01}" destId="{51D0AFB5-5BE6-9F40-8C27-5132B290F048}" srcOrd="0" destOrd="0" presId="urn:microsoft.com/office/officeart/2009/3/layout/StepUpProcess"/>
    <dgm:cxn modelId="{C1EF669B-FDC8-1A4D-BCB6-256338184528}" type="presParOf" srcId="{805C074B-7B59-8A47-8263-51A951872B01}" destId="{9792CAB1-F4B2-9046-93DC-C1D06399623D}" srcOrd="1" destOrd="0" presId="urn:microsoft.com/office/officeart/2009/3/layout/StepUpProcess"/>
    <dgm:cxn modelId="{865F4677-E279-4B4D-A676-D45D5B2D44FC}" type="presParOf" srcId="{805C074B-7B59-8A47-8263-51A951872B01}" destId="{22FDDB90-CA64-DE4A-BC84-0C9CE9F9EE23}" srcOrd="2" destOrd="0" presId="urn:microsoft.com/office/officeart/2009/3/layout/StepUpProcess"/>
    <dgm:cxn modelId="{4EB07C48-92A1-524E-B6CB-F4907324D87C}" type="presParOf" srcId="{8FEB614B-FEA9-2748-90AC-13C836857376}" destId="{7515DCDA-1F44-9B41-B917-C7D1004CBA6E}" srcOrd="1" destOrd="0" presId="urn:microsoft.com/office/officeart/2009/3/layout/StepUpProcess"/>
    <dgm:cxn modelId="{F04C2B08-A847-4641-82D2-C4D435976991}" type="presParOf" srcId="{7515DCDA-1F44-9B41-B917-C7D1004CBA6E}" destId="{6262EC30-A76B-684D-B2D9-FC539676DCFC}" srcOrd="0" destOrd="0" presId="urn:microsoft.com/office/officeart/2009/3/layout/StepUpProcess"/>
    <dgm:cxn modelId="{BD089C06-0E71-B04A-87D5-27E15701AAEA}" type="presParOf" srcId="{8FEB614B-FEA9-2748-90AC-13C836857376}" destId="{5432C40D-C5B9-E248-A839-A8BEDA365869}" srcOrd="2" destOrd="0" presId="urn:microsoft.com/office/officeart/2009/3/layout/StepUpProcess"/>
    <dgm:cxn modelId="{B20442F7-BB21-214C-8FA3-3B33CBC98555}" type="presParOf" srcId="{5432C40D-C5B9-E248-A839-A8BEDA365869}" destId="{59267A24-DCA0-0146-8DDC-6BA1EE8C9CE6}" srcOrd="0" destOrd="0" presId="urn:microsoft.com/office/officeart/2009/3/layout/StepUpProcess"/>
    <dgm:cxn modelId="{6974EF09-62B3-A24C-853A-64E903F6C696}" type="presParOf" srcId="{5432C40D-C5B9-E248-A839-A8BEDA365869}" destId="{3F7FDA25-723B-7748-9643-2A98A87B9595}" srcOrd="1" destOrd="0" presId="urn:microsoft.com/office/officeart/2009/3/layout/StepUpProcess"/>
    <dgm:cxn modelId="{284D1C5F-C6F3-9542-AFAA-B5EAC6EE6770}" type="presParOf" srcId="{5432C40D-C5B9-E248-A839-A8BEDA365869}" destId="{16A88E76-EAA9-494C-BF1D-777AE15395EF}" srcOrd="2" destOrd="0" presId="urn:microsoft.com/office/officeart/2009/3/layout/StepUpProcess"/>
    <dgm:cxn modelId="{40449A4F-3F13-7846-8278-A56C7AE34A1F}" type="presParOf" srcId="{8FEB614B-FEA9-2748-90AC-13C836857376}" destId="{136CC869-ECDF-8E43-AE98-E55595A6376B}" srcOrd="3" destOrd="0" presId="urn:microsoft.com/office/officeart/2009/3/layout/StepUpProcess"/>
    <dgm:cxn modelId="{784443DE-C785-FA4B-9F52-AB0AA024E132}" type="presParOf" srcId="{136CC869-ECDF-8E43-AE98-E55595A6376B}" destId="{62F2703F-B876-2A47-8C95-5A364AFFA164}" srcOrd="0" destOrd="0" presId="urn:microsoft.com/office/officeart/2009/3/layout/StepUpProcess"/>
    <dgm:cxn modelId="{FC3885DD-218F-1C42-B956-10F7F7BCB089}" type="presParOf" srcId="{8FEB614B-FEA9-2748-90AC-13C836857376}" destId="{745823AA-71FA-654D-AF5B-E3A3AAE96265}" srcOrd="4" destOrd="0" presId="urn:microsoft.com/office/officeart/2009/3/layout/StepUpProcess"/>
    <dgm:cxn modelId="{FB3BBB4F-5CBC-D24B-BCE8-1013FE8BB334}" type="presParOf" srcId="{745823AA-71FA-654D-AF5B-E3A3AAE96265}" destId="{BCB17E39-389A-964D-A95A-7473C66C8FBB}" srcOrd="0" destOrd="0" presId="urn:microsoft.com/office/officeart/2009/3/layout/StepUpProcess"/>
    <dgm:cxn modelId="{A62EE90C-5076-D54A-B23F-B53A67DD4EAF}" type="presParOf" srcId="{745823AA-71FA-654D-AF5B-E3A3AAE96265}" destId="{C91B44EA-1395-F248-AC86-AEAA040C7D35}" srcOrd="1" destOrd="0" presId="urn:microsoft.com/office/officeart/2009/3/layout/StepUpProcess"/>
    <dgm:cxn modelId="{08505169-95B2-E84A-8C94-8EC63B4F0F5B}" type="presParOf" srcId="{745823AA-71FA-654D-AF5B-E3A3AAE96265}" destId="{C30564FF-9D35-6A46-9681-06E510684BEB}" srcOrd="2" destOrd="0" presId="urn:microsoft.com/office/officeart/2009/3/layout/StepUpProcess"/>
    <dgm:cxn modelId="{6DF40D28-D96D-3541-8793-9E52ACB56CA9}" type="presParOf" srcId="{8FEB614B-FEA9-2748-90AC-13C836857376}" destId="{17746959-4FFC-9141-8E1E-7F616F4019AD}" srcOrd="5" destOrd="0" presId="urn:microsoft.com/office/officeart/2009/3/layout/StepUpProcess"/>
    <dgm:cxn modelId="{D685B4B5-7702-284E-AE09-752F8CA08CB0}" type="presParOf" srcId="{17746959-4FFC-9141-8E1E-7F616F4019AD}" destId="{10B43A7E-54A2-C04B-94D5-F3A23D438EE5}" srcOrd="0" destOrd="0" presId="urn:microsoft.com/office/officeart/2009/3/layout/StepUpProcess"/>
    <dgm:cxn modelId="{F1718C72-6005-8B42-B5C7-C434457CE3B2}" type="presParOf" srcId="{8FEB614B-FEA9-2748-90AC-13C836857376}" destId="{44381918-3DBF-4E40-A8B7-8E03FB67066D}" srcOrd="6" destOrd="0" presId="urn:microsoft.com/office/officeart/2009/3/layout/StepUpProcess"/>
    <dgm:cxn modelId="{7DF8959F-10AA-994E-89DD-A1EF7CD9CC7D}" type="presParOf" srcId="{44381918-3DBF-4E40-A8B7-8E03FB67066D}" destId="{3447BB3C-7E53-E54E-ACC8-636615D2CBEA}" srcOrd="0" destOrd="0" presId="urn:microsoft.com/office/officeart/2009/3/layout/StepUpProcess"/>
    <dgm:cxn modelId="{2E9B1A5F-588F-4345-9EED-80BD3D2C787A}" type="presParOf" srcId="{44381918-3DBF-4E40-A8B7-8E03FB67066D}" destId="{F75F6C26-7537-1D45-B0A7-749041480FE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A896C7-3F02-EE45-B3F2-7048CC8A5D6C}" type="doc">
      <dgm:prSet loTypeId="urn:microsoft.com/office/officeart/2005/8/layout/hProcess9" loCatId="" qsTypeId="urn:microsoft.com/office/officeart/2005/8/quickstyle/simple4" qsCatId="simple" csTypeId="urn:microsoft.com/office/officeart/2005/8/colors/colorful2" csCatId="colorful" phldr="1"/>
      <dgm:spPr/>
    </dgm:pt>
    <dgm:pt modelId="{B818D9A7-F7BA-454B-A230-427AEA0A6384}">
      <dgm:prSet phldrT="[Text]"/>
      <dgm:spPr/>
      <dgm:t>
        <a:bodyPr/>
        <a:lstStyle/>
        <a:p>
          <a:r>
            <a:rPr lang="en-US" dirty="0" smtClean="0"/>
            <a:t>Search the catalog using catalog app</a:t>
          </a:r>
          <a:endParaRPr lang="en-US" dirty="0"/>
        </a:p>
      </dgm:t>
    </dgm:pt>
    <dgm:pt modelId="{EFFC40CB-D310-5140-B723-388809789F4F}" type="parTrans" cxnId="{324B7BED-067D-B14D-8F5C-69AB8E558B00}">
      <dgm:prSet/>
      <dgm:spPr/>
      <dgm:t>
        <a:bodyPr/>
        <a:lstStyle/>
        <a:p>
          <a:endParaRPr lang="en-US"/>
        </a:p>
      </dgm:t>
    </dgm:pt>
    <dgm:pt modelId="{618D3497-7AA5-AE40-A569-30D4D3AE459E}" type="sibTrans" cxnId="{324B7BED-067D-B14D-8F5C-69AB8E558B00}">
      <dgm:prSet/>
      <dgm:spPr/>
      <dgm:t>
        <a:bodyPr/>
        <a:lstStyle/>
        <a:p>
          <a:endParaRPr lang="en-US"/>
        </a:p>
      </dgm:t>
    </dgm:pt>
    <dgm:pt modelId="{A6204815-F671-E14B-B7D0-DDAA1EAEF602}">
      <dgm:prSet phldrT="[Text]"/>
      <dgm:spPr/>
      <dgm:t>
        <a:bodyPr/>
        <a:lstStyle/>
        <a:p>
          <a:r>
            <a:rPr lang="en-US" dirty="0" smtClean="0"/>
            <a:t>Locate the resource using place-aware app</a:t>
          </a:r>
          <a:endParaRPr lang="en-US" dirty="0"/>
        </a:p>
      </dgm:t>
    </dgm:pt>
    <dgm:pt modelId="{ADF28710-98BE-984E-87D6-7B75C3B6A614}" type="parTrans" cxnId="{CBBFC63E-787E-3945-8EA4-8423BE5D7C30}">
      <dgm:prSet/>
      <dgm:spPr/>
      <dgm:t>
        <a:bodyPr/>
        <a:lstStyle/>
        <a:p>
          <a:endParaRPr lang="en-US"/>
        </a:p>
      </dgm:t>
    </dgm:pt>
    <dgm:pt modelId="{C3EF2EBD-C4FC-6248-AA62-06A141DC6B4F}" type="sibTrans" cxnId="{CBBFC63E-787E-3945-8EA4-8423BE5D7C30}">
      <dgm:prSet/>
      <dgm:spPr/>
      <dgm:t>
        <a:bodyPr/>
        <a:lstStyle/>
        <a:p>
          <a:endParaRPr lang="en-US"/>
        </a:p>
      </dgm:t>
    </dgm:pt>
    <dgm:pt modelId="{0EC31B06-D13B-C042-BF4E-DBAFB05F1655}">
      <dgm:prSet phldrT="[Text]"/>
      <dgm:spPr/>
      <dgm:t>
        <a:bodyPr/>
        <a:lstStyle/>
        <a:p>
          <a:r>
            <a:rPr lang="en-US" dirty="0" smtClean="0"/>
            <a:t>Self check-out using barcode technology/ILS</a:t>
          </a:r>
          <a:endParaRPr lang="en-US" dirty="0"/>
        </a:p>
      </dgm:t>
    </dgm:pt>
    <dgm:pt modelId="{E447A7C1-F758-5E48-B05D-12F6D774E619}" type="parTrans" cxnId="{5D13453D-7D49-FB40-9C19-DB1D506E51C7}">
      <dgm:prSet/>
      <dgm:spPr/>
      <dgm:t>
        <a:bodyPr/>
        <a:lstStyle/>
        <a:p>
          <a:endParaRPr lang="en-US"/>
        </a:p>
      </dgm:t>
    </dgm:pt>
    <dgm:pt modelId="{60D26348-04EF-E747-8B35-AA35CAAD7728}" type="sibTrans" cxnId="{5D13453D-7D49-FB40-9C19-DB1D506E51C7}">
      <dgm:prSet/>
      <dgm:spPr/>
      <dgm:t>
        <a:bodyPr/>
        <a:lstStyle/>
        <a:p>
          <a:endParaRPr lang="en-US"/>
        </a:p>
      </dgm:t>
    </dgm:pt>
    <dgm:pt modelId="{BF5AE647-7EE8-DA46-9D6A-935E98C3990C}" type="pres">
      <dgm:prSet presAssocID="{C1A896C7-3F02-EE45-B3F2-7048CC8A5D6C}" presName="CompostProcess" presStyleCnt="0">
        <dgm:presLayoutVars>
          <dgm:dir/>
          <dgm:resizeHandles val="exact"/>
        </dgm:presLayoutVars>
      </dgm:prSet>
      <dgm:spPr/>
    </dgm:pt>
    <dgm:pt modelId="{52BB3A7E-AD75-AA48-8D1F-3FA0F6EB0824}" type="pres">
      <dgm:prSet presAssocID="{C1A896C7-3F02-EE45-B3F2-7048CC8A5D6C}" presName="arrow" presStyleLbl="bgShp" presStyleIdx="0" presStyleCnt="1"/>
      <dgm:spPr/>
    </dgm:pt>
    <dgm:pt modelId="{AF16B827-BA0E-794D-AC50-4AFA67739238}" type="pres">
      <dgm:prSet presAssocID="{C1A896C7-3F02-EE45-B3F2-7048CC8A5D6C}" presName="linearProcess" presStyleCnt="0"/>
      <dgm:spPr/>
    </dgm:pt>
    <dgm:pt modelId="{5088D00E-9069-E24D-B3BE-F9A39963D119}" type="pres">
      <dgm:prSet presAssocID="{B818D9A7-F7BA-454B-A230-427AEA0A638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B4ABB-D9DA-BF4D-B6F6-2E0E0DE43ED0}" type="pres">
      <dgm:prSet presAssocID="{618D3497-7AA5-AE40-A569-30D4D3AE459E}" presName="sibTrans" presStyleCnt="0"/>
      <dgm:spPr/>
    </dgm:pt>
    <dgm:pt modelId="{FF66C9FC-A1AD-5E44-8A31-283BDD05BE8A}" type="pres">
      <dgm:prSet presAssocID="{A6204815-F671-E14B-B7D0-DDAA1EAEF60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F18F3-64C6-DE42-8F41-6095DDFA02A7}" type="pres">
      <dgm:prSet presAssocID="{C3EF2EBD-C4FC-6248-AA62-06A141DC6B4F}" presName="sibTrans" presStyleCnt="0"/>
      <dgm:spPr/>
    </dgm:pt>
    <dgm:pt modelId="{A69B0844-AE87-6A41-A27E-60495EDFF644}" type="pres">
      <dgm:prSet presAssocID="{0EC31B06-D13B-C042-BF4E-DBAFB05F165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0F517A-6495-BF44-8135-316A08791B84}" type="presOf" srcId="{B818D9A7-F7BA-454B-A230-427AEA0A6384}" destId="{5088D00E-9069-E24D-B3BE-F9A39963D119}" srcOrd="0" destOrd="0" presId="urn:microsoft.com/office/officeart/2005/8/layout/hProcess9"/>
    <dgm:cxn modelId="{A94518B3-5F0F-9E4E-AF74-603E82B45739}" type="presOf" srcId="{0EC31B06-D13B-C042-BF4E-DBAFB05F1655}" destId="{A69B0844-AE87-6A41-A27E-60495EDFF644}" srcOrd="0" destOrd="0" presId="urn:microsoft.com/office/officeart/2005/8/layout/hProcess9"/>
    <dgm:cxn modelId="{324B7BED-067D-B14D-8F5C-69AB8E558B00}" srcId="{C1A896C7-3F02-EE45-B3F2-7048CC8A5D6C}" destId="{B818D9A7-F7BA-454B-A230-427AEA0A6384}" srcOrd="0" destOrd="0" parTransId="{EFFC40CB-D310-5140-B723-388809789F4F}" sibTransId="{618D3497-7AA5-AE40-A569-30D4D3AE459E}"/>
    <dgm:cxn modelId="{F82ADE7F-3BE0-5142-9CF0-0E25F239B03C}" type="presOf" srcId="{A6204815-F671-E14B-B7D0-DDAA1EAEF602}" destId="{FF66C9FC-A1AD-5E44-8A31-283BDD05BE8A}" srcOrd="0" destOrd="0" presId="urn:microsoft.com/office/officeart/2005/8/layout/hProcess9"/>
    <dgm:cxn modelId="{19F53CBE-1C63-F248-99EC-4740FB6DE460}" type="presOf" srcId="{C1A896C7-3F02-EE45-B3F2-7048CC8A5D6C}" destId="{BF5AE647-7EE8-DA46-9D6A-935E98C3990C}" srcOrd="0" destOrd="0" presId="urn:microsoft.com/office/officeart/2005/8/layout/hProcess9"/>
    <dgm:cxn modelId="{CBBFC63E-787E-3945-8EA4-8423BE5D7C30}" srcId="{C1A896C7-3F02-EE45-B3F2-7048CC8A5D6C}" destId="{A6204815-F671-E14B-B7D0-DDAA1EAEF602}" srcOrd="1" destOrd="0" parTransId="{ADF28710-98BE-984E-87D6-7B75C3B6A614}" sibTransId="{C3EF2EBD-C4FC-6248-AA62-06A141DC6B4F}"/>
    <dgm:cxn modelId="{5D13453D-7D49-FB40-9C19-DB1D506E51C7}" srcId="{C1A896C7-3F02-EE45-B3F2-7048CC8A5D6C}" destId="{0EC31B06-D13B-C042-BF4E-DBAFB05F1655}" srcOrd="2" destOrd="0" parTransId="{E447A7C1-F758-5E48-B05D-12F6D774E619}" sibTransId="{60D26348-04EF-E747-8B35-AA35CAAD7728}"/>
    <dgm:cxn modelId="{10FFAEA1-E265-B446-80A8-0FE5D7A64F25}" type="presParOf" srcId="{BF5AE647-7EE8-DA46-9D6A-935E98C3990C}" destId="{52BB3A7E-AD75-AA48-8D1F-3FA0F6EB0824}" srcOrd="0" destOrd="0" presId="urn:microsoft.com/office/officeart/2005/8/layout/hProcess9"/>
    <dgm:cxn modelId="{2D3BAE4A-D3F2-9542-B291-6F1BFD8066F5}" type="presParOf" srcId="{BF5AE647-7EE8-DA46-9D6A-935E98C3990C}" destId="{AF16B827-BA0E-794D-AC50-4AFA67739238}" srcOrd="1" destOrd="0" presId="urn:microsoft.com/office/officeart/2005/8/layout/hProcess9"/>
    <dgm:cxn modelId="{17B0A0B9-5DCD-4F40-97C1-E1F8FF7373FC}" type="presParOf" srcId="{AF16B827-BA0E-794D-AC50-4AFA67739238}" destId="{5088D00E-9069-E24D-B3BE-F9A39963D119}" srcOrd="0" destOrd="0" presId="urn:microsoft.com/office/officeart/2005/8/layout/hProcess9"/>
    <dgm:cxn modelId="{CBC0F1C8-527B-FB47-932B-CF9302D0F8E7}" type="presParOf" srcId="{AF16B827-BA0E-794D-AC50-4AFA67739238}" destId="{B4DB4ABB-D9DA-BF4D-B6F6-2E0E0DE43ED0}" srcOrd="1" destOrd="0" presId="urn:microsoft.com/office/officeart/2005/8/layout/hProcess9"/>
    <dgm:cxn modelId="{7D8A359B-94EA-0C43-8C31-519A76A1CE22}" type="presParOf" srcId="{AF16B827-BA0E-794D-AC50-4AFA67739238}" destId="{FF66C9FC-A1AD-5E44-8A31-283BDD05BE8A}" srcOrd="2" destOrd="0" presId="urn:microsoft.com/office/officeart/2005/8/layout/hProcess9"/>
    <dgm:cxn modelId="{9A1F1025-60B5-2246-890A-598E194D75B7}" type="presParOf" srcId="{AF16B827-BA0E-794D-AC50-4AFA67739238}" destId="{72CF18F3-64C6-DE42-8F41-6095DDFA02A7}" srcOrd="3" destOrd="0" presId="urn:microsoft.com/office/officeart/2005/8/layout/hProcess9"/>
    <dgm:cxn modelId="{2A3D83E7-A70B-2B4F-97C1-15CCD994EF5D}" type="presParOf" srcId="{AF16B827-BA0E-794D-AC50-4AFA67739238}" destId="{A69B0844-AE87-6A41-A27E-60495EDFF64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95C205-20ED-B840-A6B2-32C5AF20C60A}" type="doc">
      <dgm:prSet loTypeId="urn:microsoft.com/office/officeart/2005/8/layout/funnel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435325-C7E7-F740-8246-78F29F94A31D}">
      <dgm:prSet phldrT="[Text]"/>
      <dgm:spPr/>
      <dgm:t>
        <a:bodyPr/>
        <a:lstStyle/>
        <a:p>
          <a:r>
            <a:rPr lang="en-US" dirty="0" smtClean="0"/>
            <a:t>Digital learning objects</a:t>
          </a:r>
          <a:endParaRPr lang="en-US" dirty="0"/>
        </a:p>
      </dgm:t>
    </dgm:pt>
    <dgm:pt modelId="{7E03D3E1-6805-6D46-AAE9-143AAA922ADA}" type="parTrans" cxnId="{376C297F-4B6C-5447-B888-6355B349E9CE}">
      <dgm:prSet/>
      <dgm:spPr/>
      <dgm:t>
        <a:bodyPr/>
        <a:lstStyle/>
        <a:p>
          <a:endParaRPr lang="en-US"/>
        </a:p>
      </dgm:t>
    </dgm:pt>
    <dgm:pt modelId="{0F7D7759-26D0-B145-B2F2-3BD1FD3D5923}" type="sibTrans" cxnId="{376C297F-4B6C-5447-B888-6355B349E9CE}">
      <dgm:prSet/>
      <dgm:spPr/>
      <dgm:t>
        <a:bodyPr/>
        <a:lstStyle/>
        <a:p>
          <a:endParaRPr lang="en-US"/>
        </a:p>
      </dgm:t>
    </dgm:pt>
    <dgm:pt modelId="{9B1FB788-D254-8C4A-8871-1B414CAA9285}">
      <dgm:prSet phldrT="[Text]"/>
      <dgm:spPr/>
      <dgm:t>
        <a:bodyPr/>
        <a:lstStyle/>
        <a:p>
          <a:r>
            <a:rPr lang="en-US" dirty="0" smtClean="0"/>
            <a:t>Assessment </a:t>
          </a:r>
          <a:endParaRPr lang="en-US" dirty="0"/>
        </a:p>
      </dgm:t>
    </dgm:pt>
    <dgm:pt modelId="{91E7EB41-0854-674F-A570-2814BE5AD751}" type="parTrans" cxnId="{2B1CB586-C1EC-8343-9159-E8C734320954}">
      <dgm:prSet/>
      <dgm:spPr/>
      <dgm:t>
        <a:bodyPr/>
        <a:lstStyle/>
        <a:p>
          <a:endParaRPr lang="en-US"/>
        </a:p>
      </dgm:t>
    </dgm:pt>
    <dgm:pt modelId="{E35C1020-595E-FE47-9D18-F680C10B619A}" type="sibTrans" cxnId="{2B1CB586-C1EC-8343-9159-E8C734320954}">
      <dgm:prSet/>
      <dgm:spPr/>
      <dgm:t>
        <a:bodyPr/>
        <a:lstStyle/>
        <a:p>
          <a:endParaRPr lang="en-US"/>
        </a:p>
      </dgm:t>
    </dgm:pt>
    <dgm:pt modelId="{CFEC5825-6445-284D-B317-0FA3270B111E}">
      <dgm:prSet phldrT="[Text]"/>
      <dgm:spPr/>
      <dgm:t>
        <a:bodyPr/>
        <a:lstStyle/>
        <a:p>
          <a:r>
            <a:rPr lang="en-US" dirty="0" smtClean="0"/>
            <a:t>eBooks &amp; learning resources</a:t>
          </a:r>
          <a:endParaRPr lang="en-US" dirty="0"/>
        </a:p>
      </dgm:t>
    </dgm:pt>
    <dgm:pt modelId="{2DE7C677-78FE-A64B-974B-BE41C7829A00}" type="parTrans" cxnId="{206AB9F8-E334-844D-A619-1E08A436F2BE}">
      <dgm:prSet/>
      <dgm:spPr/>
      <dgm:t>
        <a:bodyPr/>
        <a:lstStyle/>
        <a:p>
          <a:endParaRPr lang="en-US"/>
        </a:p>
      </dgm:t>
    </dgm:pt>
    <dgm:pt modelId="{0E3C0E7D-6618-724D-A2DA-7915E32D5F20}" type="sibTrans" cxnId="{206AB9F8-E334-844D-A619-1E08A436F2BE}">
      <dgm:prSet/>
      <dgm:spPr/>
      <dgm:t>
        <a:bodyPr/>
        <a:lstStyle/>
        <a:p>
          <a:endParaRPr lang="en-US"/>
        </a:p>
      </dgm:t>
    </dgm:pt>
    <dgm:pt modelId="{DB309479-464F-A34B-B51C-98865CA43AE6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Information Competencies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C94A08BC-9783-BE45-8D6B-2E3360BEDDCF}" type="parTrans" cxnId="{A424ECD3-4DE2-3140-A888-DEA61A2CF914}">
      <dgm:prSet/>
      <dgm:spPr/>
      <dgm:t>
        <a:bodyPr/>
        <a:lstStyle/>
        <a:p>
          <a:endParaRPr lang="en-US"/>
        </a:p>
      </dgm:t>
    </dgm:pt>
    <dgm:pt modelId="{1D5D702E-3320-964A-A269-434F539AD8F8}" type="sibTrans" cxnId="{A424ECD3-4DE2-3140-A888-DEA61A2CF914}">
      <dgm:prSet/>
      <dgm:spPr/>
      <dgm:t>
        <a:bodyPr/>
        <a:lstStyle/>
        <a:p>
          <a:endParaRPr lang="en-US"/>
        </a:p>
      </dgm:t>
    </dgm:pt>
    <dgm:pt modelId="{4B28966F-37C6-FA4D-BDD9-B6E6CDAA7FB6}" type="pres">
      <dgm:prSet presAssocID="{7895C205-20ED-B840-A6B2-32C5AF20C60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2F56-E3A9-4D4F-B43F-9E82E2160DE3}" type="pres">
      <dgm:prSet presAssocID="{7895C205-20ED-B840-A6B2-32C5AF20C60A}" presName="ellipse" presStyleLbl="trBgShp" presStyleIdx="0" presStyleCnt="1"/>
      <dgm:spPr/>
    </dgm:pt>
    <dgm:pt modelId="{E7C18C0F-3803-434C-8212-5E10E5C445A3}" type="pres">
      <dgm:prSet presAssocID="{7895C205-20ED-B840-A6B2-32C5AF20C60A}" presName="arrow1" presStyleLbl="fgShp" presStyleIdx="0" presStyleCnt="1"/>
      <dgm:spPr/>
    </dgm:pt>
    <dgm:pt modelId="{96B8D33F-9D08-0947-B6E3-DB0B5494640D}" type="pres">
      <dgm:prSet presAssocID="{7895C205-20ED-B840-A6B2-32C5AF20C60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0AD9D-C189-184F-8B30-5B8E77D4DF37}" type="pres">
      <dgm:prSet presAssocID="{9B1FB788-D254-8C4A-8871-1B414CAA928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05AAF-448F-0846-856D-B4C96EEE2376}" type="pres">
      <dgm:prSet presAssocID="{CFEC5825-6445-284D-B317-0FA3270B111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6E0BD-C34D-0444-B992-605A4AB25315}" type="pres">
      <dgm:prSet presAssocID="{DB309479-464F-A34B-B51C-98865CA43AE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90E18-8102-094F-83BD-2080C5FC60C7}" type="pres">
      <dgm:prSet presAssocID="{7895C205-20ED-B840-A6B2-32C5AF20C60A}" presName="funnel" presStyleLbl="trAlignAcc1" presStyleIdx="0" presStyleCnt="1"/>
      <dgm:spPr/>
    </dgm:pt>
  </dgm:ptLst>
  <dgm:cxnLst>
    <dgm:cxn modelId="{206AB9F8-E334-844D-A619-1E08A436F2BE}" srcId="{7895C205-20ED-B840-A6B2-32C5AF20C60A}" destId="{CFEC5825-6445-284D-B317-0FA3270B111E}" srcOrd="2" destOrd="0" parTransId="{2DE7C677-78FE-A64B-974B-BE41C7829A00}" sibTransId="{0E3C0E7D-6618-724D-A2DA-7915E32D5F20}"/>
    <dgm:cxn modelId="{D9BF9295-D96B-FE47-9EBF-80C3043EE60F}" type="presOf" srcId="{7895C205-20ED-B840-A6B2-32C5AF20C60A}" destId="{4B28966F-37C6-FA4D-BDD9-B6E6CDAA7FB6}" srcOrd="0" destOrd="0" presId="urn:microsoft.com/office/officeart/2005/8/layout/funnel1"/>
    <dgm:cxn modelId="{2B1CB586-C1EC-8343-9159-E8C734320954}" srcId="{7895C205-20ED-B840-A6B2-32C5AF20C60A}" destId="{9B1FB788-D254-8C4A-8871-1B414CAA9285}" srcOrd="1" destOrd="0" parTransId="{91E7EB41-0854-674F-A570-2814BE5AD751}" sibTransId="{E35C1020-595E-FE47-9D18-F680C10B619A}"/>
    <dgm:cxn modelId="{A5B7AE32-7931-8B45-A2BD-DB03E81F2610}" type="presOf" srcId="{F9435325-C7E7-F740-8246-78F29F94A31D}" destId="{B6E6E0BD-C34D-0444-B992-605A4AB25315}" srcOrd="0" destOrd="0" presId="urn:microsoft.com/office/officeart/2005/8/layout/funnel1"/>
    <dgm:cxn modelId="{7A4EB107-1138-9348-A9A7-4BF4A3142F06}" type="presOf" srcId="{9B1FB788-D254-8C4A-8871-1B414CAA9285}" destId="{DB705AAF-448F-0846-856D-B4C96EEE2376}" srcOrd="0" destOrd="0" presId="urn:microsoft.com/office/officeart/2005/8/layout/funnel1"/>
    <dgm:cxn modelId="{5470FB18-CBF1-F94A-B6A6-50B5CAD06F57}" type="presOf" srcId="{CFEC5825-6445-284D-B317-0FA3270B111E}" destId="{2B90AD9D-C189-184F-8B30-5B8E77D4DF37}" srcOrd="0" destOrd="0" presId="urn:microsoft.com/office/officeart/2005/8/layout/funnel1"/>
    <dgm:cxn modelId="{30A81EC0-E556-B14C-9574-93F7D35FB153}" type="presOf" srcId="{DB309479-464F-A34B-B51C-98865CA43AE6}" destId="{96B8D33F-9D08-0947-B6E3-DB0B5494640D}" srcOrd="0" destOrd="0" presId="urn:microsoft.com/office/officeart/2005/8/layout/funnel1"/>
    <dgm:cxn modelId="{A424ECD3-4DE2-3140-A888-DEA61A2CF914}" srcId="{7895C205-20ED-B840-A6B2-32C5AF20C60A}" destId="{DB309479-464F-A34B-B51C-98865CA43AE6}" srcOrd="3" destOrd="0" parTransId="{C94A08BC-9783-BE45-8D6B-2E3360BEDDCF}" sibTransId="{1D5D702E-3320-964A-A269-434F539AD8F8}"/>
    <dgm:cxn modelId="{376C297F-4B6C-5447-B888-6355B349E9CE}" srcId="{7895C205-20ED-B840-A6B2-32C5AF20C60A}" destId="{F9435325-C7E7-F740-8246-78F29F94A31D}" srcOrd="0" destOrd="0" parTransId="{7E03D3E1-6805-6D46-AAE9-143AAA922ADA}" sibTransId="{0F7D7759-26D0-B145-B2F2-3BD1FD3D5923}"/>
    <dgm:cxn modelId="{FDF50C3F-D1B0-B94B-9762-A0EB7E3F57B3}" type="presParOf" srcId="{4B28966F-37C6-FA4D-BDD9-B6E6CDAA7FB6}" destId="{ABC32F56-E3A9-4D4F-B43F-9E82E2160DE3}" srcOrd="0" destOrd="0" presId="urn:microsoft.com/office/officeart/2005/8/layout/funnel1"/>
    <dgm:cxn modelId="{0C3572C3-5281-E941-9BC1-0FB8E9A79A79}" type="presParOf" srcId="{4B28966F-37C6-FA4D-BDD9-B6E6CDAA7FB6}" destId="{E7C18C0F-3803-434C-8212-5E10E5C445A3}" srcOrd="1" destOrd="0" presId="urn:microsoft.com/office/officeart/2005/8/layout/funnel1"/>
    <dgm:cxn modelId="{4B86A7E3-0144-954F-8578-B598D103E0D1}" type="presParOf" srcId="{4B28966F-37C6-FA4D-BDD9-B6E6CDAA7FB6}" destId="{96B8D33F-9D08-0947-B6E3-DB0B5494640D}" srcOrd="2" destOrd="0" presId="urn:microsoft.com/office/officeart/2005/8/layout/funnel1"/>
    <dgm:cxn modelId="{FDAF4C29-AEF9-2645-AC68-2A47AED29324}" type="presParOf" srcId="{4B28966F-37C6-FA4D-BDD9-B6E6CDAA7FB6}" destId="{2B90AD9D-C189-184F-8B30-5B8E77D4DF37}" srcOrd="3" destOrd="0" presId="urn:microsoft.com/office/officeart/2005/8/layout/funnel1"/>
    <dgm:cxn modelId="{7F9575B4-8843-5A4A-8C1C-6179FBE179AB}" type="presParOf" srcId="{4B28966F-37C6-FA4D-BDD9-B6E6CDAA7FB6}" destId="{DB705AAF-448F-0846-856D-B4C96EEE2376}" srcOrd="4" destOrd="0" presId="urn:microsoft.com/office/officeart/2005/8/layout/funnel1"/>
    <dgm:cxn modelId="{92B06D22-EA28-4348-A0AE-D521CD7DAF32}" type="presParOf" srcId="{4B28966F-37C6-FA4D-BDD9-B6E6CDAA7FB6}" destId="{B6E6E0BD-C34D-0444-B992-605A4AB25315}" srcOrd="5" destOrd="0" presId="urn:microsoft.com/office/officeart/2005/8/layout/funnel1"/>
    <dgm:cxn modelId="{1E7F3B81-EB4D-8D4D-BD9E-6F68FCF463BF}" type="presParOf" srcId="{4B28966F-37C6-FA4D-BDD9-B6E6CDAA7FB6}" destId="{F8D90E18-8102-094F-83BD-2080C5FC60C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0AFB5-5BE6-9F40-8C27-5132B290F048}">
      <dsp:nvSpPr>
        <dsp:cNvPr id="0" name=""/>
        <dsp:cNvSpPr/>
      </dsp:nvSpPr>
      <dsp:spPr>
        <a:xfrm rot="5400000">
          <a:off x="455040" y="1809606"/>
          <a:ext cx="1003437" cy="19106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92CAB1-F4B2-9046-93DC-C1D06399623D}">
      <dsp:nvSpPr>
        <dsp:cNvPr id="0" name=""/>
        <dsp:cNvSpPr/>
      </dsp:nvSpPr>
      <dsp:spPr>
        <a:xfrm>
          <a:off x="287541" y="2428955"/>
          <a:ext cx="1507411" cy="1321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>
        <a:off x="287541" y="2428955"/>
        <a:ext cx="1507411" cy="1321334"/>
      </dsp:txXfrm>
    </dsp:sp>
    <dsp:sp modelId="{22FDDB90-CA64-DE4A-BC84-0C9CE9F9EE23}">
      <dsp:nvSpPr>
        <dsp:cNvPr id="0" name=""/>
        <dsp:cNvSpPr/>
      </dsp:nvSpPr>
      <dsp:spPr>
        <a:xfrm>
          <a:off x="1622093" y="1904079"/>
          <a:ext cx="284417" cy="28441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267A24-DCA0-0146-8DDC-6BA1EE8C9CE6}">
      <dsp:nvSpPr>
        <dsp:cNvPr id="0" name=""/>
        <dsp:cNvSpPr/>
      </dsp:nvSpPr>
      <dsp:spPr>
        <a:xfrm rot="5400000">
          <a:off x="2687662" y="1412435"/>
          <a:ext cx="852460" cy="17917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7FDA25-723B-7748-9643-2A98A87B9595}">
      <dsp:nvSpPr>
        <dsp:cNvPr id="0" name=""/>
        <dsp:cNvSpPr/>
      </dsp:nvSpPr>
      <dsp:spPr>
        <a:xfrm>
          <a:off x="2311033" y="1972317"/>
          <a:ext cx="1507411" cy="1321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2311033" y="1972317"/>
        <a:ext cx="1507411" cy="1321334"/>
      </dsp:txXfrm>
    </dsp:sp>
    <dsp:sp modelId="{16A88E76-EAA9-494C-BF1D-777AE15395EF}">
      <dsp:nvSpPr>
        <dsp:cNvPr id="0" name=""/>
        <dsp:cNvSpPr/>
      </dsp:nvSpPr>
      <dsp:spPr>
        <a:xfrm>
          <a:off x="3733799" y="1534567"/>
          <a:ext cx="284417" cy="28441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B17E39-389A-964D-A95A-7473C66C8FBB}">
      <dsp:nvSpPr>
        <dsp:cNvPr id="0" name=""/>
        <dsp:cNvSpPr/>
      </dsp:nvSpPr>
      <dsp:spPr>
        <a:xfrm rot="5400000">
          <a:off x="4563997" y="920141"/>
          <a:ext cx="1069734" cy="18630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B44EA-1395-F248-AC86-AEAA040C7D35}">
      <dsp:nvSpPr>
        <dsp:cNvPr id="0" name=""/>
        <dsp:cNvSpPr/>
      </dsp:nvSpPr>
      <dsp:spPr>
        <a:xfrm>
          <a:off x="4429647" y="1515679"/>
          <a:ext cx="1507411" cy="1321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[Text]</a:t>
          </a:r>
          <a:endParaRPr lang="en-US" sz="4300" kern="1200" dirty="0"/>
        </a:p>
      </dsp:txBody>
      <dsp:txXfrm>
        <a:off x="4429647" y="1515679"/>
        <a:ext cx="1507411" cy="1321334"/>
      </dsp:txXfrm>
    </dsp:sp>
    <dsp:sp modelId="{C30564FF-9D35-6A46-9681-06E510684BEB}">
      <dsp:nvSpPr>
        <dsp:cNvPr id="0" name=""/>
        <dsp:cNvSpPr/>
      </dsp:nvSpPr>
      <dsp:spPr>
        <a:xfrm>
          <a:off x="5652641" y="893874"/>
          <a:ext cx="284417" cy="28441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47BB3C-7E53-E54E-ACC8-636615D2CBEA}">
      <dsp:nvSpPr>
        <dsp:cNvPr id="0" name=""/>
        <dsp:cNvSpPr/>
      </dsp:nvSpPr>
      <dsp:spPr>
        <a:xfrm rot="5400000">
          <a:off x="6583445" y="560162"/>
          <a:ext cx="1003437" cy="16696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F6C26-7537-1D45-B0A7-749041480FE6}">
      <dsp:nvSpPr>
        <dsp:cNvPr id="0" name=""/>
        <dsp:cNvSpPr/>
      </dsp:nvSpPr>
      <dsp:spPr>
        <a:xfrm>
          <a:off x="6415946" y="1059041"/>
          <a:ext cx="1507411" cy="1321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>
        <a:off x="6415946" y="1059041"/>
        <a:ext cx="1507411" cy="1321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B3A7E-AD75-AA48-8D1F-3FA0F6EB0824}">
      <dsp:nvSpPr>
        <dsp:cNvPr id="0" name=""/>
        <dsp:cNvSpPr/>
      </dsp:nvSpPr>
      <dsp:spPr>
        <a:xfrm>
          <a:off x="457199" y="0"/>
          <a:ext cx="5181600" cy="381874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88D00E-9069-E24D-B3BE-F9A39963D119}">
      <dsp:nvSpPr>
        <dsp:cNvPr id="0" name=""/>
        <dsp:cNvSpPr/>
      </dsp:nvSpPr>
      <dsp:spPr>
        <a:xfrm>
          <a:off x="206573" y="1145623"/>
          <a:ext cx="1828800" cy="15274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Search the catalog using catalog app</a:t>
          </a:r>
          <a:endParaRPr lang="en-US" sz="2100" kern="1200" dirty="0"/>
        </a:p>
      </dsp:txBody>
      <dsp:txXfrm>
        <a:off x="281139" y="1220189"/>
        <a:ext cx="1679668" cy="1378366"/>
      </dsp:txXfrm>
    </dsp:sp>
    <dsp:sp modelId="{FF66C9FC-A1AD-5E44-8A31-283BDD05BE8A}">
      <dsp:nvSpPr>
        <dsp:cNvPr id="0" name=""/>
        <dsp:cNvSpPr/>
      </dsp:nvSpPr>
      <dsp:spPr>
        <a:xfrm>
          <a:off x="2133600" y="1145623"/>
          <a:ext cx="1828800" cy="1527498"/>
        </a:xfrm>
        <a:prstGeom prst="roundRect">
          <a:avLst/>
        </a:prstGeom>
        <a:solidFill>
          <a:schemeClr val="accent2">
            <a:hueOff val="-1522637"/>
            <a:satOff val="8678"/>
            <a:lumOff val="460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Locate the resource using place-aware app</a:t>
          </a:r>
          <a:endParaRPr lang="en-US" sz="2100" kern="1200" dirty="0"/>
        </a:p>
      </dsp:txBody>
      <dsp:txXfrm>
        <a:off x="2208166" y="1220189"/>
        <a:ext cx="1679668" cy="1378366"/>
      </dsp:txXfrm>
    </dsp:sp>
    <dsp:sp modelId="{A69B0844-AE87-6A41-A27E-60495EDFF644}">
      <dsp:nvSpPr>
        <dsp:cNvPr id="0" name=""/>
        <dsp:cNvSpPr/>
      </dsp:nvSpPr>
      <dsp:spPr>
        <a:xfrm>
          <a:off x="4060626" y="1145623"/>
          <a:ext cx="1828800" cy="1527498"/>
        </a:xfrm>
        <a:prstGeom prst="roundRect">
          <a:avLst/>
        </a:prstGeom>
        <a:solidFill>
          <a:schemeClr val="accent2">
            <a:hueOff val="-3045275"/>
            <a:satOff val="17356"/>
            <a:lumOff val="921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Self check-out using barcode technology/ILS</a:t>
          </a:r>
          <a:endParaRPr lang="en-US" sz="2100" kern="1200" dirty="0"/>
        </a:p>
      </dsp:txBody>
      <dsp:txXfrm>
        <a:off x="4135192" y="1220189"/>
        <a:ext cx="1679668" cy="1378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32F56-E3A9-4D4F-B43F-9E82E2160DE3}">
      <dsp:nvSpPr>
        <dsp:cNvPr id="0" name=""/>
        <dsp:cNvSpPr/>
      </dsp:nvSpPr>
      <dsp:spPr>
        <a:xfrm>
          <a:off x="1824576" y="198119"/>
          <a:ext cx="3931920" cy="136550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18C0F-3803-434C-8212-5E10E5C445A3}">
      <dsp:nvSpPr>
        <dsp:cNvPr id="0" name=""/>
        <dsp:cNvSpPr/>
      </dsp:nvSpPr>
      <dsp:spPr>
        <a:xfrm>
          <a:off x="3415632" y="3541776"/>
          <a:ext cx="762000" cy="48768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6B8D33F-9D08-0947-B6E3-DB0B5494640D}">
      <dsp:nvSpPr>
        <dsp:cNvPr id="0" name=""/>
        <dsp:cNvSpPr/>
      </dsp:nvSpPr>
      <dsp:spPr>
        <a:xfrm>
          <a:off x="1967832" y="3931920"/>
          <a:ext cx="3657600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2">
                  <a:lumMod val="75000"/>
                </a:schemeClr>
              </a:solidFill>
            </a:rPr>
            <a:t>Information Competencies</a:t>
          </a:r>
          <a:endParaRPr lang="en-US" sz="25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967832" y="3931920"/>
        <a:ext cx="3657600" cy="914400"/>
      </dsp:txXfrm>
    </dsp:sp>
    <dsp:sp modelId="{2B90AD9D-C189-184F-8B30-5B8E77D4DF37}">
      <dsp:nvSpPr>
        <dsp:cNvPr id="0" name=""/>
        <dsp:cNvSpPr/>
      </dsp:nvSpPr>
      <dsp:spPr>
        <a:xfrm>
          <a:off x="3254088" y="1669084"/>
          <a:ext cx="1371600" cy="13716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eBooks &amp; learning resources</a:t>
          </a:r>
          <a:endParaRPr lang="en-US" sz="1700" kern="1200" dirty="0"/>
        </a:p>
      </dsp:txBody>
      <dsp:txXfrm>
        <a:off x="3454954" y="1869950"/>
        <a:ext cx="969868" cy="969868"/>
      </dsp:txXfrm>
    </dsp:sp>
    <dsp:sp modelId="{DB705AAF-448F-0846-856D-B4C96EEE2376}">
      <dsp:nvSpPr>
        <dsp:cNvPr id="0" name=""/>
        <dsp:cNvSpPr/>
      </dsp:nvSpPr>
      <dsp:spPr>
        <a:xfrm>
          <a:off x="2272631" y="640079"/>
          <a:ext cx="1371600" cy="1371600"/>
        </a:xfrm>
        <a:prstGeom prst="ellipse">
          <a:avLst/>
        </a:prstGeom>
        <a:solidFill>
          <a:schemeClr val="accent2">
            <a:hueOff val="-1522637"/>
            <a:satOff val="8678"/>
            <a:lumOff val="460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Assessment </a:t>
          </a:r>
          <a:endParaRPr lang="en-US" sz="1700" kern="1200" dirty="0"/>
        </a:p>
      </dsp:txBody>
      <dsp:txXfrm>
        <a:off x="2473497" y="840945"/>
        <a:ext cx="969868" cy="969868"/>
      </dsp:txXfrm>
    </dsp:sp>
    <dsp:sp modelId="{B6E6E0BD-C34D-0444-B992-605A4AB25315}">
      <dsp:nvSpPr>
        <dsp:cNvPr id="0" name=""/>
        <dsp:cNvSpPr/>
      </dsp:nvSpPr>
      <dsp:spPr>
        <a:xfrm>
          <a:off x="3674712" y="308457"/>
          <a:ext cx="1371600" cy="1371600"/>
        </a:xfrm>
        <a:prstGeom prst="ellipse">
          <a:avLst/>
        </a:prstGeom>
        <a:solidFill>
          <a:schemeClr val="accent2">
            <a:hueOff val="-3045275"/>
            <a:satOff val="17356"/>
            <a:lumOff val="921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Digital learning objects</a:t>
          </a:r>
          <a:endParaRPr lang="en-US" sz="1700" kern="1200" dirty="0"/>
        </a:p>
      </dsp:txBody>
      <dsp:txXfrm>
        <a:off x="3875578" y="509323"/>
        <a:ext cx="969868" cy="969868"/>
      </dsp:txXfrm>
    </dsp:sp>
    <dsp:sp modelId="{F8D90E18-8102-094F-83BD-2080C5FC60C7}">
      <dsp:nvSpPr>
        <dsp:cNvPr id="0" name=""/>
        <dsp:cNvSpPr/>
      </dsp:nvSpPr>
      <dsp:spPr>
        <a:xfrm>
          <a:off x="1663031" y="30479"/>
          <a:ext cx="4267200" cy="34137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Creating a Multi-Campus iPad Learning Community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79DC09-6034-9345-BFCD-54B3A6A5F670}" type="datetimeFigureOut">
              <a:rPr lang="en-US"/>
              <a:pPr>
                <a:defRPr/>
              </a:pPr>
              <a:t>3/31/11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F7280FE-7FBB-354A-A9FF-71BAE90D4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853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Creating a Multi-Campus iPad Learning Community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/>
            </a:lvl1pPr>
          </a:lstStyle>
          <a:p>
            <a:pPr>
              <a:defRPr/>
            </a:pPr>
            <a:fld id="{82B3A1EC-1B79-E740-A57D-796205D5A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13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IT</a:t>
            </a:r>
            <a:r>
              <a:rPr lang="en-US" baseline="0" dirty="0" smtClean="0"/>
              <a:t> created an in-house, custom-made software application that automatically extracts the serial number, MAC address, and create a My LIU email profile. At the appointment, students were also provided with an information card that listed resources on the CSI website.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24384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42188"/>
      </p:ext>
    </p:extLst>
  </p:cSld>
  <p:clrMapOvr>
    <a:masterClrMapping/>
  </p:clrMapOvr>
  <p:transition xmlns:p14="http://schemas.microsoft.com/office/powerpoint/2010/main" spd="slow">
    <p:circle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56516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56140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tx2">
              <a:lumMod val="75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1">
              <a:lumMod val="75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76412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43065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27344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40000"/>
                  <a:lumOff val="60000"/>
                </a:schemeClr>
              </a:gs>
              <a:gs pos="29000">
                <a:schemeClr val="bg1">
                  <a:lumMod val="75000"/>
                </a:schemeClr>
              </a:gs>
              <a:gs pos="72000">
                <a:schemeClr val="bg1">
                  <a:lumMod val="60000"/>
                  <a:lumOff val="40000"/>
                </a:schemeClr>
              </a:gs>
            </a:gsLst>
            <a:lin ang="5400000" scaled="0"/>
            <a:tileRect/>
          </a:gradFill>
          <a:ln w="50800" cap="sq" cmpd="dbl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hape 6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B0C672-42E2-F94A-B79C-58C04A9FC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95729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534573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63713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342360"/>
      </p:ext>
    </p:extLst>
  </p:cSld>
  <p:clrMapOvr>
    <a:masterClrMapping/>
  </p:clrMapOvr>
  <p:transition xmlns:p14="http://schemas.microsoft.com/office/powerpoint/2010/main"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>
                <a:lumMod val="75000"/>
              </a:schemeClr>
            </a:gs>
            <a:gs pos="59000">
              <a:schemeClr val="bg1">
                <a:lumMod val="40000"/>
                <a:lumOff val="60000"/>
              </a:schemeClr>
            </a:gs>
            <a:gs pos="11000">
              <a:schemeClr val="bg1">
                <a:lumMod val="60000"/>
                <a:lumOff val="40000"/>
              </a:schemeClr>
            </a:gs>
            <a:gs pos="100000">
              <a:schemeClr val="bg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263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6988"/>
            <a:ext cx="533400" cy="207962"/>
          </a:xfrm>
          <a:prstGeom prst="rect">
            <a:avLst/>
          </a:prstGeom>
          <a:solidFill>
            <a:schemeClr val="accent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26988"/>
            <a:ext cx="8553450" cy="207962"/>
          </a:xfrm>
          <a:prstGeom prst="rect">
            <a:avLst/>
          </a:prstGeom>
          <a:solidFill>
            <a:schemeClr val="accent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0" y="6623050"/>
            <a:ext cx="9144000" cy="263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9" descr="liu_logo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4788" y="6096000"/>
            <a:ext cx="1114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90550" y="6650038"/>
            <a:ext cx="8553450" cy="207962"/>
          </a:xfrm>
          <a:prstGeom prst="rect">
            <a:avLst/>
          </a:prstGeom>
          <a:solidFill>
            <a:schemeClr val="accent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650038"/>
            <a:ext cx="533400" cy="207962"/>
          </a:xfrm>
          <a:prstGeom prst="rect">
            <a:avLst/>
          </a:prstGeom>
          <a:solidFill>
            <a:schemeClr val="accent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8" r:id="rId7"/>
    <p:sldLayoutId id="2147483839" r:id="rId8"/>
    <p:sldLayoutId id="2147483837" r:id="rId9"/>
  </p:sldLayoutIdLst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B9C5CA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9C5CA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9C5CA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9C5CA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9C5CA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rgbClr val="425057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rgbClr val="425057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rgbClr val="425057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rgbClr val="425057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rgbClr val="425057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9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hyperlink" Target="http://csi.liu.edu" TargetMode="External"/><Relationship Id="rId10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i.liu.edu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684713"/>
            <a:ext cx="9144000" cy="2224087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50000"/>
                </a:sysClr>
              </a:gs>
              <a:gs pos="37000">
                <a:sysClr val="window" lastClr="FFFFFF">
                  <a:lumMod val="75000"/>
                </a:sysClr>
              </a:gs>
              <a:gs pos="70000">
                <a:sysClr val="window" lastClr="FFFFFF">
                  <a:lumMod val="65000"/>
                </a:sysClr>
              </a:gs>
            </a:gsLst>
            <a:lin ang="5400000" scaled="0"/>
            <a:tileRect/>
          </a:gradFill>
          <a:ln w="10000" cap="flat" cmpd="sng" algn="ctr">
            <a:solidFill>
              <a:srgbClr val="66A1AC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 kern="0">
              <a:solidFill>
                <a:sysClr val="window" lastClr="FFFFFF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-14288"/>
            <a:ext cx="9144000" cy="4648201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100000">
                <a:srgbClr val="758992"/>
              </a:gs>
              <a:gs pos="1000">
                <a:srgbClr val="52656D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 dirty="0">
              <a:solidFill>
                <a:srgbClr val="3366FF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09600" y="4038600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b="1" i="0" dirty="0">
                <a:solidFill>
                  <a:schemeClr val="bg1"/>
                </a:solidFill>
                <a:effectLst>
                  <a:outerShdw dist="25400" dir="15600000" algn="tl" rotWithShape="0">
                    <a:srgbClr val="000000">
                      <a:alpha val="50000"/>
                    </a:srgbClr>
                  </a:outerShdw>
                </a:effectLst>
                <a:latin typeface="+mj-lt"/>
                <a:cs typeface="Helvetica"/>
              </a:rPr>
              <a:t>Elizabeth Ciabocchi, Valeda Dent, Patrick Kennelly, </a:t>
            </a:r>
          </a:p>
          <a:p>
            <a:pPr algn="ctr">
              <a:defRPr/>
            </a:pPr>
            <a:r>
              <a:rPr lang="en-US" sz="1800" b="1" i="0" dirty="0">
                <a:solidFill>
                  <a:schemeClr val="bg1"/>
                </a:solidFill>
                <a:effectLst>
                  <a:outerShdw dist="25400" dir="15600000" algn="tl" rotWithShape="0">
                    <a:srgbClr val="000000">
                      <a:alpha val="50000"/>
                    </a:srgbClr>
                  </a:outerShdw>
                </a:effectLst>
                <a:latin typeface="+mj-lt"/>
                <a:cs typeface="Helvetica"/>
              </a:rPr>
              <a:t>Nancy Marksbury, Devabrata Mondal</a:t>
            </a:r>
            <a:endParaRPr lang="en-US" b="1" i="0" dirty="0">
              <a:effectLst>
                <a:outerShdw dist="25400" dir="15600000" algn="tl" rotWithShape="0">
                  <a:srgbClr val="000000">
                    <a:alpha val="50000"/>
                  </a:srgbClr>
                </a:outerShdw>
              </a:effectLst>
              <a:latin typeface="+mj-lt"/>
              <a:cs typeface="Helvetica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2438400" y="3505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Helvetica" charset="0"/>
              </a:rPr>
              <a:t>March 29, 2011</a:t>
            </a:r>
          </a:p>
        </p:txBody>
      </p:sp>
      <p:pic>
        <p:nvPicPr>
          <p:cNvPr id="6149" name="Picture 6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2047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" descr="ipad_angle_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818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0" y="4608513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486400"/>
            <a:ext cx="3586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rgbClr val="052E65"/>
                </a:solidFill>
              </a:rPr>
              <a:t>Faculty Responses: The </a:t>
            </a:r>
            <a:r>
              <a:rPr lang="ja-JP" altLang="en-US" dirty="0">
                <a:solidFill>
                  <a:srgbClr val="052E65"/>
                </a:solidFill>
              </a:rPr>
              <a:t>“</a:t>
            </a:r>
            <a:r>
              <a:rPr lang="en-US" altLang="ja-JP" dirty="0">
                <a:solidFill>
                  <a:srgbClr val="052E65"/>
                </a:solidFill>
              </a:rPr>
              <a:t>Cons</a:t>
            </a:r>
            <a:r>
              <a:rPr lang="ja-JP" altLang="en-US" dirty="0">
                <a:solidFill>
                  <a:srgbClr val="052E65"/>
                </a:solidFill>
              </a:rPr>
              <a:t>”</a:t>
            </a:r>
            <a:endParaRPr lang="en-US" dirty="0">
              <a:solidFill>
                <a:srgbClr val="052E65"/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371600"/>
            <a:ext cx="8153400" cy="4876800"/>
          </a:xfrm>
        </p:spPr>
        <p:txBody>
          <a:bodyPr/>
          <a:lstStyle/>
          <a:p>
            <a:pPr marL="366713" lvl="1" indent="0">
              <a:buFont typeface="Wingdings 2" charset="0"/>
              <a:buNone/>
            </a:pPr>
            <a:endParaRPr lang="en-US">
              <a:solidFill>
                <a:srgbClr val="008000"/>
              </a:solidFill>
              <a:latin typeface="Tw Cen MT" charset="0"/>
            </a:endParaRPr>
          </a:p>
          <a:p>
            <a:pPr marL="0" indent="0">
              <a:buFont typeface="Wingdings" charset="0"/>
              <a:buNone/>
            </a:pPr>
            <a:endParaRPr lang="en-US">
              <a:solidFill>
                <a:srgbClr val="008000"/>
              </a:solidFill>
              <a:latin typeface="Tw Cen MT" charset="0"/>
            </a:endParaRPr>
          </a:p>
        </p:txBody>
      </p:sp>
      <p:sp>
        <p:nvSpPr>
          <p:cNvPr id="9" name="Cloud Callout 8"/>
          <p:cNvSpPr>
            <a:spLocks noChangeArrowheads="1"/>
          </p:cNvSpPr>
          <p:nvPr/>
        </p:nvSpPr>
        <p:spPr bwMode="auto">
          <a:xfrm>
            <a:off x="1066800" y="1447800"/>
            <a:ext cx="2514600" cy="14478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9C5CA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“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There </a:t>
            </a:r>
            <a:r>
              <a:rPr lang="en-US" sz="1600" dirty="0" err="1">
                <a:solidFill>
                  <a:srgbClr val="000308"/>
                </a:solidFill>
                <a:latin typeface="Helvetica" charset="0"/>
                <a:cs typeface="Helvetica" charset="0"/>
              </a:rPr>
              <a:t>aren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’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t enough e-books available yet!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”</a:t>
            </a:r>
            <a:endParaRPr lang="en-US" sz="1600" dirty="0">
              <a:solidFill>
                <a:srgbClr val="00030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3810000" y="1295400"/>
            <a:ext cx="2743200" cy="14478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9C5CA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“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I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’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m concerned      about students using the device to cheat!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”</a:t>
            </a:r>
            <a:endParaRPr lang="en-US" sz="1600" dirty="0">
              <a:solidFill>
                <a:srgbClr val="00030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1" name="Cloud Callout 10"/>
          <p:cNvSpPr>
            <a:spLocks noChangeArrowheads="1"/>
          </p:cNvSpPr>
          <p:nvPr/>
        </p:nvSpPr>
        <p:spPr bwMode="auto">
          <a:xfrm>
            <a:off x="441036" y="3276600"/>
            <a:ext cx="2667000" cy="1524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9C5CA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“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This device is too distracting in class!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”</a:t>
            </a:r>
            <a:endParaRPr lang="en-US" sz="1600" dirty="0">
              <a:solidFill>
                <a:srgbClr val="00030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2" name="Cloud Callout 11"/>
          <p:cNvSpPr>
            <a:spLocks noChangeArrowheads="1"/>
          </p:cNvSpPr>
          <p:nvPr/>
        </p:nvSpPr>
        <p:spPr bwMode="auto">
          <a:xfrm>
            <a:off x="3276600" y="3048000"/>
            <a:ext cx="2667000" cy="14478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9C5CA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“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I like the device, but it </a:t>
            </a:r>
            <a:r>
              <a:rPr lang="en-US" sz="1600" dirty="0" err="1">
                <a:solidFill>
                  <a:srgbClr val="000308"/>
                </a:solidFill>
                <a:latin typeface="Helvetica" charset="0"/>
                <a:cs typeface="Helvetica" charset="0"/>
              </a:rPr>
              <a:t>doesn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’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t do (fill in the blank) very well!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”</a:t>
            </a:r>
            <a:endParaRPr lang="en-US" sz="1600" dirty="0">
              <a:solidFill>
                <a:srgbClr val="00030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3" name="Cloud Callout 12"/>
          <p:cNvSpPr>
            <a:spLocks noChangeArrowheads="1"/>
          </p:cNvSpPr>
          <p:nvPr/>
        </p:nvSpPr>
        <p:spPr bwMode="auto">
          <a:xfrm>
            <a:off x="5105400" y="4495800"/>
            <a:ext cx="2667000" cy="1676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9C5CA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“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I have trouble  projecting from it!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”</a:t>
            </a:r>
            <a:endParaRPr lang="en-US" sz="1600" dirty="0">
              <a:solidFill>
                <a:srgbClr val="00030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4" name="Cloud Callout 13"/>
          <p:cNvSpPr>
            <a:spLocks noChangeArrowheads="1"/>
          </p:cNvSpPr>
          <p:nvPr/>
        </p:nvSpPr>
        <p:spPr bwMode="auto">
          <a:xfrm>
            <a:off x="1752600" y="4800600"/>
            <a:ext cx="2667000" cy="1524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9C5CA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“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It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’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s hard to type on this keyboard!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”</a:t>
            </a:r>
            <a:endParaRPr lang="en-US" sz="1600" dirty="0">
              <a:solidFill>
                <a:srgbClr val="00030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6" name="Cloud Callout 15"/>
          <p:cNvSpPr>
            <a:spLocks noChangeArrowheads="1"/>
          </p:cNvSpPr>
          <p:nvPr/>
        </p:nvSpPr>
        <p:spPr bwMode="auto">
          <a:xfrm>
            <a:off x="6096000" y="2133600"/>
            <a:ext cx="2667000" cy="1676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9C5CA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“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Some of my students have the device, but I/they don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’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t!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”</a:t>
            </a:r>
            <a:endParaRPr lang="en-US" sz="1600" dirty="0">
              <a:solidFill>
                <a:srgbClr val="00030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0" y="3048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i="0" dirty="0" smtClean="0"/>
              <a:t>Creating a Multi-Campus </a:t>
            </a:r>
            <a:r>
              <a:rPr lang="en-US" sz="1200" i="0" dirty="0" err="1" smtClean="0"/>
              <a:t>iPad</a:t>
            </a:r>
            <a:r>
              <a:rPr lang="en-US" sz="1200" i="0" dirty="0" smtClean="0"/>
              <a:t> Learning Community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990600"/>
          </a:xfrm>
        </p:spPr>
        <p:txBody>
          <a:bodyPr/>
          <a:lstStyle/>
          <a:p>
            <a:r>
              <a:rPr lang="en-US" dirty="0" err="1">
                <a:solidFill>
                  <a:srgbClr val="052E65"/>
                </a:solidFill>
                <a:latin typeface="Tw Cen MT" charset="0"/>
              </a:rPr>
              <a:t>iPad</a:t>
            </a:r>
            <a:r>
              <a:rPr lang="en-US" dirty="0">
                <a:solidFill>
                  <a:srgbClr val="052E65"/>
                </a:solidFill>
                <a:latin typeface="Tw Cen MT" charset="0"/>
              </a:rPr>
              <a:t> User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975" cy="4495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  <a:buFont typeface="Wingdings" charset="2"/>
              <a:buChar char="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Faculty, staff, students</a:t>
            </a:r>
          </a:p>
          <a:p>
            <a:pPr>
              <a:buClr>
                <a:schemeClr val="tx2"/>
              </a:buClr>
              <a:buFont typeface="Wingdings" charset="2"/>
              <a:buChar char="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Faculty support - ongoing</a:t>
            </a:r>
          </a:p>
          <a:p>
            <a:pPr lvl="1">
              <a:buClr>
                <a:schemeClr val="tx2"/>
              </a:buClr>
              <a:buSzPct val="60000"/>
              <a:buFont typeface="Wingdings" charset="2"/>
              <a:buChar char="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Workshops through FMRC|FTRC</a:t>
            </a:r>
          </a:p>
          <a:p>
            <a:pPr lvl="1">
              <a:buClr>
                <a:schemeClr val="tx2"/>
              </a:buClr>
              <a:buSzPct val="60000"/>
              <a:buFont typeface="Wingdings" charset="2"/>
              <a:buChar char="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Apple-sponsored workshop</a:t>
            </a:r>
            <a:endParaRPr lang="en-US" dirty="0">
              <a:solidFill>
                <a:schemeClr val="bg2">
                  <a:lumMod val="75000"/>
                </a:schemeClr>
              </a:solidFill>
              <a:ea typeface="+mn-ea"/>
              <a:cs typeface="+mn-cs"/>
            </a:endParaRPr>
          </a:p>
          <a:p>
            <a:pPr>
              <a:buClr>
                <a:schemeClr val="tx2"/>
              </a:buClr>
              <a:buFont typeface="Wingdings" charset="2"/>
              <a:buChar char="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F2F group meetings re: teaching &amp; learning </a:t>
            </a:r>
          </a:p>
          <a:p>
            <a:pPr lvl="1">
              <a:buClr>
                <a:schemeClr val="tx2"/>
              </a:buClr>
              <a:buSzPct val="60000"/>
              <a:buFont typeface="Wingdings" charset="2"/>
              <a:buChar char="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Sharing apps and academic projects</a:t>
            </a:r>
          </a:p>
          <a:p>
            <a:pPr lvl="1">
              <a:buClr>
                <a:schemeClr val="tx2"/>
              </a:buClr>
              <a:buSzPct val="60000"/>
              <a:buFont typeface="Wingdings" charset="2"/>
              <a:buChar char="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Networking with peers, IT and campus/CSI’s</a:t>
            </a:r>
          </a:p>
          <a:p>
            <a:pPr>
              <a:buClr>
                <a:schemeClr val="tx2"/>
              </a:buClr>
              <a:buFont typeface="Wingdings" charset="2"/>
              <a:buChar char="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Campus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listservs</a:t>
            </a:r>
            <a:endParaRPr lang="en-US" dirty="0" smtClean="0">
              <a:solidFill>
                <a:schemeClr val="bg2">
                  <a:lumMod val="75000"/>
                </a:schemeClr>
              </a:solidFill>
              <a:ea typeface="+mn-ea"/>
              <a:cs typeface="+mn-cs"/>
            </a:endParaRPr>
          </a:p>
          <a:p>
            <a:pPr>
              <a:buClr>
                <a:schemeClr val="tx2"/>
              </a:buClr>
              <a:buFont typeface="Wingdings" charset="2"/>
              <a:buChar char="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Faculty &amp; student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iPad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> showcases, Summer Teaching with Technology Institute</a:t>
            </a:r>
          </a:p>
          <a:p>
            <a:pPr>
              <a:buClr>
                <a:schemeClr val="tx2"/>
              </a:buClr>
              <a:buFont typeface="Wingdings" charset="2"/>
              <a:buChar char=""/>
              <a:defRPr/>
            </a:pPr>
            <a:endParaRPr lang="en-US" dirty="0" smtClean="0">
              <a:solidFill>
                <a:srgbClr val="1A5D2B"/>
              </a:solidFill>
              <a:ea typeface="+mn-ea"/>
              <a:cs typeface="+mn-cs"/>
            </a:endParaRPr>
          </a:p>
          <a:p>
            <a:pPr>
              <a:buClr>
                <a:schemeClr val="tx2"/>
              </a:buClr>
              <a:buFont typeface="Wingdings" charset="2"/>
              <a:buChar char=""/>
              <a:defRPr/>
            </a:pPr>
            <a:endParaRPr lang="en-US" dirty="0">
              <a:solidFill>
                <a:srgbClr val="1A5D2B"/>
              </a:solidFill>
              <a:ea typeface="+mn-ea"/>
              <a:cs typeface="+mn-cs"/>
            </a:endParaRPr>
          </a:p>
          <a:p>
            <a:pPr>
              <a:buClr>
                <a:schemeClr val="tx2"/>
              </a:buClr>
              <a:buFont typeface="Wingdings" charset="2"/>
              <a:buChar char=""/>
              <a:defRPr/>
            </a:pPr>
            <a:endParaRPr lang="en-US" dirty="0" smtClean="0">
              <a:solidFill>
                <a:srgbClr val="1A5D2B"/>
              </a:solidFill>
              <a:ea typeface="+mn-ea"/>
              <a:cs typeface="+mn-cs"/>
            </a:endParaRPr>
          </a:p>
          <a:p>
            <a:pPr>
              <a:buClr>
                <a:schemeClr val="tx2"/>
              </a:buClr>
              <a:buFont typeface="Wingdings" charset="2"/>
              <a:buChar char=""/>
              <a:defRPr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ea typeface="+mn-ea"/>
              <a:cs typeface="+mn-cs"/>
            </a:endParaRPr>
          </a:p>
          <a:p>
            <a:pPr>
              <a:buClr>
                <a:schemeClr val="tx2"/>
              </a:buClr>
              <a:buFont typeface="Wingdings" charset="2"/>
              <a:buChar char=""/>
              <a:defRPr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ea typeface="+mn-ea"/>
              <a:cs typeface="+mn-cs"/>
            </a:endParaRPr>
          </a:p>
          <a:p>
            <a:pPr>
              <a:buClr>
                <a:schemeClr val="tx2"/>
              </a:buClr>
              <a:buFont typeface="Wingdings" charset="2"/>
              <a:buChar char=""/>
              <a:defRPr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 bwMode="auto">
          <a:xfrm>
            <a:off x="0" y="3048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i="0" dirty="0" smtClean="0"/>
              <a:t>Creating a Multi-Campus </a:t>
            </a:r>
            <a:r>
              <a:rPr lang="en-US" sz="1200" i="0" dirty="0" err="1" smtClean="0"/>
              <a:t>iPad</a:t>
            </a:r>
            <a:r>
              <a:rPr lang="en-US" sz="1200" i="0" dirty="0" smtClean="0"/>
              <a:t> Learning Community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itle 3"/>
          <p:cNvSpPr>
            <a:spLocks noGrp="1"/>
          </p:cNvSpPr>
          <p:nvPr>
            <p:ph type="title"/>
          </p:nvPr>
        </p:nvSpPr>
        <p:spPr>
          <a:xfrm>
            <a:off x="381000" y="510310"/>
            <a:ext cx="8643937" cy="108989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User Experience Design, the iPad, and the Library</a:t>
            </a:r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16390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14969" y="2669213"/>
            <a:ext cx="3180080" cy="2113280"/>
            <a:chOff x="2382519" y="97875"/>
            <a:chExt cx="3180080" cy="4031645"/>
          </a:xfrm>
          <a:scene3d>
            <a:camera prst="orthographicFront"/>
            <a:lightRig rig="flat" dir="t"/>
          </a:scene3d>
        </p:grpSpPr>
        <p:sp>
          <p:nvSpPr>
            <p:cNvPr id="26" name="Oval 25"/>
            <p:cNvSpPr/>
            <p:nvPr/>
          </p:nvSpPr>
          <p:spPr>
            <a:xfrm>
              <a:off x="3449319" y="97875"/>
              <a:ext cx="2113280" cy="4031645"/>
            </a:xfrm>
            <a:prstGeom prst="ellips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2382519" y="1915626"/>
              <a:ext cx="1788160" cy="1097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689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35097" y="1612573"/>
            <a:ext cx="2113280" cy="2113280"/>
            <a:chOff x="4018567" y="293492"/>
            <a:chExt cx="2113280" cy="2113280"/>
          </a:xfrm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4018567" y="293492"/>
              <a:ext cx="2113280" cy="2113280"/>
            </a:xfrm>
            <a:prstGeom prst="ellips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4252439" y="829759"/>
              <a:ext cx="1625600" cy="6705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Users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61263" y="3586227"/>
            <a:ext cx="2113280" cy="2113280"/>
            <a:chOff x="2575559" y="340360"/>
            <a:chExt cx="3383280" cy="3383279"/>
          </a:xfrm>
          <a:scene3d>
            <a:camera prst="orthographicFront"/>
            <a:lightRig rig="flat" dir="t"/>
          </a:scene3d>
        </p:grpSpPr>
        <p:sp>
          <p:nvSpPr>
            <p:cNvPr id="29" name="Oval 28"/>
            <p:cNvSpPr/>
            <p:nvPr/>
          </p:nvSpPr>
          <p:spPr>
            <a:xfrm>
              <a:off x="2575559" y="340360"/>
              <a:ext cx="3383280" cy="3383279"/>
            </a:xfrm>
            <a:prstGeom prst="ellips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3535680" y="739321"/>
              <a:ext cx="1950720" cy="25853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266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100" dirty="0"/>
            </a:p>
          </p:txBody>
        </p:sp>
      </p:grpSp>
      <p:sp>
        <p:nvSpPr>
          <p:cNvPr id="32" name="Oval 31"/>
          <p:cNvSpPr/>
          <p:nvPr/>
        </p:nvSpPr>
        <p:spPr>
          <a:xfrm>
            <a:off x="2148169" y="2644121"/>
            <a:ext cx="2133600" cy="2113280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" name="TextBox 2"/>
          <p:cNvSpPr txBox="1"/>
          <p:nvPr/>
        </p:nvSpPr>
        <p:spPr>
          <a:xfrm>
            <a:off x="5027613" y="3448050"/>
            <a:ext cx="12461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Context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3411538"/>
            <a:ext cx="1263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4762" y="4643438"/>
            <a:ext cx="90963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Tools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itle 3"/>
          <p:cNvSpPr>
            <a:spLocks noGrp="1"/>
          </p:cNvSpPr>
          <p:nvPr>
            <p:ph type="title"/>
          </p:nvPr>
        </p:nvSpPr>
        <p:spPr>
          <a:xfrm>
            <a:off x="388937" y="685800"/>
            <a:ext cx="8450263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UNDERSTANDING</a:t>
            </a: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rgbClr val="660066"/>
                </a:solidFill>
                <a:ea typeface="+mj-ea"/>
                <a:cs typeface="+mj-cs"/>
              </a:rPr>
              <a:t>UX Design</a:t>
            </a:r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228600"/>
            <a:ext cx="4953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18438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eparation 10"/>
          <p:cNvSpPr>
            <a:spLocks noChangeArrowheads="1"/>
          </p:cNvSpPr>
          <p:nvPr/>
        </p:nvSpPr>
        <p:spPr bwMode="auto">
          <a:xfrm>
            <a:off x="4926013" y="2251075"/>
            <a:ext cx="1690687" cy="1495425"/>
          </a:xfrm>
          <a:prstGeom prst="flowChartPreparation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0" scaled="1"/>
          </a:gradFill>
          <a:ln w="9525">
            <a:solidFill>
              <a:srgbClr val="7D0E0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reparation 14"/>
          <p:cNvSpPr>
            <a:spLocks noChangeArrowheads="1"/>
          </p:cNvSpPr>
          <p:nvPr/>
        </p:nvSpPr>
        <p:spPr bwMode="auto">
          <a:xfrm>
            <a:off x="2149475" y="2305050"/>
            <a:ext cx="1690688" cy="1495425"/>
          </a:xfrm>
          <a:prstGeom prst="flowChartPreparation">
            <a:avLst/>
          </a:prstGeom>
          <a:gradFill rotWithShape="1">
            <a:gsLst>
              <a:gs pos="0">
                <a:srgbClr val="FB8888"/>
              </a:gs>
              <a:gs pos="50000">
                <a:srgbClr val="FBB8B8"/>
              </a:gs>
              <a:gs pos="100000">
                <a:srgbClr val="FCDDDD"/>
              </a:gs>
            </a:gsLst>
            <a:lin ang="0" scaled="1"/>
          </a:gradFill>
          <a:ln w="9525">
            <a:solidFill>
              <a:srgbClr val="7D0E0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4989513" y="2806700"/>
            <a:ext cx="1536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Desirable</a:t>
            </a:r>
          </a:p>
        </p:txBody>
      </p:sp>
      <p:sp>
        <p:nvSpPr>
          <p:cNvPr id="17" name="Preparation 16"/>
          <p:cNvSpPr>
            <a:spLocks noChangeArrowheads="1"/>
          </p:cNvSpPr>
          <p:nvPr/>
        </p:nvSpPr>
        <p:spPr bwMode="auto">
          <a:xfrm>
            <a:off x="4945063" y="3778250"/>
            <a:ext cx="1690687" cy="1495425"/>
          </a:xfrm>
          <a:prstGeom prst="flowChartPreparation">
            <a:avLst/>
          </a:prstGeom>
          <a:gradFill rotWithShape="1">
            <a:gsLst>
              <a:gs pos="0">
                <a:srgbClr val="FF9C80"/>
              </a:gs>
              <a:gs pos="50000">
                <a:srgbClr val="FFC1B3"/>
              </a:gs>
              <a:gs pos="100000">
                <a:srgbClr val="FFE1DA"/>
              </a:gs>
            </a:gsLst>
            <a:lin ang="0" scaled="1"/>
          </a:gradFill>
          <a:ln w="9525">
            <a:solidFill>
              <a:srgbClr val="7D0E0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77" name="TextBox 17"/>
          <p:cNvSpPr txBox="1">
            <a:spLocks noChangeArrowheads="1"/>
          </p:cNvSpPr>
          <p:nvPr/>
        </p:nvSpPr>
        <p:spPr bwMode="auto">
          <a:xfrm>
            <a:off x="4983163" y="4325937"/>
            <a:ext cx="15382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00" i="0"/>
              <a:t>Accessible</a:t>
            </a:r>
          </a:p>
        </p:txBody>
      </p:sp>
      <p:sp>
        <p:nvSpPr>
          <p:cNvPr id="19" name="Preparation 18"/>
          <p:cNvSpPr>
            <a:spLocks noChangeArrowheads="1"/>
          </p:cNvSpPr>
          <p:nvPr/>
        </p:nvSpPr>
        <p:spPr bwMode="auto">
          <a:xfrm>
            <a:off x="3526270" y="1506395"/>
            <a:ext cx="1690688" cy="1495425"/>
          </a:xfrm>
          <a:prstGeom prst="flowChartPreparation">
            <a:avLst/>
          </a:prstGeom>
          <a:gradFill rotWithShape="1">
            <a:gsLst>
              <a:gs pos="0">
                <a:srgbClr val="B498B4"/>
              </a:gs>
              <a:gs pos="50000">
                <a:srgbClr val="D0C2D0"/>
              </a:gs>
              <a:gs pos="100000">
                <a:srgbClr val="E8E1E8"/>
              </a:gs>
            </a:gsLst>
            <a:lin ang="0" scaled="1"/>
          </a:gradFill>
          <a:ln w="9525">
            <a:solidFill>
              <a:srgbClr val="7D0E0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86" name="TextBox 19"/>
          <p:cNvSpPr txBox="1">
            <a:spLocks noChangeArrowheads="1"/>
          </p:cNvSpPr>
          <p:nvPr/>
        </p:nvSpPr>
        <p:spPr bwMode="auto">
          <a:xfrm>
            <a:off x="3748088" y="2003425"/>
            <a:ext cx="128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i="0" dirty="0" smtClean="0">
                <a:latin typeface="+mj-lt"/>
                <a:cs typeface="+mn-cs"/>
              </a:rPr>
              <a:t>Useful</a:t>
            </a:r>
          </a:p>
        </p:txBody>
      </p:sp>
      <p:sp>
        <p:nvSpPr>
          <p:cNvPr id="21" name="Preparation 20"/>
          <p:cNvSpPr>
            <a:spLocks noChangeArrowheads="1"/>
          </p:cNvSpPr>
          <p:nvPr/>
        </p:nvSpPr>
        <p:spPr bwMode="auto">
          <a:xfrm>
            <a:off x="3567113" y="4579073"/>
            <a:ext cx="1690687" cy="1493837"/>
          </a:xfrm>
          <a:prstGeom prst="flowChartPreparation">
            <a:avLst/>
          </a:prstGeom>
          <a:gradFill rotWithShape="1">
            <a:gsLst>
              <a:gs pos="0">
                <a:srgbClr val="9698DA"/>
              </a:gs>
              <a:gs pos="50000">
                <a:srgbClr val="C0C1E6"/>
              </a:gs>
              <a:gs pos="100000">
                <a:srgbClr val="E0E1F2"/>
              </a:gs>
            </a:gsLst>
            <a:lin ang="0" scaled="1"/>
          </a:gradFill>
          <a:ln w="9525">
            <a:solidFill>
              <a:srgbClr val="7D0E0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81" name="TextBox 21"/>
          <p:cNvSpPr txBox="1">
            <a:spLocks noChangeArrowheads="1"/>
          </p:cNvSpPr>
          <p:nvPr/>
        </p:nvSpPr>
        <p:spPr bwMode="auto">
          <a:xfrm>
            <a:off x="3714750" y="5100637"/>
            <a:ext cx="133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Credible</a:t>
            </a:r>
          </a:p>
        </p:txBody>
      </p:sp>
      <p:sp>
        <p:nvSpPr>
          <p:cNvPr id="23" name="Preparation 22"/>
          <p:cNvSpPr>
            <a:spLocks noChangeArrowheads="1"/>
          </p:cNvSpPr>
          <p:nvPr/>
        </p:nvSpPr>
        <p:spPr bwMode="auto">
          <a:xfrm>
            <a:off x="3538538" y="3046412"/>
            <a:ext cx="1690687" cy="1495425"/>
          </a:xfrm>
          <a:prstGeom prst="flowChartPreparation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7D0E0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85" name="TextBox 23"/>
          <p:cNvSpPr txBox="1">
            <a:spLocks noChangeArrowheads="1"/>
          </p:cNvSpPr>
          <p:nvPr/>
        </p:nvSpPr>
        <p:spPr bwMode="auto">
          <a:xfrm>
            <a:off x="2351088" y="2900362"/>
            <a:ext cx="128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i="0"/>
              <a:t>Usable</a:t>
            </a:r>
          </a:p>
        </p:txBody>
      </p:sp>
      <p:sp>
        <p:nvSpPr>
          <p:cNvPr id="25" name="Preparation 24"/>
          <p:cNvSpPr>
            <a:spLocks noChangeArrowheads="1"/>
          </p:cNvSpPr>
          <p:nvPr/>
        </p:nvSpPr>
        <p:spPr bwMode="auto">
          <a:xfrm>
            <a:off x="2157413" y="3846512"/>
            <a:ext cx="1690687" cy="1495425"/>
          </a:xfrm>
          <a:prstGeom prst="flowChartPreparation">
            <a:avLst/>
          </a:prstGeom>
          <a:gradFill rotWithShape="1">
            <a:gsLst>
              <a:gs pos="0">
                <a:srgbClr val="FF89FF"/>
              </a:gs>
              <a:gs pos="50000">
                <a:srgbClr val="FFB8FF"/>
              </a:gs>
              <a:gs pos="100000">
                <a:srgbClr val="FFDDFF"/>
              </a:gs>
            </a:gsLst>
            <a:lin ang="0" scaled="1"/>
          </a:gradFill>
          <a:ln w="9525">
            <a:solidFill>
              <a:srgbClr val="7D0E0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87" name="TextBox 25"/>
          <p:cNvSpPr txBox="1">
            <a:spLocks noChangeArrowheads="1"/>
          </p:cNvSpPr>
          <p:nvPr/>
        </p:nvSpPr>
        <p:spPr bwMode="auto">
          <a:xfrm>
            <a:off x="2303463" y="4354512"/>
            <a:ext cx="1449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i="0"/>
              <a:t>Findable</a:t>
            </a:r>
          </a:p>
        </p:txBody>
      </p:sp>
      <p:sp>
        <p:nvSpPr>
          <p:cNvPr id="18455" name="TextBox 26"/>
          <p:cNvSpPr txBox="1">
            <a:spLocks noChangeArrowheads="1"/>
          </p:cNvSpPr>
          <p:nvPr/>
        </p:nvSpPr>
        <p:spPr bwMode="auto">
          <a:xfrm>
            <a:off x="5637213" y="6194425"/>
            <a:ext cx="3576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/>
              <a:t>Morville’s UX Honeycomb</a:t>
            </a:r>
          </a:p>
          <a:p>
            <a:pPr algn="ctr"/>
            <a:r>
              <a:rPr lang="en-US" sz="900"/>
              <a:t>http://semanticstudios.com/publications/semantics/000029.php</a:t>
            </a:r>
          </a:p>
        </p:txBody>
      </p:sp>
      <p:sp>
        <p:nvSpPr>
          <p:cNvPr id="10263" name="TextBox 27"/>
          <p:cNvSpPr txBox="1">
            <a:spLocks noChangeArrowheads="1"/>
          </p:cNvSpPr>
          <p:nvPr/>
        </p:nvSpPr>
        <p:spPr bwMode="auto">
          <a:xfrm>
            <a:off x="3640138" y="3602037"/>
            <a:ext cx="1449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i="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Valuable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itle 3"/>
          <p:cNvSpPr>
            <a:spLocks noGrp="1"/>
          </p:cNvSpPr>
          <p:nvPr>
            <p:ph type="title"/>
          </p:nvPr>
        </p:nvSpPr>
        <p:spPr>
          <a:xfrm>
            <a:off x="376385" y="66271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SIMPLIFYING</a:t>
            </a: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rgbClr val="660066"/>
                </a:solidFill>
                <a:ea typeface="+mj-ea"/>
                <a:cs typeface="+mj-cs"/>
              </a:rPr>
              <a:t>the Routine</a:t>
            </a: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2286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030913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20486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Screen shot 2011-03-09 at 3.47.09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25" y="4038600"/>
            <a:ext cx="207327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 descr="Screen shot 2011-03-09 at 3.42.09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325" y="4038600"/>
            <a:ext cx="220027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1582468" y="914400"/>
          <a:ext cx="6096000" cy="381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299" name="Picture 10" descr="Screen shot 2011-03-09 at 3.48.31 PM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1939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3"/>
          <p:cNvSpPr>
            <a:spLocks noGrp="1"/>
          </p:cNvSpPr>
          <p:nvPr>
            <p:ph type="title"/>
          </p:nvPr>
        </p:nvSpPr>
        <p:spPr>
          <a:xfrm>
            <a:off x="381000" y="66271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TRANSFORMING</a:t>
            </a: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rgbClr val="660066"/>
                </a:solidFill>
                <a:ea typeface="+mj-ea"/>
                <a:cs typeface="+mj-cs"/>
              </a:rPr>
              <a:t>Information Literacy</a:t>
            </a:r>
          </a:p>
        </p:txBody>
      </p:sp>
      <p:sp>
        <p:nvSpPr>
          <p:cNvPr id="22531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2286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22534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36535970"/>
              </p:ext>
            </p:extLst>
          </p:nvPr>
        </p:nvGraphicFramePr>
        <p:xfrm>
          <a:off x="775368" y="1371600"/>
          <a:ext cx="7593264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2286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24581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Screen shot 2011-03-08 at 9.22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" y="609600"/>
            <a:ext cx="8521700" cy="51435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8029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Class Project - Campus Wi-Fi Map</a:t>
            </a:r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26630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4"/>
          <p:cNvSpPr txBox="1">
            <a:spLocks noChangeArrowheads="1"/>
          </p:cNvSpPr>
          <p:nvPr/>
        </p:nvSpPr>
        <p:spPr bwMode="auto">
          <a:xfrm>
            <a:off x="1600200" y="26670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820863"/>
            <a:ext cx="3810000" cy="381793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2400" b="1" i="0" dirty="0" smtClean="0">
                <a:solidFill>
                  <a:srgbClr val="5C5C5C"/>
                </a:solidFill>
                <a:latin typeface="+mj-lt"/>
              </a:rPr>
              <a:t>The class</a:t>
            </a:r>
          </a:p>
          <a:p>
            <a:pPr marL="0" indent="0" eaLnBrk="1" hangingPunct="1">
              <a:buFontTx/>
              <a:buNone/>
              <a:defRPr/>
            </a:pPr>
            <a:endParaRPr lang="en-US" sz="2400" b="1" i="0" dirty="0" smtClean="0">
              <a:solidFill>
                <a:srgbClr val="5C5C5C"/>
              </a:solidFill>
              <a:latin typeface="+mj-lt"/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sz="2400" i="0" dirty="0" smtClean="0">
                <a:solidFill>
                  <a:srgbClr val="5C5C5C"/>
                </a:solidFill>
                <a:latin typeface="+mj-lt"/>
              </a:rPr>
              <a:t>GIS Applications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i="0" dirty="0" smtClean="0">
                <a:solidFill>
                  <a:srgbClr val="5C5C5C"/>
                </a:solidFill>
                <a:latin typeface="+mj-lt"/>
              </a:rPr>
              <a:t>    Earth Science 502 / 018 </a:t>
            </a: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sz="2400" i="0" dirty="0" smtClean="0">
                <a:solidFill>
                  <a:srgbClr val="5C5C5C"/>
                </a:solidFill>
                <a:latin typeface="+mj-lt"/>
              </a:rPr>
              <a:t>Five graduate and five undergraduate students</a:t>
            </a: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sz="2400" i="0" dirty="0" smtClean="0">
                <a:solidFill>
                  <a:srgbClr val="5C5C5C"/>
                </a:solidFill>
                <a:latin typeface="+mj-lt"/>
              </a:rPr>
              <a:t>Web-enhanced learning environment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95800" y="1820863"/>
            <a:ext cx="3810000" cy="381793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b="1" i="0" dirty="0">
                <a:solidFill>
                  <a:srgbClr val="5C5C5C"/>
                </a:solidFill>
                <a:latin typeface="+mj-lt"/>
                <a:ea typeface="ＭＳ Ｐゴシック" pitchFamily="34" charset="-128"/>
                <a:cs typeface="+mn-cs"/>
              </a:rPr>
              <a:t>The campus</a:t>
            </a:r>
          </a:p>
          <a:p>
            <a:pPr>
              <a:spcBef>
                <a:spcPct val="20000"/>
              </a:spcBef>
              <a:defRPr/>
            </a:pPr>
            <a:endParaRPr lang="en-US" b="1" i="0" dirty="0">
              <a:solidFill>
                <a:srgbClr val="5C5C5C"/>
              </a:solidFill>
              <a:latin typeface="+mj-lt"/>
              <a:ea typeface="ＭＳ Ｐゴシック" pitchFamily="34" charset="-128"/>
              <a:cs typeface="+mn-cs"/>
            </a:endParaRPr>
          </a:p>
          <a:p>
            <a:pPr marL="346075" indent="-288925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i="0" dirty="0">
                <a:solidFill>
                  <a:srgbClr val="5C5C5C"/>
                </a:solidFill>
                <a:latin typeface="+mj-lt"/>
                <a:ea typeface="+mn-ea"/>
                <a:cs typeface="+mn-cs"/>
              </a:rPr>
              <a:t>8,000 students</a:t>
            </a:r>
          </a:p>
          <a:p>
            <a:pPr marL="346075" indent="-288925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i="0" dirty="0">
                <a:solidFill>
                  <a:srgbClr val="5C5C5C"/>
                </a:solidFill>
                <a:latin typeface="+mj-lt"/>
                <a:ea typeface="ＭＳ Ｐゴシック" pitchFamily="34" charset="-128"/>
                <a:cs typeface="+mn-cs"/>
              </a:rPr>
              <a:t>307 acres</a:t>
            </a:r>
          </a:p>
          <a:p>
            <a:pPr marL="346075" indent="-288925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i="0" dirty="0">
                <a:solidFill>
                  <a:srgbClr val="5C5C5C"/>
                </a:solidFill>
                <a:latin typeface="+mj-lt"/>
                <a:ea typeface="ＭＳ Ｐゴシック" pitchFamily="34" charset="-128"/>
                <a:cs typeface="+mn-cs"/>
              </a:rPr>
              <a:t>50 buildings</a:t>
            </a:r>
          </a:p>
          <a:p>
            <a:pPr marL="346075" indent="-288925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i="0" dirty="0">
                <a:solidFill>
                  <a:srgbClr val="5C5C5C"/>
                </a:solidFill>
                <a:latin typeface="+mj-lt"/>
                <a:ea typeface="ＭＳ Ｐゴシック" pitchFamily="34" charset="-128"/>
                <a:cs typeface="+mn-cs"/>
              </a:rPr>
              <a:t>204 Wi-Fi antennas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Class Project - Campus Wi-Fi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20013" cy="42672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The objective</a:t>
            </a:r>
          </a:p>
          <a:p>
            <a:pPr marL="609600" indent="-609600" eaLnBrk="1" hangingPunct="1">
              <a:buFont typeface="Wingdings" pitchFamily="2" charset="2"/>
              <a:buChar char="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Create a map showing the availability and strength of Wi-Fi signal across campus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Project phases</a:t>
            </a:r>
          </a:p>
          <a:p>
            <a:pPr marL="619125" indent="-619125" eaLnBrk="1" hangingPunct="1">
              <a:buFont typeface="Wingdings" charset="2"/>
              <a:buChar char="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Locate Wi-Fi antennas</a:t>
            </a:r>
          </a:p>
          <a:p>
            <a:pPr marL="619125" indent="-619125" eaLnBrk="1" hangingPunct="1">
              <a:buFont typeface="Wingdings" charset="2"/>
              <a:buChar char="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Pilot project </a:t>
            </a:r>
          </a:p>
          <a:p>
            <a:pPr marL="619125" indent="-619125" eaLnBrk="1" hangingPunct="1">
              <a:buFont typeface="Wingdings" charset="2"/>
              <a:buChar char=""/>
              <a:defRPr/>
            </a:pPr>
            <a:r>
              <a:rPr lang="en-US" sz="2400" dirty="0" smtClean="0">
                <a:solidFill>
                  <a:srgbClr val="333E43"/>
                </a:solidFill>
                <a:latin typeface="+mj-lt"/>
                <a:ea typeface="+mn-ea"/>
                <a:cs typeface="+mn-cs"/>
              </a:rPr>
              <a:t>Sampling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 strategy</a:t>
            </a:r>
          </a:p>
          <a:p>
            <a:pPr marL="619125" indent="-619125" eaLnBrk="1" hangingPunct="1">
              <a:buFont typeface="Wingdings" charset="2"/>
              <a:buChar char="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Wi-Fi availability and strength</a:t>
            </a:r>
          </a:p>
          <a:p>
            <a:pPr marL="619125" indent="-619125" eaLnBrk="1" hangingPunct="1">
              <a:buFont typeface="Wingdings" charset="2"/>
              <a:buChar char="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Recommendations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5790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28679" name="Picture 7" descr="liu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   Class Project - Campus Wi-Fi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524000"/>
            <a:ext cx="7416800" cy="3962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Web-enhanced learning environment tools</a:t>
            </a:r>
          </a:p>
          <a:p>
            <a:pPr marL="609600" indent="-609600" eaLnBrk="1" hangingPunct="1">
              <a:buFontTx/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Discussion forums</a:t>
            </a:r>
          </a:p>
          <a:p>
            <a:pPr marL="609600" indent="-609600" eaLnBrk="1" hangingPunct="1">
              <a:buFontTx/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Wikis</a:t>
            </a:r>
          </a:p>
          <a:p>
            <a:pPr marL="609600" indent="-609600" eaLnBrk="1" hangingPunct="1">
              <a:buFontTx/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Google Docs spreadsheet</a:t>
            </a:r>
          </a:p>
          <a:p>
            <a:pPr marL="609600" indent="-609600" eaLnBrk="1" hangingPunct="1">
              <a:buFontTx/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GIS Server</a:t>
            </a:r>
          </a:p>
          <a:p>
            <a:pPr marL="609600" indent="-609600" eaLnBrk="1" hangingPunct="1">
              <a:buFontTx/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Google Earth</a:t>
            </a:r>
          </a:p>
          <a:p>
            <a:pPr marL="609600" indent="-609600" eaLnBrk="1" hangingPunct="1">
              <a:buFontTx/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Group file repository</a:t>
            </a:r>
          </a:p>
          <a:p>
            <a:pPr marL="609600" indent="-609600" eaLnBrk="1" hangingPunct="1">
              <a:buFontTx/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Picasa</a:t>
            </a:r>
          </a:p>
          <a:p>
            <a:pPr eaLnBrk="1" hangingPunct="1">
              <a:buFont typeface="Wingdings" pitchFamily="2" charset="2"/>
              <a:buChar char=""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29703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990600"/>
          </a:xfrm>
        </p:spPr>
        <p:txBody>
          <a:bodyPr/>
          <a:lstStyle/>
          <a:p>
            <a:r>
              <a:rPr lang="en-US" dirty="0" smtClean="0">
                <a:solidFill>
                  <a:srgbClr val="052E65"/>
                </a:solidFill>
              </a:rPr>
              <a:t>A Mobile </a:t>
            </a:r>
            <a:r>
              <a:rPr lang="en-US" dirty="0">
                <a:solidFill>
                  <a:srgbClr val="052E65"/>
                </a:solidFill>
              </a:rPr>
              <a:t>Technology Initiative at </a:t>
            </a:r>
            <a:r>
              <a:rPr lang="en-US" dirty="0" smtClean="0">
                <a:solidFill>
                  <a:srgbClr val="052E65"/>
                </a:solidFill>
              </a:rPr>
              <a:t>LIU</a:t>
            </a:r>
            <a:endParaRPr lang="en-US" dirty="0">
              <a:solidFill>
                <a:srgbClr val="052E6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153400" cy="3962400"/>
          </a:xfrm>
        </p:spPr>
        <p:txBody>
          <a:bodyPr>
            <a:normAutofit/>
          </a:bodyPr>
          <a:lstStyle/>
          <a:p>
            <a:pPr marL="0" indent="0">
              <a:buClr>
                <a:srgbClr val="000308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8000"/>
                </a:solidFill>
                <a:latin typeface="Helvetica"/>
                <a:ea typeface="+mn-ea"/>
                <a:cs typeface="Helvetica"/>
              </a:rPr>
              <a:t> </a:t>
            </a:r>
          </a:p>
          <a:p>
            <a:pPr marL="0" indent="0">
              <a:buClr>
                <a:srgbClr val="000308"/>
              </a:buClr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>
              <a:buClr>
                <a:srgbClr val="000308"/>
              </a:buClr>
              <a:buFont typeface="Arial"/>
              <a:buChar char="•"/>
              <a:defRPr/>
            </a:pPr>
            <a:endParaRPr lang="en-US" sz="2800" dirty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>
              <a:buClr>
                <a:srgbClr val="000308"/>
              </a:buClr>
              <a:buFont typeface="Arial"/>
              <a:buChar char="•"/>
              <a:defRPr/>
            </a:pPr>
            <a:endParaRPr lang="en-US" sz="2800" dirty="0" smtClean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>
              <a:buClr>
                <a:srgbClr val="000308"/>
              </a:buClr>
              <a:buFont typeface="Arial"/>
              <a:buChar char="•"/>
              <a:defRPr/>
            </a:pPr>
            <a:endParaRPr lang="en-US" sz="2800" dirty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>
              <a:buClr>
                <a:srgbClr val="000308"/>
              </a:buClr>
              <a:buFont typeface="Arial"/>
              <a:buChar char="•"/>
              <a:defRPr/>
            </a:pPr>
            <a:endParaRPr lang="en-US" sz="2800" dirty="0" smtClean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>
              <a:buClr>
                <a:srgbClr val="000308"/>
              </a:buClr>
              <a:buFont typeface="Arial"/>
              <a:buChar char="•"/>
              <a:defRPr/>
            </a:pPr>
            <a:endParaRPr lang="en-US" sz="2800" dirty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>
              <a:buClr>
                <a:srgbClr val="000308"/>
              </a:buClr>
              <a:buFont typeface="Arial"/>
              <a:buChar char="•"/>
              <a:defRPr/>
            </a:pPr>
            <a:endParaRPr lang="en-US" sz="2800" dirty="0" smtClean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>
              <a:buClr>
                <a:srgbClr val="000308"/>
              </a:buClr>
              <a:buFont typeface="Arial"/>
              <a:buChar char="•"/>
              <a:defRPr/>
            </a:pPr>
            <a:endParaRPr lang="en-US" sz="2800" dirty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>
              <a:buClr>
                <a:srgbClr val="000308"/>
              </a:buClr>
              <a:buFont typeface="Arial"/>
              <a:buChar char="•"/>
              <a:defRPr/>
            </a:pPr>
            <a:endParaRPr lang="en-US" sz="2800" dirty="0" smtClean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>
              <a:buClr>
                <a:srgbClr val="000308"/>
              </a:buClr>
              <a:buFont typeface="Arial"/>
              <a:buChar char="•"/>
              <a:defRPr/>
            </a:pPr>
            <a:endParaRPr lang="en-US" sz="2800" dirty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>
              <a:buClr>
                <a:srgbClr val="000308"/>
              </a:buClr>
              <a:buFont typeface="Arial"/>
              <a:buChar char="•"/>
              <a:defRPr/>
            </a:pPr>
            <a:endParaRPr lang="en-US" sz="2800" dirty="0" smtClean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>
              <a:buClr>
                <a:srgbClr val="000308"/>
              </a:buClr>
              <a:buFont typeface="Arial"/>
              <a:buChar char="•"/>
              <a:defRPr/>
            </a:pPr>
            <a:endParaRPr lang="en-US" sz="2800" dirty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>
              <a:buClr>
                <a:srgbClr val="000308"/>
              </a:buClr>
              <a:buFont typeface="Arial"/>
              <a:buChar char="•"/>
              <a:defRPr/>
            </a:pPr>
            <a:endParaRPr lang="en-US" sz="2800" dirty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>
              <a:buClr>
                <a:srgbClr val="000308"/>
              </a:buClr>
              <a:buFont typeface="Arial"/>
              <a:buChar char="•"/>
              <a:defRPr/>
            </a:pPr>
            <a:endParaRPr lang="en-US" sz="2800" dirty="0">
              <a:solidFill>
                <a:schemeClr val="accent3">
                  <a:lumMod val="50000"/>
                </a:schemeClr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2971800" y="1905000"/>
            <a:ext cx="2895600" cy="198120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308"/>
              </a:buCl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Student Life</a:t>
            </a:r>
          </a:p>
          <a:p>
            <a:pPr algn="ctr">
              <a:buClr>
                <a:srgbClr val="000308"/>
              </a:buClr>
              <a:defRPr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>
              <a:buClr>
                <a:srgbClr val="000308"/>
              </a:buClr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Communication &amp; Collaboration</a:t>
            </a:r>
          </a:p>
        </p:txBody>
      </p:sp>
      <p:sp>
        <p:nvSpPr>
          <p:cNvPr id="6" name="Hexagon 5"/>
          <p:cNvSpPr>
            <a:spLocks noChangeArrowheads="1"/>
          </p:cNvSpPr>
          <p:nvPr/>
        </p:nvSpPr>
        <p:spPr bwMode="auto">
          <a:xfrm>
            <a:off x="457200" y="2971800"/>
            <a:ext cx="2895600" cy="1981200"/>
          </a:xfrm>
          <a:prstGeom prst="hexagon">
            <a:avLst>
              <a:gd name="adj" fmla="val 25002"/>
              <a:gd name="vf" fmla="val 115470"/>
            </a:avLst>
          </a:prstGeom>
          <a:solidFill>
            <a:srgbClr val="E398DE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308"/>
              </a:buClr>
              <a:defRPr/>
            </a:pPr>
            <a:r>
              <a:rPr lang="en-US" b="1" dirty="0">
                <a:solidFill>
                  <a:srgbClr val="802C7A"/>
                </a:solidFill>
                <a:latin typeface="Helvetica"/>
                <a:ea typeface="+mn-ea"/>
                <a:cs typeface="Helvetica"/>
              </a:rPr>
              <a:t>Teaching &amp; Learning</a:t>
            </a:r>
          </a:p>
          <a:p>
            <a:pPr algn="ctr">
              <a:buClr>
                <a:srgbClr val="000308"/>
              </a:buClr>
              <a:defRPr/>
            </a:pPr>
            <a:endParaRPr lang="en-US" b="1" dirty="0">
              <a:solidFill>
                <a:srgbClr val="802C7A"/>
              </a:solidFill>
              <a:latin typeface="Helvetica"/>
              <a:ea typeface="+mn-ea"/>
              <a:cs typeface="Helvetica"/>
            </a:endParaRPr>
          </a:p>
          <a:p>
            <a:pPr algn="ctr">
              <a:buClr>
                <a:srgbClr val="000308"/>
              </a:buClr>
              <a:defRPr/>
            </a:pPr>
            <a:r>
              <a:rPr lang="en-US" sz="1600" b="1" dirty="0">
                <a:solidFill>
                  <a:srgbClr val="802C7A"/>
                </a:solidFill>
                <a:latin typeface="Helvetica"/>
                <a:ea typeface="+mn-ea"/>
                <a:cs typeface="Helvetica"/>
              </a:rPr>
              <a:t>Web Access, E-books &amp; Apps</a:t>
            </a:r>
          </a:p>
        </p:txBody>
      </p:sp>
      <p:sp>
        <p:nvSpPr>
          <p:cNvPr id="7" name="Hexagon 6"/>
          <p:cNvSpPr>
            <a:spLocks noChangeArrowheads="1"/>
          </p:cNvSpPr>
          <p:nvPr/>
        </p:nvSpPr>
        <p:spPr bwMode="auto">
          <a:xfrm>
            <a:off x="2971800" y="4038600"/>
            <a:ext cx="2895600" cy="1981200"/>
          </a:xfrm>
          <a:prstGeom prst="hexagon">
            <a:avLst>
              <a:gd name="adj" fmla="val 25002"/>
              <a:gd name="vf" fmla="val 115470"/>
            </a:avLst>
          </a:prstGeom>
          <a:solidFill>
            <a:srgbClr val="BDECC9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308"/>
              </a:buClr>
              <a:defRPr/>
            </a:pPr>
            <a:endParaRPr lang="en-US" b="1" dirty="0">
              <a:solidFill>
                <a:schemeClr val="accent3">
                  <a:lumMod val="50000"/>
                </a:schemeClr>
              </a:solidFill>
              <a:latin typeface="Helvetica"/>
              <a:ea typeface="+mn-ea"/>
              <a:cs typeface="Helvetica"/>
            </a:endParaRPr>
          </a:p>
          <a:p>
            <a:pPr algn="ctr">
              <a:buClr>
                <a:srgbClr val="000308"/>
              </a:buClr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Institutional Profile</a:t>
            </a:r>
          </a:p>
          <a:p>
            <a:pPr algn="ctr">
              <a:buClr>
                <a:srgbClr val="000308"/>
              </a:buClr>
              <a:defRPr/>
            </a:pPr>
            <a:endParaRPr lang="en-US" b="1" dirty="0">
              <a:solidFill>
                <a:schemeClr val="accent3">
                  <a:lumMod val="50000"/>
                </a:schemeClr>
              </a:solidFill>
              <a:latin typeface="Helvetica"/>
              <a:ea typeface="+mn-ea"/>
              <a:cs typeface="Helvetica"/>
            </a:endParaRPr>
          </a:p>
          <a:p>
            <a:pPr algn="ctr">
              <a:buClr>
                <a:srgbClr val="000308"/>
              </a:buClr>
              <a:defRPr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Helvetica"/>
                <a:ea typeface="+mn-ea"/>
                <a:cs typeface="Helvetica"/>
              </a:rPr>
              <a:t>Marketing &amp; Recruitment</a:t>
            </a:r>
          </a:p>
          <a:p>
            <a:pPr algn="ctr">
              <a:buClr>
                <a:srgbClr val="000308"/>
              </a:buClr>
              <a:defRPr/>
            </a:pPr>
            <a:endParaRPr lang="en-US" b="1" dirty="0">
              <a:solidFill>
                <a:schemeClr val="accent3">
                  <a:lumMod val="50000"/>
                </a:schemeClr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8" name="Hexagon 7"/>
          <p:cNvSpPr>
            <a:spLocks noChangeArrowheads="1"/>
          </p:cNvSpPr>
          <p:nvPr/>
        </p:nvSpPr>
        <p:spPr bwMode="auto">
          <a:xfrm>
            <a:off x="5486400" y="2971800"/>
            <a:ext cx="2895600" cy="1981200"/>
          </a:xfrm>
          <a:prstGeom prst="hexagon">
            <a:avLst>
              <a:gd name="adj" fmla="val 25002"/>
              <a:gd name="vf" fmla="val 115470"/>
            </a:avLst>
          </a:prstGeom>
          <a:solidFill>
            <a:srgbClr val="B9D6FB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buClr>
                <a:srgbClr val="000308"/>
              </a:buClr>
              <a:defRPr/>
            </a:pPr>
            <a:endParaRPr lang="en-US" b="1" dirty="0">
              <a:solidFill>
                <a:schemeClr val="bg2">
                  <a:lumMod val="75000"/>
                </a:schemeClr>
              </a:solidFill>
              <a:latin typeface="Helvetica"/>
              <a:ea typeface="+mn-ea"/>
              <a:cs typeface="Helvetica"/>
            </a:endParaRPr>
          </a:p>
          <a:p>
            <a:pPr algn="ctr">
              <a:buClr>
                <a:srgbClr val="000308"/>
              </a:buClr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Cloud-based Resources</a:t>
            </a:r>
          </a:p>
          <a:p>
            <a:pPr algn="ctr">
              <a:buClr>
                <a:srgbClr val="000308"/>
              </a:buClr>
              <a:defRPr/>
            </a:pPr>
            <a:endParaRPr lang="en-US" b="1" dirty="0">
              <a:solidFill>
                <a:schemeClr val="bg2">
                  <a:lumMod val="75000"/>
                </a:schemeClr>
              </a:solidFill>
              <a:latin typeface="Helvetica"/>
              <a:ea typeface="+mn-ea"/>
              <a:cs typeface="Helvetica"/>
            </a:endParaRPr>
          </a:p>
          <a:p>
            <a:pPr algn="ctr">
              <a:buClr>
                <a:srgbClr val="000308"/>
              </a:buClr>
              <a:defRPr/>
            </a:pP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Transforming learning environments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Helvetica"/>
              <a:ea typeface="+mn-ea"/>
              <a:cs typeface="Helvetica"/>
            </a:endParaRPr>
          </a:p>
          <a:p>
            <a:pPr algn="ctr">
              <a:buClr>
                <a:srgbClr val="000308"/>
              </a:buClr>
              <a:defRPr/>
            </a:pPr>
            <a:endParaRPr lang="en-US" sz="1600" b="1" dirty="0">
              <a:solidFill>
                <a:schemeClr val="bg2">
                  <a:lumMod val="75000"/>
                </a:schemeClr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0" y="3048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i="0" dirty="0" smtClean="0"/>
              <a:t>Creating a Multi-Campus </a:t>
            </a:r>
            <a:r>
              <a:rPr lang="en-US" sz="1200" i="0" dirty="0" err="1" smtClean="0"/>
              <a:t>iPad</a:t>
            </a:r>
            <a:r>
              <a:rPr lang="en-US" sz="1200" i="0" dirty="0" smtClean="0"/>
              <a:t> Learning Community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 Class Project - Campus Wi-Fi Map</a:t>
            </a:r>
          </a:p>
        </p:txBody>
      </p:sp>
      <p:pic>
        <p:nvPicPr>
          <p:cNvPr id="9" name="Content Placeholder 8" descr="Kiichi-Kriste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3581400" cy="3810000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3072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30727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 descr="Icon_larg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00" y="13716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IMG_454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438400" cy="274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ectangle 11"/>
          <p:cNvSpPr txBox="1">
            <a:spLocks noChangeArrowheads="1"/>
          </p:cNvSpPr>
          <p:nvPr/>
        </p:nvSpPr>
        <p:spPr bwMode="auto">
          <a:xfrm>
            <a:off x="5272088" y="6859588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1" i="0">
                <a:latin typeface="Times New Roman" charset="0"/>
              </a:rPr>
              <a:t>Locate Wi-Fi antennas</a:t>
            </a:r>
            <a:r>
              <a:rPr lang="en-US" sz="1400" i="0">
                <a:latin typeface="Times New Roman" charset="0"/>
              </a:rPr>
              <a:t>                </a:t>
            </a:r>
            <a:r>
              <a:rPr lang="en-US" sz="1400" i="0">
                <a:solidFill>
                  <a:schemeClr val="bg2"/>
                </a:solidFill>
                <a:latin typeface="Times New Roman" charset="0"/>
              </a:rPr>
              <a:t>Pilot project               Sampling strategy                Wi-Fi strength               Recommendations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0" y="555307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+mn-cs"/>
              </a:rPr>
              <a:t>Locate Wi-Fi antennas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              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+mn-cs"/>
              </a:rPr>
              <a:t>Pilot project               Sampling strategy                Wi-Fi strength               Recommendations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7930" y="621145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Class Project - Campus Wi-Fi Map</a:t>
            </a:r>
          </a:p>
        </p:txBody>
      </p:sp>
      <p:pic>
        <p:nvPicPr>
          <p:cNvPr id="31746" name="Picture 12" descr="Screen shot 2011-03-07 at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1897063" cy="3398838"/>
          </a:xfrm>
          <a:noFill/>
        </p:spPr>
      </p:pic>
      <p:sp>
        <p:nvSpPr>
          <p:cNvPr id="3174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31751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9" descr="Screen shot 2011-03-07 at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225" y="1447800"/>
            <a:ext cx="18288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3" descr="Screen shot 2011-03-07 at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488" y="1412875"/>
            <a:ext cx="18288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4" descr="Screen shot 2011-03-07 at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938" y="1412875"/>
            <a:ext cx="18288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81000" y="5024438"/>
            <a:ext cx="2068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latin typeface="+mj-lt"/>
                <a:ea typeface="ＭＳ Ｐゴシック" pitchFamily="34" charset="-128"/>
                <a:cs typeface="+mn-cs"/>
              </a:rPr>
              <a:t>Home Screen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101975" y="5024438"/>
            <a:ext cx="78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latin typeface="+mj-lt"/>
                <a:ea typeface="ＭＳ Ｐゴシック" pitchFamily="34" charset="-128"/>
                <a:cs typeface="+mn-cs"/>
              </a:rPr>
              <a:t>Map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59375" y="5016500"/>
            <a:ext cx="836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/>
              <a:t>Data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59638" y="5016500"/>
            <a:ext cx="955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/>
              <a:t>Email</a:t>
            </a: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0" y="555307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+mn-cs"/>
              </a:rPr>
              <a:t>Locate Wi-Fi antennas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              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+mn-cs"/>
              </a:rPr>
              <a:t>Pilot project               Sampling strategy                Wi-Fi strength               Recommendations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598055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Class Project - Campus Wi-Fi Map</a:t>
            </a:r>
          </a:p>
        </p:txBody>
      </p:sp>
      <p:pic>
        <p:nvPicPr>
          <p:cNvPr id="9" name="Picture 6" descr="Capture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4256088" cy="3886200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3277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228600"/>
            <a:ext cx="4953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32775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15240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Jim_Gemmel2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571750"/>
            <a:ext cx="2133600" cy="2584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555307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+mn-cs"/>
              </a:rPr>
              <a:t>Locate Wi-Fi antennas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              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+mn-cs"/>
              </a:rPr>
              <a:t>Pilot project               Sampling strategy                Wi-Fi strength               Recommendations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93267" y="621145"/>
            <a:ext cx="9120188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Class Project - Campus Wi-Fi Map</a:t>
            </a:r>
          </a:p>
        </p:txBody>
      </p:sp>
      <p:pic>
        <p:nvPicPr>
          <p:cNvPr id="10" name="Picture 4" descr="Capture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0663" y="1371600"/>
            <a:ext cx="6162675" cy="3962400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3379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33799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555307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+mn-cs"/>
              </a:rPr>
              <a:t>Locate Wi-Fi antennas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              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+mn-cs"/>
              </a:rPr>
              <a:t>Pilot project               Sampling strategy                Wi-Fi strength               Recommendations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76385" y="58651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Class Project - Campus Wi-Fi Map</a:t>
            </a:r>
          </a:p>
        </p:txBody>
      </p:sp>
      <p:pic>
        <p:nvPicPr>
          <p:cNvPr id="12" name="Picture 6" descr="C:\Documents and Settings\kennelly\Desktop\My Dropbox\data\wifi-mapper-package\images_and_movies\picasa\picasa_map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371600"/>
            <a:ext cx="7058025" cy="3962400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3482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228600"/>
            <a:ext cx="4953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34823" name="Picture 9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555307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Locate Wi-Fi antennas               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Pilot project               Sampling strategy                Wi-Fi strength               Recommendations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46874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Class Project - Campus Wi-Fi Map</a:t>
            </a:r>
          </a:p>
        </p:txBody>
      </p:sp>
      <p:pic>
        <p:nvPicPr>
          <p:cNvPr id="10" name="Picture 5" descr="cwpost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524000"/>
            <a:ext cx="7010400" cy="3733800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3584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35847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555307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+mn-cs"/>
              </a:rPr>
              <a:t>Locate Wi-Fi antennas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              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+mn-cs"/>
              </a:rPr>
              <a:t>Pilot project               Sampling strategy                Wi-Fi strength               Recommendations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621145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Class Project - Campus Wi-Fi Map</a:t>
            </a:r>
          </a:p>
        </p:txBody>
      </p:sp>
      <p:pic>
        <p:nvPicPr>
          <p:cNvPr id="10" name="Picture 5" descr="pratt_map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3581400" cy="2438400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3686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2286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36871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555307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Locate Wi-Fi antennas             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Pilot project              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Sampling strategy                Wi-Fi strength               Recommendations</a:t>
            </a:r>
          </a:p>
        </p:txBody>
      </p:sp>
      <p:pic>
        <p:nvPicPr>
          <p:cNvPr id="11" name="Picture 4" descr="ERS502WiFiMapperPilotProject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417637"/>
            <a:ext cx="4114800" cy="40687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Pratt1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4191000"/>
            <a:ext cx="603250" cy="8080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Pratt3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13" y="4191000"/>
            <a:ext cx="603250" cy="8080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pratt4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463" y="4191000"/>
            <a:ext cx="603250" cy="8080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pratt5a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513" y="4191000"/>
            <a:ext cx="603250" cy="8080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pratt6a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563" y="4191000"/>
            <a:ext cx="603250" cy="8080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591125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Class Project - Campus Wi-Fi Map</a:t>
            </a:r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2100" y="1422400"/>
            <a:ext cx="5829300" cy="3835400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3789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37895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555307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Locate Wi-Fi antennas                Pilot project              </a:t>
            </a:r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Sampling strategy               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Wi-Fi strength               Recommendations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392545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Class Project - Campus Wi-Fi Map</a:t>
            </a:r>
          </a:p>
        </p:txBody>
      </p:sp>
      <p:pic>
        <p:nvPicPr>
          <p:cNvPr id="10" name="Picture 4" descr="WiFiInterpolationMap1-480x33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1600200"/>
            <a:ext cx="5486400" cy="3219450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3891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38919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555307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Locate Wi-Fi antennas                Pilot project               Sampling strategy                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Wi-Fi strength              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Recommendations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6345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 Class Project - Campus Wi-Fi Map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848600" cy="3581400"/>
          </a:xfrm>
          <a:extLst/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List of stakeholders </a:t>
            </a:r>
          </a:p>
          <a:p>
            <a:pPr marL="609600" indent="-609600" eaLnBrk="1" hangingPunct="1"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Provost</a:t>
            </a:r>
          </a:p>
          <a:p>
            <a:pPr marL="609600" indent="-609600" eaLnBrk="1" hangingPunct="1"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Student body representative</a:t>
            </a:r>
          </a:p>
          <a:p>
            <a:pPr marL="609600" indent="-609600" eaLnBrk="1" hangingPunct="1"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Chief Information Officer</a:t>
            </a:r>
          </a:p>
          <a:p>
            <a:pPr marL="609600" indent="-609600" eaLnBrk="1" hangingPunct="1"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Director of Information Technology, C.W. Post</a:t>
            </a:r>
          </a:p>
          <a:p>
            <a:pPr marL="609600" indent="-609600" eaLnBrk="1" hangingPunct="1"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Associate Vice President, Academic Affairs</a:t>
            </a:r>
          </a:p>
          <a:p>
            <a:pPr marL="609600" indent="-609600" eaLnBrk="1" hangingPunct="1">
              <a:buFontTx/>
              <a:buBlip>
                <a:blip r:embed="rId2"/>
              </a:buBlip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Network Associate</a:t>
            </a:r>
          </a:p>
          <a:p>
            <a:pPr marL="609600" indent="-609600" eaLnBrk="1" hangingPunct="1">
              <a:buFont typeface="Wingdings" pitchFamily="2" charset="2"/>
              <a:buChar char=""/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39943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555307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Locate Wi-Fi antennas                Pilot project               Sampling strategy                Wi-Fi strength             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Recommendations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24813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Who wants an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iPad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?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Helvetica" charset="0"/>
              <a:ea typeface="+mj-ea"/>
              <a:cs typeface="+mj-cs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95401" y="1219200"/>
            <a:ext cx="6705599" cy="4267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Tw Cen MT" charset="0"/>
              </a:rPr>
              <a:t>Eligibility criteria</a:t>
            </a:r>
          </a:p>
          <a:p>
            <a:pPr lvl="1" eaLnBrk="1" hangingPunct="1"/>
            <a:r>
              <a:rPr lang="en-US" dirty="0" smtClean="0">
                <a:latin typeface="Tw Cen MT" charset="0"/>
              </a:rPr>
              <a:t>Academic </a:t>
            </a:r>
          </a:p>
          <a:p>
            <a:pPr lvl="2" eaLnBrk="1" hangingPunct="1"/>
            <a:r>
              <a:rPr lang="en-US" dirty="0" smtClean="0">
                <a:latin typeface="Tw Cen MT" charset="0"/>
              </a:rPr>
              <a:t>Freshmen, new transfers</a:t>
            </a:r>
          </a:p>
          <a:p>
            <a:pPr lvl="2" eaLnBrk="1" hangingPunct="1"/>
            <a:r>
              <a:rPr lang="en-US" dirty="0" smtClean="0">
                <a:latin typeface="Tw Cen MT" charset="0"/>
              </a:rPr>
              <a:t>Later, half-priced </a:t>
            </a:r>
            <a:r>
              <a:rPr lang="en-US" dirty="0" err="1" smtClean="0">
                <a:latin typeface="Tw Cen MT" charset="0"/>
              </a:rPr>
              <a:t>iPads</a:t>
            </a:r>
            <a:r>
              <a:rPr lang="en-US" dirty="0" smtClean="0">
                <a:latin typeface="Tw Cen MT" charset="0"/>
              </a:rPr>
              <a:t> for continuing students</a:t>
            </a:r>
          </a:p>
          <a:p>
            <a:pPr lvl="1" eaLnBrk="1" hangingPunct="1"/>
            <a:r>
              <a:rPr lang="en-US" dirty="0" smtClean="0">
                <a:latin typeface="Tw Cen MT" charset="0"/>
              </a:rPr>
              <a:t>Financial </a:t>
            </a:r>
          </a:p>
          <a:p>
            <a:pPr lvl="2" eaLnBrk="1" hangingPunct="1"/>
            <a:r>
              <a:rPr lang="en-US" dirty="0" smtClean="0">
                <a:latin typeface="Tw Cen MT" charset="0"/>
              </a:rPr>
              <a:t>Cleared bill, after the add/drop period</a:t>
            </a:r>
          </a:p>
          <a:p>
            <a:pPr lvl="1" eaLnBrk="1" hangingPunct="1"/>
            <a:r>
              <a:rPr lang="en-US" dirty="0" smtClean="0">
                <a:latin typeface="Tw Cen MT" charset="0"/>
              </a:rPr>
              <a:t>Health</a:t>
            </a:r>
          </a:p>
          <a:p>
            <a:pPr lvl="2" eaLnBrk="1" hangingPunct="1"/>
            <a:r>
              <a:rPr lang="en-US" dirty="0" smtClean="0">
                <a:latin typeface="Tw Cen MT" charset="0"/>
              </a:rPr>
              <a:t>Up-to-date immunizations </a:t>
            </a:r>
          </a:p>
          <a:p>
            <a:pPr lvl="1" eaLnBrk="1" hangingPunct="1"/>
            <a:r>
              <a:rPr lang="en-US" dirty="0" smtClean="0">
                <a:latin typeface="Tw Cen MT" charset="0"/>
              </a:rPr>
              <a:t>Admissions</a:t>
            </a:r>
          </a:p>
          <a:p>
            <a:pPr lvl="2" eaLnBrk="1" hangingPunct="1"/>
            <a:r>
              <a:rPr lang="en-US" dirty="0" smtClean="0">
                <a:latin typeface="Tw Cen MT" charset="0"/>
              </a:rPr>
              <a:t>Reporting and credentials</a:t>
            </a:r>
          </a:p>
          <a:p>
            <a:pPr marL="0" indent="0" eaLnBrk="1" hangingPunct="1">
              <a:buNone/>
            </a:pPr>
            <a:endParaRPr lang="en-US" dirty="0">
              <a:latin typeface="Tw Cen MT" charset="0"/>
            </a:endParaRPr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 dirty="0"/>
              <a:t>Creating a Multi-Campus </a:t>
            </a:r>
            <a:r>
              <a:rPr lang="en-US" sz="1200" i="0" dirty="0" err="1"/>
              <a:t>iPad</a:t>
            </a:r>
            <a:r>
              <a:rPr lang="en-US" sz="1200" i="0" dirty="0"/>
              <a:t> Learning Community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9223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itle 1"/>
          <p:cNvSpPr>
            <a:spLocks noGrp="1"/>
          </p:cNvSpPr>
          <p:nvPr>
            <p:ph type="title"/>
          </p:nvPr>
        </p:nvSpPr>
        <p:spPr>
          <a:xfrm>
            <a:off x="399475" y="544945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Moving Forward</a:t>
            </a:r>
          </a:p>
        </p:txBody>
      </p:sp>
      <p:sp>
        <p:nvSpPr>
          <p:cNvPr id="4096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40966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838200" y="1752600"/>
            <a:ext cx="7924800" cy="420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2"/>
              </a:buClr>
              <a:buFont typeface="Wingdings" charset="2"/>
              <a:buChar char=""/>
              <a:defRPr/>
            </a:pPr>
            <a:r>
              <a:rPr lang="en-US" i="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Blackboard Mobile </a:t>
            </a:r>
            <a:r>
              <a:rPr lang="en-US" i="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Central - 2011</a:t>
            </a:r>
            <a:r>
              <a:rPr lang="en-US" i="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/12 (ongoing distribution to students and faculty</a:t>
            </a:r>
            <a:r>
              <a:rPr lang="en-US" i="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)</a:t>
            </a:r>
            <a:endParaRPr lang="en-US" i="0" dirty="0">
              <a:solidFill>
                <a:schemeClr val="bg1">
                  <a:lumMod val="75000"/>
                </a:schemeClr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marL="342900" indent="-342900">
              <a:lnSpc>
                <a:spcPct val="140000"/>
              </a:lnSpc>
              <a:buClr>
                <a:schemeClr val="tx2"/>
              </a:buClr>
              <a:buFont typeface="Wingdings" charset="2"/>
              <a:buChar char=""/>
              <a:defRPr/>
            </a:pPr>
            <a:r>
              <a:rPr lang="en-US" i="0" dirty="0" err="1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Presentifire</a:t>
            </a:r>
            <a:endParaRPr lang="en-US" i="0" dirty="0" smtClean="0">
              <a:solidFill>
                <a:schemeClr val="bg1">
                  <a:lumMod val="75000"/>
                </a:schemeClr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marL="342900" indent="-342900">
              <a:lnSpc>
                <a:spcPct val="140000"/>
              </a:lnSpc>
              <a:buClr>
                <a:schemeClr val="tx2"/>
              </a:buClr>
              <a:buFont typeface="Wingdings" charset="2"/>
              <a:buChar char=""/>
              <a:defRPr/>
            </a:pPr>
            <a:r>
              <a:rPr lang="en-US" i="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Lecture Capture | e-Portfolio | Online Tutoring | Web Conferencing</a:t>
            </a:r>
            <a:endParaRPr lang="en-US" i="0" dirty="0">
              <a:solidFill>
                <a:schemeClr val="bg1">
                  <a:lumMod val="75000"/>
                </a:schemeClr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marL="342900" indent="-342900">
              <a:lnSpc>
                <a:spcPct val="140000"/>
              </a:lnSpc>
              <a:buClr>
                <a:schemeClr val="tx2"/>
              </a:buClr>
              <a:buFont typeface="Wingdings" charset="2"/>
              <a:buChar char=""/>
              <a:defRPr/>
            </a:pPr>
            <a:r>
              <a:rPr lang="en-US" i="0" dirty="0" err="1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iPad</a:t>
            </a:r>
            <a:r>
              <a:rPr lang="en-US" i="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 Showcase at TTI2011 </a:t>
            </a:r>
            <a:r>
              <a:rPr lang="en-US" i="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(students and faculty to present</a:t>
            </a:r>
            <a:r>
              <a:rPr lang="en-US" i="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)</a:t>
            </a:r>
            <a:endParaRPr lang="en-US" i="0" dirty="0">
              <a:solidFill>
                <a:schemeClr val="bg1">
                  <a:lumMod val="75000"/>
                </a:schemeClr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marL="342900" indent="-342900">
              <a:lnSpc>
                <a:spcPct val="140000"/>
              </a:lnSpc>
              <a:buClr>
                <a:schemeClr val="tx2"/>
              </a:buClr>
              <a:buFont typeface="Wingdings" charset="2"/>
              <a:buChar char=""/>
              <a:defRPr/>
            </a:pPr>
            <a:r>
              <a:rPr lang="en-US" i="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Naturally-occurring, grass roots collaborations</a:t>
            </a:r>
            <a:endParaRPr lang="en-US" i="0" dirty="0">
              <a:solidFill>
                <a:schemeClr val="bg1">
                  <a:lumMod val="75000"/>
                </a:schemeClr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marL="342900" indent="-342900">
              <a:lnSpc>
                <a:spcPct val="140000"/>
              </a:lnSpc>
              <a:buClr>
                <a:schemeClr val="tx2"/>
              </a:buClr>
              <a:buFont typeface="Wingdings" charset="2"/>
              <a:buChar char=""/>
              <a:defRPr/>
            </a:pPr>
            <a:r>
              <a:rPr lang="en-US" i="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Research and assessment</a:t>
            </a:r>
            <a:endParaRPr lang="en-US" i="0" dirty="0">
              <a:solidFill>
                <a:schemeClr val="bg1">
                  <a:lumMod val="75000"/>
                </a:schemeClr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 dirty="0"/>
              <a:t>Creating a Multi-Campus </a:t>
            </a:r>
            <a:r>
              <a:rPr lang="en-US" sz="1200" i="0" dirty="0" err="1"/>
              <a:t>iPad</a:t>
            </a:r>
            <a:r>
              <a:rPr lang="en-US" sz="1200" i="0" dirty="0"/>
              <a:t> Learning Community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pic>
        <p:nvPicPr>
          <p:cNvPr id="9" name="Picture 8" descr="Screen shot 2011-03-28 at 6.0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66800"/>
            <a:ext cx="7264400" cy="5270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43015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153400" cy="9906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052E65"/>
                </a:solidFill>
                <a:latin typeface="Tw Cen MT" charset="0"/>
              </a:rPr>
              <a:t>Questions?</a:t>
            </a:r>
            <a:br>
              <a:rPr lang="en-US" sz="5400" dirty="0">
                <a:solidFill>
                  <a:srgbClr val="052E65"/>
                </a:solidFill>
                <a:latin typeface="Tw Cen MT" charset="0"/>
              </a:rPr>
            </a:br>
            <a:endParaRPr lang="en-US" sz="5400" dirty="0">
              <a:solidFill>
                <a:srgbClr val="052E65"/>
              </a:solidFill>
              <a:latin typeface="Tw Cen MT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295400"/>
            <a:ext cx="8153400" cy="1676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</a:rPr>
              <a:t>Contact us: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Tw Cen MT" charset="0"/>
              </a:rPr>
              <a:t>[</a:t>
            </a:r>
            <a:r>
              <a:rPr lang="en-US" dirty="0" err="1" smtClean="0">
                <a:latin typeface="Tw Cen MT" charset="0"/>
              </a:rPr>
              <a:t>Firstname.Lastname</a:t>
            </a:r>
            <a:r>
              <a:rPr lang="en-US" dirty="0" smtClean="0">
                <a:latin typeface="Tw Cen MT" charset="0"/>
              </a:rPr>
              <a:t>]@</a:t>
            </a:r>
            <a:r>
              <a:rPr lang="en-US" dirty="0" err="1" smtClean="0">
                <a:latin typeface="Tw Cen MT" charset="0"/>
              </a:rPr>
              <a:t>LIU.edu</a:t>
            </a:r>
            <a:endParaRPr lang="en-US" dirty="0">
              <a:latin typeface="Tw Cen MT" charset="0"/>
            </a:endParaRP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/>
              <a:t>Creating a Multi-Campus iPad Learning Community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44039" name="Picture 7" descr="liu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9600" y="2895600"/>
            <a:ext cx="8226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i="0" dirty="0" smtClean="0">
                <a:solidFill>
                  <a:schemeClr val="bg1"/>
                </a:solidFill>
                <a:effectLst>
                  <a:outerShdw dist="25400" dir="15600000" algn="tl" rotWithShape="0">
                    <a:srgbClr val="000000">
                      <a:alpha val="50000"/>
                    </a:srgbClr>
                  </a:outerShdw>
                </a:effectLst>
                <a:latin typeface="+mj-lt"/>
                <a:cs typeface="Helvetica"/>
              </a:rPr>
              <a:t>Liz </a:t>
            </a:r>
            <a:r>
              <a:rPr lang="en-US" sz="3600" b="1" i="0" dirty="0" err="1" smtClean="0">
                <a:solidFill>
                  <a:schemeClr val="bg1"/>
                </a:solidFill>
                <a:effectLst>
                  <a:outerShdw dist="25400" dir="15600000" algn="tl" rotWithShape="0">
                    <a:srgbClr val="000000">
                      <a:alpha val="50000"/>
                    </a:srgbClr>
                  </a:outerShdw>
                </a:effectLst>
                <a:latin typeface="+mj-lt"/>
                <a:cs typeface="Helvetica"/>
              </a:rPr>
              <a:t>Ciabocchi</a:t>
            </a:r>
            <a:endParaRPr lang="en-US" sz="3600" b="1" i="0" dirty="0">
              <a:solidFill>
                <a:schemeClr val="bg1"/>
              </a:solidFill>
              <a:effectLst>
                <a:outerShdw dist="25400" dir="15600000" algn="tl" rotWithShape="0">
                  <a:srgbClr val="000000">
                    <a:alpha val="50000"/>
                  </a:srgbClr>
                </a:outerShdw>
              </a:effectLst>
              <a:latin typeface="+mj-lt"/>
              <a:cs typeface="Helvetica"/>
            </a:endParaRPr>
          </a:p>
          <a:p>
            <a:pPr algn="ctr">
              <a:defRPr/>
            </a:pPr>
            <a:r>
              <a:rPr lang="en-US" sz="3600" b="1" i="0" dirty="0" err="1" smtClean="0">
                <a:solidFill>
                  <a:schemeClr val="bg1"/>
                </a:solidFill>
                <a:effectLst>
                  <a:outerShdw dist="25400" dir="15600000" algn="tl" rotWithShape="0">
                    <a:srgbClr val="000000">
                      <a:alpha val="50000"/>
                    </a:srgbClr>
                  </a:outerShdw>
                </a:effectLst>
                <a:latin typeface="+mj-lt"/>
                <a:cs typeface="Helvetica"/>
              </a:rPr>
              <a:t>Valeda</a:t>
            </a:r>
            <a:r>
              <a:rPr lang="en-US" sz="3600" b="1" i="0" dirty="0" smtClean="0">
                <a:solidFill>
                  <a:schemeClr val="bg1"/>
                </a:solidFill>
                <a:effectLst>
                  <a:outerShdw dist="25400" dir="15600000" algn="tl" rotWithShape="0">
                    <a:srgbClr val="000000">
                      <a:alpha val="50000"/>
                    </a:srgbClr>
                  </a:outerShdw>
                </a:effectLst>
                <a:latin typeface="+mj-lt"/>
                <a:cs typeface="Helvetica"/>
              </a:rPr>
              <a:t> Dent</a:t>
            </a:r>
          </a:p>
          <a:p>
            <a:pPr algn="ctr">
              <a:defRPr/>
            </a:pPr>
            <a:r>
              <a:rPr lang="en-US" sz="3600" b="1" i="0" dirty="0" smtClean="0">
                <a:solidFill>
                  <a:schemeClr val="bg1"/>
                </a:solidFill>
                <a:effectLst>
                  <a:outerShdw dist="25400" dir="15600000" algn="tl" rotWithShape="0">
                    <a:srgbClr val="000000">
                      <a:alpha val="50000"/>
                    </a:srgbClr>
                  </a:outerShdw>
                </a:effectLst>
                <a:latin typeface="+mj-lt"/>
                <a:cs typeface="Helvetica"/>
              </a:rPr>
              <a:t>Patrick Kennelly</a:t>
            </a:r>
            <a:endParaRPr lang="en-US" sz="3600" b="1" i="0" dirty="0">
              <a:solidFill>
                <a:schemeClr val="bg1"/>
              </a:solidFill>
              <a:effectLst>
                <a:outerShdw dist="25400" dir="15600000" algn="tl" rotWithShape="0">
                  <a:srgbClr val="000000">
                    <a:alpha val="50000"/>
                  </a:srgbClr>
                </a:outerShdw>
              </a:effectLst>
              <a:latin typeface="+mj-lt"/>
              <a:cs typeface="Helvetica"/>
            </a:endParaRPr>
          </a:p>
          <a:p>
            <a:pPr algn="ctr">
              <a:defRPr/>
            </a:pPr>
            <a:r>
              <a:rPr lang="en-US" sz="3600" b="1" i="0" dirty="0" smtClean="0">
                <a:solidFill>
                  <a:schemeClr val="bg1"/>
                </a:solidFill>
                <a:effectLst>
                  <a:outerShdw dist="25400" dir="15600000" algn="tl" rotWithShape="0">
                    <a:srgbClr val="000000">
                      <a:alpha val="50000"/>
                    </a:srgbClr>
                  </a:outerShdw>
                </a:effectLst>
                <a:latin typeface="+mj-lt"/>
                <a:cs typeface="Helvetica"/>
              </a:rPr>
              <a:t>Nancy Marksbury</a:t>
            </a:r>
            <a:endParaRPr lang="en-US" sz="3600" b="1" i="0" dirty="0">
              <a:solidFill>
                <a:schemeClr val="bg1"/>
              </a:solidFill>
              <a:effectLst>
                <a:outerShdw dist="25400" dir="15600000" algn="tl" rotWithShape="0">
                  <a:srgbClr val="000000">
                    <a:alpha val="50000"/>
                  </a:srgbClr>
                </a:outerShdw>
              </a:effectLst>
              <a:latin typeface="+mj-lt"/>
              <a:cs typeface="Helvetica"/>
            </a:endParaRPr>
          </a:p>
          <a:p>
            <a:pPr algn="ctr">
              <a:defRPr/>
            </a:pPr>
            <a:r>
              <a:rPr lang="en-US" sz="3600" b="1" i="0" dirty="0" err="1" smtClean="0">
                <a:solidFill>
                  <a:schemeClr val="bg1"/>
                </a:solidFill>
                <a:effectLst>
                  <a:outerShdw dist="25400" dir="15600000" algn="tl" rotWithShape="0">
                    <a:srgbClr val="000000">
                      <a:alpha val="50000"/>
                    </a:srgbClr>
                  </a:outerShdw>
                </a:effectLst>
                <a:latin typeface="+mj-lt"/>
                <a:cs typeface="Helvetica"/>
              </a:rPr>
              <a:t>Devabrata</a:t>
            </a:r>
            <a:r>
              <a:rPr lang="en-US" sz="3600" b="1" i="0" dirty="0" smtClean="0">
                <a:solidFill>
                  <a:schemeClr val="bg1"/>
                </a:solidFill>
                <a:effectLst>
                  <a:outerShdw dist="25400" dir="15600000" algn="tl" rotWithShape="0">
                    <a:srgbClr val="000000">
                      <a:alpha val="50000"/>
                    </a:srgbClr>
                  </a:outerShdw>
                </a:effectLst>
                <a:latin typeface="+mj-lt"/>
                <a:cs typeface="Helvetica"/>
              </a:rPr>
              <a:t> </a:t>
            </a:r>
            <a:r>
              <a:rPr lang="en-US" sz="3600" b="1" i="0" dirty="0">
                <a:solidFill>
                  <a:schemeClr val="bg1"/>
                </a:solidFill>
                <a:effectLst>
                  <a:outerShdw dist="25400" dir="15600000" algn="tl" rotWithShape="0">
                    <a:srgbClr val="000000">
                      <a:alpha val="50000"/>
                    </a:srgbClr>
                  </a:outerShdw>
                </a:effectLst>
                <a:latin typeface="+mj-lt"/>
                <a:cs typeface="Helvetica"/>
              </a:rPr>
              <a:t>Mondal</a:t>
            </a:r>
            <a:endParaRPr lang="en-US" sz="3600" b="1" i="0" dirty="0">
              <a:effectLst>
                <a:outerShdw dist="25400" dir="15600000" algn="tl" rotWithShape="0">
                  <a:srgbClr val="000000">
                    <a:alpha val="50000"/>
                  </a:srgbClr>
                </a:outerShdw>
              </a:effectLst>
              <a:latin typeface="+mj-lt"/>
              <a:cs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24813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Student Appointments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Helvetica" charset="0"/>
              <a:ea typeface="+mj-ea"/>
              <a:cs typeface="+mj-cs"/>
            </a:endParaRPr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 dirty="0"/>
              <a:t>Creating a Multi-Campus </a:t>
            </a:r>
            <a:r>
              <a:rPr lang="en-US" sz="1200" i="0" dirty="0" err="1"/>
              <a:t>iPad</a:t>
            </a:r>
            <a:r>
              <a:rPr lang="en-US" sz="1200" i="0" dirty="0"/>
              <a:t> Learning Community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9223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9282607"/>
              </p:ext>
            </p:extLst>
          </p:nvPr>
        </p:nvGraphicFramePr>
        <p:xfrm>
          <a:off x="533400" y="1371600"/>
          <a:ext cx="7924800" cy="4643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Screen shot 2011-03-29 at 11.49.26 AM.png">
            <a:hlinkClick r:id="rId9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810000"/>
            <a:ext cx="1771381" cy="1716971"/>
          </a:xfrm>
          <a:prstGeom prst="rect">
            <a:avLst/>
          </a:prstGeom>
        </p:spPr>
      </p:pic>
      <p:pic>
        <p:nvPicPr>
          <p:cNvPr id="8" name="Picture 7" descr="Screen shot 2011-03-29 at 11.53.16 AM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1" y="3429000"/>
            <a:ext cx="1600200" cy="1293590"/>
          </a:xfrm>
          <a:prstGeom prst="rect">
            <a:avLst/>
          </a:prstGeom>
        </p:spPr>
      </p:pic>
      <p:pic>
        <p:nvPicPr>
          <p:cNvPr id="9" name="Picture 8" descr="Screen shot 2011-03-29 at 11.56.17 AM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910" y="2925620"/>
            <a:ext cx="1623290" cy="1464883"/>
          </a:xfrm>
          <a:prstGeom prst="rect">
            <a:avLst/>
          </a:prstGeom>
        </p:spPr>
      </p:pic>
      <p:pic>
        <p:nvPicPr>
          <p:cNvPr id="10" name="Picture 9" descr="Screen shot 2011-03-29 at 12.02.22 PM.p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2476500"/>
            <a:ext cx="1371600" cy="876300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7315200" y="3429000"/>
            <a:ext cx="822960" cy="82296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705600" y="4038600"/>
            <a:ext cx="205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B9C5CA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9C5CA"/>
                </a:solidFill>
                <a:latin typeface="Tw Cen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9C5CA"/>
                </a:solidFill>
                <a:latin typeface="Tw Cen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9C5CA"/>
                </a:solidFill>
                <a:latin typeface="Tw Cen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9C5CA"/>
                </a:solidFill>
                <a:latin typeface="Tw Cen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e-signature</a:t>
            </a:r>
            <a:endParaRPr lang="en-US" i="0" dirty="0" smtClean="0">
              <a:solidFill>
                <a:schemeClr val="bg2">
                  <a:lumMod val="75000"/>
                </a:schemeClr>
              </a:solidFill>
              <a:latin typeface="Helvetica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1229374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24813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The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MyLIU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App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Helvetica" charset="0"/>
              <a:ea typeface="+mj-ea"/>
              <a:cs typeface="+mj-cs"/>
            </a:endParaRPr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 dirty="0"/>
              <a:t>Creating a Multi-Campus </a:t>
            </a:r>
            <a:r>
              <a:rPr lang="en-US" sz="1200" i="0" dirty="0" err="1"/>
              <a:t>iPad</a:t>
            </a:r>
            <a:r>
              <a:rPr lang="en-US" sz="1200" i="0" dirty="0"/>
              <a:t> Learning Community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9223" name="Picture 7" descr="liu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hoto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1600200"/>
            <a:ext cx="5143500" cy="42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6662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24813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The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MyLIU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Configuration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Helvetica" charset="0"/>
              <a:ea typeface="+mj-ea"/>
              <a:cs typeface="+mj-cs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47800" y="1371600"/>
            <a:ext cx="7110413" cy="4267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Tw Cen MT" charset="0"/>
              </a:rPr>
              <a:t>Blackboard Mobile Learn</a:t>
            </a:r>
            <a:endParaRPr lang="en-US" sz="3200" dirty="0">
              <a:latin typeface="Tw Cen MT" charset="0"/>
            </a:endParaRPr>
          </a:p>
          <a:p>
            <a:pPr eaLnBrk="1" hangingPunct="1"/>
            <a:r>
              <a:rPr lang="en-US" sz="3200" dirty="0">
                <a:latin typeface="Tw Cen MT" charset="0"/>
              </a:rPr>
              <a:t>Support </a:t>
            </a:r>
            <a:r>
              <a:rPr lang="en-US" sz="3200" dirty="0" smtClean="0">
                <a:latin typeface="Tw Cen MT" charset="0"/>
              </a:rPr>
              <a:t>(</a:t>
            </a:r>
            <a:r>
              <a:rPr lang="en-US" sz="3200" dirty="0" smtClean="0">
                <a:latin typeface="Tw Cen MT" charset="0"/>
                <a:hlinkClick r:id="rId3"/>
              </a:rPr>
              <a:t>csi.liu.edu</a:t>
            </a:r>
            <a:r>
              <a:rPr lang="en-US" sz="3200" dirty="0" smtClean="0">
                <a:latin typeface="Tw Cen MT" charset="0"/>
              </a:rPr>
              <a:t>)</a:t>
            </a:r>
            <a:endParaRPr lang="en-US" sz="3200" dirty="0">
              <a:latin typeface="Tw Cen MT" charset="0"/>
            </a:endParaRPr>
          </a:p>
          <a:p>
            <a:pPr marL="0" indent="0" eaLnBrk="1" hangingPunct="1">
              <a:buNone/>
            </a:pPr>
            <a:endParaRPr lang="en-US" dirty="0">
              <a:latin typeface="Tw Cen MT" charset="0"/>
            </a:endParaRPr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3048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0" dirty="0"/>
              <a:t>Creating a Multi-Campus </a:t>
            </a:r>
            <a:r>
              <a:rPr lang="en-US" sz="1200" i="0" dirty="0" err="1"/>
              <a:t>iPad</a:t>
            </a:r>
            <a:r>
              <a:rPr lang="en-US" sz="1200" i="0" dirty="0"/>
              <a:t> Learning Community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2F3F4A"/>
              </a:gs>
              <a:gs pos="99000">
                <a:srgbClr val="758992"/>
              </a:gs>
              <a:gs pos="1000">
                <a:srgbClr val="52656D"/>
              </a:gs>
              <a:gs pos="100000">
                <a:srgbClr val="8EA7B3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i="0" dirty="0">
                <a:solidFill>
                  <a:srgbClr val="3366FF"/>
                </a:solidFill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019800"/>
            <a:ext cx="9144000" cy="76200"/>
          </a:xfrm>
          <a:prstGeom prst="rect">
            <a:avLst/>
          </a:prstGeom>
          <a:gradFill flip="none" rotWithShape="1">
            <a:gsLst>
              <a:gs pos="13000">
                <a:srgbClr val="E6A10A"/>
              </a:gs>
              <a:gs pos="100000">
                <a:srgbClr val="F8D810"/>
              </a:gs>
              <a:gs pos="0">
                <a:srgbClr val="6F5602"/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i="0">
              <a:solidFill>
                <a:schemeClr val="bg1"/>
              </a:solidFill>
            </a:endParaRPr>
          </a:p>
        </p:txBody>
      </p:sp>
      <p:pic>
        <p:nvPicPr>
          <p:cNvPr id="9223" name="Picture 7" descr="liu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172200"/>
            <a:ext cx="1371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16904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381000" y="607870"/>
            <a:ext cx="8153400" cy="869950"/>
          </a:xfrm>
        </p:spPr>
        <p:txBody>
          <a:bodyPr/>
          <a:lstStyle/>
          <a:p>
            <a:r>
              <a:rPr lang="en-US" dirty="0">
                <a:solidFill>
                  <a:srgbClr val="052E65"/>
                </a:solidFill>
                <a:cs typeface="Helvetica" charset="0"/>
              </a:rPr>
              <a:t>Faculty Adoption of </a:t>
            </a:r>
            <a:r>
              <a:rPr lang="en-US" dirty="0" err="1">
                <a:solidFill>
                  <a:srgbClr val="052E65"/>
                </a:solidFill>
                <a:cs typeface="Helvetica" charset="0"/>
              </a:rPr>
              <a:t>iPads</a:t>
            </a:r>
            <a:endParaRPr lang="en-US" dirty="0">
              <a:solidFill>
                <a:srgbClr val="052E65"/>
              </a:solidFill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1295400"/>
            <a:ext cx="7772400" cy="4343400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  <a:ea typeface="+mn-ea"/>
              <a:cs typeface="+mn-cs"/>
            </a:endParaRPr>
          </a:p>
          <a:p>
            <a:pPr marL="0" indent="0" algn="ctr">
              <a:buClr>
                <a:srgbClr val="000308"/>
              </a:buClr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Distribution of Devices</a:t>
            </a:r>
          </a:p>
          <a:p>
            <a:pPr marL="0" indent="0" algn="ctr">
              <a:buClr>
                <a:srgbClr val="000308"/>
              </a:buClr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AY 2010-2011</a:t>
            </a:r>
          </a:p>
          <a:p>
            <a:pPr marL="366713" lvl="1" indent="0">
              <a:buClr>
                <a:srgbClr val="000308"/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	</a:t>
            </a:r>
          </a:p>
          <a:p>
            <a:pPr lvl="1">
              <a:buClr>
                <a:schemeClr val="tx2"/>
              </a:buClr>
              <a:buSzPct val="60000"/>
              <a:buFont typeface="Wingdings" charset="2"/>
              <a:buChar char=""/>
              <a:defRPr/>
            </a:pPr>
            <a:r>
              <a:rPr lang="en-US" sz="2900" dirty="0" smtClean="0">
                <a:solidFill>
                  <a:schemeClr val="bg2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Faculty computer replacement program &amp; option for new faculty (Fall)</a:t>
            </a:r>
          </a:p>
          <a:p>
            <a:pPr lvl="1">
              <a:buClr>
                <a:schemeClr val="tx2"/>
              </a:buClr>
              <a:buSzPct val="60000"/>
              <a:buFont typeface="Wingdings" charset="2"/>
              <a:buChar char=""/>
              <a:defRPr/>
            </a:pPr>
            <a:endParaRPr lang="en-US" dirty="0" smtClean="0">
              <a:solidFill>
                <a:schemeClr val="bg2">
                  <a:lumMod val="75000"/>
                </a:schemeClr>
              </a:solidFill>
              <a:latin typeface="Helvetica"/>
              <a:ea typeface="+mn-ea"/>
              <a:cs typeface="Helvetica"/>
            </a:endParaRPr>
          </a:p>
          <a:p>
            <a:pPr lvl="1">
              <a:buClr>
                <a:schemeClr val="tx2"/>
              </a:buClr>
              <a:buSzPct val="60000"/>
              <a:buFont typeface="Wingdings" charset="2"/>
              <a:buChar char=""/>
              <a:defRPr/>
            </a:pPr>
            <a:r>
              <a:rPr lang="en-US" sz="2900" dirty="0" smtClean="0">
                <a:solidFill>
                  <a:schemeClr val="bg2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RFPs from Office of Academic Affairs (Fall/Spring)</a:t>
            </a:r>
          </a:p>
          <a:p>
            <a:pPr lvl="1">
              <a:buClr>
                <a:schemeClr val="tx2"/>
              </a:buClr>
              <a:buSzPct val="60000"/>
              <a:buFont typeface="Wingdings" charset="2"/>
              <a:buChar char=""/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  <a:ea typeface="+mn-ea"/>
            </a:endParaRPr>
          </a:p>
          <a:p>
            <a:pPr lvl="1">
              <a:buClr>
                <a:schemeClr val="tx2"/>
              </a:buClr>
              <a:buSzPct val="60000"/>
              <a:buFont typeface="Wingdings" charset="2"/>
              <a:buChar char=""/>
              <a:defRPr/>
            </a:pPr>
            <a:r>
              <a:rPr lang="en-US" sz="2900" dirty="0" smtClean="0">
                <a:solidFill>
                  <a:schemeClr val="bg2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Analysis </a:t>
            </a:r>
            <a:r>
              <a:rPr lang="en-US" sz="2900" dirty="0">
                <a:solidFill>
                  <a:schemeClr val="bg2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of </a:t>
            </a:r>
            <a:r>
              <a:rPr lang="en-US" sz="2900" dirty="0" smtClean="0">
                <a:solidFill>
                  <a:schemeClr val="bg2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Faculty </a:t>
            </a:r>
            <a:r>
              <a:rPr lang="en-US" sz="2900" dirty="0">
                <a:solidFill>
                  <a:schemeClr val="bg2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P</a:t>
            </a:r>
            <a:r>
              <a:rPr lang="en-US" sz="2900" dirty="0" smtClean="0">
                <a:solidFill>
                  <a:schemeClr val="bg2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roposals &amp; Distribution (Fall/Spring)</a:t>
            </a:r>
          </a:p>
          <a:p>
            <a:pPr lvl="1">
              <a:buClr>
                <a:schemeClr val="tx2"/>
              </a:buClr>
              <a:buSzPct val="60000"/>
              <a:buFont typeface="Wingdings" charset="2"/>
              <a:buChar char=""/>
              <a:defRPr/>
            </a:pPr>
            <a:endParaRPr lang="en-US" sz="2900" dirty="0" smtClean="0">
              <a:solidFill>
                <a:schemeClr val="bg2">
                  <a:lumMod val="75000"/>
                </a:schemeClr>
              </a:solidFill>
              <a:latin typeface="Helvetica"/>
              <a:ea typeface="+mn-ea"/>
              <a:cs typeface="Helvetica"/>
            </a:endParaRPr>
          </a:p>
          <a:p>
            <a:pPr lvl="1">
              <a:buClr>
                <a:schemeClr val="tx2"/>
              </a:buClr>
              <a:buSzPct val="60000"/>
              <a:buFont typeface="Wingdings" charset="2"/>
              <a:buChar char=""/>
              <a:defRPr/>
            </a:pPr>
            <a:r>
              <a:rPr lang="en-US" sz="2900" dirty="0" smtClean="0">
                <a:solidFill>
                  <a:schemeClr val="bg2">
                    <a:lumMod val="75000"/>
                  </a:schemeClr>
                </a:solidFill>
                <a:latin typeface="Helvetica"/>
                <a:ea typeface="+mn-ea"/>
                <a:cs typeface="Helvetica"/>
              </a:rPr>
              <a:t>Fall 180 | Spring 150 </a:t>
            </a:r>
          </a:p>
          <a:p>
            <a:pPr lvl="1">
              <a:buClr>
                <a:schemeClr val="tx2"/>
              </a:buClr>
              <a:buSzPct val="60000"/>
              <a:buFont typeface="Wingdings" charset="2"/>
              <a:buChar char=""/>
              <a:defRPr/>
            </a:pPr>
            <a:endParaRPr lang="en-US" sz="2900" dirty="0" smtClean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 lvl="1">
              <a:buClr>
                <a:srgbClr val="000308"/>
              </a:buClr>
              <a:buFont typeface="Arial"/>
              <a:buChar char="•"/>
              <a:defRPr/>
            </a:pPr>
            <a:endParaRPr lang="en-US" sz="2900" dirty="0" smtClean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 lvl="1">
              <a:buClr>
                <a:srgbClr val="000308"/>
              </a:buClr>
              <a:buFont typeface="Arial"/>
              <a:buChar char="•"/>
              <a:defRPr/>
            </a:pPr>
            <a:endParaRPr lang="en-US" sz="2900" dirty="0" smtClean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 lvl="1">
              <a:buClr>
                <a:srgbClr val="000308"/>
              </a:buClr>
              <a:buFont typeface="Arial"/>
              <a:buChar char="•"/>
              <a:defRPr/>
            </a:pPr>
            <a:endParaRPr lang="en-US" sz="2900" dirty="0" smtClean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 lvl="1">
              <a:buClr>
                <a:srgbClr val="000308"/>
              </a:buClr>
              <a:buFont typeface="Arial"/>
              <a:buChar char="•"/>
              <a:defRPr/>
            </a:pPr>
            <a:endParaRPr lang="en-US" sz="2900" dirty="0" smtClean="0">
              <a:solidFill>
                <a:srgbClr val="008000"/>
              </a:solidFill>
              <a:latin typeface="Helvetica"/>
              <a:ea typeface="+mn-ea"/>
              <a:cs typeface="Helvetica"/>
            </a:endParaRPr>
          </a:p>
          <a:p>
            <a:pPr>
              <a:buClr>
                <a:srgbClr val="000308"/>
              </a:buClr>
              <a:buFont typeface="Arial"/>
              <a:buChar char="•"/>
              <a:defRPr/>
            </a:pPr>
            <a:endParaRPr lang="en-US" dirty="0">
              <a:solidFill>
                <a:srgbClr val="008000"/>
              </a:solidFill>
              <a:ea typeface="+mn-ea"/>
              <a:cs typeface="+mn-cs"/>
            </a:endParaRPr>
          </a:p>
          <a:p>
            <a:pPr>
              <a:buFont typeface="Wingdings" pitchFamily="2" charset="2"/>
              <a:buChar char=""/>
              <a:defRPr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 bwMode="auto">
          <a:xfrm>
            <a:off x="0" y="3048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i="0" dirty="0" smtClean="0"/>
              <a:t>Creating a Multi-Campus </a:t>
            </a:r>
            <a:r>
              <a:rPr lang="en-US" sz="1200" i="0" dirty="0" err="1" smtClean="0"/>
              <a:t>iPad</a:t>
            </a:r>
            <a:r>
              <a:rPr lang="en-US" sz="1200" i="0" dirty="0" smtClean="0"/>
              <a:t> Learning Community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rgbClr val="052E65"/>
                </a:solidFill>
              </a:rPr>
              <a:t>Examples of Faculty Proposals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charset="2"/>
              <a:buChar char=""/>
            </a:pPr>
            <a:r>
              <a:rPr lang="en-US" sz="1400" b="1" dirty="0">
                <a:solidFill>
                  <a:srgbClr val="052E65"/>
                </a:solidFill>
                <a:latin typeface="Helvetica" charset="0"/>
                <a:cs typeface="Helvetica" charset="0"/>
              </a:rPr>
              <a:t>English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 - Faculty Seminar on Reading &amp; Writing Program; </a:t>
            </a:r>
            <a:r>
              <a:rPr lang="en-US" sz="1400" u="sng" dirty="0">
                <a:solidFill>
                  <a:srgbClr val="052E65"/>
                </a:solidFill>
                <a:latin typeface="Helvetica" charset="0"/>
                <a:cs typeface="Helvetica" charset="0"/>
              </a:rPr>
              <a:t>productivity apps 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- note-taking, annotation, highlighting, &amp; flash cards; online dictionary/thesaurus; e-portfolios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charset="2"/>
              <a:buChar char=""/>
            </a:pPr>
            <a:r>
              <a:rPr lang="en-US" sz="1400" b="1" dirty="0">
                <a:solidFill>
                  <a:srgbClr val="052E65"/>
                </a:solidFill>
                <a:latin typeface="Helvetica" charset="0"/>
                <a:cs typeface="Helvetica" charset="0"/>
              </a:rPr>
              <a:t>Mathematics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– </a:t>
            </a:r>
            <a:r>
              <a:rPr lang="en-US" sz="1400" u="sng" dirty="0">
                <a:solidFill>
                  <a:srgbClr val="052E65"/>
                </a:solidFill>
                <a:latin typeface="Helvetica" charset="0"/>
                <a:cs typeface="Helvetica" charset="0"/>
              </a:rPr>
              <a:t>Graphing calculator 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for 2D, 3D images to engage students in learning challenging mathematical concepts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charset="2"/>
              <a:buChar char=""/>
            </a:pPr>
            <a:r>
              <a:rPr lang="en-US" sz="1400" b="1" dirty="0">
                <a:solidFill>
                  <a:srgbClr val="052E65"/>
                </a:solidFill>
                <a:latin typeface="Helvetica" charset="0"/>
                <a:cs typeface="Helvetica" charset="0"/>
              </a:rPr>
              <a:t>Earth &amp; Environmental Science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– </a:t>
            </a:r>
            <a:r>
              <a:rPr lang="en-US" sz="1400" u="sng" dirty="0">
                <a:solidFill>
                  <a:srgbClr val="052E65"/>
                </a:solidFill>
                <a:latin typeface="Helvetica" charset="0"/>
                <a:cs typeface="Helvetica" charset="0"/>
              </a:rPr>
              <a:t>Blackboard mobile, NY Times and Google Earth apps 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for geography instruction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charset="2"/>
              <a:buChar char=""/>
            </a:pPr>
            <a:r>
              <a:rPr lang="en-US" sz="1400" b="1" dirty="0">
                <a:solidFill>
                  <a:srgbClr val="052E65"/>
                </a:solidFill>
                <a:latin typeface="Helvetica" charset="0"/>
                <a:cs typeface="Helvetica" charset="0"/>
              </a:rPr>
              <a:t>Respiratory Care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– </a:t>
            </a:r>
            <a:r>
              <a:rPr lang="en-US" sz="1400" u="sng" dirty="0">
                <a:solidFill>
                  <a:srgbClr val="052E65"/>
                </a:solidFill>
                <a:latin typeface="Helvetica" charset="0"/>
                <a:cs typeface="Helvetica" charset="0"/>
              </a:rPr>
              <a:t>Use of video 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to troubleshoot equipment problems,.</a:t>
            </a:r>
            <a:r>
              <a:rPr lang="en-US" sz="1400" dirty="0" err="1">
                <a:solidFill>
                  <a:srgbClr val="052E65"/>
                </a:solidFill>
                <a:latin typeface="Helvetica" charset="0"/>
                <a:cs typeface="Helvetica" charset="0"/>
              </a:rPr>
              <a:t>e.g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., ventilators, resuscitator bags, endotracheal tubes, nebulizers, other oxygen equipment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charset="2"/>
              <a:buChar char=""/>
            </a:pPr>
            <a:r>
              <a:rPr lang="en-US" sz="1400" b="1" dirty="0">
                <a:solidFill>
                  <a:srgbClr val="052E65"/>
                </a:solidFill>
                <a:latin typeface="Helvetica" charset="0"/>
                <a:cs typeface="Helvetica" charset="0"/>
              </a:rPr>
              <a:t>Sociology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 – </a:t>
            </a:r>
            <a:r>
              <a:rPr lang="en-US" sz="1400" u="sng" dirty="0">
                <a:solidFill>
                  <a:srgbClr val="052E65"/>
                </a:solidFill>
                <a:latin typeface="Helvetica" charset="0"/>
                <a:cs typeface="Helvetica" charset="0"/>
              </a:rPr>
              <a:t>Web access 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to engage students in active learning; redirect lectures in response to content and student inquiry; establish group learning &amp; enhance community; new pedagogical strategy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charset="2"/>
              <a:buChar char=""/>
            </a:pPr>
            <a:r>
              <a:rPr lang="en-US" sz="1400" b="1" dirty="0">
                <a:solidFill>
                  <a:srgbClr val="052E65"/>
                </a:solidFill>
                <a:latin typeface="Helvetica" charset="0"/>
                <a:cs typeface="Helvetica" charset="0"/>
              </a:rPr>
              <a:t>Psychology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 - Psychological testing, assessment and research via </a:t>
            </a:r>
            <a:r>
              <a:rPr lang="en-US" sz="1400" u="sng" dirty="0">
                <a:solidFill>
                  <a:srgbClr val="052E65"/>
                </a:solidFill>
                <a:latin typeface="Helvetica" charset="0"/>
                <a:cs typeface="Helvetica" charset="0"/>
              </a:rPr>
              <a:t>multiple surveys &amp; questionnaires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, e.g., Survey Monkey, Student Voice, for mobility in data collection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charset="2"/>
              <a:buChar char=""/>
            </a:pPr>
            <a:r>
              <a:rPr lang="en-US" sz="1400" b="1" dirty="0">
                <a:solidFill>
                  <a:srgbClr val="052E65"/>
                </a:solidFill>
                <a:latin typeface="Helvetica" charset="0"/>
                <a:cs typeface="Helvetica" charset="0"/>
              </a:rPr>
              <a:t>Biology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 – Use of </a:t>
            </a:r>
            <a:r>
              <a:rPr lang="en-US" sz="1400" u="sng" dirty="0">
                <a:solidFill>
                  <a:srgbClr val="052E65"/>
                </a:solidFill>
                <a:latin typeface="Helvetica" charset="0"/>
                <a:cs typeface="Helvetica" charset="0"/>
              </a:rPr>
              <a:t>digital media 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(time lapse movies, slide presentations, PDFs) in Blackboard that support the lecture portions of the course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charset="2"/>
              <a:buChar char=""/>
            </a:pPr>
            <a:r>
              <a:rPr lang="en-US" sz="1400" b="1" dirty="0">
                <a:solidFill>
                  <a:srgbClr val="052E65"/>
                </a:solidFill>
                <a:latin typeface="Helvetica" charset="0"/>
                <a:cs typeface="Helvetica" charset="0"/>
              </a:rPr>
              <a:t>Studio Art </a:t>
            </a:r>
            <a:r>
              <a:rPr lang="en-US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- </a:t>
            </a:r>
            <a:r>
              <a:rPr lang="en-US" sz="1400" u="sng" dirty="0">
                <a:solidFill>
                  <a:srgbClr val="052E65"/>
                </a:solidFill>
                <a:latin typeface="Helvetica" charset="0"/>
                <a:cs typeface="Helvetica" charset="0"/>
              </a:rPr>
              <a:t>artists</a:t>
            </a:r>
            <a:r>
              <a:rPr lang="ja-JP" altLang="en-US" sz="1400" u="sng" dirty="0">
                <a:solidFill>
                  <a:srgbClr val="052E65"/>
                </a:solidFill>
                <a:latin typeface="Helvetica" charset="0"/>
                <a:cs typeface="Helvetica" charset="0"/>
              </a:rPr>
              <a:t>’</a:t>
            </a:r>
            <a:r>
              <a:rPr lang="en-US" altLang="ja-JP" sz="1400" u="sng" dirty="0">
                <a:solidFill>
                  <a:srgbClr val="052E65"/>
                </a:solidFill>
                <a:latin typeface="Helvetica" charset="0"/>
                <a:cs typeface="Helvetica" charset="0"/>
              </a:rPr>
              <a:t> websites </a:t>
            </a:r>
            <a:r>
              <a:rPr lang="en-US" altLang="ja-JP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for critiques and project ideas; </a:t>
            </a:r>
            <a:r>
              <a:rPr lang="en-US" altLang="ja-JP" sz="1400" u="sng" dirty="0" err="1">
                <a:solidFill>
                  <a:srgbClr val="052E65"/>
                </a:solidFill>
                <a:latin typeface="Helvetica" charset="0"/>
                <a:cs typeface="Helvetica" charset="0"/>
              </a:rPr>
              <a:t>ArtStor</a:t>
            </a:r>
            <a:r>
              <a:rPr lang="en-US" altLang="ja-JP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 digital images for project ideas, discussions of art history; create </a:t>
            </a:r>
            <a:r>
              <a:rPr lang="en-US" altLang="ja-JP" sz="1400" u="sng" dirty="0">
                <a:solidFill>
                  <a:srgbClr val="052E65"/>
                </a:solidFill>
                <a:latin typeface="Helvetica" charset="0"/>
                <a:cs typeface="Helvetica" charset="0"/>
              </a:rPr>
              <a:t>videos </a:t>
            </a:r>
            <a:r>
              <a:rPr lang="en-US" altLang="ja-JP" sz="1400" dirty="0">
                <a:solidFill>
                  <a:srgbClr val="052E65"/>
                </a:solidFill>
                <a:latin typeface="Helvetica" charset="0"/>
                <a:cs typeface="Helvetica" charset="0"/>
              </a:rPr>
              <a:t>or link to sites that run techniques used in the studio 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charset="2"/>
              <a:buChar char=""/>
            </a:pPr>
            <a:endParaRPr lang="en-US" sz="1400" dirty="0">
              <a:solidFill>
                <a:srgbClr val="1A5D2B"/>
              </a:solidFill>
              <a:latin typeface="Helvetica" charset="0"/>
              <a:cs typeface="Helvetica" charset="0"/>
            </a:endParaRPr>
          </a:p>
          <a:p>
            <a:pPr>
              <a:lnSpc>
                <a:spcPct val="90000"/>
              </a:lnSpc>
              <a:buClrTx/>
              <a:buFont typeface="Arial" charset="0"/>
              <a:buChar char="•"/>
            </a:pPr>
            <a:endParaRPr lang="en-US" sz="1600" dirty="0">
              <a:latin typeface="Helvetica" charset="0"/>
              <a:cs typeface="Helvetica" charset="0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 bwMode="auto">
          <a:xfrm>
            <a:off x="0" y="3048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i="0" dirty="0" smtClean="0"/>
              <a:t>Creating a Multi-Campus </a:t>
            </a:r>
            <a:r>
              <a:rPr lang="en-US" sz="1200" i="0" dirty="0" err="1" smtClean="0"/>
              <a:t>iPad</a:t>
            </a:r>
            <a:r>
              <a:rPr lang="en-US" sz="1200" i="0" dirty="0" smtClean="0"/>
              <a:t> Learning Community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rgbClr val="052E65"/>
                </a:solidFill>
              </a:rPr>
              <a:t>Faculty Responses: The </a:t>
            </a:r>
            <a:r>
              <a:rPr lang="ja-JP" altLang="en-US" dirty="0">
                <a:solidFill>
                  <a:srgbClr val="052E65"/>
                </a:solidFill>
              </a:rPr>
              <a:t>“</a:t>
            </a:r>
            <a:r>
              <a:rPr lang="en-US" altLang="ja-JP" dirty="0">
                <a:solidFill>
                  <a:srgbClr val="052E65"/>
                </a:solidFill>
              </a:rPr>
              <a:t>Pros</a:t>
            </a:r>
            <a:r>
              <a:rPr lang="ja-JP" altLang="en-US" dirty="0">
                <a:solidFill>
                  <a:srgbClr val="052E65"/>
                </a:solidFill>
              </a:rPr>
              <a:t>”</a:t>
            </a:r>
            <a:endParaRPr lang="en-US" dirty="0">
              <a:solidFill>
                <a:srgbClr val="052E65"/>
              </a:solidFill>
            </a:endParaRPr>
          </a:p>
        </p:txBody>
      </p:sp>
      <p:sp>
        <p:nvSpPr>
          <p:cNvPr id="8" name="Oval Callout 7"/>
          <p:cNvSpPr>
            <a:spLocks noChangeArrowheads="1"/>
          </p:cNvSpPr>
          <p:nvPr/>
        </p:nvSpPr>
        <p:spPr bwMode="auto">
          <a:xfrm>
            <a:off x="2057400" y="1371600"/>
            <a:ext cx="2057400" cy="1371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EBA0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“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Great battery life &amp; portability!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”</a:t>
            </a:r>
            <a:endParaRPr lang="en-US" sz="1600" dirty="0">
              <a:solidFill>
                <a:srgbClr val="00030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Oval Callout 9"/>
          <p:cNvSpPr>
            <a:spLocks noChangeArrowheads="1"/>
          </p:cNvSpPr>
          <p:nvPr/>
        </p:nvSpPr>
        <p:spPr bwMode="auto">
          <a:xfrm>
            <a:off x="4724400" y="1295400"/>
            <a:ext cx="2057400" cy="1371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EBA0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“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Useful apps for (fill in the blank)!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”</a:t>
            </a:r>
            <a:endParaRPr lang="en-US" sz="1600" dirty="0">
              <a:solidFill>
                <a:srgbClr val="00030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1" name="Oval Callout 10"/>
          <p:cNvSpPr>
            <a:spLocks noChangeArrowheads="1"/>
          </p:cNvSpPr>
          <p:nvPr/>
        </p:nvSpPr>
        <p:spPr bwMode="auto">
          <a:xfrm>
            <a:off x="6400800" y="2667000"/>
            <a:ext cx="2057400" cy="1524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EBA0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“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Helpful with group work &amp; student collaboration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”</a:t>
            </a:r>
            <a:endParaRPr lang="en-US" sz="1600" dirty="0">
              <a:solidFill>
                <a:srgbClr val="00030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2" name="Oval Callout 11"/>
          <p:cNvSpPr>
            <a:spLocks noChangeArrowheads="1"/>
          </p:cNvSpPr>
          <p:nvPr/>
        </p:nvSpPr>
        <p:spPr bwMode="auto">
          <a:xfrm>
            <a:off x="533400" y="2819400"/>
            <a:ext cx="2057400" cy="1371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EBA0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“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Beautiful graphics and media!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”</a:t>
            </a:r>
            <a:endParaRPr lang="en-US" sz="1600" dirty="0">
              <a:solidFill>
                <a:srgbClr val="00030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3" name="Oval Callout 12"/>
          <p:cNvSpPr>
            <a:spLocks noChangeArrowheads="1"/>
          </p:cNvSpPr>
          <p:nvPr/>
        </p:nvSpPr>
        <p:spPr bwMode="auto">
          <a:xfrm>
            <a:off x="4800600" y="4495800"/>
            <a:ext cx="2057400" cy="1371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EBA0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“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Fast and easy web access!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”</a:t>
            </a:r>
            <a:endParaRPr lang="en-US" sz="1600" dirty="0">
              <a:solidFill>
                <a:srgbClr val="00030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4" name="Oval Callout 13"/>
          <p:cNvSpPr>
            <a:spLocks noChangeArrowheads="1"/>
          </p:cNvSpPr>
          <p:nvPr/>
        </p:nvSpPr>
        <p:spPr bwMode="auto">
          <a:xfrm>
            <a:off x="1828800" y="4572000"/>
            <a:ext cx="2057400" cy="1371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EBA0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“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Wow, it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’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s just so cool!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”</a:t>
            </a:r>
            <a:endParaRPr lang="en-US" sz="1600" dirty="0">
              <a:solidFill>
                <a:srgbClr val="00030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5" name="Oval Callout 14"/>
          <p:cNvSpPr>
            <a:spLocks noChangeArrowheads="1"/>
          </p:cNvSpPr>
          <p:nvPr/>
        </p:nvSpPr>
        <p:spPr bwMode="auto">
          <a:xfrm>
            <a:off x="3352800" y="2971800"/>
            <a:ext cx="2057400" cy="1371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EBA0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“</a:t>
            </a:r>
            <a:r>
              <a:rPr 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I like the Blackboard app!</a:t>
            </a:r>
            <a:r>
              <a:rPr lang="ja-JP" altLang="en-US" sz="1600" dirty="0">
                <a:solidFill>
                  <a:srgbClr val="000308"/>
                </a:solidFill>
                <a:latin typeface="Helvetica" charset="0"/>
                <a:cs typeface="Helvetica" charset="0"/>
              </a:rPr>
              <a:t>”</a:t>
            </a:r>
            <a:endParaRPr lang="en-US" sz="1600" dirty="0">
              <a:solidFill>
                <a:srgbClr val="000308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6" name="Footer Placeholder 2"/>
          <p:cNvSpPr txBox="1">
            <a:spLocks/>
          </p:cNvSpPr>
          <p:nvPr/>
        </p:nvSpPr>
        <p:spPr bwMode="auto">
          <a:xfrm>
            <a:off x="0" y="304800"/>
            <a:ext cx="495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i="0" dirty="0" smtClean="0"/>
              <a:t>Creating a Multi-Campus </a:t>
            </a:r>
            <a:r>
              <a:rPr lang="en-US" sz="1200" i="0" dirty="0" err="1" smtClean="0"/>
              <a:t>iPad</a:t>
            </a:r>
            <a:r>
              <a:rPr lang="en-US" sz="1200" i="0" dirty="0" smtClean="0"/>
              <a:t> Learning Community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">
  <a:themeElements>
    <a:clrScheme name="Custom 2">
      <a:dk1>
        <a:srgbClr val="586B74"/>
      </a:dk1>
      <a:lt1>
        <a:sysClr val="window" lastClr="FFFFFF"/>
      </a:lt1>
      <a:dk2>
        <a:srgbClr val="073E87"/>
      </a:dk2>
      <a:lt2>
        <a:srgbClr val="66A1AC"/>
      </a:lt2>
      <a:accent1>
        <a:srgbClr val="17597E"/>
      </a:accent1>
      <a:accent2>
        <a:srgbClr val="4EA5AE"/>
      </a:accent2>
      <a:accent3>
        <a:srgbClr val="5BD078"/>
      </a:accent3>
      <a:accent4>
        <a:srgbClr val="A5D028"/>
      </a:accent4>
      <a:accent5>
        <a:srgbClr val="FFCC11"/>
      </a:accent5>
      <a:accent6>
        <a:srgbClr val="E09411"/>
      </a:accent6>
      <a:hlink>
        <a:srgbClr val="0080FF"/>
      </a:hlink>
      <a:folHlink>
        <a:srgbClr val="5EAEF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>
    <a:extraClrScheme>
      <a:clrScheme name="Media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an 2">
        <a:dk1>
          <a:srgbClr val="EBDDC3"/>
        </a:dk1>
        <a:lt1>
          <a:srgbClr val="F8F8F8"/>
        </a:lt1>
        <a:dk2>
          <a:srgbClr val="221100"/>
        </a:dk2>
        <a:lt2>
          <a:srgbClr val="775F55"/>
        </a:lt2>
        <a:accent1>
          <a:srgbClr val="94B6D2"/>
        </a:accent1>
        <a:accent2>
          <a:srgbClr val="DD8047"/>
        </a:accent2>
        <a:accent3>
          <a:srgbClr val="ABAAAA"/>
        </a:accent3>
        <a:accent4>
          <a:srgbClr val="D4D4D4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2569</TotalTime>
  <Words>1421</Words>
  <Application>Microsoft Macintosh PowerPoint</Application>
  <PresentationFormat>On-screen Show (4:3)</PresentationFormat>
  <Paragraphs>264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Theme1</vt:lpstr>
      <vt:lpstr>PowerPoint Presentation</vt:lpstr>
      <vt:lpstr>A Mobile Technology Initiative at LIU</vt:lpstr>
      <vt:lpstr>Who wants an iPad?</vt:lpstr>
      <vt:lpstr>Student Appointments</vt:lpstr>
      <vt:lpstr>The MyLIU App</vt:lpstr>
      <vt:lpstr>The MyLIU Configuration</vt:lpstr>
      <vt:lpstr>Faculty Adoption of iPads</vt:lpstr>
      <vt:lpstr>Examples of Faculty Proposals</vt:lpstr>
      <vt:lpstr>Faculty Responses: The “Pros”</vt:lpstr>
      <vt:lpstr>Faculty Responses: The “Cons”</vt:lpstr>
      <vt:lpstr>iPad User Group</vt:lpstr>
      <vt:lpstr>User Experience Design, the iPad, and the Library</vt:lpstr>
      <vt:lpstr>UNDERSTANDING UX Design</vt:lpstr>
      <vt:lpstr>SIMPLIFYING the Routine</vt:lpstr>
      <vt:lpstr>TRANSFORMING Information Literacy</vt:lpstr>
      <vt:lpstr>PowerPoint Presentation</vt:lpstr>
      <vt:lpstr>Class Project - Campus Wi-Fi Map</vt:lpstr>
      <vt:lpstr>Class Project - Campus Wi-Fi Map</vt:lpstr>
      <vt:lpstr>    Class Project - Campus Wi-Fi Map</vt:lpstr>
      <vt:lpstr>  Class Project - Campus Wi-Fi Map</vt:lpstr>
      <vt:lpstr>Class Project - Campus Wi-Fi Map</vt:lpstr>
      <vt:lpstr>Class Project - Campus Wi-Fi Map</vt:lpstr>
      <vt:lpstr>Class Project - Campus Wi-Fi Map</vt:lpstr>
      <vt:lpstr>Class Project - Campus Wi-Fi Map</vt:lpstr>
      <vt:lpstr>Class Project - Campus Wi-Fi Map</vt:lpstr>
      <vt:lpstr>Class Project - Campus Wi-Fi Map</vt:lpstr>
      <vt:lpstr>Class Project - Campus Wi-Fi Map</vt:lpstr>
      <vt:lpstr>Class Project - Campus Wi-Fi Map</vt:lpstr>
      <vt:lpstr>  Class Project - Campus Wi-Fi Map</vt:lpstr>
      <vt:lpstr>Moving Forward</vt:lpstr>
      <vt:lpstr>Questions? </vt:lpstr>
      <vt:lpstr>PowerPoint Presentation</vt:lpstr>
    </vt:vector>
  </TitlesOfParts>
  <Company>Office of Creative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Office of Creative Services</dc:creator>
  <cp:keywords/>
  <cp:lastModifiedBy>Nancy Marksbury</cp:lastModifiedBy>
  <cp:revision>302</cp:revision>
  <cp:lastPrinted>2006-11-16T20:01:38Z</cp:lastPrinted>
  <dcterms:created xsi:type="dcterms:W3CDTF">2006-11-07T21:52:34Z</dcterms:created>
  <dcterms:modified xsi:type="dcterms:W3CDTF">2011-03-31T14:43:16Z</dcterms:modified>
</cp:coreProperties>
</file>