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08" r:id="rId2"/>
  </p:sldMasterIdLst>
  <p:notesMasterIdLst>
    <p:notesMasterId r:id="rId46"/>
  </p:notesMasterIdLst>
  <p:sldIdLst>
    <p:sldId id="256" r:id="rId3"/>
    <p:sldId id="294" r:id="rId4"/>
    <p:sldId id="326" r:id="rId5"/>
    <p:sldId id="325" r:id="rId6"/>
    <p:sldId id="297" r:id="rId7"/>
    <p:sldId id="272" r:id="rId8"/>
    <p:sldId id="280" r:id="rId9"/>
    <p:sldId id="277" r:id="rId10"/>
    <p:sldId id="327" r:id="rId11"/>
    <p:sldId id="270" r:id="rId12"/>
    <p:sldId id="296" r:id="rId13"/>
    <p:sldId id="271" r:id="rId14"/>
    <p:sldId id="310" r:id="rId15"/>
    <p:sldId id="278" r:id="rId16"/>
    <p:sldId id="298" r:id="rId17"/>
    <p:sldId id="322" r:id="rId18"/>
    <p:sldId id="301" r:id="rId19"/>
    <p:sldId id="305" r:id="rId20"/>
    <p:sldId id="306" r:id="rId21"/>
    <p:sldId id="307" r:id="rId22"/>
    <p:sldId id="303" r:id="rId23"/>
    <p:sldId id="320" r:id="rId24"/>
    <p:sldId id="304" r:id="rId25"/>
    <p:sldId id="302" r:id="rId26"/>
    <p:sldId id="317" r:id="rId27"/>
    <p:sldId id="291" r:id="rId28"/>
    <p:sldId id="295" r:id="rId29"/>
    <p:sldId id="321" r:id="rId30"/>
    <p:sldId id="293" r:id="rId31"/>
    <p:sldId id="328" r:id="rId32"/>
    <p:sldId id="311" r:id="rId33"/>
    <p:sldId id="312" r:id="rId34"/>
    <p:sldId id="313" r:id="rId35"/>
    <p:sldId id="314" r:id="rId36"/>
    <p:sldId id="315" r:id="rId37"/>
    <p:sldId id="316" r:id="rId38"/>
    <p:sldId id="308" r:id="rId39"/>
    <p:sldId id="257" r:id="rId40"/>
    <p:sldId id="323" r:id="rId41"/>
    <p:sldId id="329" r:id="rId42"/>
    <p:sldId id="330" r:id="rId43"/>
    <p:sldId id="331" r:id="rId44"/>
    <p:sldId id="332" r:id="rId45"/>
  </p:sldIdLst>
  <p:sldSz cx="9144000" cy="6858000" type="screen4x3"/>
  <p:notesSz cx="700405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66FF"/>
    <a:srgbClr val="3EAF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22" autoAdjust="0"/>
    <p:restoredTop sz="83472" autoAdjust="0"/>
  </p:normalViewPr>
  <p:slideViewPr>
    <p:cSldViewPr>
      <p:cViewPr>
        <p:scale>
          <a:sx n="80" d="100"/>
          <a:sy n="80" d="100"/>
        </p:scale>
        <p:origin x="-594" y="234"/>
      </p:cViewPr>
      <p:guideLst>
        <p:guide orient="horz" pos="2160"/>
        <p:guide pos="2880"/>
      </p:guideLst>
    </p:cSldViewPr>
  </p:slideViewPr>
  <p:outlineViewPr>
    <p:cViewPr>
      <p:scale>
        <a:sx n="33" d="100"/>
        <a:sy n="33" d="100"/>
      </p:scale>
      <p:origin x="0" y="213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jph235\My%20Documents\Survey%20Result-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jph235\My%20Documents\Survey%20Result-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jph235\My%20Documents\Survey%20Result-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perspective val="0"/>
    </c:view3D>
    <c:plotArea>
      <c:layout>
        <c:manualLayout>
          <c:layoutTarget val="inner"/>
          <c:xMode val="edge"/>
          <c:yMode val="edge"/>
          <c:x val="7.4112505533008077E-2"/>
          <c:y val="0.27155252704049182"/>
          <c:w val="0.82659877266041171"/>
          <c:h val="0.72844747295951273"/>
        </c:manualLayout>
      </c:layout>
      <c:pie3DChart>
        <c:varyColors val="1"/>
        <c:ser>
          <c:idx val="0"/>
          <c:order val="0"/>
          <c:tx>
            <c:v>Users</c:v>
          </c:tx>
          <c:explosion val="6"/>
          <c:dPt>
            <c:idx val="0"/>
            <c:spPr>
              <a:solidFill>
                <a:srgbClr val="FFC000"/>
              </a:solidFill>
            </c:spPr>
          </c:dPt>
          <c:dPt>
            <c:idx val="1"/>
            <c:spPr>
              <a:solidFill>
                <a:srgbClr val="00B050"/>
              </a:solidFill>
            </c:spPr>
          </c:dPt>
          <c:dPt>
            <c:idx val="2"/>
            <c:spPr>
              <a:solidFill>
                <a:schemeClr val="accent1">
                  <a:lumMod val="60000"/>
                  <a:lumOff val="40000"/>
                </a:schemeClr>
              </a:solidFill>
            </c:spPr>
          </c:dPt>
          <c:dPt>
            <c:idx val="3"/>
            <c:explosion val="8"/>
            <c:spPr>
              <a:solidFill>
                <a:srgbClr val="FF0000"/>
              </a:solidFill>
            </c:spPr>
          </c:dPt>
          <c:dLbls>
            <c:dLbl>
              <c:idx val="0"/>
              <c:spPr/>
              <c:txPr>
                <a:bodyPr/>
                <a:lstStyle/>
                <a:p>
                  <a:pPr>
                    <a:defRPr sz="1100" b="1" i="0" baseline="0">
                      <a:solidFill>
                        <a:schemeClr val="bg1"/>
                      </a:solidFill>
                    </a:defRPr>
                  </a:pPr>
                  <a:endParaRPr lang="en-US"/>
                </a:p>
              </c:txPr>
            </c:dLbl>
            <c:dLbl>
              <c:idx val="2"/>
              <c:tx>
                <c:rich>
                  <a:bodyPr/>
                  <a:lstStyle/>
                  <a:p>
                    <a:r>
                      <a:rPr lang="en-US" sz="1100" b="1" i="0" baseline="0"/>
                      <a:t>MS Project
16%</a:t>
                    </a:r>
                  </a:p>
                </c:rich>
              </c:tx>
              <c:showCatName val="1"/>
              <c:showPercent val="1"/>
            </c:dLbl>
            <c:dLbl>
              <c:idx val="4"/>
              <c:layout>
                <c:manualLayout>
                  <c:x val="-4.2031699719245703E-2"/>
                  <c:y val="9.3189582244208556E-3"/>
                </c:manualLayout>
              </c:layout>
              <c:showCatName val="1"/>
              <c:showPercent val="1"/>
            </c:dLbl>
            <c:dLbl>
              <c:idx val="5"/>
              <c:layout>
                <c:manualLayout>
                  <c:x val="-6.2465445976022736E-2"/>
                  <c:y val="-2.8886674675182092E-2"/>
                </c:manualLayout>
              </c:layout>
              <c:showCatName val="1"/>
              <c:showPercent val="1"/>
            </c:dLbl>
            <c:dLbl>
              <c:idx val="6"/>
              <c:layout>
                <c:manualLayout>
                  <c:x val="-5.2340531586087993E-2"/>
                  <c:y val="-4.1628871710124755E-2"/>
                </c:manualLayout>
              </c:layout>
              <c:showCatName val="1"/>
              <c:showPercent val="1"/>
            </c:dLbl>
            <c:dLbl>
              <c:idx val="12"/>
              <c:layout>
                <c:manualLayout>
                  <c:x val="-1.1055380577427821E-2"/>
                  <c:y val="-0.31794668485875305"/>
                </c:manualLayout>
              </c:layout>
              <c:showCatName val="1"/>
              <c:showPercent val="1"/>
            </c:dLbl>
            <c:dLbl>
              <c:idx val="15"/>
              <c:layout>
                <c:manualLayout>
                  <c:x val="0.19951657548067644"/>
                  <c:y val="-8.9706994497394485E-2"/>
                </c:manualLayout>
              </c:layout>
              <c:showCatName val="1"/>
              <c:showPercent val="1"/>
            </c:dLbl>
            <c:dLbl>
              <c:idx val="16"/>
              <c:layout>
                <c:manualLayout>
                  <c:x val="0.10356132722215702"/>
                  <c:y val="-2.6274146251840515E-2"/>
                </c:manualLayout>
              </c:layout>
              <c:showCatName val="1"/>
              <c:showPercent val="1"/>
            </c:dLbl>
            <c:dLbl>
              <c:idx val="17"/>
              <c:layout>
                <c:manualLayout>
                  <c:x val="0.23736835730673791"/>
                  <c:y val="-5.0527882345728532E-2"/>
                </c:manualLayout>
              </c:layout>
              <c:showCatName val="1"/>
              <c:showPercent val="1"/>
            </c:dLbl>
            <c:dLbl>
              <c:idx val="18"/>
              <c:layout>
                <c:manualLayout>
                  <c:x val="0.28783885387248448"/>
                  <c:y val="2.9547151946400282E-3"/>
                </c:manualLayout>
              </c:layout>
              <c:showCatName val="1"/>
              <c:showPercent val="1"/>
            </c:dLbl>
            <c:txPr>
              <a:bodyPr/>
              <a:lstStyle/>
              <a:p>
                <a:pPr>
                  <a:defRPr sz="1100" b="1" i="0" baseline="0"/>
                </a:pPr>
                <a:endParaRPr lang="en-US"/>
              </a:p>
            </c:txPr>
            <c:showCatName val="1"/>
            <c:showPercent val="1"/>
            <c:showLeaderLines val="1"/>
          </c:dLbls>
          <c:cat>
            <c:strRef>
              <c:f>Sheet1!$A$55:$A$73</c:f>
              <c:strCache>
                <c:ptCount val="19"/>
                <c:pt idx="0">
                  <c:v>Excel</c:v>
                </c:pt>
                <c:pt idx="1">
                  <c:v>R&amp;R</c:v>
                </c:pt>
                <c:pt idx="2">
                  <c:v>MS Project</c:v>
                </c:pt>
                <c:pt idx="3">
                  <c:v>None</c:v>
                </c:pt>
                <c:pt idx="4">
                  <c:v>Active Collab</c:v>
                </c:pt>
                <c:pt idx="5">
                  <c:v>Outlook</c:v>
                </c:pt>
                <c:pt idx="6">
                  <c:v>N/A</c:v>
                </c:pt>
                <c:pt idx="7">
                  <c:v>Visio</c:v>
                </c:pt>
                <c:pt idx="8">
                  <c:v>Word</c:v>
                </c:pt>
                <c:pt idx="9">
                  <c:v>Email</c:v>
                </c:pt>
                <c:pt idx="10">
                  <c:v>Franklin Covey Plan</c:v>
                </c:pt>
                <c:pt idx="11">
                  <c:v>iWork 09</c:v>
                </c:pt>
                <c:pt idx="12">
                  <c:v>Mantis</c:v>
                </c:pt>
                <c:pt idx="13">
                  <c:v>Mind Manager</c:v>
                </c:pt>
                <c:pt idx="14">
                  <c:v>MS One Note</c:v>
                </c:pt>
                <c:pt idx="15">
                  <c:v>OmniPlan, Omnifocus</c:v>
                </c:pt>
                <c:pt idx="16">
                  <c:v>REMEDY</c:v>
                </c:pt>
                <c:pt idx="17">
                  <c:v>Sharepoint</c:v>
                </c:pt>
                <c:pt idx="18">
                  <c:v>Unanswered</c:v>
                </c:pt>
              </c:strCache>
            </c:strRef>
          </c:cat>
          <c:val>
            <c:numRef>
              <c:f>Sheet1!$B$55:$B$73</c:f>
              <c:numCache>
                <c:formatCode>General</c:formatCode>
                <c:ptCount val="19"/>
                <c:pt idx="0">
                  <c:v>71</c:v>
                </c:pt>
                <c:pt idx="1">
                  <c:v>32</c:v>
                </c:pt>
                <c:pt idx="2">
                  <c:v>29</c:v>
                </c:pt>
                <c:pt idx="3">
                  <c:v>14</c:v>
                </c:pt>
                <c:pt idx="4">
                  <c:v>7</c:v>
                </c:pt>
                <c:pt idx="5">
                  <c:v>6</c:v>
                </c:pt>
                <c:pt idx="6">
                  <c:v>3</c:v>
                </c:pt>
                <c:pt idx="7">
                  <c:v>2</c:v>
                </c:pt>
                <c:pt idx="8">
                  <c:v>2</c:v>
                </c:pt>
                <c:pt idx="9">
                  <c:v>1</c:v>
                </c:pt>
                <c:pt idx="10">
                  <c:v>1</c:v>
                </c:pt>
                <c:pt idx="11">
                  <c:v>1</c:v>
                </c:pt>
                <c:pt idx="12">
                  <c:v>1</c:v>
                </c:pt>
                <c:pt idx="13">
                  <c:v>1</c:v>
                </c:pt>
                <c:pt idx="14">
                  <c:v>1</c:v>
                </c:pt>
                <c:pt idx="15">
                  <c:v>1</c:v>
                </c:pt>
                <c:pt idx="16">
                  <c:v>1</c:v>
                </c:pt>
                <c:pt idx="17">
                  <c:v>1</c:v>
                </c:pt>
                <c:pt idx="18">
                  <c:v>1</c:v>
                </c:pt>
              </c:numCache>
            </c:numRef>
          </c:val>
        </c:ser>
        <c:dLbls>
          <c:showCatName val="1"/>
          <c:showPercent val="1"/>
        </c:dLbls>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Excel Usage per Department</a:t>
            </a:r>
          </a:p>
        </c:rich>
      </c:tx>
      <c:layout/>
    </c:title>
    <c:view3D>
      <c:rotX val="30"/>
      <c:perspective val="30"/>
    </c:view3D>
    <c:plotArea>
      <c:layout/>
      <c:pie3DChart>
        <c:varyColors val="1"/>
        <c:ser>
          <c:idx val="0"/>
          <c:order val="0"/>
          <c:dPt>
            <c:idx val="0"/>
            <c:explosion val="5"/>
            <c:spPr>
              <a:solidFill>
                <a:schemeClr val="accent1">
                  <a:lumMod val="60000"/>
                  <a:lumOff val="40000"/>
                </a:schemeClr>
              </a:solidFill>
            </c:spPr>
          </c:dPt>
          <c:dPt>
            <c:idx val="1"/>
            <c:explosion val="8"/>
            <c:spPr>
              <a:solidFill>
                <a:srgbClr val="FFC000"/>
              </a:solidFill>
            </c:spPr>
          </c:dPt>
          <c:dPt>
            <c:idx val="2"/>
            <c:explosion val="6"/>
            <c:spPr>
              <a:solidFill>
                <a:srgbClr val="92D050"/>
              </a:solidFill>
            </c:spPr>
          </c:dPt>
          <c:dPt>
            <c:idx val="3"/>
            <c:explosion val="10"/>
            <c:spPr>
              <a:solidFill>
                <a:srgbClr val="C00000"/>
              </a:solidFill>
            </c:spPr>
          </c:dPt>
          <c:dPt>
            <c:idx val="5"/>
            <c:spPr>
              <a:solidFill>
                <a:srgbClr val="FFFF00"/>
              </a:solidFill>
            </c:spPr>
          </c:dPt>
          <c:dPt>
            <c:idx val="6"/>
            <c:explosion val="16"/>
          </c:dPt>
          <c:dLbls>
            <c:dLbl>
              <c:idx val="0"/>
              <c:spPr/>
              <c:txPr>
                <a:bodyPr/>
                <a:lstStyle/>
                <a:p>
                  <a:pPr>
                    <a:defRPr b="1">
                      <a:solidFill>
                        <a:schemeClr val="bg1"/>
                      </a:solidFill>
                    </a:defRPr>
                  </a:pPr>
                  <a:endParaRPr lang="en-US"/>
                </a:p>
              </c:txPr>
            </c:dLbl>
            <c:dLbl>
              <c:idx val="3"/>
              <c:layout>
                <c:manualLayout>
                  <c:x val="-6.496937882764689E-2"/>
                  <c:y val="-3.4782741722462172E-2"/>
                </c:manualLayout>
              </c:layout>
              <c:showVal val="1"/>
              <c:showCatName val="1"/>
            </c:dLbl>
            <c:dLbl>
              <c:idx val="6"/>
              <c:layout>
                <c:manualLayout>
                  <c:x val="9.2175743657042966E-2"/>
                  <c:y val="-1.7068289914702262E-2"/>
                </c:manualLayout>
              </c:layout>
              <c:showVal val="1"/>
              <c:showCatName val="1"/>
            </c:dLbl>
            <c:txPr>
              <a:bodyPr/>
              <a:lstStyle/>
              <a:p>
                <a:pPr>
                  <a:defRPr b="1"/>
                </a:pPr>
                <a:endParaRPr lang="en-US"/>
              </a:p>
            </c:txPr>
            <c:showVal val="1"/>
            <c:showCatName val="1"/>
          </c:dLbls>
          <c:cat>
            <c:strRef>
              <c:f>Sheet1!$C$54:$I$54</c:f>
              <c:strCache>
                <c:ptCount val="7"/>
                <c:pt idx="0">
                  <c:v>AT</c:v>
                </c:pt>
                <c:pt idx="1">
                  <c:v>TCS</c:v>
                </c:pt>
                <c:pt idx="2">
                  <c:v>ECG</c:v>
                </c:pt>
                <c:pt idx="3">
                  <c:v>BSC</c:v>
                </c:pt>
                <c:pt idx="4">
                  <c:v>ITSec</c:v>
                </c:pt>
                <c:pt idx="5">
                  <c:v>PM</c:v>
                </c:pt>
                <c:pt idx="6">
                  <c:v>OTC</c:v>
                </c:pt>
              </c:strCache>
            </c:strRef>
          </c:cat>
          <c:val>
            <c:numRef>
              <c:f>Sheet1!$C$55:$I$55</c:f>
              <c:numCache>
                <c:formatCode>General</c:formatCode>
                <c:ptCount val="7"/>
                <c:pt idx="0">
                  <c:v>14</c:v>
                </c:pt>
                <c:pt idx="1">
                  <c:v>21</c:v>
                </c:pt>
                <c:pt idx="2">
                  <c:v>31</c:v>
                </c:pt>
                <c:pt idx="3">
                  <c:v>4</c:v>
                </c:pt>
                <c:pt idx="5">
                  <c:v>1</c:v>
                </c:pt>
                <c:pt idx="6">
                  <c:v>1</c:v>
                </c:pt>
              </c:numCache>
            </c:numRef>
          </c:val>
        </c:ser>
        <c:dLbls>
          <c:showVal val="1"/>
          <c:showCatName val="1"/>
        </c:dLbls>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MS Project Usage per Department</a:t>
            </a:r>
          </a:p>
        </c:rich>
      </c:tx>
      <c:layout/>
    </c:title>
    <c:view3D>
      <c:rotX val="30"/>
      <c:perspective val="30"/>
    </c:view3D>
    <c:plotArea>
      <c:layout/>
      <c:pie3DChart>
        <c:varyColors val="1"/>
        <c:ser>
          <c:idx val="0"/>
          <c:order val="0"/>
          <c:dPt>
            <c:idx val="0"/>
            <c:explosion val="13"/>
            <c:spPr>
              <a:solidFill>
                <a:schemeClr val="accent1">
                  <a:lumMod val="60000"/>
                  <a:lumOff val="40000"/>
                </a:schemeClr>
              </a:solidFill>
            </c:spPr>
          </c:dPt>
          <c:dPt>
            <c:idx val="1"/>
            <c:explosion val="7"/>
            <c:spPr>
              <a:solidFill>
                <a:srgbClr val="FFC000"/>
              </a:solidFill>
            </c:spPr>
          </c:dPt>
          <c:dPt>
            <c:idx val="2"/>
            <c:explosion val="6"/>
            <c:spPr>
              <a:solidFill>
                <a:srgbClr val="92D050"/>
              </a:solidFill>
            </c:spPr>
          </c:dPt>
          <c:dPt>
            <c:idx val="5"/>
            <c:spPr>
              <a:solidFill>
                <a:srgbClr val="FFFF00"/>
              </a:solidFill>
            </c:spPr>
          </c:dPt>
          <c:dLbls>
            <c:txPr>
              <a:bodyPr/>
              <a:lstStyle/>
              <a:p>
                <a:pPr>
                  <a:defRPr b="1"/>
                </a:pPr>
                <a:endParaRPr lang="en-US"/>
              </a:p>
            </c:txPr>
            <c:showVal val="1"/>
            <c:showCatName val="1"/>
          </c:dLbls>
          <c:cat>
            <c:strRef>
              <c:f>Sheet1!$C$54:$I$54</c:f>
              <c:strCache>
                <c:ptCount val="7"/>
                <c:pt idx="0">
                  <c:v>AT</c:v>
                </c:pt>
                <c:pt idx="1">
                  <c:v>TCS</c:v>
                </c:pt>
                <c:pt idx="2">
                  <c:v>ECG</c:v>
                </c:pt>
                <c:pt idx="3">
                  <c:v>BSC</c:v>
                </c:pt>
                <c:pt idx="4">
                  <c:v>ITSec</c:v>
                </c:pt>
                <c:pt idx="5">
                  <c:v>PM</c:v>
                </c:pt>
                <c:pt idx="6">
                  <c:v>OTC</c:v>
                </c:pt>
              </c:strCache>
            </c:strRef>
          </c:cat>
          <c:val>
            <c:numRef>
              <c:f>Sheet1!$C$57:$I$57</c:f>
              <c:numCache>
                <c:formatCode>General</c:formatCode>
                <c:ptCount val="7"/>
                <c:pt idx="0">
                  <c:v>2</c:v>
                </c:pt>
                <c:pt idx="1">
                  <c:v>7</c:v>
                </c:pt>
                <c:pt idx="2">
                  <c:v>20</c:v>
                </c:pt>
                <c:pt idx="5">
                  <c:v>1</c:v>
                </c:pt>
              </c:numCache>
            </c:numRef>
          </c:val>
        </c:ser>
        <c:dLbls>
          <c:showVal val="1"/>
          <c:showCatName val="1"/>
        </c:dLbls>
      </c:pie3DChart>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EB1847-53B1-4F25-9C73-ACFA5FF60FA7}" type="doc">
      <dgm:prSet loTypeId="urn:microsoft.com/office/officeart/2005/8/layout/chevron1" loCatId="process" qsTypeId="urn:microsoft.com/office/officeart/2005/8/quickstyle/3d1" qsCatId="3D" csTypeId="urn:microsoft.com/office/officeart/2005/8/colors/accent1_2" csCatId="accent1" phldr="1"/>
      <dgm:spPr/>
    </dgm:pt>
    <dgm:pt modelId="{4D13CA75-9CD6-4721-BE78-9598890C1BBA}">
      <dgm:prSet phldrT="[Text]" custT="1"/>
      <dgm:spPr>
        <a:solidFill>
          <a:schemeClr val="accent1">
            <a:lumMod val="20000"/>
            <a:lumOff val="80000"/>
          </a:schemeClr>
        </a:solidFill>
      </dgm:spPr>
      <dgm:t>
        <a:bodyPr/>
        <a:lstStyle/>
        <a:p>
          <a:r>
            <a:rPr lang="en-US" sz="1400" dirty="0" smtClean="0"/>
            <a:t>Initiate</a:t>
          </a:r>
          <a:endParaRPr lang="en-US" sz="1400" dirty="0"/>
        </a:p>
      </dgm:t>
    </dgm:pt>
    <dgm:pt modelId="{D6D52CE7-1D4B-4E6F-8AA7-63B6C7E080FE}" type="parTrans" cxnId="{EF40D376-5E18-4A08-AAB2-24BA51EA678C}">
      <dgm:prSet/>
      <dgm:spPr/>
      <dgm:t>
        <a:bodyPr/>
        <a:lstStyle/>
        <a:p>
          <a:endParaRPr lang="en-US" sz="1400"/>
        </a:p>
      </dgm:t>
    </dgm:pt>
    <dgm:pt modelId="{F3AA5118-FBDE-444C-85F9-FC2596326426}" type="sibTrans" cxnId="{EF40D376-5E18-4A08-AAB2-24BA51EA678C}">
      <dgm:prSet/>
      <dgm:spPr/>
      <dgm:t>
        <a:bodyPr/>
        <a:lstStyle/>
        <a:p>
          <a:endParaRPr lang="en-US" sz="1400"/>
        </a:p>
      </dgm:t>
    </dgm:pt>
    <dgm:pt modelId="{1EA28FAB-D537-4024-B2ED-F0AD18A87225}">
      <dgm:prSet phldrT="[Text]" custT="1"/>
      <dgm:spPr>
        <a:solidFill>
          <a:schemeClr val="accent1">
            <a:lumMod val="20000"/>
            <a:lumOff val="80000"/>
          </a:schemeClr>
        </a:solidFill>
      </dgm:spPr>
      <dgm:t>
        <a:bodyPr/>
        <a:lstStyle/>
        <a:p>
          <a:r>
            <a:rPr lang="en-US" sz="1400" dirty="0" smtClean="0"/>
            <a:t>Plan</a:t>
          </a:r>
          <a:endParaRPr lang="en-US" sz="1400" dirty="0"/>
        </a:p>
      </dgm:t>
    </dgm:pt>
    <dgm:pt modelId="{EDA7959C-52CB-42B0-8FF0-F2A158AC3964}" type="parTrans" cxnId="{C6439DEC-5B5F-454E-920B-B54AC469BAA3}">
      <dgm:prSet/>
      <dgm:spPr/>
      <dgm:t>
        <a:bodyPr/>
        <a:lstStyle/>
        <a:p>
          <a:endParaRPr lang="en-US" sz="1400"/>
        </a:p>
      </dgm:t>
    </dgm:pt>
    <dgm:pt modelId="{065CDBD3-038D-41DB-ACA9-3556A4D4B540}" type="sibTrans" cxnId="{C6439DEC-5B5F-454E-920B-B54AC469BAA3}">
      <dgm:prSet/>
      <dgm:spPr/>
      <dgm:t>
        <a:bodyPr/>
        <a:lstStyle/>
        <a:p>
          <a:endParaRPr lang="en-US" sz="1400"/>
        </a:p>
      </dgm:t>
    </dgm:pt>
    <dgm:pt modelId="{8AABADB7-7252-4A68-929C-EDF4F0C07348}">
      <dgm:prSet phldrT="[Text]" custT="1"/>
      <dgm:spPr>
        <a:solidFill>
          <a:schemeClr val="accent1">
            <a:lumMod val="20000"/>
            <a:lumOff val="80000"/>
          </a:schemeClr>
        </a:solidFill>
      </dgm:spPr>
      <dgm:t>
        <a:bodyPr/>
        <a:lstStyle/>
        <a:p>
          <a:r>
            <a:rPr lang="en-US" sz="1400" dirty="0" smtClean="0"/>
            <a:t>Execute</a:t>
          </a:r>
          <a:endParaRPr lang="en-US" sz="1400" dirty="0"/>
        </a:p>
      </dgm:t>
    </dgm:pt>
    <dgm:pt modelId="{8B45D5B1-C2B4-4CBF-A560-CE52BEB54F93}" type="parTrans" cxnId="{DD49CD38-AA5A-4EB9-907D-BF0620A686CC}">
      <dgm:prSet/>
      <dgm:spPr/>
      <dgm:t>
        <a:bodyPr/>
        <a:lstStyle/>
        <a:p>
          <a:endParaRPr lang="en-US" sz="1400"/>
        </a:p>
      </dgm:t>
    </dgm:pt>
    <dgm:pt modelId="{3A1AAF64-5233-4B1B-AEB4-25F43C2E3022}" type="sibTrans" cxnId="{DD49CD38-AA5A-4EB9-907D-BF0620A686CC}">
      <dgm:prSet/>
      <dgm:spPr/>
      <dgm:t>
        <a:bodyPr/>
        <a:lstStyle/>
        <a:p>
          <a:endParaRPr lang="en-US" sz="1400"/>
        </a:p>
      </dgm:t>
    </dgm:pt>
    <dgm:pt modelId="{1164513C-A97B-4CE9-AED4-26FA23DDC073}">
      <dgm:prSet phldrT="[Text]" custT="1"/>
      <dgm:spPr>
        <a:solidFill>
          <a:schemeClr val="accent1">
            <a:lumMod val="20000"/>
            <a:lumOff val="80000"/>
          </a:schemeClr>
        </a:solidFill>
      </dgm:spPr>
      <dgm:t>
        <a:bodyPr/>
        <a:lstStyle/>
        <a:p>
          <a:r>
            <a:rPr lang="en-US" sz="1400" dirty="0" smtClean="0"/>
            <a:t>Monitor &amp; Control</a:t>
          </a:r>
          <a:endParaRPr lang="en-US" sz="1400" dirty="0"/>
        </a:p>
      </dgm:t>
    </dgm:pt>
    <dgm:pt modelId="{2502B9B5-BA92-42EF-B7D4-8377ED0D4E4E}" type="parTrans" cxnId="{A2110E64-8976-4125-AF4E-C0B3C009D9C8}">
      <dgm:prSet/>
      <dgm:spPr/>
      <dgm:t>
        <a:bodyPr/>
        <a:lstStyle/>
        <a:p>
          <a:endParaRPr lang="en-US" sz="1400"/>
        </a:p>
      </dgm:t>
    </dgm:pt>
    <dgm:pt modelId="{849AD539-AC8E-44FA-89DC-3AB091CFC4AA}" type="sibTrans" cxnId="{A2110E64-8976-4125-AF4E-C0B3C009D9C8}">
      <dgm:prSet/>
      <dgm:spPr/>
      <dgm:t>
        <a:bodyPr/>
        <a:lstStyle/>
        <a:p>
          <a:endParaRPr lang="en-US" sz="1400"/>
        </a:p>
      </dgm:t>
    </dgm:pt>
    <dgm:pt modelId="{0FCE22D3-BE4F-405E-AEAD-F8CF76F08C2A}">
      <dgm:prSet phldrT="[Text]" custT="1"/>
      <dgm:spPr>
        <a:solidFill>
          <a:schemeClr val="accent1">
            <a:lumMod val="20000"/>
            <a:lumOff val="80000"/>
          </a:schemeClr>
        </a:solidFill>
      </dgm:spPr>
      <dgm:t>
        <a:bodyPr/>
        <a:lstStyle/>
        <a:p>
          <a:r>
            <a:rPr lang="en-US" sz="1300" dirty="0" smtClean="0"/>
            <a:t>Close</a:t>
          </a:r>
          <a:endParaRPr lang="en-US" sz="1300" dirty="0"/>
        </a:p>
      </dgm:t>
    </dgm:pt>
    <dgm:pt modelId="{B08E1630-DD95-4B48-A865-FAC3AE1316CC}" type="parTrans" cxnId="{33D906BA-42E8-4BD9-9BA0-801472E85328}">
      <dgm:prSet/>
      <dgm:spPr/>
      <dgm:t>
        <a:bodyPr/>
        <a:lstStyle/>
        <a:p>
          <a:endParaRPr lang="en-US" sz="1400"/>
        </a:p>
      </dgm:t>
    </dgm:pt>
    <dgm:pt modelId="{FE21B864-CF1D-460D-BE65-87DC403D15F5}" type="sibTrans" cxnId="{33D906BA-42E8-4BD9-9BA0-801472E85328}">
      <dgm:prSet/>
      <dgm:spPr/>
      <dgm:t>
        <a:bodyPr/>
        <a:lstStyle/>
        <a:p>
          <a:endParaRPr lang="en-US" sz="1400"/>
        </a:p>
      </dgm:t>
    </dgm:pt>
    <dgm:pt modelId="{A17E1590-5366-4CA8-AC47-ED3B9921C35C}" type="pres">
      <dgm:prSet presAssocID="{CBEB1847-53B1-4F25-9C73-ACFA5FF60FA7}" presName="Name0" presStyleCnt="0">
        <dgm:presLayoutVars>
          <dgm:dir/>
          <dgm:animLvl val="lvl"/>
          <dgm:resizeHandles val="exact"/>
        </dgm:presLayoutVars>
      </dgm:prSet>
      <dgm:spPr/>
    </dgm:pt>
    <dgm:pt modelId="{47DD00DA-B3A2-434C-9CAD-AF70F438ADC9}" type="pres">
      <dgm:prSet presAssocID="{4D13CA75-9CD6-4721-BE78-9598890C1BBA}" presName="parTxOnly" presStyleLbl="node1" presStyleIdx="0" presStyleCnt="5" custScaleX="16264" custLinFactX="-12938" custLinFactNeighborX="-100000">
        <dgm:presLayoutVars>
          <dgm:chMax val="0"/>
          <dgm:chPref val="0"/>
          <dgm:bulletEnabled val="1"/>
        </dgm:presLayoutVars>
      </dgm:prSet>
      <dgm:spPr/>
      <dgm:t>
        <a:bodyPr/>
        <a:lstStyle/>
        <a:p>
          <a:endParaRPr lang="en-US"/>
        </a:p>
      </dgm:t>
    </dgm:pt>
    <dgm:pt modelId="{59C4C9CB-8AD9-4D3D-ACBF-E5B37A2128EF}" type="pres">
      <dgm:prSet presAssocID="{F3AA5118-FBDE-444C-85F9-FC2596326426}" presName="parTxOnlySpace" presStyleCnt="0"/>
      <dgm:spPr/>
    </dgm:pt>
    <dgm:pt modelId="{9BBBDA6E-2870-4E9E-8B70-410102BE4D86}" type="pres">
      <dgm:prSet presAssocID="{1EA28FAB-D537-4024-B2ED-F0AD18A87225}" presName="parTxOnly" presStyleLbl="node1" presStyleIdx="1" presStyleCnt="5" custScaleX="20986" custLinFactX="-2562" custLinFactNeighborX="-100000">
        <dgm:presLayoutVars>
          <dgm:chMax val="0"/>
          <dgm:chPref val="0"/>
          <dgm:bulletEnabled val="1"/>
        </dgm:presLayoutVars>
      </dgm:prSet>
      <dgm:spPr/>
      <dgm:t>
        <a:bodyPr/>
        <a:lstStyle/>
        <a:p>
          <a:endParaRPr lang="en-US"/>
        </a:p>
      </dgm:t>
    </dgm:pt>
    <dgm:pt modelId="{34E71094-A4F7-43CF-BD5D-AFB18B9FDE29}" type="pres">
      <dgm:prSet presAssocID="{065CDBD3-038D-41DB-ACA9-3556A4D4B540}" presName="parTxOnlySpace" presStyleCnt="0"/>
      <dgm:spPr/>
    </dgm:pt>
    <dgm:pt modelId="{10516F15-E9D2-4219-97CE-4DC124E3E3B5}" type="pres">
      <dgm:prSet presAssocID="{8AABADB7-7252-4A68-929C-EDF4F0C07348}" presName="parTxOnly" presStyleLbl="node1" presStyleIdx="2" presStyleCnt="5" custScaleX="21796" custLinFactNeighborX="265">
        <dgm:presLayoutVars>
          <dgm:chMax val="0"/>
          <dgm:chPref val="0"/>
          <dgm:bulletEnabled val="1"/>
        </dgm:presLayoutVars>
      </dgm:prSet>
      <dgm:spPr/>
      <dgm:t>
        <a:bodyPr/>
        <a:lstStyle/>
        <a:p>
          <a:endParaRPr lang="en-US"/>
        </a:p>
      </dgm:t>
    </dgm:pt>
    <dgm:pt modelId="{B3BED8BE-A991-417A-BA70-9AA14C815D83}" type="pres">
      <dgm:prSet presAssocID="{3A1AAF64-5233-4B1B-AEB4-25F43C2E3022}" presName="parTxOnlySpace" presStyleCnt="0"/>
      <dgm:spPr/>
    </dgm:pt>
    <dgm:pt modelId="{EA7C9F5A-83C5-489F-B1D5-64C7463102BC}" type="pres">
      <dgm:prSet presAssocID="{1164513C-A97B-4CE9-AED4-26FA23DDC073}" presName="parTxOnly" presStyleLbl="node1" presStyleIdx="3" presStyleCnt="5" custScaleX="19252" custLinFactX="1480" custLinFactNeighborX="100000">
        <dgm:presLayoutVars>
          <dgm:chMax val="0"/>
          <dgm:chPref val="0"/>
          <dgm:bulletEnabled val="1"/>
        </dgm:presLayoutVars>
      </dgm:prSet>
      <dgm:spPr/>
      <dgm:t>
        <a:bodyPr/>
        <a:lstStyle/>
        <a:p>
          <a:endParaRPr lang="en-US"/>
        </a:p>
      </dgm:t>
    </dgm:pt>
    <dgm:pt modelId="{C252BDB7-9E68-4B51-9463-4759D39D0538}" type="pres">
      <dgm:prSet presAssocID="{849AD539-AC8E-44FA-89DC-3AB091CFC4AA}" presName="parTxOnlySpace" presStyleCnt="0"/>
      <dgm:spPr/>
    </dgm:pt>
    <dgm:pt modelId="{A7E1EE51-E9A3-48D4-86F0-76033AFDF121}" type="pres">
      <dgm:prSet presAssocID="{0FCE22D3-BE4F-405E-AEAD-F8CF76F08C2A}" presName="parTxOnly" presStyleLbl="node1" presStyleIdx="4" presStyleCnt="5" custScaleX="13415" custLinFactX="12938" custLinFactNeighborX="100000">
        <dgm:presLayoutVars>
          <dgm:chMax val="0"/>
          <dgm:chPref val="0"/>
          <dgm:bulletEnabled val="1"/>
        </dgm:presLayoutVars>
      </dgm:prSet>
      <dgm:spPr/>
      <dgm:t>
        <a:bodyPr/>
        <a:lstStyle/>
        <a:p>
          <a:endParaRPr lang="en-US"/>
        </a:p>
      </dgm:t>
    </dgm:pt>
  </dgm:ptLst>
  <dgm:cxnLst>
    <dgm:cxn modelId="{A2110E64-8976-4125-AF4E-C0B3C009D9C8}" srcId="{CBEB1847-53B1-4F25-9C73-ACFA5FF60FA7}" destId="{1164513C-A97B-4CE9-AED4-26FA23DDC073}" srcOrd="3" destOrd="0" parTransId="{2502B9B5-BA92-42EF-B7D4-8377ED0D4E4E}" sibTransId="{849AD539-AC8E-44FA-89DC-3AB091CFC4AA}"/>
    <dgm:cxn modelId="{3EB9978E-442B-44B3-985B-284E990871EE}" type="presOf" srcId="{8AABADB7-7252-4A68-929C-EDF4F0C07348}" destId="{10516F15-E9D2-4219-97CE-4DC124E3E3B5}" srcOrd="0" destOrd="0" presId="urn:microsoft.com/office/officeart/2005/8/layout/chevron1"/>
    <dgm:cxn modelId="{16C1B0B2-50B0-47B6-865C-D15E7017FC04}" type="presOf" srcId="{1164513C-A97B-4CE9-AED4-26FA23DDC073}" destId="{EA7C9F5A-83C5-489F-B1D5-64C7463102BC}" srcOrd="0" destOrd="0" presId="urn:microsoft.com/office/officeart/2005/8/layout/chevron1"/>
    <dgm:cxn modelId="{C9DC0E05-88C7-4F20-91E9-8B66F19EACDB}" type="presOf" srcId="{0FCE22D3-BE4F-405E-AEAD-F8CF76F08C2A}" destId="{A7E1EE51-E9A3-48D4-86F0-76033AFDF121}" srcOrd="0" destOrd="0" presId="urn:microsoft.com/office/officeart/2005/8/layout/chevron1"/>
    <dgm:cxn modelId="{DD49CD38-AA5A-4EB9-907D-BF0620A686CC}" srcId="{CBEB1847-53B1-4F25-9C73-ACFA5FF60FA7}" destId="{8AABADB7-7252-4A68-929C-EDF4F0C07348}" srcOrd="2" destOrd="0" parTransId="{8B45D5B1-C2B4-4CBF-A560-CE52BEB54F93}" sibTransId="{3A1AAF64-5233-4B1B-AEB4-25F43C2E3022}"/>
    <dgm:cxn modelId="{A317E55C-FC3C-4A0D-A40D-B44ECD9D8A2C}" type="presOf" srcId="{CBEB1847-53B1-4F25-9C73-ACFA5FF60FA7}" destId="{A17E1590-5366-4CA8-AC47-ED3B9921C35C}" srcOrd="0" destOrd="0" presId="urn:microsoft.com/office/officeart/2005/8/layout/chevron1"/>
    <dgm:cxn modelId="{EF40D376-5E18-4A08-AAB2-24BA51EA678C}" srcId="{CBEB1847-53B1-4F25-9C73-ACFA5FF60FA7}" destId="{4D13CA75-9CD6-4721-BE78-9598890C1BBA}" srcOrd="0" destOrd="0" parTransId="{D6D52CE7-1D4B-4E6F-8AA7-63B6C7E080FE}" sibTransId="{F3AA5118-FBDE-444C-85F9-FC2596326426}"/>
    <dgm:cxn modelId="{C6439DEC-5B5F-454E-920B-B54AC469BAA3}" srcId="{CBEB1847-53B1-4F25-9C73-ACFA5FF60FA7}" destId="{1EA28FAB-D537-4024-B2ED-F0AD18A87225}" srcOrd="1" destOrd="0" parTransId="{EDA7959C-52CB-42B0-8FF0-F2A158AC3964}" sibTransId="{065CDBD3-038D-41DB-ACA9-3556A4D4B540}"/>
    <dgm:cxn modelId="{DFC40BC4-3096-40E2-8B24-00BD25C41410}" type="presOf" srcId="{1EA28FAB-D537-4024-B2ED-F0AD18A87225}" destId="{9BBBDA6E-2870-4E9E-8B70-410102BE4D86}" srcOrd="0" destOrd="0" presId="urn:microsoft.com/office/officeart/2005/8/layout/chevron1"/>
    <dgm:cxn modelId="{C5FC6FA6-A9AB-4CD3-BC55-B6FA22598770}" type="presOf" srcId="{4D13CA75-9CD6-4721-BE78-9598890C1BBA}" destId="{47DD00DA-B3A2-434C-9CAD-AF70F438ADC9}" srcOrd="0" destOrd="0" presId="urn:microsoft.com/office/officeart/2005/8/layout/chevron1"/>
    <dgm:cxn modelId="{33D906BA-42E8-4BD9-9BA0-801472E85328}" srcId="{CBEB1847-53B1-4F25-9C73-ACFA5FF60FA7}" destId="{0FCE22D3-BE4F-405E-AEAD-F8CF76F08C2A}" srcOrd="4" destOrd="0" parTransId="{B08E1630-DD95-4B48-A865-FAC3AE1316CC}" sibTransId="{FE21B864-CF1D-460D-BE65-87DC403D15F5}"/>
    <dgm:cxn modelId="{5B68C276-D0E9-4073-B67F-C1A76F64FEAD}" type="presParOf" srcId="{A17E1590-5366-4CA8-AC47-ED3B9921C35C}" destId="{47DD00DA-B3A2-434C-9CAD-AF70F438ADC9}" srcOrd="0" destOrd="0" presId="urn:microsoft.com/office/officeart/2005/8/layout/chevron1"/>
    <dgm:cxn modelId="{35970B52-1DCF-4F71-A9AB-28DB543BDDC1}" type="presParOf" srcId="{A17E1590-5366-4CA8-AC47-ED3B9921C35C}" destId="{59C4C9CB-8AD9-4D3D-ACBF-E5B37A2128EF}" srcOrd="1" destOrd="0" presId="urn:microsoft.com/office/officeart/2005/8/layout/chevron1"/>
    <dgm:cxn modelId="{6C0B3D5C-DAC8-4D92-8C10-C5B07662DA13}" type="presParOf" srcId="{A17E1590-5366-4CA8-AC47-ED3B9921C35C}" destId="{9BBBDA6E-2870-4E9E-8B70-410102BE4D86}" srcOrd="2" destOrd="0" presId="urn:microsoft.com/office/officeart/2005/8/layout/chevron1"/>
    <dgm:cxn modelId="{FA92A53A-CB0B-412E-A470-200FE06FD6AE}" type="presParOf" srcId="{A17E1590-5366-4CA8-AC47-ED3B9921C35C}" destId="{34E71094-A4F7-43CF-BD5D-AFB18B9FDE29}" srcOrd="3" destOrd="0" presId="urn:microsoft.com/office/officeart/2005/8/layout/chevron1"/>
    <dgm:cxn modelId="{04490F28-48BF-4787-A5BD-0A8C3F4DE44B}" type="presParOf" srcId="{A17E1590-5366-4CA8-AC47-ED3B9921C35C}" destId="{10516F15-E9D2-4219-97CE-4DC124E3E3B5}" srcOrd="4" destOrd="0" presId="urn:microsoft.com/office/officeart/2005/8/layout/chevron1"/>
    <dgm:cxn modelId="{FAC1F1BE-18E5-474F-90CA-BD13064B412A}" type="presParOf" srcId="{A17E1590-5366-4CA8-AC47-ED3B9921C35C}" destId="{B3BED8BE-A991-417A-BA70-9AA14C815D83}" srcOrd="5" destOrd="0" presId="urn:microsoft.com/office/officeart/2005/8/layout/chevron1"/>
    <dgm:cxn modelId="{0092C878-EB2C-4959-A78A-D6D1DA04E33F}" type="presParOf" srcId="{A17E1590-5366-4CA8-AC47-ED3B9921C35C}" destId="{EA7C9F5A-83C5-489F-B1D5-64C7463102BC}" srcOrd="6" destOrd="0" presId="urn:microsoft.com/office/officeart/2005/8/layout/chevron1"/>
    <dgm:cxn modelId="{A106343F-8BE6-4906-A4CC-6F74BD9C3D4F}" type="presParOf" srcId="{A17E1590-5366-4CA8-AC47-ED3B9921C35C}" destId="{C252BDB7-9E68-4B51-9463-4759D39D0538}" srcOrd="7" destOrd="0" presId="urn:microsoft.com/office/officeart/2005/8/layout/chevron1"/>
    <dgm:cxn modelId="{8C667D67-8572-4994-B89A-E855A107BE1C}" type="presParOf" srcId="{A17E1590-5366-4CA8-AC47-ED3B9921C35C}" destId="{A7E1EE51-E9A3-48D4-86F0-76033AFDF121}" srcOrd="8"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EB1847-53B1-4F25-9C73-ACFA5FF60FA7}" type="doc">
      <dgm:prSet loTypeId="urn:microsoft.com/office/officeart/2005/8/layout/chevron1" loCatId="process" qsTypeId="urn:microsoft.com/office/officeart/2005/8/quickstyle/3d1" qsCatId="3D" csTypeId="urn:microsoft.com/office/officeart/2005/8/colors/accent1_2" csCatId="accent1" phldr="1"/>
      <dgm:spPr/>
    </dgm:pt>
    <dgm:pt modelId="{4D13CA75-9CD6-4721-BE78-9598890C1BBA}">
      <dgm:prSet phldrT="[Text]" custT="1"/>
      <dgm:spPr/>
      <dgm:t>
        <a:bodyPr/>
        <a:lstStyle/>
        <a:p>
          <a:r>
            <a:rPr lang="en-US" sz="1400" dirty="0" smtClean="0"/>
            <a:t>Inception</a:t>
          </a:r>
          <a:endParaRPr lang="en-US" sz="1400" dirty="0"/>
        </a:p>
      </dgm:t>
    </dgm:pt>
    <dgm:pt modelId="{D6D52CE7-1D4B-4E6F-8AA7-63B6C7E080FE}" type="parTrans" cxnId="{EF40D376-5E18-4A08-AAB2-24BA51EA678C}">
      <dgm:prSet/>
      <dgm:spPr/>
      <dgm:t>
        <a:bodyPr/>
        <a:lstStyle/>
        <a:p>
          <a:endParaRPr lang="en-US" sz="1400"/>
        </a:p>
      </dgm:t>
    </dgm:pt>
    <dgm:pt modelId="{F3AA5118-FBDE-444C-85F9-FC2596326426}" type="sibTrans" cxnId="{EF40D376-5E18-4A08-AAB2-24BA51EA678C}">
      <dgm:prSet/>
      <dgm:spPr/>
      <dgm:t>
        <a:bodyPr/>
        <a:lstStyle/>
        <a:p>
          <a:endParaRPr lang="en-US" sz="1400"/>
        </a:p>
      </dgm:t>
    </dgm:pt>
    <dgm:pt modelId="{1EA28FAB-D537-4024-B2ED-F0AD18A87225}">
      <dgm:prSet phldrT="[Text]" custT="1"/>
      <dgm:spPr/>
      <dgm:t>
        <a:bodyPr/>
        <a:lstStyle/>
        <a:p>
          <a:r>
            <a:rPr lang="en-US" sz="1400" dirty="0" smtClean="0"/>
            <a:t>Elaboration    </a:t>
          </a:r>
          <a:endParaRPr lang="en-US" sz="1400" dirty="0"/>
        </a:p>
      </dgm:t>
    </dgm:pt>
    <dgm:pt modelId="{EDA7959C-52CB-42B0-8FF0-F2A158AC3964}" type="parTrans" cxnId="{C6439DEC-5B5F-454E-920B-B54AC469BAA3}">
      <dgm:prSet/>
      <dgm:spPr/>
      <dgm:t>
        <a:bodyPr/>
        <a:lstStyle/>
        <a:p>
          <a:endParaRPr lang="en-US" sz="1400"/>
        </a:p>
      </dgm:t>
    </dgm:pt>
    <dgm:pt modelId="{065CDBD3-038D-41DB-ACA9-3556A4D4B540}" type="sibTrans" cxnId="{C6439DEC-5B5F-454E-920B-B54AC469BAA3}">
      <dgm:prSet/>
      <dgm:spPr/>
      <dgm:t>
        <a:bodyPr/>
        <a:lstStyle/>
        <a:p>
          <a:endParaRPr lang="en-US" sz="1400"/>
        </a:p>
      </dgm:t>
    </dgm:pt>
    <dgm:pt modelId="{8AABADB7-7252-4A68-929C-EDF4F0C07348}">
      <dgm:prSet phldrT="[Text]" custT="1"/>
      <dgm:spPr/>
      <dgm:t>
        <a:bodyPr/>
        <a:lstStyle/>
        <a:p>
          <a:r>
            <a:rPr lang="en-US" sz="1400" dirty="0" smtClean="0"/>
            <a:t>Construction</a:t>
          </a:r>
          <a:endParaRPr lang="en-US" sz="1400" dirty="0"/>
        </a:p>
      </dgm:t>
    </dgm:pt>
    <dgm:pt modelId="{8B45D5B1-C2B4-4CBF-A560-CE52BEB54F93}" type="parTrans" cxnId="{DD49CD38-AA5A-4EB9-907D-BF0620A686CC}">
      <dgm:prSet/>
      <dgm:spPr/>
      <dgm:t>
        <a:bodyPr/>
        <a:lstStyle/>
        <a:p>
          <a:endParaRPr lang="en-US" sz="1400"/>
        </a:p>
      </dgm:t>
    </dgm:pt>
    <dgm:pt modelId="{3A1AAF64-5233-4B1B-AEB4-25F43C2E3022}" type="sibTrans" cxnId="{DD49CD38-AA5A-4EB9-907D-BF0620A686CC}">
      <dgm:prSet/>
      <dgm:spPr/>
      <dgm:t>
        <a:bodyPr/>
        <a:lstStyle/>
        <a:p>
          <a:endParaRPr lang="en-US" sz="1400"/>
        </a:p>
      </dgm:t>
    </dgm:pt>
    <dgm:pt modelId="{1164513C-A97B-4CE9-AED4-26FA23DDC073}">
      <dgm:prSet phldrT="[Text]" custT="1"/>
      <dgm:spPr/>
      <dgm:t>
        <a:bodyPr/>
        <a:lstStyle/>
        <a:p>
          <a:r>
            <a:rPr lang="en-US" sz="1400" dirty="0" smtClean="0"/>
            <a:t>Transition</a:t>
          </a:r>
          <a:endParaRPr lang="en-US" sz="1400" dirty="0"/>
        </a:p>
      </dgm:t>
    </dgm:pt>
    <dgm:pt modelId="{2502B9B5-BA92-42EF-B7D4-8377ED0D4E4E}" type="parTrans" cxnId="{A2110E64-8976-4125-AF4E-C0B3C009D9C8}">
      <dgm:prSet/>
      <dgm:spPr/>
      <dgm:t>
        <a:bodyPr/>
        <a:lstStyle/>
        <a:p>
          <a:endParaRPr lang="en-US" sz="1400"/>
        </a:p>
      </dgm:t>
    </dgm:pt>
    <dgm:pt modelId="{849AD539-AC8E-44FA-89DC-3AB091CFC4AA}" type="sibTrans" cxnId="{A2110E64-8976-4125-AF4E-C0B3C009D9C8}">
      <dgm:prSet/>
      <dgm:spPr/>
      <dgm:t>
        <a:bodyPr/>
        <a:lstStyle/>
        <a:p>
          <a:endParaRPr lang="en-US" sz="1400"/>
        </a:p>
      </dgm:t>
    </dgm:pt>
    <dgm:pt modelId="{A17E1590-5366-4CA8-AC47-ED3B9921C35C}" type="pres">
      <dgm:prSet presAssocID="{CBEB1847-53B1-4F25-9C73-ACFA5FF60FA7}" presName="Name0" presStyleCnt="0">
        <dgm:presLayoutVars>
          <dgm:dir/>
          <dgm:animLvl val="lvl"/>
          <dgm:resizeHandles val="exact"/>
        </dgm:presLayoutVars>
      </dgm:prSet>
      <dgm:spPr/>
    </dgm:pt>
    <dgm:pt modelId="{47DD00DA-B3A2-434C-9CAD-AF70F438ADC9}" type="pres">
      <dgm:prSet presAssocID="{4D13CA75-9CD6-4721-BE78-9598890C1BBA}" presName="parTxOnly" presStyleLbl="node1" presStyleIdx="0" presStyleCnt="4" custScaleX="14986" custLinFactNeighborX="-85337">
        <dgm:presLayoutVars>
          <dgm:chMax val="0"/>
          <dgm:chPref val="0"/>
          <dgm:bulletEnabled val="1"/>
        </dgm:presLayoutVars>
      </dgm:prSet>
      <dgm:spPr/>
      <dgm:t>
        <a:bodyPr/>
        <a:lstStyle/>
        <a:p>
          <a:endParaRPr lang="en-US"/>
        </a:p>
      </dgm:t>
    </dgm:pt>
    <dgm:pt modelId="{59C4C9CB-8AD9-4D3D-ACBF-E5B37A2128EF}" type="pres">
      <dgm:prSet presAssocID="{F3AA5118-FBDE-444C-85F9-FC2596326426}" presName="parTxOnlySpace" presStyleCnt="0"/>
      <dgm:spPr/>
    </dgm:pt>
    <dgm:pt modelId="{9BBBDA6E-2870-4E9E-8B70-410102BE4D86}" type="pres">
      <dgm:prSet presAssocID="{1EA28FAB-D537-4024-B2ED-F0AD18A87225}" presName="parTxOnly" presStyleLbl="node1" presStyleIdx="1" presStyleCnt="4" custScaleX="19753" custLinFactNeighborX="4816">
        <dgm:presLayoutVars>
          <dgm:chMax val="0"/>
          <dgm:chPref val="0"/>
          <dgm:bulletEnabled val="1"/>
        </dgm:presLayoutVars>
      </dgm:prSet>
      <dgm:spPr/>
      <dgm:t>
        <a:bodyPr/>
        <a:lstStyle/>
        <a:p>
          <a:endParaRPr lang="en-US"/>
        </a:p>
      </dgm:t>
    </dgm:pt>
    <dgm:pt modelId="{34E71094-A4F7-43CF-BD5D-AFB18B9FDE29}" type="pres">
      <dgm:prSet presAssocID="{065CDBD3-038D-41DB-ACA9-3556A4D4B540}" presName="parTxOnlySpace" presStyleCnt="0"/>
      <dgm:spPr/>
    </dgm:pt>
    <dgm:pt modelId="{10516F15-E9D2-4219-97CE-4DC124E3E3B5}" type="pres">
      <dgm:prSet presAssocID="{8AABADB7-7252-4A68-929C-EDF4F0C07348}" presName="parTxOnly" presStyleLbl="node1" presStyleIdx="2" presStyleCnt="4" custScaleX="24939" custLinFactNeighborX="96733">
        <dgm:presLayoutVars>
          <dgm:chMax val="0"/>
          <dgm:chPref val="0"/>
          <dgm:bulletEnabled val="1"/>
        </dgm:presLayoutVars>
      </dgm:prSet>
      <dgm:spPr/>
      <dgm:t>
        <a:bodyPr/>
        <a:lstStyle/>
        <a:p>
          <a:endParaRPr lang="en-US"/>
        </a:p>
      </dgm:t>
    </dgm:pt>
    <dgm:pt modelId="{B3BED8BE-A991-417A-BA70-9AA14C815D83}" type="pres">
      <dgm:prSet presAssocID="{3A1AAF64-5233-4B1B-AEB4-25F43C2E3022}" presName="parTxOnlySpace" presStyleCnt="0"/>
      <dgm:spPr/>
    </dgm:pt>
    <dgm:pt modelId="{EA7C9F5A-83C5-489F-B1D5-64C7463102BC}" type="pres">
      <dgm:prSet presAssocID="{1164513C-A97B-4CE9-AED4-26FA23DDC073}" presName="parTxOnly" presStyleLbl="node1" presStyleIdx="3" presStyleCnt="4" custScaleX="31488" custLinFactX="8572" custLinFactNeighborX="100000">
        <dgm:presLayoutVars>
          <dgm:chMax val="0"/>
          <dgm:chPref val="0"/>
          <dgm:bulletEnabled val="1"/>
        </dgm:presLayoutVars>
      </dgm:prSet>
      <dgm:spPr/>
      <dgm:t>
        <a:bodyPr/>
        <a:lstStyle/>
        <a:p>
          <a:endParaRPr lang="en-US"/>
        </a:p>
      </dgm:t>
    </dgm:pt>
  </dgm:ptLst>
  <dgm:cxnLst>
    <dgm:cxn modelId="{A2110E64-8976-4125-AF4E-C0B3C009D9C8}" srcId="{CBEB1847-53B1-4F25-9C73-ACFA5FF60FA7}" destId="{1164513C-A97B-4CE9-AED4-26FA23DDC073}" srcOrd="3" destOrd="0" parTransId="{2502B9B5-BA92-42EF-B7D4-8377ED0D4E4E}" sibTransId="{849AD539-AC8E-44FA-89DC-3AB091CFC4AA}"/>
    <dgm:cxn modelId="{E0587468-0C5B-47E4-8941-1F2F37C2EEF1}" type="presOf" srcId="{8AABADB7-7252-4A68-929C-EDF4F0C07348}" destId="{10516F15-E9D2-4219-97CE-4DC124E3E3B5}" srcOrd="0" destOrd="0" presId="urn:microsoft.com/office/officeart/2005/8/layout/chevron1"/>
    <dgm:cxn modelId="{F1CC3310-558A-4AD0-BD0D-0ECAB761ACE9}" type="presOf" srcId="{1EA28FAB-D537-4024-B2ED-F0AD18A87225}" destId="{9BBBDA6E-2870-4E9E-8B70-410102BE4D86}" srcOrd="0" destOrd="0" presId="urn:microsoft.com/office/officeart/2005/8/layout/chevron1"/>
    <dgm:cxn modelId="{75899C40-8669-4157-BA3A-C45F0CE8E3DD}" type="presOf" srcId="{CBEB1847-53B1-4F25-9C73-ACFA5FF60FA7}" destId="{A17E1590-5366-4CA8-AC47-ED3B9921C35C}" srcOrd="0" destOrd="0" presId="urn:microsoft.com/office/officeart/2005/8/layout/chevron1"/>
    <dgm:cxn modelId="{DD49CD38-AA5A-4EB9-907D-BF0620A686CC}" srcId="{CBEB1847-53B1-4F25-9C73-ACFA5FF60FA7}" destId="{8AABADB7-7252-4A68-929C-EDF4F0C07348}" srcOrd="2" destOrd="0" parTransId="{8B45D5B1-C2B4-4CBF-A560-CE52BEB54F93}" sibTransId="{3A1AAF64-5233-4B1B-AEB4-25F43C2E3022}"/>
    <dgm:cxn modelId="{EF40D376-5E18-4A08-AAB2-24BA51EA678C}" srcId="{CBEB1847-53B1-4F25-9C73-ACFA5FF60FA7}" destId="{4D13CA75-9CD6-4721-BE78-9598890C1BBA}" srcOrd="0" destOrd="0" parTransId="{D6D52CE7-1D4B-4E6F-8AA7-63B6C7E080FE}" sibTransId="{F3AA5118-FBDE-444C-85F9-FC2596326426}"/>
    <dgm:cxn modelId="{C4B2F6AD-0093-4477-940C-B2240003AEA7}" type="presOf" srcId="{1164513C-A97B-4CE9-AED4-26FA23DDC073}" destId="{EA7C9F5A-83C5-489F-B1D5-64C7463102BC}" srcOrd="0" destOrd="0" presId="urn:microsoft.com/office/officeart/2005/8/layout/chevron1"/>
    <dgm:cxn modelId="{DF9445B1-A744-4EBC-B774-69515AF8CAC6}" type="presOf" srcId="{4D13CA75-9CD6-4721-BE78-9598890C1BBA}" destId="{47DD00DA-B3A2-434C-9CAD-AF70F438ADC9}" srcOrd="0" destOrd="0" presId="urn:microsoft.com/office/officeart/2005/8/layout/chevron1"/>
    <dgm:cxn modelId="{C6439DEC-5B5F-454E-920B-B54AC469BAA3}" srcId="{CBEB1847-53B1-4F25-9C73-ACFA5FF60FA7}" destId="{1EA28FAB-D537-4024-B2ED-F0AD18A87225}" srcOrd="1" destOrd="0" parTransId="{EDA7959C-52CB-42B0-8FF0-F2A158AC3964}" sibTransId="{065CDBD3-038D-41DB-ACA9-3556A4D4B540}"/>
    <dgm:cxn modelId="{B363B773-D776-4491-A8F7-01CE8642908A}" type="presParOf" srcId="{A17E1590-5366-4CA8-AC47-ED3B9921C35C}" destId="{47DD00DA-B3A2-434C-9CAD-AF70F438ADC9}" srcOrd="0" destOrd="0" presId="urn:microsoft.com/office/officeart/2005/8/layout/chevron1"/>
    <dgm:cxn modelId="{4116A728-6667-4B76-8996-FFD5B7A7EAFF}" type="presParOf" srcId="{A17E1590-5366-4CA8-AC47-ED3B9921C35C}" destId="{59C4C9CB-8AD9-4D3D-ACBF-E5B37A2128EF}" srcOrd="1" destOrd="0" presId="urn:microsoft.com/office/officeart/2005/8/layout/chevron1"/>
    <dgm:cxn modelId="{53BF31D6-13D4-4B18-A8BD-4DF0BB5F3B4D}" type="presParOf" srcId="{A17E1590-5366-4CA8-AC47-ED3B9921C35C}" destId="{9BBBDA6E-2870-4E9E-8B70-410102BE4D86}" srcOrd="2" destOrd="0" presId="urn:microsoft.com/office/officeart/2005/8/layout/chevron1"/>
    <dgm:cxn modelId="{E8A5074D-B349-4174-8C04-CB377CB58BF5}" type="presParOf" srcId="{A17E1590-5366-4CA8-AC47-ED3B9921C35C}" destId="{34E71094-A4F7-43CF-BD5D-AFB18B9FDE29}" srcOrd="3" destOrd="0" presId="urn:microsoft.com/office/officeart/2005/8/layout/chevron1"/>
    <dgm:cxn modelId="{F34E35CE-C5E8-402D-9519-D77E7080B98D}" type="presParOf" srcId="{A17E1590-5366-4CA8-AC47-ED3B9921C35C}" destId="{10516F15-E9D2-4219-97CE-4DC124E3E3B5}" srcOrd="4" destOrd="0" presId="urn:microsoft.com/office/officeart/2005/8/layout/chevron1"/>
    <dgm:cxn modelId="{BA81A8B6-9B61-459E-9272-038DEE944EA4}" type="presParOf" srcId="{A17E1590-5366-4CA8-AC47-ED3B9921C35C}" destId="{B3BED8BE-A991-417A-BA70-9AA14C815D83}" srcOrd="5" destOrd="0" presId="urn:microsoft.com/office/officeart/2005/8/layout/chevron1"/>
    <dgm:cxn modelId="{3AE95829-2835-48D6-A70E-2CDBC1A7A20C}" type="presParOf" srcId="{A17E1590-5366-4CA8-AC47-ED3B9921C35C}" destId="{EA7C9F5A-83C5-489F-B1D5-64C7463102BC}" srcOrd="6" destOrd="0" presId="urn:microsoft.com/office/officeart/2005/8/layout/chevron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EB1847-53B1-4F25-9C73-ACFA5FF60FA7}" type="doc">
      <dgm:prSet loTypeId="urn:microsoft.com/office/officeart/2005/8/layout/chevron1" loCatId="process" qsTypeId="urn:microsoft.com/office/officeart/2005/8/quickstyle/3d1" qsCatId="3D" csTypeId="urn:microsoft.com/office/officeart/2005/8/colors/accent1_2" csCatId="accent1" phldr="1"/>
      <dgm:spPr/>
    </dgm:pt>
    <dgm:pt modelId="{4D13CA75-9CD6-4721-BE78-9598890C1BBA}">
      <dgm:prSet phldrT="[Text]" custT="1"/>
      <dgm:spPr>
        <a:solidFill>
          <a:schemeClr val="accent4"/>
        </a:solidFill>
      </dgm:spPr>
      <dgm:t>
        <a:bodyPr/>
        <a:lstStyle/>
        <a:p>
          <a:r>
            <a:rPr lang="en-US" sz="1400" dirty="0" smtClean="0"/>
            <a:t>Inception</a:t>
          </a:r>
          <a:endParaRPr lang="en-US" sz="1400" dirty="0"/>
        </a:p>
      </dgm:t>
    </dgm:pt>
    <dgm:pt modelId="{D6D52CE7-1D4B-4E6F-8AA7-63B6C7E080FE}" type="parTrans" cxnId="{EF40D376-5E18-4A08-AAB2-24BA51EA678C}">
      <dgm:prSet/>
      <dgm:spPr/>
      <dgm:t>
        <a:bodyPr/>
        <a:lstStyle/>
        <a:p>
          <a:endParaRPr lang="en-US" sz="1400"/>
        </a:p>
      </dgm:t>
    </dgm:pt>
    <dgm:pt modelId="{F3AA5118-FBDE-444C-85F9-FC2596326426}" type="sibTrans" cxnId="{EF40D376-5E18-4A08-AAB2-24BA51EA678C}">
      <dgm:prSet/>
      <dgm:spPr/>
      <dgm:t>
        <a:bodyPr/>
        <a:lstStyle/>
        <a:p>
          <a:endParaRPr lang="en-US" sz="1400"/>
        </a:p>
      </dgm:t>
    </dgm:pt>
    <dgm:pt modelId="{1EA28FAB-D537-4024-B2ED-F0AD18A87225}">
      <dgm:prSet phldrT="[Text]" custT="1"/>
      <dgm:spPr>
        <a:solidFill>
          <a:schemeClr val="accent4"/>
        </a:solidFill>
      </dgm:spPr>
      <dgm:t>
        <a:bodyPr/>
        <a:lstStyle/>
        <a:p>
          <a:r>
            <a:rPr lang="en-US" sz="1400" dirty="0" smtClean="0"/>
            <a:t>Requirements</a:t>
          </a:r>
          <a:endParaRPr lang="en-US" sz="1400" dirty="0"/>
        </a:p>
      </dgm:t>
    </dgm:pt>
    <dgm:pt modelId="{EDA7959C-52CB-42B0-8FF0-F2A158AC3964}" type="parTrans" cxnId="{C6439DEC-5B5F-454E-920B-B54AC469BAA3}">
      <dgm:prSet/>
      <dgm:spPr/>
      <dgm:t>
        <a:bodyPr/>
        <a:lstStyle/>
        <a:p>
          <a:endParaRPr lang="en-US" sz="1400"/>
        </a:p>
      </dgm:t>
    </dgm:pt>
    <dgm:pt modelId="{065CDBD3-038D-41DB-ACA9-3556A4D4B540}" type="sibTrans" cxnId="{C6439DEC-5B5F-454E-920B-B54AC469BAA3}">
      <dgm:prSet/>
      <dgm:spPr/>
      <dgm:t>
        <a:bodyPr/>
        <a:lstStyle/>
        <a:p>
          <a:endParaRPr lang="en-US" sz="1400"/>
        </a:p>
      </dgm:t>
    </dgm:pt>
    <dgm:pt modelId="{8AABADB7-7252-4A68-929C-EDF4F0C07348}">
      <dgm:prSet phldrT="[Text]" custT="1"/>
      <dgm:spPr>
        <a:solidFill>
          <a:schemeClr val="accent4"/>
        </a:solidFill>
      </dgm:spPr>
      <dgm:t>
        <a:bodyPr/>
        <a:lstStyle/>
        <a:p>
          <a:r>
            <a:rPr lang="en-US" sz="1400" dirty="0" smtClean="0"/>
            <a:t>Analysis &amp; Design</a:t>
          </a:r>
          <a:endParaRPr lang="en-US" sz="1400" dirty="0"/>
        </a:p>
      </dgm:t>
    </dgm:pt>
    <dgm:pt modelId="{8B45D5B1-C2B4-4CBF-A560-CE52BEB54F93}" type="parTrans" cxnId="{DD49CD38-AA5A-4EB9-907D-BF0620A686CC}">
      <dgm:prSet/>
      <dgm:spPr/>
      <dgm:t>
        <a:bodyPr/>
        <a:lstStyle/>
        <a:p>
          <a:endParaRPr lang="en-US" sz="1400"/>
        </a:p>
      </dgm:t>
    </dgm:pt>
    <dgm:pt modelId="{3A1AAF64-5233-4B1B-AEB4-25F43C2E3022}" type="sibTrans" cxnId="{DD49CD38-AA5A-4EB9-907D-BF0620A686CC}">
      <dgm:prSet/>
      <dgm:spPr/>
      <dgm:t>
        <a:bodyPr/>
        <a:lstStyle/>
        <a:p>
          <a:endParaRPr lang="en-US" sz="1400"/>
        </a:p>
      </dgm:t>
    </dgm:pt>
    <dgm:pt modelId="{1164513C-A97B-4CE9-AED4-26FA23DDC073}">
      <dgm:prSet phldrT="[Text]" custT="1"/>
      <dgm:spPr>
        <a:solidFill>
          <a:schemeClr val="accent4"/>
        </a:solidFill>
      </dgm:spPr>
      <dgm:t>
        <a:bodyPr/>
        <a:lstStyle/>
        <a:p>
          <a:r>
            <a:rPr lang="en-US" sz="1400" dirty="0" smtClean="0"/>
            <a:t>Implement</a:t>
          </a:r>
          <a:endParaRPr lang="en-US" sz="1400" dirty="0"/>
        </a:p>
      </dgm:t>
    </dgm:pt>
    <dgm:pt modelId="{2502B9B5-BA92-42EF-B7D4-8377ED0D4E4E}" type="parTrans" cxnId="{A2110E64-8976-4125-AF4E-C0B3C009D9C8}">
      <dgm:prSet/>
      <dgm:spPr/>
      <dgm:t>
        <a:bodyPr/>
        <a:lstStyle/>
        <a:p>
          <a:endParaRPr lang="en-US" sz="1400"/>
        </a:p>
      </dgm:t>
    </dgm:pt>
    <dgm:pt modelId="{849AD539-AC8E-44FA-89DC-3AB091CFC4AA}" type="sibTrans" cxnId="{A2110E64-8976-4125-AF4E-C0B3C009D9C8}">
      <dgm:prSet/>
      <dgm:spPr/>
      <dgm:t>
        <a:bodyPr/>
        <a:lstStyle/>
        <a:p>
          <a:endParaRPr lang="en-US" sz="1400"/>
        </a:p>
      </dgm:t>
    </dgm:pt>
    <dgm:pt modelId="{0FCE22D3-BE4F-405E-AEAD-F8CF76F08C2A}">
      <dgm:prSet phldrT="[Text]" custT="1"/>
      <dgm:spPr>
        <a:solidFill>
          <a:schemeClr val="accent4"/>
        </a:solidFill>
      </dgm:spPr>
      <dgm:t>
        <a:bodyPr/>
        <a:lstStyle/>
        <a:p>
          <a:r>
            <a:rPr lang="en-US" sz="1300" dirty="0" smtClean="0"/>
            <a:t>Release / Maintain</a:t>
          </a:r>
          <a:endParaRPr lang="en-US" sz="1300" dirty="0"/>
        </a:p>
      </dgm:t>
    </dgm:pt>
    <dgm:pt modelId="{B08E1630-DD95-4B48-A865-FAC3AE1316CC}" type="parTrans" cxnId="{33D906BA-42E8-4BD9-9BA0-801472E85328}">
      <dgm:prSet/>
      <dgm:spPr/>
      <dgm:t>
        <a:bodyPr/>
        <a:lstStyle/>
        <a:p>
          <a:endParaRPr lang="en-US" sz="1400"/>
        </a:p>
      </dgm:t>
    </dgm:pt>
    <dgm:pt modelId="{FE21B864-CF1D-460D-BE65-87DC403D15F5}" type="sibTrans" cxnId="{33D906BA-42E8-4BD9-9BA0-801472E85328}">
      <dgm:prSet/>
      <dgm:spPr/>
      <dgm:t>
        <a:bodyPr/>
        <a:lstStyle/>
        <a:p>
          <a:endParaRPr lang="en-US" sz="1400"/>
        </a:p>
      </dgm:t>
    </dgm:pt>
    <dgm:pt modelId="{40B360A2-247D-4F36-9E87-32DDF4326D9A}">
      <dgm:prSet phldrT="[Text]" custT="1"/>
      <dgm:spPr>
        <a:solidFill>
          <a:schemeClr val="accent4"/>
        </a:solidFill>
      </dgm:spPr>
      <dgm:t>
        <a:bodyPr/>
        <a:lstStyle/>
        <a:p>
          <a:r>
            <a:rPr lang="en-US" sz="1400" dirty="0" smtClean="0"/>
            <a:t>Test</a:t>
          </a:r>
          <a:endParaRPr lang="en-US" sz="1400" dirty="0"/>
        </a:p>
      </dgm:t>
    </dgm:pt>
    <dgm:pt modelId="{4601727F-9980-4F9D-BAFA-411EBF58B569}" type="parTrans" cxnId="{41B05D50-4B03-48ED-BBDE-85953305B073}">
      <dgm:prSet/>
      <dgm:spPr/>
      <dgm:t>
        <a:bodyPr/>
        <a:lstStyle/>
        <a:p>
          <a:endParaRPr lang="en-US"/>
        </a:p>
      </dgm:t>
    </dgm:pt>
    <dgm:pt modelId="{C3B60F74-61C1-4065-AACA-A73C597BD1C7}" type="sibTrans" cxnId="{41B05D50-4B03-48ED-BBDE-85953305B073}">
      <dgm:prSet/>
      <dgm:spPr/>
      <dgm:t>
        <a:bodyPr/>
        <a:lstStyle/>
        <a:p>
          <a:endParaRPr lang="en-US"/>
        </a:p>
      </dgm:t>
    </dgm:pt>
    <dgm:pt modelId="{A17E1590-5366-4CA8-AC47-ED3B9921C35C}" type="pres">
      <dgm:prSet presAssocID="{CBEB1847-53B1-4F25-9C73-ACFA5FF60FA7}" presName="Name0" presStyleCnt="0">
        <dgm:presLayoutVars>
          <dgm:dir/>
          <dgm:animLvl val="lvl"/>
          <dgm:resizeHandles val="exact"/>
        </dgm:presLayoutVars>
      </dgm:prSet>
      <dgm:spPr/>
    </dgm:pt>
    <dgm:pt modelId="{47DD00DA-B3A2-434C-9CAD-AF70F438ADC9}" type="pres">
      <dgm:prSet presAssocID="{4D13CA75-9CD6-4721-BE78-9598890C1BBA}" presName="parTxOnly" presStyleLbl="node1" presStyleIdx="0" presStyleCnt="6" custScaleX="16264" custLinFactX="-15104" custLinFactNeighborX="-100000">
        <dgm:presLayoutVars>
          <dgm:chMax val="0"/>
          <dgm:chPref val="0"/>
          <dgm:bulletEnabled val="1"/>
        </dgm:presLayoutVars>
      </dgm:prSet>
      <dgm:spPr/>
      <dgm:t>
        <a:bodyPr/>
        <a:lstStyle/>
        <a:p>
          <a:endParaRPr lang="en-US"/>
        </a:p>
      </dgm:t>
    </dgm:pt>
    <dgm:pt modelId="{59C4C9CB-8AD9-4D3D-ACBF-E5B37A2128EF}" type="pres">
      <dgm:prSet presAssocID="{F3AA5118-FBDE-444C-85F9-FC2596326426}" presName="parTxOnlySpace" presStyleCnt="0"/>
      <dgm:spPr/>
    </dgm:pt>
    <dgm:pt modelId="{9BBBDA6E-2870-4E9E-8B70-410102BE4D86}" type="pres">
      <dgm:prSet presAssocID="{1EA28FAB-D537-4024-B2ED-F0AD18A87225}" presName="parTxOnly" presStyleLbl="node1" presStyleIdx="1" presStyleCnt="6" custScaleX="17080" custLinFactX="-6059" custLinFactNeighborX="-100000">
        <dgm:presLayoutVars>
          <dgm:chMax val="0"/>
          <dgm:chPref val="0"/>
          <dgm:bulletEnabled val="1"/>
        </dgm:presLayoutVars>
      </dgm:prSet>
      <dgm:spPr/>
      <dgm:t>
        <a:bodyPr/>
        <a:lstStyle/>
        <a:p>
          <a:endParaRPr lang="en-US"/>
        </a:p>
      </dgm:t>
    </dgm:pt>
    <dgm:pt modelId="{34E71094-A4F7-43CF-BD5D-AFB18B9FDE29}" type="pres">
      <dgm:prSet presAssocID="{065CDBD3-038D-41DB-ACA9-3556A4D4B540}" presName="parTxOnlySpace" presStyleCnt="0"/>
      <dgm:spPr/>
    </dgm:pt>
    <dgm:pt modelId="{10516F15-E9D2-4219-97CE-4DC124E3E3B5}" type="pres">
      <dgm:prSet presAssocID="{8AABADB7-7252-4A68-929C-EDF4F0C07348}" presName="parTxOnly" presStyleLbl="node1" presStyleIdx="2" presStyleCnt="6" custScaleX="19980" custLinFactNeighborX="-65569">
        <dgm:presLayoutVars>
          <dgm:chMax val="0"/>
          <dgm:chPref val="0"/>
          <dgm:bulletEnabled val="1"/>
        </dgm:presLayoutVars>
      </dgm:prSet>
      <dgm:spPr/>
      <dgm:t>
        <a:bodyPr/>
        <a:lstStyle/>
        <a:p>
          <a:endParaRPr lang="en-US"/>
        </a:p>
      </dgm:t>
    </dgm:pt>
    <dgm:pt modelId="{B3BED8BE-A991-417A-BA70-9AA14C815D83}" type="pres">
      <dgm:prSet presAssocID="{3A1AAF64-5233-4B1B-AEB4-25F43C2E3022}" presName="parTxOnlySpace" presStyleCnt="0"/>
      <dgm:spPr/>
    </dgm:pt>
    <dgm:pt modelId="{EA7C9F5A-83C5-489F-B1D5-64C7463102BC}" type="pres">
      <dgm:prSet presAssocID="{1164513C-A97B-4CE9-AED4-26FA23DDC073}" presName="parTxOnly" presStyleLbl="node1" presStyleIdx="3" presStyleCnt="6" custScaleX="17535" custLinFactNeighborX="31667">
        <dgm:presLayoutVars>
          <dgm:chMax val="0"/>
          <dgm:chPref val="0"/>
          <dgm:bulletEnabled val="1"/>
        </dgm:presLayoutVars>
      </dgm:prSet>
      <dgm:spPr/>
      <dgm:t>
        <a:bodyPr/>
        <a:lstStyle/>
        <a:p>
          <a:endParaRPr lang="en-US"/>
        </a:p>
      </dgm:t>
    </dgm:pt>
    <dgm:pt modelId="{C252BDB7-9E68-4B51-9463-4759D39D0538}" type="pres">
      <dgm:prSet presAssocID="{849AD539-AC8E-44FA-89DC-3AB091CFC4AA}" presName="parTxOnlySpace" presStyleCnt="0"/>
      <dgm:spPr/>
    </dgm:pt>
    <dgm:pt modelId="{87787A9C-408B-4C05-AAD6-47D7FE69A735}" type="pres">
      <dgm:prSet presAssocID="{40B360A2-247D-4F36-9E87-32DDF4326D9A}" presName="parTxOnly" presStyleLbl="node1" presStyleIdx="4" presStyleCnt="6" custScaleX="14083" custLinFactX="3753" custLinFactNeighborX="100000">
        <dgm:presLayoutVars>
          <dgm:chMax val="0"/>
          <dgm:chPref val="0"/>
          <dgm:bulletEnabled val="1"/>
        </dgm:presLayoutVars>
      </dgm:prSet>
      <dgm:spPr/>
      <dgm:t>
        <a:bodyPr/>
        <a:lstStyle/>
        <a:p>
          <a:endParaRPr lang="en-US"/>
        </a:p>
      </dgm:t>
    </dgm:pt>
    <dgm:pt modelId="{EFBF0633-1166-4726-A244-67F3AAFA4A41}" type="pres">
      <dgm:prSet presAssocID="{C3B60F74-61C1-4065-AACA-A73C597BD1C7}" presName="parTxOnlySpace" presStyleCnt="0"/>
      <dgm:spPr/>
    </dgm:pt>
    <dgm:pt modelId="{A7E1EE51-E9A3-48D4-86F0-76033AFDF121}" type="pres">
      <dgm:prSet presAssocID="{0FCE22D3-BE4F-405E-AEAD-F8CF76F08C2A}" presName="parTxOnly" presStyleLbl="node1" presStyleIdx="5" presStyleCnt="6" custScaleX="13415" custLinFactX="15600" custLinFactNeighborX="100000">
        <dgm:presLayoutVars>
          <dgm:chMax val="0"/>
          <dgm:chPref val="0"/>
          <dgm:bulletEnabled val="1"/>
        </dgm:presLayoutVars>
      </dgm:prSet>
      <dgm:spPr/>
      <dgm:t>
        <a:bodyPr/>
        <a:lstStyle/>
        <a:p>
          <a:endParaRPr lang="en-US"/>
        </a:p>
      </dgm:t>
    </dgm:pt>
  </dgm:ptLst>
  <dgm:cxnLst>
    <dgm:cxn modelId="{87BB125C-8800-44BF-9701-9D4BFFB12CC0}" type="presOf" srcId="{1164513C-A97B-4CE9-AED4-26FA23DDC073}" destId="{EA7C9F5A-83C5-489F-B1D5-64C7463102BC}" srcOrd="0" destOrd="0" presId="urn:microsoft.com/office/officeart/2005/8/layout/chevron1"/>
    <dgm:cxn modelId="{A2110E64-8976-4125-AF4E-C0B3C009D9C8}" srcId="{CBEB1847-53B1-4F25-9C73-ACFA5FF60FA7}" destId="{1164513C-A97B-4CE9-AED4-26FA23DDC073}" srcOrd="3" destOrd="0" parTransId="{2502B9B5-BA92-42EF-B7D4-8377ED0D4E4E}" sibTransId="{849AD539-AC8E-44FA-89DC-3AB091CFC4AA}"/>
    <dgm:cxn modelId="{7866D102-DE74-46E0-B3C0-4C544DADF798}" type="presOf" srcId="{0FCE22D3-BE4F-405E-AEAD-F8CF76F08C2A}" destId="{A7E1EE51-E9A3-48D4-86F0-76033AFDF121}" srcOrd="0" destOrd="0" presId="urn:microsoft.com/office/officeart/2005/8/layout/chevron1"/>
    <dgm:cxn modelId="{DD49CD38-AA5A-4EB9-907D-BF0620A686CC}" srcId="{CBEB1847-53B1-4F25-9C73-ACFA5FF60FA7}" destId="{8AABADB7-7252-4A68-929C-EDF4F0C07348}" srcOrd="2" destOrd="0" parTransId="{8B45D5B1-C2B4-4CBF-A560-CE52BEB54F93}" sibTransId="{3A1AAF64-5233-4B1B-AEB4-25F43C2E3022}"/>
    <dgm:cxn modelId="{EF40D376-5E18-4A08-AAB2-24BA51EA678C}" srcId="{CBEB1847-53B1-4F25-9C73-ACFA5FF60FA7}" destId="{4D13CA75-9CD6-4721-BE78-9598890C1BBA}" srcOrd="0" destOrd="0" parTransId="{D6D52CE7-1D4B-4E6F-8AA7-63B6C7E080FE}" sibTransId="{F3AA5118-FBDE-444C-85F9-FC2596326426}"/>
    <dgm:cxn modelId="{19CD11C4-571D-4005-8550-54D091FBDD9F}" type="presOf" srcId="{4D13CA75-9CD6-4721-BE78-9598890C1BBA}" destId="{47DD00DA-B3A2-434C-9CAD-AF70F438ADC9}" srcOrd="0" destOrd="0" presId="urn:microsoft.com/office/officeart/2005/8/layout/chevron1"/>
    <dgm:cxn modelId="{4BDFF530-81B8-443E-A4A6-3FBF27DC6795}" type="presOf" srcId="{8AABADB7-7252-4A68-929C-EDF4F0C07348}" destId="{10516F15-E9D2-4219-97CE-4DC124E3E3B5}" srcOrd="0" destOrd="0" presId="urn:microsoft.com/office/officeart/2005/8/layout/chevron1"/>
    <dgm:cxn modelId="{C6439DEC-5B5F-454E-920B-B54AC469BAA3}" srcId="{CBEB1847-53B1-4F25-9C73-ACFA5FF60FA7}" destId="{1EA28FAB-D537-4024-B2ED-F0AD18A87225}" srcOrd="1" destOrd="0" parTransId="{EDA7959C-52CB-42B0-8FF0-F2A158AC3964}" sibTransId="{065CDBD3-038D-41DB-ACA9-3556A4D4B540}"/>
    <dgm:cxn modelId="{B57D59C4-00B5-4AD1-B854-88271405DDAC}" type="presOf" srcId="{40B360A2-247D-4F36-9E87-32DDF4326D9A}" destId="{87787A9C-408B-4C05-AAD6-47D7FE69A735}" srcOrd="0" destOrd="0" presId="urn:microsoft.com/office/officeart/2005/8/layout/chevron1"/>
    <dgm:cxn modelId="{33D906BA-42E8-4BD9-9BA0-801472E85328}" srcId="{CBEB1847-53B1-4F25-9C73-ACFA5FF60FA7}" destId="{0FCE22D3-BE4F-405E-AEAD-F8CF76F08C2A}" srcOrd="5" destOrd="0" parTransId="{B08E1630-DD95-4B48-A865-FAC3AE1316CC}" sibTransId="{FE21B864-CF1D-460D-BE65-87DC403D15F5}"/>
    <dgm:cxn modelId="{82D2AC0A-A844-4BFC-90FD-FCA1C938B24D}" type="presOf" srcId="{1EA28FAB-D537-4024-B2ED-F0AD18A87225}" destId="{9BBBDA6E-2870-4E9E-8B70-410102BE4D86}" srcOrd="0" destOrd="0" presId="urn:microsoft.com/office/officeart/2005/8/layout/chevron1"/>
    <dgm:cxn modelId="{41B05D50-4B03-48ED-BBDE-85953305B073}" srcId="{CBEB1847-53B1-4F25-9C73-ACFA5FF60FA7}" destId="{40B360A2-247D-4F36-9E87-32DDF4326D9A}" srcOrd="4" destOrd="0" parTransId="{4601727F-9980-4F9D-BAFA-411EBF58B569}" sibTransId="{C3B60F74-61C1-4065-AACA-A73C597BD1C7}"/>
    <dgm:cxn modelId="{0130CDD5-DDA8-49DE-921A-0593FAA48EAC}" type="presOf" srcId="{CBEB1847-53B1-4F25-9C73-ACFA5FF60FA7}" destId="{A17E1590-5366-4CA8-AC47-ED3B9921C35C}" srcOrd="0" destOrd="0" presId="urn:microsoft.com/office/officeart/2005/8/layout/chevron1"/>
    <dgm:cxn modelId="{F2E7CFD6-DF78-452C-ACB8-C73FD2223CFD}" type="presParOf" srcId="{A17E1590-5366-4CA8-AC47-ED3B9921C35C}" destId="{47DD00DA-B3A2-434C-9CAD-AF70F438ADC9}" srcOrd="0" destOrd="0" presId="urn:microsoft.com/office/officeart/2005/8/layout/chevron1"/>
    <dgm:cxn modelId="{876CC152-1DE3-4ECF-BB07-1CBF5F2534AE}" type="presParOf" srcId="{A17E1590-5366-4CA8-AC47-ED3B9921C35C}" destId="{59C4C9CB-8AD9-4D3D-ACBF-E5B37A2128EF}" srcOrd="1" destOrd="0" presId="urn:microsoft.com/office/officeart/2005/8/layout/chevron1"/>
    <dgm:cxn modelId="{0B51D69C-B74B-4244-940D-DEA90BFF3295}" type="presParOf" srcId="{A17E1590-5366-4CA8-AC47-ED3B9921C35C}" destId="{9BBBDA6E-2870-4E9E-8B70-410102BE4D86}" srcOrd="2" destOrd="0" presId="urn:microsoft.com/office/officeart/2005/8/layout/chevron1"/>
    <dgm:cxn modelId="{7AECC21D-7CAD-4E00-80C7-FE2F8BABEAB4}" type="presParOf" srcId="{A17E1590-5366-4CA8-AC47-ED3B9921C35C}" destId="{34E71094-A4F7-43CF-BD5D-AFB18B9FDE29}" srcOrd="3" destOrd="0" presId="urn:microsoft.com/office/officeart/2005/8/layout/chevron1"/>
    <dgm:cxn modelId="{A5E449B2-7D88-4570-8BBA-DC617ABCC671}" type="presParOf" srcId="{A17E1590-5366-4CA8-AC47-ED3B9921C35C}" destId="{10516F15-E9D2-4219-97CE-4DC124E3E3B5}" srcOrd="4" destOrd="0" presId="urn:microsoft.com/office/officeart/2005/8/layout/chevron1"/>
    <dgm:cxn modelId="{A813B84E-822D-4067-8FCE-D4BAD9A3AD4A}" type="presParOf" srcId="{A17E1590-5366-4CA8-AC47-ED3B9921C35C}" destId="{B3BED8BE-A991-417A-BA70-9AA14C815D83}" srcOrd="5" destOrd="0" presId="urn:microsoft.com/office/officeart/2005/8/layout/chevron1"/>
    <dgm:cxn modelId="{8298409B-C922-40DA-88BA-E913F0CD511B}" type="presParOf" srcId="{A17E1590-5366-4CA8-AC47-ED3B9921C35C}" destId="{EA7C9F5A-83C5-489F-B1D5-64C7463102BC}" srcOrd="6" destOrd="0" presId="urn:microsoft.com/office/officeart/2005/8/layout/chevron1"/>
    <dgm:cxn modelId="{5842BEAB-1E7A-495F-A355-ECF5D8D0E5E8}" type="presParOf" srcId="{A17E1590-5366-4CA8-AC47-ED3B9921C35C}" destId="{C252BDB7-9E68-4B51-9463-4759D39D0538}" srcOrd="7" destOrd="0" presId="urn:microsoft.com/office/officeart/2005/8/layout/chevron1"/>
    <dgm:cxn modelId="{67DB5E1C-2E64-4D95-A84A-0AD7D7152A2D}" type="presParOf" srcId="{A17E1590-5366-4CA8-AC47-ED3B9921C35C}" destId="{87787A9C-408B-4C05-AAD6-47D7FE69A735}" srcOrd="8" destOrd="0" presId="urn:microsoft.com/office/officeart/2005/8/layout/chevron1"/>
    <dgm:cxn modelId="{C238C043-12EA-4074-9543-ED7CA0935A2A}" type="presParOf" srcId="{A17E1590-5366-4CA8-AC47-ED3B9921C35C}" destId="{EFBF0633-1166-4726-A244-67F3AAFA4A41}" srcOrd="9" destOrd="0" presId="urn:microsoft.com/office/officeart/2005/8/layout/chevron1"/>
    <dgm:cxn modelId="{AD41B005-39A5-4779-83B9-4962385FDEFC}" type="presParOf" srcId="{A17E1590-5366-4CA8-AC47-ED3B9921C35C}" destId="{A7E1EE51-E9A3-48D4-86F0-76033AFDF121}" srcOrd="10" destOrd="0" presId="urn:microsoft.com/office/officeart/2005/8/layout/chevron1"/>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EB1847-53B1-4F25-9C73-ACFA5FF60FA7}" type="doc">
      <dgm:prSet loTypeId="urn:microsoft.com/office/officeart/2005/8/layout/chevron1" loCatId="process" qsTypeId="urn:microsoft.com/office/officeart/2005/8/quickstyle/3d1" qsCatId="3D" csTypeId="urn:microsoft.com/office/officeart/2005/8/colors/accent1_2" csCatId="accent1" phldr="1"/>
      <dgm:spPr/>
    </dgm:pt>
    <dgm:pt modelId="{4D13CA75-9CD6-4721-BE78-9598890C1BBA}">
      <dgm:prSet phldrT="[Text]" custT="1"/>
      <dgm:spPr>
        <a:solidFill>
          <a:schemeClr val="accent1">
            <a:lumMod val="20000"/>
            <a:lumOff val="80000"/>
          </a:schemeClr>
        </a:solidFill>
      </dgm:spPr>
      <dgm:t>
        <a:bodyPr/>
        <a:lstStyle/>
        <a:p>
          <a:r>
            <a:rPr lang="en-US" sz="1400" dirty="0" smtClean="0"/>
            <a:t>Initiate</a:t>
          </a:r>
          <a:endParaRPr lang="en-US" sz="1400" dirty="0"/>
        </a:p>
      </dgm:t>
    </dgm:pt>
    <dgm:pt modelId="{D6D52CE7-1D4B-4E6F-8AA7-63B6C7E080FE}" type="parTrans" cxnId="{EF40D376-5E18-4A08-AAB2-24BA51EA678C}">
      <dgm:prSet/>
      <dgm:spPr/>
      <dgm:t>
        <a:bodyPr/>
        <a:lstStyle/>
        <a:p>
          <a:endParaRPr lang="en-US" sz="1400"/>
        </a:p>
      </dgm:t>
    </dgm:pt>
    <dgm:pt modelId="{F3AA5118-FBDE-444C-85F9-FC2596326426}" type="sibTrans" cxnId="{EF40D376-5E18-4A08-AAB2-24BA51EA678C}">
      <dgm:prSet/>
      <dgm:spPr/>
      <dgm:t>
        <a:bodyPr/>
        <a:lstStyle/>
        <a:p>
          <a:endParaRPr lang="en-US" sz="1400"/>
        </a:p>
      </dgm:t>
    </dgm:pt>
    <dgm:pt modelId="{1EA28FAB-D537-4024-B2ED-F0AD18A87225}">
      <dgm:prSet phldrT="[Text]" custT="1"/>
      <dgm:spPr>
        <a:solidFill>
          <a:schemeClr val="accent1">
            <a:lumMod val="20000"/>
            <a:lumOff val="80000"/>
          </a:schemeClr>
        </a:solidFill>
      </dgm:spPr>
      <dgm:t>
        <a:bodyPr/>
        <a:lstStyle/>
        <a:p>
          <a:r>
            <a:rPr lang="en-US" sz="1400" dirty="0" smtClean="0"/>
            <a:t>Plan</a:t>
          </a:r>
          <a:endParaRPr lang="en-US" sz="1400" dirty="0"/>
        </a:p>
      </dgm:t>
    </dgm:pt>
    <dgm:pt modelId="{EDA7959C-52CB-42B0-8FF0-F2A158AC3964}" type="parTrans" cxnId="{C6439DEC-5B5F-454E-920B-B54AC469BAA3}">
      <dgm:prSet/>
      <dgm:spPr/>
      <dgm:t>
        <a:bodyPr/>
        <a:lstStyle/>
        <a:p>
          <a:endParaRPr lang="en-US" sz="1400"/>
        </a:p>
      </dgm:t>
    </dgm:pt>
    <dgm:pt modelId="{065CDBD3-038D-41DB-ACA9-3556A4D4B540}" type="sibTrans" cxnId="{C6439DEC-5B5F-454E-920B-B54AC469BAA3}">
      <dgm:prSet/>
      <dgm:spPr/>
      <dgm:t>
        <a:bodyPr/>
        <a:lstStyle/>
        <a:p>
          <a:endParaRPr lang="en-US" sz="1400"/>
        </a:p>
      </dgm:t>
    </dgm:pt>
    <dgm:pt modelId="{8AABADB7-7252-4A68-929C-EDF4F0C07348}">
      <dgm:prSet phldrT="[Text]" custT="1"/>
      <dgm:spPr>
        <a:solidFill>
          <a:schemeClr val="accent1">
            <a:lumMod val="20000"/>
            <a:lumOff val="80000"/>
          </a:schemeClr>
        </a:solidFill>
      </dgm:spPr>
      <dgm:t>
        <a:bodyPr/>
        <a:lstStyle/>
        <a:p>
          <a:r>
            <a:rPr lang="en-US" sz="1400" dirty="0" smtClean="0"/>
            <a:t>Execute</a:t>
          </a:r>
          <a:endParaRPr lang="en-US" sz="1400" dirty="0"/>
        </a:p>
      </dgm:t>
    </dgm:pt>
    <dgm:pt modelId="{8B45D5B1-C2B4-4CBF-A560-CE52BEB54F93}" type="parTrans" cxnId="{DD49CD38-AA5A-4EB9-907D-BF0620A686CC}">
      <dgm:prSet/>
      <dgm:spPr/>
      <dgm:t>
        <a:bodyPr/>
        <a:lstStyle/>
        <a:p>
          <a:endParaRPr lang="en-US" sz="1400"/>
        </a:p>
      </dgm:t>
    </dgm:pt>
    <dgm:pt modelId="{3A1AAF64-5233-4B1B-AEB4-25F43C2E3022}" type="sibTrans" cxnId="{DD49CD38-AA5A-4EB9-907D-BF0620A686CC}">
      <dgm:prSet/>
      <dgm:spPr/>
      <dgm:t>
        <a:bodyPr/>
        <a:lstStyle/>
        <a:p>
          <a:endParaRPr lang="en-US" sz="1400"/>
        </a:p>
      </dgm:t>
    </dgm:pt>
    <dgm:pt modelId="{1164513C-A97B-4CE9-AED4-26FA23DDC073}">
      <dgm:prSet phldrT="[Text]" custT="1"/>
      <dgm:spPr>
        <a:solidFill>
          <a:schemeClr val="accent1">
            <a:lumMod val="20000"/>
            <a:lumOff val="80000"/>
          </a:schemeClr>
        </a:solidFill>
      </dgm:spPr>
      <dgm:t>
        <a:bodyPr/>
        <a:lstStyle/>
        <a:p>
          <a:r>
            <a:rPr lang="en-US" sz="1400" dirty="0" smtClean="0"/>
            <a:t>Monitor &amp; Control</a:t>
          </a:r>
          <a:endParaRPr lang="en-US" sz="1400" dirty="0"/>
        </a:p>
      </dgm:t>
    </dgm:pt>
    <dgm:pt modelId="{2502B9B5-BA92-42EF-B7D4-8377ED0D4E4E}" type="parTrans" cxnId="{A2110E64-8976-4125-AF4E-C0B3C009D9C8}">
      <dgm:prSet/>
      <dgm:spPr/>
      <dgm:t>
        <a:bodyPr/>
        <a:lstStyle/>
        <a:p>
          <a:endParaRPr lang="en-US" sz="1400"/>
        </a:p>
      </dgm:t>
    </dgm:pt>
    <dgm:pt modelId="{849AD539-AC8E-44FA-89DC-3AB091CFC4AA}" type="sibTrans" cxnId="{A2110E64-8976-4125-AF4E-C0B3C009D9C8}">
      <dgm:prSet/>
      <dgm:spPr/>
      <dgm:t>
        <a:bodyPr/>
        <a:lstStyle/>
        <a:p>
          <a:endParaRPr lang="en-US" sz="1400"/>
        </a:p>
      </dgm:t>
    </dgm:pt>
    <dgm:pt modelId="{0FCE22D3-BE4F-405E-AEAD-F8CF76F08C2A}">
      <dgm:prSet phldrT="[Text]" custT="1"/>
      <dgm:spPr>
        <a:solidFill>
          <a:schemeClr val="accent1">
            <a:lumMod val="20000"/>
            <a:lumOff val="80000"/>
          </a:schemeClr>
        </a:solidFill>
      </dgm:spPr>
      <dgm:t>
        <a:bodyPr/>
        <a:lstStyle/>
        <a:p>
          <a:r>
            <a:rPr lang="en-US" sz="1300" dirty="0" smtClean="0"/>
            <a:t>Close</a:t>
          </a:r>
          <a:endParaRPr lang="en-US" sz="1300" dirty="0"/>
        </a:p>
      </dgm:t>
    </dgm:pt>
    <dgm:pt modelId="{B08E1630-DD95-4B48-A865-FAC3AE1316CC}" type="parTrans" cxnId="{33D906BA-42E8-4BD9-9BA0-801472E85328}">
      <dgm:prSet/>
      <dgm:spPr/>
      <dgm:t>
        <a:bodyPr/>
        <a:lstStyle/>
        <a:p>
          <a:endParaRPr lang="en-US" sz="1400"/>
        </a:p>
      </dgm:t>
    </dgm:pt>
    <dgm:pt modelId="{FE21B864-CF1D-460D-BE65-87DC403D15F5}" type="sibTrans" cxnId="{33D906BA-42E8-4BD9-9BA0-801472E85328}">
      <dgm:prSet/>
      <dgm:spPr/>
      <dgm:t>
        <a:bodyPr/>
        <a:lstStyle/>
        <a:p>
          <a:endParaRPr lang="en-US" sz="1400"/>
        </a:p>
      </dgm:t>
    </dgm:pt>
    <dgm:pt modelId="{A17E1590-5366-4CA8-AC47-ED3B9921C35C}" type="pres">
      <dgm:prSet presAssocID="{CBEB1847-53B1-4F25-9C73-ACFA5FF60FA7}" presName="Name0" presStyleCnt="0">
        <dgm:presLayoutVars>
          <dgm:dir/>
          <dgm:animLvl val="lvl"/>
          <dgm:resizeHandles val="exact"/>
        </dgm:presLayoutVars>
      </dgm:prSet>
      <dgm:spPr/>
    </dgm:pt>
    <dgm:pt modelId="{47DD00DA-B3A2-434C-9CAD-AF70F438ADC9}" type="pres">
      <dgm:prSet presAssocID="{4D13CA75-9CD6-4721-BE78-9598890C1BBA}" presName="parTxOnly" presStyleLbl="node1" presStyleIdx="0" presStyleCnt="5" custScaleX="16264" custLinFactX="-12938" custLinFactNeighborX="-100000">
        <dgm:presLayoutVars>
          <dgm:chMax val="0"/>
          <dgm:chPref val="0"/>
          <dgm:bulletEnabled val="1"/>
        </dgm:presLayoutVars>
      </dgm:prSet>
      <dgm:spPr/>
      <dgm:t>
        <a:bodyPr/>
        <a:lstStyle/>
        <a:p>
          <a:endParaRPr lang="en-US"/>
        </a:p>
      </dgm:t>
    </dgm:pt>
    <dgm:pt modelId="{59C4C9CB-8AD9-4D3D-ACBF-E5B37A2128EF}" type="pres">
      <dgm:prSet presAssocID="{F3AA5118-FBDE-444C-85F9-FC2596326426}" presName="parTxOnlySpace" presStyleCnt="0"/>
      <dgm:spPr/>
    </dgm:pt>
    <dgm:pt modelId="{9BBBDA6E-2870-4E9E-8B70-410102BE4D86}" type="pres">
      <dgm:prSet presAssocID="{1EA28FAB-D537-4024-B2ED-F0AD18A87225}" presName="parTxOnly" presStyleLbl="node1" presStyleIdx="1" presStyleCnt="5" custScaleX="20986" custLinFactX="-2562" custLinFactNeighborX="-100000">
        <dgm:presLayoutVars>
          <dgm:chMax val="0"/>
          <dgm:chPref val="0"/>
          <dgm:bulletEnabled val="1"/>
        </dgm:presLayoutVars>
      </dgm:prSet>
      <dgm:spPr/>
      <dgm:t>
        <a:bodyPr/>
        <a:lstStyle/>
        <a:p>
          <a:endParaRPr lang="en-US"/>
        </a:p>
      </dgm:t>
    </dgm:pt>
    <dgm:pt modelId="{34E71094-A4F7-43CF-BD5D-AFB18B9FDE29}" type="pres">
      <dgm:prSet presAssocID="{065CDBD3-038D-41DB-ACA9-3556A4D4B540}" presName="parTxOnlySpace" presStyleCnt="0"/>
      <dgm:spPr/>
    </dgm:pt>
    <dgm:pt modelId="{10516F15-E9D2-4219-97CE-4DC124E3E3B5}" type="pres">
      <dgm:prSet presAssocID="{8AABADB7-7252-4A68-929C-EDF4F0C07348}" presName="parTxOnly" presStyleLbl="node1" presStyleIdx="2" presStyleCnt="5" custScaleX="21796" custLinFactNeighborX="265">
        <dgm:presLayoutVars>
          <dgm:chMax val="0"/>
          <dgm:chPref val="0"/>
          <dgm:bulletEnabled val="1"/>
        </dgm:presLayoutVars>
      </dgm:prSet>
      <dgm:spPr/>
      <dgm:t>
        <a:bodyPr/>
        <a:lstStyle/>
        <a:p>
          <a:endParaRPr lang="en-US"/>
        </a:p>
      </dgm:t>
    </dgm:pt>
    <dgm:pt modelId="{B3BED8BE-A991-417A-BA70-9AA14C815D83}" type="pres">
      <dgm:prSet presAssocID="{3A1AAF64-5233-4B1B-AEB4-25F43C2E3022}" presName="parTxOnlySpace" presStyleCnt="0"/>
      <dgm:spPr/>
    </dgm:pt>
    <dgm:pt modelId="{EA7C9F5A-83C5-489F-B1D5-64C7463102BC}" type="pres">
      <dgm:prSet presAssocID="{1164513C-A97B-4CE9-AED4-26FA23DDC073}" presName="parTxOnly" presStyleLbl="node1" presStyleIdx="3" presStyleCnt="5" custScaleX="19252" custLinFactX="1480" custLinFactNeighborX="100000">
        <dgm:presLayoutVars>
          <dgm:chMax val="0"/>
          <dgm:chPref val="0"/>
          <dgm:bulletEnabled val="1"/>
        </dgm:presLayoutVars>
      </dgm:prSet>
      <dgm:spPr/>
      <dgm:t>
        <a:bodyPr/>
        <a:lstStyle/>
        <a:p>
          <a:endParaRPr lang="en-US"/>
        </a:p>
      </dgm:t>
    </dgm:pt>
    <dgm:pt modelId="{C252BDB7-9E68-4B51-9463-4759D39D0538}" type="pres">
      <dgm:prSet presAssocID="{849AD539-AC8E-44FA-89DC-3AB091CFC4AA}" presName="parTxOnlySpace" presStyleCnt="0"/>
      <dgm:spPr/>
    </dgm:pt>
    <dgm:pt modelId="{A7E1EE51-E9A3-48D4-86F0-76033AFDF121}" type="pres">
      <dgm:prSet presAssocID="{0FCE22D3-BE4F-405E-AEAD-F8CF76F08C2A}" presName="parTxOnly" presStyleLbl="node1" presStyleIdx="4" presStyleCnt="5" custScaleX="13415" custLinFactX="12938" custLinFactNeighborX="100000">
        <dgm:presLayoutVars>
          <dgm:chMax val="0"/>
          <dgm:chPref val="0"/>
          <dgm:bulletEnabled val="1"/>
        </dgm:presLayoutVars>
      </dgm:prSet>
      <dgm:spPr/>
      <dgm:t>
        <a:bodyPr/>
        <a:lstStyle/>
        <a:p>
          <a:endParaRPr lang="en-US"/>
        </a:p>
      </dgm:t>
    </dgm:pt>
  </dgm:ptLst>
  <dgm:cxnLst>
    <dgm:cxn modelId="{A2110E64-8976-4125-AF4E-C0B3C009D9C8}" srcId="{CBEB1847-53B1-4F25-9C73-ACFA5FF60FA7}" destId="{1164513C-A97B-4CE9-AED4-26FA23DDC073}" srcOrd="3" destOrd="0" parTransId="{2502B9B5-BA92-42EF-B7D4-8377ED0D4E4E}" sibTransId="{849AD539-AC8E-44FA-89DC-3AB091CFC4AA}"/>
    <dgm:cxn modelId="{96289D40-D8A9-4D35-B68B-46C33F710139}" type="presOf" srcId="{8AABADB7-7252-4A68-929C-EDF4F0C07348}" destId="{10516F15-E9D2-4219-97CE-4DC124E3E3B5}" srcOrd="0" destOrd="0" presId="urn:microsoft.com/office/officeart/2005/8/layout/chevron1"/>
    <dgm:cxn modelId="{DD49CD38-AA5A-4EB9-907D-BF0620A686CC}" srcId="{CBEB1847-53B1-4F25-9C73-ACFA5FF60FA7}" destId="{8AABADB7-7252-4A68-929C-EDF4F0C07348}" srcOrd="2" destOrd="0" parTransId="{8B45D5B1-C2B4-4CBF-A560-CE52BEB54F93}" sibTransId="{3A1AAF64-5233-4B1B-AEB4-25F43C2E3022}"/>
    <dgm:cxn modelId="{EF40D376-5E18-4A08-AAB2-24BA51EA678C}" srcId="{CBEB1847-53B1-4F25-9C73-ACFA5FF60FA7}" destId="{4D13CA75-9CD6-4721-BE78-9598890C1BBA}" srcOrd="0" destOrd="0" parTransId="{D6D52CE7-1D4B-4E6F-8AA7-63B6C7E080FE}" sibTransId="{F3AA5118-FBDE-444C-85F9-FC2596326426}"/>
    <dgm:cxn modelId="{0176F880-5B7B-4322-806B-1029B054FAC9}" type="presOf" srcId="{4D13CA75-9CD6-4721-BE78-9598890C1BBA}" destId="{47DD00DA-B3A2-434C-9CAD-AF70F438ADC9}" srcOrd="0" destOrd="0" presId="urn:microsoft.com/office/officeart/2005/8/layout/chevron1"/>
    <dgm:cxn modelId="{E9D66B30-AE3B-4E10-A31B-3F3A2E9B52AA}" type="presOf" srcId="{1EA28FAB-D537-4024-B2ED-F0AD18A87225}" destId="{9BBBDA6E-2870-4E9E-8B70-410102BE4D86}" srcOrd="0" destOrd="0" presId="urn:microsoft.com/office/officeart/2005/8/layout/chevron1"/>
    <dgm:cxn modelId="{C6439DEC-5B5F-454E-920B-B54AC469BAA3}" srcId="{CBEB1847-53B1-4F25-9C73-ACFA5FF60FA7}" destId="{1EA28FAB-D537-4024-B2ED-F0AD18A87225}" srcOrd="1" destOrd="0" parTransId="{EDA7959C-52CB-42B0-8FF0-F2A158AC3964}" sibTransId="{065CDBD3-038D-41DB-ACA9-3556A4D4B540}"/>
    <dgm:cxn modelId="{353E97D5-7AD1-484D-91D3-190F017DE2A0}" type="presOf" srcId="{CBEB1847-53B1-4F25-9C73-ACFA5FF60FA7}" destId="{A17E1590-5366-4CA8-AC47-ED3B9921C35C}" srcOrd="0" destOrd="0" presId="urn:microsoft.com/office/officeart/2005/8/layout/chevron1"/>
    <dgm:cxn modelId="{EA87CBF3-86F5-42C5-A5DF-592EDD8CAFC6}" type="presOf" srcId="{1164513C-A97B-4CE9-AED4-26FA23DDC073}" destId="{EA7C9F5A-83C5-489F-B1D5-64C7463102BC}" srcOrd="0" destOrd="0" presId="urn:microsoft.com/office/officeart/2005/8/layout/chevron1"/>
    <dgm:cxn modelId="{33D906BA-42E8-4BD9-9BA0-801472E85328}" srcId="{CBEB1847-53B1-4F25-9C73-ACFA5FF60FA7}" destId="{0FCE22D3-BE4F-405E-AEAD-F8CF76F08C2A}" srcOrd="4" destOrd="0" parTransId="{B08E1630-DD95-4B48-A865-FAC3AE1316CC}" sibTransId="{FE21B864-CF1D-460D-BE65-87DC403D15F5}"/>
    <dgm:cxn modelId="{AEFB8BD2-C41C-44B3-A69D-78B5B8C695E9}" type="presOf" srcId="{0FCE22D3-BE4F-405E-AEAD-F8CF76F08C2A}" destId="{A7E1EE51-E9A3-48D4-86F0-76033AFDF121}" srcOrd="0" destOrd="0" presId="urn:microsoft.com/office/officeart/2005/8/layout/chevron1"/>
    <dgm:cxn modelId="{DD24F6FC-56BB-4AD0-B8F3-297D617895C1}" type="presParOf" srcId="{A17E1590-5366-4CA8-AC47-ED3B9921C35C}" destId="{47DD00DA-B3A2-434C-9CAD-AF70F438ADC9}" srcOrd="0" destOrd="0" presId="urn:microsoft.com/office/officeart/2005/8/layout/chevron1"/>
    <dgm:cxn modelId="{0D656181-E144-42ED-BDD5-A79D9F2712CA}" type="presParOf" srcId="{A17E1590-5366-4CA8-AC47-ED3B9921C35C}" destId="{59C4C9CB-8AD9-4D3D-ACBF-E5B37A2128EF}" srcOrd="1" destOrd="0" presId="urn:microsoft.com/office/officeart/2005/8/layout/chevron1"/>
    <dgm:cxn modelId="{8896076B-AB76-4FE8-8A9B-2EE149119C65}" type="presParOf" srcId="{A17E1590-5366-4CA8-AC47-ED3B9921C35C}" destId="{9BBBDA6E-2870-4E9E-8B70-410102BE4D86}" srcOrd="2" destOrd="0" presId="urn:microsoft.com/office/officeart/2005/8/layout/chevron1"/>
    <dgm:cxn modelId="{14ABF4EF-F55D-4D65-80ED-FA82C4808018}" type="presParOf" srcId="{A17E1590-5366-4CA8-AC47-ED3B9921C35C}" destId="{34E71094-A4F7-43CF-BD5D-AFB18B9FDE29}" srcOrd="3" destOrd="0" presId="urn:microsoft.com/office/officeart/2005/8/layout/chevron1"/>
    <dgm:cxn modelId="{C05CC3EC-37BC-4E7A-BB40-7694E528451A}" type="presParOf" srcId="{A17E1590-5366-4CA8-AC47-ED3B9921C35C}" destId="{10516F15-E9D2-4219-97CE-4DC124E3E3B5}" srcOrd="4" destOrd="0" presId="urn:microsoft.com/office/officeart/2005/8/layout/chevron1"/>
    <dgm:cxn modelId="{8CD7B107-9959-42B1-946C-D56DA7DE4F22}" type="presParOf" srcId="{A17E1590-5366-4CA8-AC47-ED3B9921C35C}" destId="{B3BED8BE-A991-417A-BA70-9AA14C815D83}" srcOrd="5" destOrd="0" presId="urn:microsoft.com/office/officeart/2005/8/layout/chevron1"/>
    <dgm:cxn modelId="{821130DA-7D80-4997-853E-147D50D84C93}" type="presParOf" srcId="{A17E1590-5366-4CA8-AC47-ED3B9921C35C}" destId="{EA7C9F5A-83C5-489F-B1D5-64C7463102BC}" srcOrd="6" destOrd="0" presId="urn:microsoft.com/office/officeart/2005/8/layout/chevron1"/>
    <dgm:cxn modelId="{1BAEA8AC-5BA6-46D8-8A16-2E60E35CF894}" type="presParOf" srcId="{A17E1590-5366-4CA8-AC47-ED3B9921C35C}" destId="{C252BDB7-9E68-4B51-9463-4759D39D0538}" srcOrd="7" destOrd="0" presId="urn:microsoft.com/office/officeart/2005/8/layout/chevron1"/>
    <dgm:cxn modelId="{6197E206-A381-4381-A28B-26C35A1ACF77}" type="presParOf" srcId="{A17E1590-5366-4CA8-AC47-ED3B9921C35C}" destId="{A7E1EE51-E9A3-48D4-86F0-76033AFDF121}" srcOrd="8"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EB1847-53B1-4F25-9C73-ACFA5FF60FA7}" type="doc">
      <dgm:prSet loTypeId="urn:microsoft.com/office/officeart/2005/8/layout/chevron1" loCatId="process" qsTypeId="urn:microsoft.com/office/officeart/2005/8/quickstyle/3d1" qsCatId="3D" csTypeId="urn:microsoft.com/office/officeart/2005/8/colors/accent1_2" csCatId="accent1" phldr="1"/>
      <dgm:spPr/>
    </dgm:pt>
    <dgm:pt modelId="{4D13CA75-9CD6-4721-BE78-9598890C1BBA}">
      <dgm:prSet phldrT="[Text]" custT="1"/>
      <dgm:spPr>
        <a:solidFill>
          <a:schemeClr val="accent1">
            <a:lumMod val="20000"/>
            <a:lumOff val="80000"/>
          </a:schemeClr>
        </a:solidFill>
      </dgm:spPr>
      <dgm:t>
        <a:bodyPr/>
        <a:lstStyle/>
        <a:p>
          <a:r>
            <a:rPr lang="en-US" sz="1400" dirty="0" smtClean="0"/>
            <a:t>Initiate</a:t>
          </a:r>
          <a:endParaRPr lang="en-US" sz="1400" dirty="0"/>
        </a:p>
      </dgm:t>
    </dgm:pt>
    <dgm:pt modelId="{D6D52CE7-1D4B-4E6F-8AA7-63B6C7E080FE}" type="parTrans" cxnId="{EF40D376-5E18-4A08-AAB2-24BA51EA678C}">
      <dgm:prSet/>
      <dgm:spPr/>
      <dgm:t>
        <a:bodyPr/>
        <a:lstStyle/>
        <a:p>
          <a:endParaRPr lang="en-US" sz="1400"/>
        </a:p>
      </dgm:t>
    </dgm:pt>
    <dgm:pt modelId="{F3AA5118-FBDE-444C-85F9-FC2596326426}" type="sibTrans" cxnId="{EF40D376-5E18-4A08-AAB2-24BA51EA678C}">
      <dgm:prSet/>
      <dgm:spPr/>
      <dgm:t>
        <a:bodyPr/>
        <a:lstStyle/>
        <a:p>
          <a:endParaRPr lang="en-US" sz="1400"/>
        </a:p>
      </dgm:t>
    </dgm:pt>
    <dgm:pt modelId="{1EA28FAB-D537-4024-B2ED-F0AD18A87225}">
      <dgm:prSet phldrT="[Text]" custT="1"/>
      <dgm:spPr>
        <a:solidFill>
          <a:schemeClr val="accent1">
            <a:lumMod val="20000"/>
            <a:lumOff val="80000"/>
          </a:schemeClr>
        </a:solidFill>
      </dgm:spPr>
      <dgm:t>
        <a:bodyPr/>
        <a:lstStyle/>
        <a:p>
          <a:r>
            <a:rPr lang="en-US" sz="1400" dirty="0" smtClean="0"/>
            <a:t>Plan</a:t>
          </a:r>
          <a:endParaRPr lang="en-US" sz="1400" dirty="0"/>
        </a:p>
      </dgm:t>
    </dgm:pt>
    <dgm:pt modelId="{EDA7959C-52CB-42B0-8FF0-F2A158AC3964}" type="parTrans" cxnId="{C6439DEC-5B5F-454E-920B-B54AC469BAA3}">
      <dgm:prSet/>
      <dgm:spPr/>
      <dgm:t>
        <a:bodyPr/>
        <a:lstStyle/>
        <a:p>
          <a:endParaRPr lang="en-US" sz="1400"/>
        </a:p>
      </dgm:t>
    </dgm:pt>
    <dgm:pt modelId="{065CDBD3-038D-41DB-ACA9-3556A4D4B540}" type="sibTrans" cxnId="{C6439DEC-5B5F-454E-920B-B54AC469BAA3}">
      <dgm:prSet/>
      <dgm:spPr/>
      <dgm:t>
        <a:bodyPr/>
        <a:lstStyle/>
        <a:p>
          <a:endParaRPr lang="en-US" sz="1400"/>
        </a:p>
      </dgm:t>
    </dgm:pt>
    <dgm:pt modelId="{8AABADB7-7252-4A68-929C-EDF4F0C07348}">
      <dgm:prSet phldrT="[Text]" custT="1"/>
      <dgm:spPr>
        <a:solidFill>
          <a:schemeClr val="accent1">
            <a:lumMod val="20000"/>
            <a:lumOff val="80000"/>
          </a:schemeClr>
        </a:solidFill>
      </dgm:spPr>
      <dgm:t>
        <a:bodyPr/>
        <a:lstStyle/>
        <a:p>
          <a:r>
            <a:rPr lang="en-US" sz="1400" dirty="0" smtClean="0"/>
            <a:t>Execute</a:t>
          </a:r>
          <a:endParaRPr lang="en-US" sz="1400" dirty="0"/>
        </a:p>
      </dgm:t>
    </dgm:pt>
    <dgm:pt modelId="{8B45D5B1-C2B4-4CBF-A560-CE52BEB54F93}" type="parTrans" cxnId="{DD49CD38-AA5A-4EB9-907D-BF0620A686CC}">
      <dgm:prSet/>
      <dgm:spPr/>
      <dgm:t>
        <a:bodyPr/>
        <a:lstStyle/>
        <a:p>
          <a:endParaRPr lang="en-US" sz="1400"/>
        </a:p>
      </dgm:t>
    </dgm:pt>
    <dgm:pt modelId="{3A1AAF64-5233-4B1B-AEB4-25F43C2E3022}" type="sibTrans" cxnId="{DD49CD38-AA5A-4EB9-907D-BF0620A686CC}">
      <dgm:prSet/>
      <dgm:spPr/>
      <dgm:t>
        <a:bodyPr/>
        <a:lstStyle/>
        <a:p>
          <a:endParaRPr lang="en-US" sz="1400"/>
        </a:p>
      </dgm:t>
    </dgm:pt>
    <dgm:pt modelId="{1164513C-A97B-4CE9-AED4-26FA23DDC073}">
      <dgm:prSet phldrT="[Text]" custT="1"/>
      <dgm:spPr>
        <a:solidFill>
          <a:schemeClr val="accent1">
            <a:lumMod val="20000"/>
            <a:lumOff val="80000"/>
          </a:schemeClr>
        </a:solidFill>
      </dgm:spPr>
      <dgm:t>
        <a:bodyPr/>
        <a:lstStyle/>
        <a:p>
          <a:r>
            <a:rPr lang="en-US" sz="1400" dirty="0" smtClean="0"/>
            <a:t>Monitor &amp; Control</a:t>
          </a:r>
          <a:endParaRPr lang="en-US" sz="1400" dirty="0"/>
        </a:p>
      </dgm:t>
    </dgm:pt>
    <dgm:pt modelId="{2502B9B5-BA92-42EF-B7D4-8377ED0D4E4E}" type="parTrans" cxnId="{A2110E64-8976-4125-AF4E-C0B3C009D9C8}">
      <dgm:prSet/>
      <dgm:spPr/>
      <dgm:t>
        <a:bodyPr/>
        <a:lstStyle/>
        <a:p>
          <a:endParaRPr lang="en-US" sz="1400"/>
        </a:p>
      </dgm:t>
    </dgm:pt>
    <dgm:pt modelId="{849AD539-AC8E-44FA-89DC-3AB091CFC4AA}" type="sibTrans" cxnId="{A2110E64-8976-4125-AF4E-C0B3C009D9C8}">
      <dgm:prSet/>
      <dgm:spPr/>
      <dgm:t>
        <a:bodyPr/>
        <a:lstStyle/>
        <a:p>
          <a:endParaRPr lang="en-US" sz="1400"/>
        </a:p>
      </dgm:t>
    </dgm:pt>
    <dgm:pt modelId="{0FCE22D3-BE4F-405E-AEAD-F8CF76F08C2A}">
      <dgm:prSet phldrT="[Text]" custT="1"/>
      <dgm:spPr>
        <a:solidFill>
          <a:schemeClr val="accent1">
            <a:lumMod val="20000"/>
            <a:lumOff val="80000"/>
          </a:schemeClr>
        </a:solidFill>
      </dgm:spPr>
      <dgm:t>
        <a:bodyPr/>
        <a:lstStyle/>
        <a:p>
          <a:r>
            <a:rPr lang="en-US" sz="1300" dirty="0" smtClean="0"/>
            <a:t>Close</a:t>
          </a:r>
          <a:endParaRPr lang="en-US" sz="1300" dirty="0"/>
        </a:p>
      </dgm:t>
    </dgm:pt>
    <dgm:pt modelId="{B08E1630-DD95-4B48-A865-FAC3AE1316CC}" type="parTrans" cxnId="{33D906BA-42E8-4BD9-9BA0-801472E85328}">
      <dgm:prSet/>
      <dgm:spPr/>
      <dgm:t>
        <a:bodyPr/>
        <a:lstStyle/>
        <a:p>
          <a:endParaRPr lang="en-US" sz="1400"/>
        </a:p>
      </dgm:t>
    </dgm:pt>
    <dgm:pt modelId="{FE21B864-CF1D-460D-BE65-87DC403D15F5}" type="sibTrans" cxnId="{33D906BA-42E8-4BD9-9BA0-801472E85328}">
      <dgm:prSet/>
      <dgm:spPr/>
      <dgm:t>
        <a:bodyPr/>
        <a:lstStyle/>
        <a:p>
          <a:endParaRPr lang="en-US" sz="1400"/>
        </a:p>
      </dgm:t>
    </dgm:pt>
    <dgm:pt modelId="{A17E1590-5366-4CA8-AC47-ED3B9921C35C}" type="pres">
      <dgm:prSet presAssocID="{CBEB1847-53B1-4F25-9C73-ACFA5FF60FA7}" presName="Name0" presStyleCnt="0">
        <dgm:presLayoutVars>
          <dgm:dir/>
          <dgm:animLvl val="lvl"/>
          <dgm:resizeHandles val="exact"/>
        </dgm:presLayoutVars>
      </dgm:prSet>
      <dgm:spPr/>
    </dgm:pt>
    <dgm:pt modelId="{47DD00DA-B3A2-434C-9CAD-AF70F438ADC9}" type="pres">
      <dgm:prSet presAssocID="{4D13CA75-9CD6-4721-BE78-9598890C1BBA}" presName="parTxOnly" presStyleLbl="node1" presStyleIdx="0" presStyleCnt="5" custScaleX="16264" custLinFactX="-12938" custLinFactNeighborX="-100000">
        <dgm:presLayoutVars>
          <dgm:chMax val="0"/>
          <dgm:chPref val="0"/>
          <dgm:bulletEnabled val="1"/>
        </dgm:presLayoutVars>
      </dgm:prSet>
      <dgm:spPr/>
      <dgm:t>
        <a:bodyPr/>
        <a:lstStyle/>
        <a:p>
          <a:endParaRPr lang="en-US"/>
        </a:p>
      </dgm:t>
    </dgm:pt>
    <dgm:pt modelId="{59C4C9CB-8AD9-4D3D-ACBF-E5B37A2128EF}" type="pres">
      <dgm:prSet presAssocID="{F3AA5118-FBDE-444C-85F9-FC2596326426}" presName="parTxOnlySpace" presStyleCnt="0"/>
      <dgm:spPr/>
    </dgm:pt>
    <dgm:pt modelId="{9BBBDA6E-2870-4E9E-8B70-410102BE4D86}" type="pres">
      <dgm:prSet presAssocID="{1EA28FAB-D537-4024-B2ED-F0AD18A87225}" presName="parTxOnly" presStyleLbl="node1" presStyleIdx="1" presStyleCnt="5" custScaleX="20986" custLinFactX="-2562" custLinFactNeighborX="-100000">
        <dgm:presLayoutVars>
          <dgm:chMax val="0"/>
          <dgm:chPref val="0"/>
          <dgm:bulletEnabled val="1"/>
        </dgm:presLayoutVars>
      </dgm:prSet>
      <dgm:spPr/>
      <dgm:t>
        <a:bodyPr/>
        <a:lstStyle/>
        <a:p>
          <a:endParaRPr lang="en-US"/>
        </a:p>
      </dgm:t>
    </dgm:pt>
    <dgm:pt modelId="{34E71094-A4F7-43CF-BD5D-AFB18B9FDE29}" type="pres">
      <dgm:prSet presAssocID="{065CDBD3-038D-41DB-ACA9-3556A4D4B540}" presName="parTxOnlySpace" presStyleCnt="0"/>
      <dgm:spPr/>
    </dgm:pt>
    <dgm:pt modelId="{10516F15-E9D2-4219-97CE-4DC124E3E3B5}" type="pres">
      <dgm:prSet presAssocID="{8AABADB7-7252-4A68-929C-EDF4F0C07348}" presName="parTxOnly" presStyleLbl="node1" presStyleIdx="2" presStyleCnt="5" custScaleX="21796" custLinFactNeighborX="265">
        <dgm:presLayoutVars>
          <dgm:chMax val="0"/>
          <dgm:chPref val="0"/>
          <dgm:bulletEnabled val="1"/>
        </dgm:presLayoutVars>
      </dgm:prSet>
      <dgm:spPr/>
      <dgm:t>
        <a:bodyPr/>
        <a:lstStyle/>
        <a:p>
          <a:endParaRPr lang="en-US"/>
        </a:p>
      </dgm:t>
    </dgm:pt>
    <dgm:pt modelId="{B3BED8BE-A991-417A-BA70-9AA14C815D83}" type="pres">
      <dgm:prSet presAssocID="{3A1AAF64-5233-4B1B-AEB4-25F43C2E3022}" presName="parTxOnlySpace" presStyleCnt="0"/>
      <dgm:spPr/>
    </dgm:pt>
    <dgm:pt modelId="{EA7C9F5A-83C5-489F-B1D5-64C7463102BC}" type="pres">
      <dgm:prSet presAssocID="{1164513C-A97B-4CE9-AED4-26FA23DDC073}" presName="parTxOnly" presStyleLbl="node1" presStyleIdx="3" presStyleCnt="5" custScaleX="19252" custLinFactX="1480" custLinFactNeighborX="100000">
        <dgm:presLayoutVars>
          <dgm:chMax val="0"/>
          <dgm:chPref val="0"/>
          <dgm:bulletEnabled val="1"/>
        </dgm:presLayoutVars>
      </dgm:prSet>
      <dgm:spPr/>
      <dgm:t>
        <a:bodyPr/>
        <a:lstStyle/>
        <a:p>
          <a:endParaRPr lang="en-US"/>
        </a:p>
      </dgm:t>
    </dgm:pt>
    <dgm:pt modelId="{C252BDB7-9E68-4B51-9463-4759D39D0538}" type="pres">
      <dgm:prSet presAssocID="{849AD539-AC8E-44FA-89DC-3AB091CFC4AA}" presName="parTxOnlySpace" presStyleCnt="0"/>
      <dgm:spPr/>
    </dgm:pt>
    <dgm:pt modelId="{A7E1EE51-E9A3-48D4-86F0-76033AFDF121}" type="pres">
      <dgm:prSet presAssocID="{0FCE22D3-BE4F-405E-AEAD-F8CF76F08C2A}" presName="parTxOnly" presStyleLbl="node1" presStyleIdx="4" presStyleCnt="5" custScaleX="13415" custLinFactX="12938" custLinFactNeighborX="100000">
        <dgm:presLayoutVars>
          <dgm:chMax val="0"/>
          <dgm:chPref val="0"/>
          <dgm:bulletEnabled val="1"/>
        </dgm:presLayoutVars>
      </dgm:prSet>
      <dgm:spPr/>
      <dgm:t>
        <a:bodyPr/>
        <a:lstStyle/>
        <a:p>
          <a:endParaRPr lang="en-US"/>
        </a:p>
      </dgm:t>
    </dgm:pt>
  </dgm:ptLst>
  <dgm:cxnLst>
    <dgm:cxn modelId="{A2110E64-8976-4125-AF4E-C0B3C009D9C8}" srcId="{CBEB1847-53B1-4F25-9C73-ACFA5FF60FA7}" destId="{1164513C-A97B-4CE9-AED4-26FA23DDC073}" srcOrd="3" destOrd="0" parTransId="{2502B9B5-BA92-42EF-B7D4-8377ED0D4E4E}" sibTransId="{849AD539-AC8E-44FA-89DC-3AB091CFC4AA}"/>
    <dgm:cxn modelId="{AA0305F6-0027-4AF1-90BD-076DDDF63A11}" type="presOf" srcId="{CBEB1847-53B1-4F25-9C73-ACFA5FF60FA7}" destId="{A17E1590-5366-4CA8-AC47-ED3B9921C35C}" srcOrd="0" destOrd="0" presId="urn:microsoft.com/office/officeart/2005/8/layout/chevron1"/>
    <dgm:cxn modelId="{DD49CD38-AA5A-4EB9-907D-BF0620A686CC}" srcId="{CBEB1847-53B1-4F25-9C73-ACFA5FF60FA7}" destId="{8AABADB7-7252-4A68-929C-EDF4F0C07348}" srcOrd="2" destOrd="0" parTransId="{8B45D5B1-C2B4-4CBF-A560-CE52BEB54F93}" sibTransId="{3A1AAF64-5233-4B1B-AEB4-25F43C2E3022}"/>
    <dgm:cxn modelId="{7F693E45-93C2-446D-BA12-ED7D8F760C42}" type="presOf" srcId="{8AABADB7-7252-4A68-929C-EDF4F0C07348}" destId="{10516F15-E9D2-4219-97CE-4DC124E3E3B5}" srcOrd="0" destOrd="0" presId="urn:microsoft.com/office/officeart/2005/8/layout/chevron1"/>
    <dgm:cxn modelId="{EF40D376-5E18-4A08-AAB2-24BA51EA678C}" srcId="{CBEB1847-53B1-4F25-9C73-ACFA5FF60FA7}" destId="{4D13CA75-9CD6-4721-BE78-9598890C1BBA}" srcOrd="0" destOrd="0" parTransId="{D6D52CE7-1D4B-4E6F-8AA7-63B6C7E080FE}" sibTransId="{F3AA5118-FBDE-444C-85F9-FC2596326426}"/>
    <dgm:cxn modelId="{A046B288-07FF-438C-8914-EDF86161B747}" type="presOf" srcId="{4D13CA75-9CD6-4721-BE78-9598890C1BBA}" destId="{47DD00DA-B3A2-434C-9CAD-AF70F438ADC9}" srcOrd="0" destOrd="0" presId="urn:microsoft.com/office/officeart/2005/8/layout/chevron1"/>
    <dgm:cxn modelId="{C6439DEC-5B5F-454E-920B-B54AC469BAA3}" srcId="{CBEB1847-53B1-4F25-9C73-ACFA5FF60FA7}" destId="{1EA28FAB-D537-4024-B2ED-F0AD18A87225}" srcOrd="1" destOrd="0" parTransId="{EDA7959C-52CB-42B0-8FF0-F2A158AC3964}" sibTransId="{065CDBD3-038D-41DB-ACA9-3556A4D4B540}"/>
    <dgm:cxn modelId="{A660E788-50EB-457C-85B6-A651E8BE67C8}" type="presOf" srcId="{0FCE22D3-BE4F-405E-AEAD-F8CF76F08C2A}" destId="{A7E1EE51-E9A3-48D4-86F0-76033AFDF121}" srcOrd="0" destOrd="0" presId="urn:microsoft.com/office/officeart/2005/8/layout/chevron1"/>
    <dgm:cxn modelId="{306FBEE8-B76B-4E22-875B-374AC03813B3}" type="presOf" srcId="{1164513C-A97B-4CE9-AED4-26FA23DDC073}" destId="{EA7C9F5A-83C5-489F-B1D5-64C7463102BC}" srcOrd="0" destOrd="0" presId="urn:microsoft.com/office/officeart/2005/8/layout/chevron1"/>
    <dgm:cxn modelId="{33D906BA-42E8-4BD9-9BA0-801472E85328}" srcId="{CBEB1847-53B1-4F25-9C73-ACFA5FF60FA7}" destId="{0FCE22D3-BE4F-405E-AEAD-F8CF76F08C2A}" srcOrd="4" destOrd="0" parTransId="{B08E1630-DD95-4B48-A865-FAC3AE1316CC}" sibTransId="{FE21B864-CF1D-460D-BE65-87DC403D15F5}"/>
    <dgm:cxn modelId="{F8674B28-D490-4FEE-9D46-610DD9DE7622}" type="presOf" srcId="{1EA28FAB-D537-4024-B2ED-F0AD18A87225}" destId="{9BBBDA6E-2870-4E9E-8B70-410102BE4D86}" srcOrd="0" destOrd="0" presId="urn:microsoft.com/office/officeart/2005/8/layout/chevron1"/>
    <dgm:cxn modelId="{30B9647D-06BA-4D8F-8E43-78B33085DCAA}" type="presParOf" srcId="{A17E1590-5366-4CA8-AC47-ED3B9921C35C}" destId="{47DD00DA-B3A2-434C-9CAD-AF70F438ADC9}" srcOrd="0" destOrd="0" presId="urn:microsoft.com/office/officeart/2005/8/layout/chevron1"/>
    <dgm:cxn modelId="{5F287350-492D-4023-ABE3-D40F514F030F}" type="presParOf" srcId="{A17E1590-5366-4CA8-AC47-ED3B9921C35C}" destId="{59C4C9CB-8AD9-4D3D-ACBF-E5B37A2128EF}" srcOrd="1" destOrd="0" presId="urn:microsoft.com/office/officeart/2005/8/layout/chevron1"/>
    <dgm:cxn modelId="{5804118B-58F8-43A1-AD74-A788B0EE7658}" type="presParOf" srcId="{A17E1590-5366-4CA8-AC47-ED3B9921C35C}" destId="{9BBBDA6E-2870-4E9E-8B70-410102BE4D86}" srcOrd="2" destOrd="0" presId="urn:microsoft.com/office/officeart/2005/8/layout/chevron1"/>
    <dgm:cxn modelId="{C6694948-41C8-4EBD-9181-687A5F024600}" type="presParOf" srcId="{A17E1590-5366-4CA8-AC47-ED3B9921C35C}" destId="{34E71094-A4F7-43CF-BD5D-AFB18B9FDE29}" srcOrd="3" destOrd="0" presId="urn:microsoft.com/office/officeart/2005/8/layout/chevron1"/>
    <dgm:cxn modelId="{6307B781-D2AA-4FBE-8E9C-5561669194A7}" type="presParOf" srcId="{A17E1590-5366-4CA8-AC47-ED3B9921C35C}" destId="{10516F15-E9D2-4219-97CE-4DC124E3E3B5}" srcOrd="4" destOrd="0" presId="urn:microsoft.com/office/officeart/2005/8/layout/chevron1"/>
    <dgm:cxn modelId="{3B0139F1-20CE-4F32-A7DA-6C2BC8A1A6D8}" type="presParOf" srcId="{A17E1590-5366-4CA8-AC47-ED3B9921C35C}" destId="{B3BED8BE-A991-417A-BA70-9AA14C815D83}" srcOrd="5" destOrd="0" presId="urn:microsoft.com/office/officeart/2005/8/layout/chevron1"/>
    <dgm:cxn modelId="{731241F0-8BCD-4A34-8F28-5CC5E434C7A4}" type="presParOf" srcId="{A17E1590-5366-4CA8-AC47-ED3B9921C35C}" destId="{EA7C9F5A-83C5-489F-B1D5-64C7463102BC}" srcOrd="6" destOrd="0" presId="urn:microsoft.com/office/officeart/2005/8/layout/chevron1"/>
    <dgm:cxn modelId="{2B56D56B-3C10-4DDD-84F8-6E47F73CEFC1}" type="presParOf" srcId="{A17E1590-5366-4CA8-AC47-ED3B9921C35C}" destId="{C252BDB7-9E68-4B51-9463-4759D39D0538}" srcOrd="7" destOrd="0" presId="urn:microsoft.com/office/officeart/2005/8/layout/chevron1"/>
    <dgm:cxn modelId="{D0104EF8-4C02-4898-890D-E272B7A76FC5}" type="presParOf" srcId="{A17E1590-5366-4CA8-AC47-ED3B9921C35C}" destId="{A7E1EE51-E9A3-48D4-86F0-76033AFDF121}" srcOrd="8"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EB1847-53B1-4F25-9C73-ACFA5FF60FA7}" type="doc">
      <dgm:prSet loTypeId="urn:microsoft.com/office/officeart/2005/8/layout/chevron1" loCatId="process" qsTypeId="urn:microsoft.com/office/officeart/2005/8/quickstyle/3d1" qsCatId="3D" csTypeId="urn:microsoft.com/office/officeart/2005/8/colors/accent1_2" csCatId="accent1" phldr="1"/>
      <dgm:spPr/>
    </dgm:pt>
    <dgm:pt modelId="{4D13CA75-9CD6-4721-BE78-9598890C1BBA}">
      <dgm:prSet phldrT="[Text]" custT="1"/>
      <dgm:spPr/>
      <dgm:t>
        <a:bodyPr/>
        <a:lstStyle/>
        <a:p>
          <a:r>
            <a:rPr lang="en-US" sz="1400" dirty="0" smtClean="0"/>
            <a:t>Inception</a:t>
          </a:r>
          <a:endParaRPr lang="en-US" sz="1400" dirty="0"/>
        </a:p>
      </dgm:t>
    </dgm:pt>
    <dgm:pt modelId="{D6D52CE7-1D4B-4E6F-8AA7-63B6C7E080FE}" type="parTrans" cxnId="{EF40D376-5E18-4A08-AAB2-24BA51EA678C}">
      <dgm:prSet/>
      <dgm:spPr/>
      <dgm:t>
        <a:bodyPr/>
        <a:lstStyle/>
        <a:p>
          <a:endParaRPr lang="en-US" sz="1400"/>
        </a:p>
      </dgm:t>
    </dgm:pt>
    <dgm:pt modelId="{F3AA5118-FBDE-444C-85F9-FC2596326426}" type="sibTrans" cxnId="{EF40D376-5E18-4A08-AAB2-24BA51EA678C}">
      <dgm:prSet/>
      <dgm:spPr/>
      <dgm:t>
        <a:bodyPr/>
        <a:lstStyle/>
        <a:p>
          <a:endParaRPr lang="en-US" sz="1400"/>
        </a:p>
      </dgm:t>
    </dgm:pt>
    <dgm:pt modelId="{1EA28FAB-D537-4024-B2ED-F0AD18A87225}">
      <dgm:prSet phldrT="[Text]" custT="1"/>
      <dgm:spPr/>
      <dgm:t>
        <a:bodyPr/>
        <a:lstStyle/>
        <a:p>
          <a:r>
            <a:rPr lang="en-US" sz="1400" dirty="0" smtClean="0"/>
            <a:t>Elaboration    </a:t>
          </a:r>
          <a:endParaRPr lang="en-US" sz="1400" dirty="0"/>
        </a:p>
      </dgm:t>
    </dgm:pt>
    <dgm:pt modelId="{EDA7959C-52CB-42B0-8FF0-F2A158AC3964}" type="parTrans" cxnId="{C6439DEC-5B5F-454E-920B-B54AC469BAA3}">
      <dgm:prSet/>
      <dgm:spPr/>
      <dgm:t>
        <a:bodyPr/>
        <a:lstStyle/>
        <a:p>
          <a:endParaRPr lang="en-US" sz="1400"/>
        </a:p>
      </dgm:t>
    </dgm:pt>
    <dgm:pt modelId="{065CDBD3-038D-41DB-ACA9-3556A4D4B540}" type="sibTrans" cxnId="{C6439DEC-5B5F-454E-920B-B54AC469BAA3}">
      <dgm:prSet/>
      <dgm:spPr/>
      <dgm:t>
        <a:bodyPr/>
        <a:lstStyle/>
        <a:p>
          <a:endParaRPr lang="en-US" sz="1400"/>
        </a:p>
      </dgm:t>
    </dgm:pt>
    <dgm:pt modelId="{8AABADB7-7252-4A68-929C-EDF4F0C07348}">
      <dgm:prSet phldrT="[Text]" custT="1"/>
      <dgm:spPr/>
      <dgm:t>
        <a:bodyPr/>
        <a:lstStyle/>
        <a:p>
          <a:r>
            <a:rPr lang="en-US" sz="1400" dirty="0" smtClean="0"/>
            <a:t>Construction</a:t>
          </a:r>
          <a:endParaRPr lang="en-US" sz="1400" dirty="0"/>
        </a:p>
      </dgm:t>
    </dgm:pt>
    <dgm:pt modelId="{8B45D5B1-C2B4-4CBF-A560-CE52BEB54F93}" type="parTrans" cxnId="{DD49CD38-AA5A-4EB9-907D-BF0620A686CC}">
      <dgm:prSet/>
      <dgm:spPr/>
      <dgm:t>
        <a:bodyPr/>
        <a:lstStyle/>
        <a:p>
          <a:endParaRPr lang="en-US" sz="1400"/>
        </a:p>
      </dgm:t>
    </dgm:pt>
    <dgm:pt modelId="{3A1AAF64-5233-4B1B-AEB4-25F43C2E3022}" type="sibTrans" cxnId="{DD49CD38-AA5A-4EB9-907D-BF0620A686CC}">
      <dgm:prSet/>
      <dgm:spPr/>
      <dgm:t>
        <a:bodyPr/>
        <a:lstStyle/>
        <a:p>
          <a:endParaRPr lang="en-US" sz="1400"/>
        </a:p>
      </dgm:t>
    </dgm:pt>
    <dgm:pt modelId="{1164513C-A97B-4CE9-AED4-26FA23DDC073}">
      <dgm:prSet phldrT="[Text]" custT="1"/>
      <dgm:spPr/>
      <dgm:t>
        <a:bodyPr/>
        <a:lstStyle/>
        <a:p>
          <a:r>
            <a:rPr lang="en-US" sz="1400" dirty="0" smtClean="0"/>
            <a:t>Transition</a:t>
          </a:r>
          <a:endParaRPr lang="en-US" sz="1400" dirty="0"/>
        </a:p>
      </dgm:t>
    </dgm:pt>
    <dgm:pt modelId="{2502B9B5-BA92-42EF-B7D4-8377ED0D4E4E}" type="parTrans" cxnId="{A2110E64-8976-4125-AF4E-C0B3C009D9C8}">
      <dgm:prSet/>
      <dgm:spPr/>
      <dgm:t>
        <a:bodyPr/>
        <a:lstStyle/>
        <a:p>
          <a:endParaRPr lang="en-US" sz="1400"/>
        </a:p>
      </dgm:t>
    </dgm:pt>
    <dgm:pt modelId="{849AD539-AC8E-44FA-89DC-3AB091CFC4AA}" type="sibTrans" cxnId="{A2110E64-8976-4125-AF4E-C0B3C009D9C8}">
      <dgm:prSet/>
      <dgm:spPr/>
      <dgm:t>
        <a:bodyPr/>
        <a:lstStyle/>
        <a:p>
          <a:endParaRPr lang="en-US" sz="1400"/>
        </a:p>
      </dgm:t>
    </dgm:pt>
    <dgm:pt modelId="{A17E1590-5366-4CA8-AC47-ED3B9921C35C}" type="pres">
      <dgm:prSet presAssocID="{CBEB1847-53B1-4F25-9C73-ACFA5FF60FA7}" presName="Name0" presStyleCnt="0">
        <dgm:presLayoutVars>
          <dgm:dir/>
          <dgm:animLvl val="lvl"/>
          <dgm:resizeHandles val="exact"/>
        </dgm:presLayoutVars>
      </dgm:prSet>
      <dgm:spPr/>
    </dgm:pt>
    <dgm:pt modelId="{47DD00DA-B3A2-434C-9CAD-AF70F438ADC9}" type="pres">
      <dgm:prSet presAssocID="{4D13CA75-9CD6-4721-BE78-9598890C1BBA}" presName="parTxOnly" presStyleLbl="node1" presStyleIdx="0" presStyleCnt="4" custScaleX="14986" custLinFactNeighborX="-85337">
        <dgm:presLayoutVars>
          <dgm:chMax val="0"/>
          <dgm:chPref val="0"/>
          <dgm:bulletEnabled val="1"/>
        </dgm:presLayoutVars>
      </dgm:prSet>
      <dgm:spPr/>
      <dgm:t>
        <a:bodyPr/>
        <a:lstStyle/>
        <a:p>
          <a:endParaRPr lang="en-US"/>
        </a:p>
      </dgm:t>
    </dgm:pt>
    <dgm:pt modelId="{59C4C9CB-8AD9-4D3D-ACBF-E5B37A2128EF}" type="pres">
      <dgm:prSet presAssocID="{F3AA5118-FBDE-444C-85F9-FC2596326426}" presName="parTxOnlySpace" presStyleCnt="0"/>
      <dgm:spPr/>
    </dgm:pt>
    <dgm:pt modelId="{9BBBDA6E-2870-4E9E-8B70-410102BE4D86}" type="pres">
      <dgm:prSet presAssocID="{1EA28FAB-D537-4024-B2ED-F0AD18A87225}" presName="parTxOnly" presStyleLbl="node1" presStyleIdx="1" presStyleCnt="4" custScaleX="19753" custLinFactNeighborX="4816">
        <dgm:presLayoutVars>
          <dgm:chMax val="0"/>
          <dgm:chPref val="0"/>
          <dgm:bulletEnabled val="1"/>
        </dgm:presLayoutVars>
      </dgm:prSet>
      <dgm:spPr/>
      <dgm:t>
        <a:bodyPr/>
        <a:lstStyle/>
        <a:p>
          <a:endParaRPr lang="en-US"/>
        </a:p>
      </dgm:t>
    </dgm:pt>
    <dgm:pt modelId="{34E71094-A4F7-43CF-BD5D-AFB18B9FDE29}" type="pres">
      <dgm:prSet presAssocID="{065CDBD3-038D-41DB-ACA9-3556A4D4B540}" presName="parTxOnlySpace" presStyleCnt="0"/>
      <dgm:spPr/>
    </dgm:pt>
    <dgm:pt modelId="{10516F15-E9D2-4219-97CE-4DC124E3E3B5}" type="pres">
      <dgm:prSet presAssocID="{8AABADB7-7252-4A68-929C-EDF4F0C07348}" presName="parTxOnly" presStyleLbl="node1" presStyleIdx="2" presStyleCnt="4" custScaleX="24939" custLinFactNeighborX="96733">
        <dgm:presLayoutVars>
          <dgm:chMax val="0"/>
          <dgm:chPref val="0"/>
          <dgm:bulletEnabled val="1"/>
        </dgm:presLayoutVars>
      </dgm:prSet>
      <dgm:spPr/>
      <dgm:t>
        <a:bodyPr/>
        <a:lstStyle/>
        <a:p>
          <a:endParaRPr lang="en-US"/>
        </a:p>
      </dgm:t>
    </dgm:pt>
    <dgm:pt modelId="{B3BED8BE-A991-417A-BA70-9AA14C815D83}" type="pres">
      <dgm:prSet presAssocID="{3A1AAF64-5233-4B1B-AEB4-25F43C2E3022}" presName="parTxOnlySpace" presStyleCnt="0"/>
      <dgm:spPr/>
    </dgm:pt>
    <dgm:pt modelId="{EA7C9F5A-83C5-489F-B1D5-64C7463102BC}" type="pres">
      <dgm:prSet presAssocID="{1164513C-A97B-4CE9-AED4-26FA23DDC073}" presName="parTxOnly" presStyleLbl="node1" presStyleIdx="3" presStyleCnt="4" custScaleX="31488" custLinFactX="8572" custLinFactNeighborX="100000">
        <dgm:presLayoutVars>
          <dgm:chMax val="0"/>
          <dgm:chPref val="0"/>
          <dgm:bulletEnabled val="1"/>
        </dgm:presLayoutVars>
      </dgm:prSet>
      <dgm:spPr/>
      <dgm:t>
        <a:bodyPr/>
        <a:lstStyle/>
        <a:p>
          <a:endParaRPr lang="en-US"/>
        </a:p>
      </dgm:t>
    </dgm:pt>
  </dgm:ptLst>
  <dgm:cxnLst>
    <dgm:cxn modelId="{A2110E64-8976-4125-AF4E-C0B3C009D9C8}" srcId="{CBEB1847-53B1-4F25-9C73-ACFA5FF60FA7}" destId="{1164513C-A97B-4CE9-AED4-26FA23DDC073}" srcOrd="3" destOrd="0" parTransId="{2502B9B5-BA92-42EF-B7D4-8377ED0D4E4E}" sibTransId="{849AD539-AC8E-44FA-89DC-3AB091CFC4AA}"/>
    <dgm:cxn modelId="{B3A3C36B-F2C3-4797-93E3-CE501848ED1F}" type="presOf" srcId="{8AABADB7-7252-4A68-929C-EDF4F0C07348}" destId="{10516F15-E9D2-4219-97CE-4DC124E3E3B5}" srcOrd="0" destOrd="0" presId="urn:microsoft.com/office/officeart/2005/8/layout/chevron1"/>
    <dgm:cxn modelId="{26C06E73-B7A7-478D-9B84-29DE565255CA}" type="presOf" srcId="{CBEB1847-53B1-4F25-9C73-ACFA5FF60FA7}" destId="{A17E1590-5366-4CA8-AC47-ED3B9921C35C}" srcOrd="0" destOrd="0" presId="urn:microsoft.com/office/officeart/2005/8/layout/chevron1"/>
    <dgm:cxn modelId="{299C6B8A-B09D-47C9-8F0E-2C9FAF81BB29}" type="presOf" srcId="{1EA28FAB-D537-4024-B2ED-F0AD18A87225}" destId="{9BBBDA6E-2870-4E9E-8B70-410102BE4D86}" srcOrd="0" destOrd="0" presId="urn:microsoft.com/office/officeart/2005/8/layout/chevron1"/>
    <dgm:cxn modelId="{DD49CD38-AA5A-4EB9-907D-BF0620A686CC}" srcId="{CBEB1847-53B1-4F25-9C73-ACFA5FF60FA7}" destId="{8AABADB7-7252-4A68-929C-EDF4F0C07348}" srcOrd="2" destOrd="0" parTransId="{8B45D5B1-C2B4-4CBF-A560-CE52BEB54F93}" sibTransId="{3A1AAF64-5233-4B1B-AEB4-25F43C2E3022}"/>
    <dgm:cxn modelId="{EF40D376-5E18-4A08-AAB2-24BA51EA678C}" srcId="{CBEB1847-53B1-4F25-9C73-ACFA5FF60FA7}" destId="{4D13CA75-9CD6-4721-BE78-9598890C1BBA}" srcOrd="0" destOrd="0" parTransId="{D6D52CE7-1D4B-4E6F-8AA7-63B6C7E080FE}" sibTransId="{F3AA5118-FBDE-444C-85F9-FC2596326426}"/>
    <dgm:cxn modelId="{C6439DEC-5B5F-454E-920B-B54AC469BAA3}" srcId="{CBEB1847-53B1-4F25-9C73-ACFA5FF60FA7}" destId="{1EA28FAB-D537-4024-B2ED-F0AD18A87225}" srcOrd="1" destOrd="0" parTransId="{EDA7959C-52CB-42B0-8FF0-F2A158AC3964}" sibTransId="{065CDBD3-038D-41DB-ACA9-3556A4D4B540}"/>
    <dgm:cxn modelId="{DDC93EED-2B02-446E-9058-639657E3A050}" type="presOf" srcId="{4D13CA75-9CD6-4721-BE78-9598890C1BBA}" destId="{47DD00DA-B3A2-434C-9CAD-AF70F438ADC9}" srcOrd="0" destOrd="0" presId="urn:microsoft.com/office/officeart/2005/8/layout/chevron1"/>
    <dgm:cxn modelId="{C7F48B9B-8708-4573-9435-E5340A6597C1}" type="presOf" srcId="{1164513C-A97B-4CE9-AED4-26FA23DDC073}" destId="{EA7C9F5A-83C5-489F-B1D5-64C7463102BC}" srcOrd="0" destOrd="0" presId="urn:microsoft.com/office/officeart/2005/8/layout/chevron1"/>
    <dgm:cxn modelId="{57D6BDF2-E237-4796-9C9F-3EE64792F9C2}" type="presParOf" srcId="{A17E1590-5366-4CA8-AC47-ED3B9921C35C}" destId="{47DD00DA-B3A2-434C-9CAD-AF70F438ADC9}" srcOrd="0" destOrd="0" presId="urn:microsoft.com/office/officeart/2005/8/layout/chevron1"/>
    <dgm:cxn modelId="{7EF5E3FA-3B04-4B46-9410-0FCE397FCA0D}" type="presParOf" srcId="{A17E1590-5366-4CA8-AC47-ED3B9921C35C}" destId="{59C4C9CB-8AD9-4D3D-ACBF-E5B37A2128EF}" srcOrd="1" destOrd="0" presId="urn:microsoft.com/office/officeart/2005/8/layout/chevron1"/>
    <dgm:cxn modelId="{17CB8CAC-A462-4005-92E7-DF5C08D1A8ED}" type="presParOf" srcId="{A17E1590-5366-4CA8-AC47-ED3B9921C35C}" destId="{9BBBDA6E-2870-4E9E-8B70-410102BE4D86}" srcOrd="2" destOrd="0" presId="urn:microsoft.com/office/officeart/2005/8/layout/chevron1"/>
    <dgm:cxn modelId="{5C554C68-79DD-4BC7-9632-B1DABD8F07B7}" type="presParOf" srcId="{A17E1590-5366-4CA8-AC47-ED3B9921C35C}" destId="{34E71094-A4F7-43CF-BD5D-AFB18B9FDE29}" srcOrd="3" destOrd="0" presId="urn:microsoft.com/office/officeart/2005/8/layout/chevron1"/>
    <dgm:cxn modelId="{F83067D7-4A9E-43DA-B9F4-F30342A6728B}" type="presParOf" srcId="{A17E1590-5366-4CA8-AC47-ED3B9921C35C}" destId="{10516F15-E9D2-4219-97CE-4DC124E3E3B5}" srcOrd="4" destOrd="0" presId="urn:microsoft.com/office/officeart/2005/8/layout/chevron1"/>
    <dgm:cxn modelId="{2A5FE302-C5A2-4B37-8C66-B846AB93081C}" type="presParOf" srcId="{A17E1590-5366-4CA8-AC47-ED3B9921C35C}" destId="{B3BED8BE-A991-417A-BA70-9AA14C815D83}" srcOrd="5" destOrd="0" presId="urn:microsoft.com/office/officeart/2005/8/layout/chevron1"/>
    <dgm:cxn modelId="{9E9960D4-5517-4FA8-A435-0DF302FF79C8}" type="presParOf" srcId="{A17E1590-5366-4CA8-AC47-ED3B9921C35C}" destId="{EA7C9F5A-83C5-489F-B1D5-64C7463102BC}" srcOrd="6" destOrd="0" presId="urn:microsoft.com/office/officeart/2005/8/layout/chevr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619" cy="464184"/>
          </a:xfrm>
          <a:prstGeom prst="rect">
            <a:avLst/>
          </a:prstGeom>
        </p:spPr>
        <p:txBody>
          <a:bodyPr vert="horz" lIns="91614" tIns="45807" rIns="91614" bIns="45807"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66840" y="0"/>
            <a:ext cx="3035619" cy="464184"/>
          </a:xfrm>
          <a:prstGeom prst="rect">
            <a:avLst/>
          </a:prstGeom>
        </p:spPr>
        <p:txBody>
          <a:bodyPr vert="horz" lIns="91614" tIns="45807" rIns="91614" bIns="45807" rtlCol="0"/>
          <a:lstStyle>
            <a:lvl1pPr algn="r" fontAlgn="auto">
              <a:spcBef>
                <a:spcPts val="0"/>
              </a:spcBef>
              <a:spcAft>
                <a:spcPts val="0"/>
              </a:spcAft>
              <a:defRPr sz="1200">
                <a:latin typeface="+mn-lt"/>
                <a:cs typeface="+mn-cs"/>
              </a:defRPr>
            </a:lvl1pPr>
          </a:lstStyle>
          <a:p>
            <a:pPr>
              <a:defRPr/>
            </a:pPr>
            <a:fld id="{CD818511-11EE-45D6-9878-162E2A5D3537}" type="datetimeFigureOut">
              <a:rPr lang="en-US"/>
              <a:pPr>
                <a:defRPr/>
              </a:pPr>
              <a:t>3/29/2011</a:t>
            </a:fld>
            <a:endParaRPr lang="en-US"/>
          </a:p>
        </p:txBody>
      </p:sp>
      <p:sp>
        <p:nvSpPr>
          <p:cNvPr id="4" name="Slide Image Placeholder 3"/>
          <p:cNvSpPr>
            <a:spLocks noGrp="1" noRot="1" noChangeAspect="1"/>
          </p:cNvSpPr>
          <p:nvPr>
            <p:ph type="sldImg" idx="2"/>
          </p:nvPr>
        </p:nvSpPr>
        <p:spPr>
          <a:xfrm>
            <a:off x="1177925" y="698500"/>
            <a:ext cx="4648200" cy="3486150"/>
          </a:xfrm>
          <a:prstGeom prst="rect">
            <a:avLst/>
          </a:prstGeom>
          <a:noFill/>
          <a:ln w="12700">
            <a:solidFill>
              <a:prstClr val="black"/>
            </a:solidFill>
          </a:ln>
        </p:spPr>
        <p:txBody>
          <a:bodyPr vert="horz" lIns="91614" tIns="45807" rIns="91614" bIns="45807" rtlCol="0" anchor="ctr"/>
          <a:lstStyle/>
          <a:p>
            <a:pPr lvl="0"/>
            <a:endParaRPr lang="en-US" noProof="0"/>
          </a:p>
        </p:txBody>
      </p:sp>
      <p:sp>
        <p:nvSpPr>
          <p:cNvPr id="5" name="Notes Placeholder 4"/>
          <p:cNvSpPr>
            <a:spLocks noGrp="1"/>
          </p:cNvSpPr>
          <p:nvPr>
            <p:ph type="body" sz="quarter" idx="3"/>
          </p:nvPr>
        </p:nvSpPr>
        <p:spPr>
          <a:xfrm>
            <a:off x="700405" y="4416108"/>
            <a:ext cx="5603240" cy="4182427"/>
          </a:xfrm>
          <a:prstGeom prst="rect">
            <a:avLst/>
          </a:prstGeom>
        </p:spPr>
        <p:txBody>
          <a:bodyPr vert="horz" lIns="91614" tIns="45807" rIns="91614" bIns="4580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30627"/>
            <a:ext cx="3035619" cy="464184"/>
          </a:xfrm>
          <a:prstGeom prst="rect">
            <a:avLst/>
          </a:prstGeom>
        </p:spPr>
        <p:txBody>
          <a:bodyPr vert="horz" lIns="91614" tIns="45807" rIns="91614" bIns="45807"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66840" y="8830627"/>
            <a:ext cx="3035619" cy="464184"/>
          </a:xfrm>
          <a:prstGeom prst="rect">
            <a:avLst/>
          </a:prstGeom>
        </p:spPr>
        <p:txBody>
          <a:bodyPr vert="horz" lIns="91614" tIns="45807" rIns="91614" bIns="45807" rtlCol="0" anchor="b"/>
          <a:lstStyle>
            <a:lvl1pPr algn="r" fontAlgn="auto">
              <a:spcBef>
                <a:spcPts val="0"/>
              </a:spcBef>
              <a:spcAft>
                <a:spcPts val="0"/>
              </a:spcAft>
              <a:defRPr sz="1200">
                <a:latin typeface="+mn-lt"/>
                <a:cs typeface="+mn-cs"/>
              </a:defRPr>
            </a:lvl1pPr>
          </a:lstStyle>
          <a:p>
            <a:pPr>
              <a:defRPr/>
            </a:pPr>
            <a:fld id="{4C29E9F3-681E-4A00-ABE4-ED5AA8D97F8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24C9643-8556-40A6-8AF0-BABB0783E049}" type="slidenum">
              <a:rPr lang="en-US" smtClean="0"/>
              <a:pPr>
                <a:defRPr/>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Replace with the build out slide with multiple lifecycle models</a:t>
            </a:r>
            <a:r>
              <a:rPr lang="en-US" smtClean="0"/>
              <a:t>… </a:t>
            </a:r>
            <a:r>
              <a:rPr lang="en-US" dirty="0" err="1" smtClean="0"/>
              <a:t>R</a:t>
            </a:r>
            <a:r>
              <a:rPr lang="en-US" smtClean="0"/>
              <a:t>up, Waterfall</a:t>
            </a:r>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80 hrs can span more than 2 weeks… effort</a:t>
            </a:r>
            <a:r>
              <a:rPr lang="en-US" baseline="0" dirty="0" smtClean="0"/>
              <a:t> hours not elapsed time</a:t>
            </a:r>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User Participation</a:t>
            </a:r>
          </a:p>
          <a:p>
            <a:endParaRPr lang="en-US" dirty="0" smtClean="0"/>
          </a:p>
          <a:p>
            <a:r>
              <a:rPr lang="en-US" dirty="0" smtClean="0"/>
              <a:t>Ask and capture notes on White</a:t>
            </a:r>
            <a:r>
              <a:rPr lang="en-US" baseline="0" dirty="0" smtClean="0"/>
              <a:t> Board</a:t>
            </a:r>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Engage the audience; capture definitions on white board</a:t>
            </a:r>
          </a:p>
          <a:p>
            <a:r>
              <a:rPr lang="en-US" dirty="0" smtClean="0"/>
              <a:t>Important</a:t>
            </a:r>
            <a:r>
              <a:rPr lang="en-US" baseline="0" dirty="0" smtClean="0"/>
              <a:t> to make it your own, what is a project in your space</a:t>
            </a:r>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about ownership</a:t>
            </a:r>
          </a:p>
          <a:p>
            <a:r>
              <a:rPr lang="en-US" dirty="0" smtClean="0"/>
              <a:t>The</a:t>
            </a:r>
            <a:r>
              <a:rPr lang="en-US" baseline="0" dirty="0" smtClean="0"/>
              <a:t> business needs to choose and prioritize</a:t>
            </a:r>
          </a:p>
          <a:p>
            <a:r>
              <a:rPr lang="en-US" baseline="0" dirty="0" smtClean="0"/>
              <a:t>IT can and should collaborate </a:t>
            </a:r>
            <a:endParaRPr lang="en-US" dirty="0" smtClean="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Bring in the Audience</a:t>
            </a:r>
          </a:p>
          <a:p>
            <a:endParaRPr lang="en-US" dirty="0" smtClean="0"/>
          </a:p>
          <a:p>
            <a:r>
              <a:rPr lang="en-US" dirty="0" smtClean="0"/>
              <a:t>Why</a:t>
            </a:r>
            <a:r>
              <a:rPr lang="en-US" baseline="0" dirty="0" smtClean="0"/>
              <a:t> are they pursuing a PM Culture?</a:t>
            </a:r>
          </a:p>
          <a:p>
            <a:r>
              <a:rPr lang="en-US" baseline="0" dirty="0" smtClean="0"/>
              <a:t>What kind of challenges are they facing?</a:t>
            </a:r>
          </a:p>
          <a:p>
            <a:r>
              <a:rPr lang="en-US" baseline="0" dirty="0" smtClean="0"/>
              <a:t>What is motivating the need?</a:t>
            </a:r>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had a $$ to  spend</a:t>
            </a:r>
            <a:r>
              <a:rPr lang="en-US" baseline="0" dirty="0" smtClean="0"/>
              <a:t> where should you spend it?</a:t>
            </a:r>
          </a:p>
          <a:p>
            <a:r>
              <a:rPr lang="en-US" dirty="0" smtClean="0"/>
              <a:t>What is needed, on time and at cost</a:t>
            </a:r>
            <a:endParaRPr lang="en-US" baseline="0" dirty="0" smtClean="0"/>
          </a:p>
          <a:p>
            <a:r>
              <a:rPr lang="en-US" baseline="0" dirty="0" smtClean="0"/>
              <a:t>Nothing worst than working on a project that is ill conceived, lacks vision and focus, and is not well managed</a:t>
            </a:r>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Group interaction </a:t>
            </a:r>
          </a:p>
          <a:p>
            <a:endParaRPr lang="en-US" dirty="0" smtClean="0"/>
          </a:p>
          <a:p>
            <a:r>
              <a:rPr lang="en-US" dirty="0" smtClean="0"/>
              <a:t>White board session</a:t>
            </a:r>
            <a:endParaRPr lang="en-US" dirty="0"/>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lvl="1" defTabSz="916137">
              <a:defRPr/>
            </a:pPr>
            <a:r>
              <a:rPr lang="en-US" sz="1300" dirty="0" smtClean="0"/>
              <a:t>P1 Scope needs to be defined and agreed to. It may Change. PM Role: drive </a:t>
            </a:r>
            <a:r>
              <a:rPr lang="en-US" sz="1300" b="1" i="1" dirty="0" smtClean="0">
                <a:solidFill>
                  <a:srgbClr val="0000CC"/>
                </a:solidFill>
              </a:rPr>
              <a:t>collaborative</a:t>
            </a:r>
            <a:r>
              <a:rPr lang="en-US" sz="1300" dirty="0" smtClean="0"/>
              <a:t> needs assessment and requirements gathering sessions; </a:t>
            </a:r>
            <a:r>
              <a:rPr lang="en-US" sz="1300" b="1" i="1" dirty="0" smtClean="0">
                <a:solidFill>
                  <a:srgbClr val="0000CC"/>
                </a:solidFill>
              </a:rPr>
              <a:t>iterate!</a:t>
            </a:r>
            <a:r>
              <a:rPr lang="en-US" sz="1300" dirty="0" smtClean="0">
                <a:solidFill>
                  <a:srgbClr val="0000CC"/>
                </a:solidFill>
              </a:rPr>
              <a:t> </a:t>
            </a:r>
            <a:r>
              <a:rPr lang="en-US" sz="1300" dirty="0" smtClean="0"/>
              <a:t>Charter serves as the agreement between the Sponsor and the PM and is the repository for project commitments made by the extended project team.</a:t>
            </a:r>
          </a:p>
          <a:p>
            <a:pPr marL="0" lvl="1" defTabSz="916137">
              <a:defRPr/>
            </a:pPr>
            <a:endParaRPr lang="en-US" sz="1300" dirty="0" smtClean="0">
              <a:solidFill>
                <a:srgbClr val="0000CC"/>
              </a:solidFill>
            </a:endParaRPr>
          </a:p>
          <a:p>
            <a:pPr marL="0" lvl="1" defTabSz="916137">
              <a:defRPr/>
            </a:pPr>
            <a:r>
              <a:rPr lang="en-US" sz="1300" dirty="0" smtClean="0">
                <a:solidFill>
                  <a:srgbClr val="0000CC"/>
                </a:solidFill>
              </a:rPr>
              <a:t>P2 </a:t>
            </a:r>
            <a:r>
              <a:rPr lang="en-US" sz="1300" dirty="0" smtClean="0"/>
              <a:t>Identify all Project Parties ensure they understand their roles, responsibilities and the Project Goals and that they feel that they can contribute to the projects success. PM Role: The Charter should identify impacted areas and those SME’s that will be needed to ensure project success.</a:t>
            </a:r>
            <a:r>
              <a:rPr lang="en-US" sz="1300" dirty="0" smtClean="0">
                <a:solidFill>
                  <a:srgbClr val="0000CC"/>
                </a:solidFill>
              </a:rPr>
              <a:t> The right people are who you end up with </a:t>
            </a:r>
            <a:r>
              <a:rPr lang="en-US" sz="1300" dirty="0" smtClean="0">
                <a:solidFill>
                  <a:srgbClr val="0000CC"/>
                </a:solidFill>
                <a:sym typeface="Wingdings" pitchFamily="2" charset="2"/>
              </a:rPr>
              <a:t></a:t>
            </a:r>
          </a:p>
          <a:p>
            <a:pPr marL="0" lvl="1" defTabSz="916137">
              <a:defRPr/>
            </a:pPr>
            <a:endParaRPr lang="en-US" sz="1300" dirty="0" smtClean="0">
              <a:solidFill>
                <a:srgbClr val="0000CC"/>
              </a:solidFill>
              <a:sym typeface="Wingdings" pitchFamily="2" charset="2"/>
            </a:endParaRPr>
          </a:p>
          <a:p>
            <a:pPr marL="0" lvl="1" defTabSz="916137">
              <a:defRPr/>
            </a:pPr>
            <a:r>
              <a:rPr lang="en-US" sz="1300" dirty="0" smtClean="0"/>
              <a:t>P3 almost always leads the charge! </a:t>
            </a:r>
            <a:r>
              <a:rPr lang="en-US" sz="1300" dirty="0" smtClean="0">
                <a:solidFill>
                  <a:srgbClr val="0000CC"/>
                </a:solidFill>
              </a:rPr>
              <a:t>“How much?" </a:t>
            </a:r>
            <a:r>
              <a:rPr lang="en-US" sz="1300" dirty="0" smtClean="0"/>
              <a:t>and </a:t>
            </a:r>
            <a:r>
              <a:rPr lang="en-US" sz="1300" dirty="0" smtClean="0">
                <a:solidFill>
                  <a:srgbClr val="0000CC"/>
                </a:solidFill>
              </a:rPr>
              <a:t>"How long?"  </a:t>
            </a:r>
            <a:r>
              <a:rPr lang="en-US" sz="1300" dirty="0" smtClean="0"/>
              <a:t>Many times well before the definition of what the project consists of or what resources will be available exist. </a:t>
            </a:r>
            <a:r>
              <a:rPr lang="en-US" sz="1300" b="1" i="1" u="sng" dirty="0" smtClean="0">
                <a:solidFill>
                  <a:srgbClr val="0000CC"/>
                </a:solidFill>
              </a:rPr>
              <a:t>Avoid Premature Precision! </a:t>
            </a:r>
            <a:r>
              <a:rPr lang="en-US" sz="1300" dirty="0" smtClean="0"/>
              <a:t>PM Role: facilitate the dialogue and expectations such that any time and cost estimates are accompanied with documented risks, and levels of accuracy, and are known and agreed to by all parties</a:t>
            </a:r>
          </a:p>
          <a:p>
            <a:pPr marL="0" lvl="1" defTabSz="916137">
              <a:defRPr/>
            </a:pPr>
            <a:endParaRPr lang="en-US" sz="1300" dirty="0" smtClean="0">
              <a:solidFill>
                <a:srgbClr val="0000CC"/>
              </a:solidFill>
            </a:endParaRPr>
          </a:p>
          <a:p>
            <a:pPr marL="0" lvl="1" defTabSz="916137">
              <a:defRPr/>
            </a:pPr>
            <a:r>
              <a:rPr lang="en-US" sz="1300" dirty="0" smtClean="0">
                <a:solidFill>
                  <a:srgbClr val="0000CC"/>
                </a:solidFill>
              </a:rPr>
              <a:t>P4 80hr rule safeguards against the 50% -45% complete. </a:t>
            </a:r>
            <a:r>
              <a:rPr lang="en-US" sz="1300" dirty="0" smtClean="0"/>
              <a:t>80 hrs can span more than 2 weeks… effort hours not elapsed time</a:t>
            </a:r>
          </a:p>
          <a:p>
            <a:pPr marL="0" lvl="1" defTabSz="916137">
              <a:defRPr/>
            </a:pPr>
            <a:r>
              <a:rPr lang="en-US" sz="1300" dirty="0" smtClean="0">
                <a:solidFill>
                  <a:srgbClr val="0000CC"/>
                </a:solidFill>
              </a:rPr>
              <a:t>Manage towards deliverables </a:t>
            </a:r>
            <a:r>
              <a:rPr lang="en-US" sz="1300" dirty="0" err="1" smtClean="0">
                <a:solidFill>
                  <a:srgbClr val="0000CC"/>
                </a:solidFill>
              </a:rPr>
              <a:t>vs</a:t>
            </a:r>
            <a:r>
              <a:rPr lang="en-US" sz="1300" dirty="0" smtClean="0">
                <a:solidFill>
                  <a:srgbClr val="0000CC"/>
                </a:solidFill>
              </a:rPr>
              <a:t> effort expended</a:t>
            </a:r>
          </a:p>
          <a:p>
            <a:pPr marL="0" lvl="1" defTabSz="916137">
              <a:defRPr/>
            </a:pPr>
            <a:endParaRPr lang="en-US" sz="1300" dirty="0" smtClean="0">
              <a:solidFill>
                <a:srgbClr val="0000CC"/>
              </a:solidFill>
            </a:endParaRPr>
          </a:p>
          <a:p>
            <a:pPr marL="0" lvl="1" defTabSz="916137">
              <a:defRPr/>
            </a:pPr>
            <a:r>
              <a:rPr lang="en-US" sz="1300" dirty="0" smtClean="0">
                <a:solidFill>
                  <a:srgbClr val="0000CC"/>
                </a:solidFill>
              </a:rPr>
              <a:t>P5 Change happens we want change </a:t>
            </a:r>
            <a:r>
              <a:rPr lang="en-US" sz="1300" dirty="0" smtClean="0"/>
              <a:t>Changes are opportunities to make the system better; PM Role: Establish a process to capture, review / assess, approve, communicate decisions, and control changes</a:t>
            </a:r>
          </a:p>
          <a:p>
            <a:pPr marL="0" lvl="1" defTabSz="916137">
              <a:defRPr/>
            </a:pPr>
            <a:endParaRPr lang="en-US" sz="1300" dirty="0" smtClean="0">
              <a:solidFill>
                <a:srgbClr val="0000CC"/>
              </a:solidFill>
            </a:endParaRPr>
          </a:p>
          <a:p>
            <a:pPr lvl="0"/>
            <a:r>
              <a:rPr lang="en-US" sz="1300" dirty="0" smtClean="0">
                <a:solidFill>
                  <a:srgbClr val="0000CC"/>
                </a:solidFill>
              </a:rPr>
              <a:t>P6 </a:t>
            </a:r>
            <a:r>
              <a:rPr lang="en-US" sz="1300" dirty="0" smtClean="0"/>
              <a:t>When do you know your finished; what is good enough, what constitutes done! PM Role: Establish  acceptance criteria for all lifecycle artifacts and deliverables. If it is worth producing it should be worth reviewing and accepting. Who is the customer for said deliverable or task?</a:t>
            </a:r>
            <a:endParaRPr lang="en-US" sz="1300" dirty="0" smtClean="0">
              <a:solidFill>
                <a:srgbClr val="0000CC"/>
              </a:solidFill>
            </a:endParaRPr>
          </a:p>
          <a:p>
            <a:pPr marL="0" lvl="1" defTabSz="916137">
              <a:defRPr/>
            </a:pPr>
            <a:endParaRPr lang="en-US" sz="1200" dirty="0" smtClean="0">
              <a:solidFill>
                <a:srgbClr val="0000CC"/>
              </a:solidFill>
            </a:endParaRPr>
          </a:p>
        </p:txBody>
      </p:sp>
      <p:sp>
        <p:nvSpPr>
          <p:cNvPr id="4" name="Slide Number Placeholder 3"/>
          <p:cNvSpPr>
            <a:spLocks noGrp="1"/>
          </p:cNvSpPr>
          <p:nvPr>
            <p:ph type="sldNum" sz="quarter" idx="10"/>
          </p:nvPr>
        </p:nvSpPr>
        <p:spPr/>
        <p:txBody>
          <a:bodyPr/>
          <a:lstStyle/>
          <a:p>
            <a:pPr>
              <a:defRPr/>
            </a:pPr>
            <a:fld id="{4C29E9F3-681E-4A00-ABE4-ED5AA8D97F86}"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smtClean="0"/>
              <a:t>NERCOMP 2011                Building a Project Management Culture                    Paul DeMello         3/30/11</a:t>
            </a: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77DB239-4014-48A0-AFB5-818AAA7EC33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a:xfrm>
            <a:off x="5943600" y="4495800"/>
            <a:ext cx="2667000" cy="365125"/>
          </a:xfrm>
          <a:prstGeom prst="rect">
            <a:avLst/>
          </a:prstGeom>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NERCOMP 2011                Building a Project Management Culture                    Paul DeMello         3/30/11</a:t>
            </a:r>
            <a:endParaRPr lang="en-US"/>
          </a:p>
        </p:txBody>
      </p:sp>
      <p:sp>
        <p:nvSpPr>
          <p:cNvPr id="6" name="Slide Number Placeholder 22"/>
          <p:cNvSpPr>
            <a:spLocks noGrp="1"/>
          </p:cNvSpPr>
          <p:nvPr>
            <p:ph type="sldNum" sz="quarter" idx="12"/>
          </p:nvPr>
        </p:nvSpPr>
        <p:spPr/>
        <p:txBody>
          <a:bodyPr/>
          <a:lstStyle>
            <a:lvl1pPr>
              <a:defRPr/>
            </a:lvl1pPr>
          </a:lstStyle>
          <a:p>
            <a:pPr>
              <a:defRPr/>
            </a:pPr>
            <a:fld id="{66A10BC3-8BAE-42CE-8DF2-C5735F7A0D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smtClean="0"/>
              <a:t>NERCOMP 2011                Building a Project Management Culture                    Paul DeMello         3/30/11</a:t>
            </a: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81AAD34-5F15-4759-92C2-C84B8ACCDCE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Title 7"/>
          <p:cNvSpPr>
            <a:spLocks noGrp="1"/>
          </p:cNvSpPr>
          <p:nvPr>
            <p:ph type="ctrTitle"/>
          </p:nvPr>
        </p:nvSpPr>
        <p:spPr>
          <a:xfrm>
            <a:off x="2362200" y="4038600"/>
            <a:ext cx="6477000" cy="1828800"/>
          </a:xfrm>
          <a:solidFill>
            <a:schemeClr val="accent3"/>
          </a:solidFill>
        </p:spPr>
        <p:txBody>
          <a:bodyPr anchor="b"/>
          <a:lstStyle>
            <a:lvl1pPr>
              <a:defRPr cap="none" baseline="0"/>
            </a:lvl1pPr>
          </a:lstStyle>
          <a:p>
            <a:r>
              <a:rPr lang="en-US" dirty="0" smtClean="0"/>
              <a:t>Click to edit Master title style</a:t>
            </a:r>
            <a:endParaRPr lang="en-US" dirty="0"/>
          </a:p>
        </p:txBody>
      </p:sp>
      <p:sp>
        <p:nvSpPr>
          <p:cNvPr id="12" name="TextBox 3"/>
          <p:cNvSpPr txBox="1">
            <a:spLocks noChangeArrowheads="1"/>
          </p:cNvSpPr>
          <p:nvPr userDrawn="1"/>
        </p:nvSpPr>
        <p:spPr bwMode="auto">
          <a:xfrm>
            <a:off x="0" y="6096000"/>
            <a:ext cx="2209800" cy="646113"/>
          </a:xfrm>
          <a:prstGeom prst="rect">
            <a:avLst/>
          </a:prstGeom>
          <a:noFill/>
          <a:ln w="9525">
            <a:noFill/>
            <a:miter lim="800000"/>
            <a:headEnd/>
            <a:tailEnd/>
          </a:ln>
        </p:spPr>
        <p:txBody>
          <a:bodyPr>
            <a:spAutoFit/>
          </a:bodyPr>
          <a:lstStyle/>
          <a:p>
            <a:pPr fontAlgn="auto">
              <a:spcBef>
                <a:spcPts val="0"/>
              </a:spcBef>
              <a:spcAft>
                <a:spcPts val="0"/>
              </a:spcAft>
            </a:pPr>
            <a:r>
              <a:rPr lang="en-US" dirty="0">
                <a:solidFill>
                  <a:prstClr val="white"/>
                </a:solidFill>
                <a:latin typeface="Gill Sans MT" pitchFamily="34" charset="0"/>
                <a:cs typeface="+mn-cs"/>
              </a:rPr>
              <a:t>IT for Higher Education</a:t>
            </a:r>
          </a:p>
        </p:txBody>
      </p:sp>
      <p:pic>
        <p:nvPicPr>
          <p:cNvPr id="13" name="Picture 4" descr="it_ppt_footer_2.gif"/>
          <p:cNvPicPr>
            <a:picLocks noChangeAspect="1"/>
          </p:cNvPicPr>
          <p:nvPr userDrawn="1"/>
        </p:nvPicPr>
        <p:blipFill>
          <a:blip r:embed="rId3" cstate="print"/>
          <a:srcRect/>
          <a:stretch>
            <a:fillRect/>
          </a:stretch>
        </p:blipFill>
        <p:spPr bwMode="auto">
          <a:xfrm>
            <a:off x="4724400" y="6080125"/>
            <a:ext cx="4362450" cy="625475"/>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baseline="0">
                <a:solidFill>
                  <a:schemeClr val="tx1"/>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2"/>
          <p:cNvSpPr>
            <a:spLocks noGrp="1"/>
          </p:cNvSpPr>
          <p:nvPr>
            <p:ph type="sldNum" sz="quarter" idx="12"/>
          </p:nvPr>
        </p:nvSpPr>
        <p:spPr/>
        <p:txBody>
          <a:bodyPr/>
          <a:lstStyle>
            <a:lvl1pPr>
              <a:defRPr/>
            </a:lvl1pPr>
          </a:lstStyle>
          <a:p>
            <a:pPr>
              <a:defRPr/>
            </a:pPr>
            <a:fld id="{AF6F1AD3-F32F-41D1-A537-987CBDAD28B7}" type="slidenum">
              <a:rPr lang="en-US"/>
              <a:pPr>
                <a:defRPr/>
              </a:pPr>
              <a:t>‹#›</a:t>
            </a:fld>
            <a:endParaRPr lang="en-US"/>
          </a:p>
        </p:txBody>
      </p:sp>
      <p:sp>
        <p:nvSpPr>
          <p:cNvPr id="7" name="Rectangle 6"/>
          <p:cNvSpPr/>
          <p:nvPr userDrawn="1"/>
        </p:nvSpPr>
        <p:spPr>
          <a:xfrm>
            <a:off x="0" y="6248400"/>
            <a:ext cx="914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TextBox 7"/>
          <p:cNvSpPr txBox="1">
            <a:spLocks noChangeArrowheads="1"/>
          </p:cNvSpPr>
          <p:nvPr userDrawn="1"/>
        </p:nvSpPr>
        <p:spPr bwMode="auto">
          <a:xfrm>
            <a:off x="457200" y="6400800"/>
            <a:ext cx="3886200" cy="369888"/>
          </a:xfrm>
          <a:prstGeom prst="rect">
            <a:avLst/>
          </a:prstGeom>
          <a:noFill/>
          <a:ln w="9525">
            <a:noFill/>
            <a:miter lim="800000"/>
            <a:headEnd/>
            <a:tailEnd/>
          </a:ln>
        </p:spPr>
        <p:txBody>
          <a:bodyPr>
            <a:spAutoFit/>
          </a:bodyPr>
          <a:lstStyle/>
          <a:p>
            <a:pPr fontAlgn="auto">
              <a:spcBef>
                <a:spcPts val="0"/>
              </a:spcBef>
              <a:spcAft>
                <a:spcPts val="0"/>
              </a:spcAft>
            </a:pPr>
            <a:r>
              <a:rPr lang="en-US">
                <a:solidFill>
                  <a:prstClr val="white"/>
                </a:solidFill>
                <a:latin typeface="Tw Cen MT" pitchFamily="34" charset="0"/>
                <a:cs typeface="+mn-cs"/>
              </a:rPr>
              <a:t>Confidential – Internal Use Only</a:t>
            </a:r>
          </a:p>
        </p:txBody>
      </p:sp>
      <p:pic>
        <p:nvPicPr>
          <p:cNvPr id="10" name="Picture 7" descr="it_ppt_footer_2.gif"/>
          <p:cNvPicPr>
            <a:picLocks noChangeAspect="1"/>
          </p:cNvPicPr>
          <p:nvPr userDrawn="1"/>
        </p:nvPicPr>
        <p:blipFill>
          <a:blip r:embed="rId2" cstate="print"/>
          <a:srcRect/>
          <a:stretch>
            <a:fillRect/>
          </a:stretch>
        </p:blipFill>
        <p:spPr bwMode="auto">
          <a:xfrm>
            <a:off x="4724400" y="6248400"/>
            <a:ext cx="4362450" cy="609600"/>
          </a:xfrm>
          <a:prstGeom prst="rect">
            <a:avLst/>
          </a:prstGeom>
          <a:noFill/>
          <a:ln w="9525">
            <a:noFill/>
            <a:miter lim="800000"/>
            <a:headEnd/>
            <a:tailEnd/>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r>
              <a:rPr lang="en-US">
                <a:solidFill>
                  <a:srgbClr val="FFFFFF"/>
                </a:solidFill>
              </a:rPr>
              <a:t>6/3/2009</a:t>
            </a: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EFC08165-C4ED-4151-A2F6-25986E6F0941}"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solidFill>
                  <a:srgbClr val="FFFFFF"/>
                </a:solidFill>
              </a:rPr>
              <a:t>nternal Use Only</a:t>
            </a: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r>
              <a:rPr lang="en-US">
                <a:solidFill>
                  <a:srgbClr val="FFFFFF"/>
                </a:solidFill>
              </a:rPr>
              <a:t>6/3/2009</a:t>
            </a:r>
          </a:p>
        </p:txBody>
      </p:sp>
      <p:sp>
        <p:nvSpPr>
          <p:cNvPr id="6" name="Slide Number Placeholder 9"/>
          <p:cNvSpPr>
            <a:spLocks noGrp="1"/>
          </p:cNvSpPr>
          <p:nvPr>
            <p:ph type="sldNum" sz="quarter" idx="11"/>
          </p:nvPr>
        </p:nvSpPr>
        <p:spPr/>
        <p:txBody>
          <a:bodyPr rtlCol="0"/>
          <a:lstStyle>
            <a:lvl1pPr>
              <a:defRPr/>
            </a:lvl1pPr>
          </a:lstStyle>
          <a:p>
            <a:pPr>
              <a:defRPr/>
            </a:pPr>
            <a:fld id="{8B9BD885-5534-44AB-A211-DA046C5F2A92}"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solidFill>
                  <a:srgbClr val="FFFFFF"/>
                </a:solidFill>
              </a:rPr>
              <a:t>nternal Use Only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r>
              <a:rPr lang="en-US">
                <a:solidFill>
                  <a:srgbClr val="FFFFFF"/>
                </a:solidFill>
              </a:rPr>
              <a:t>6/3/2009</a:t>
            </a:r>
          </a:p>
        </p:txBody>
      </p:sp>
      <p:sp>
        <p:nvSpPr>
          <p:cNvPr id="8" name="Slide Number Placeholder 11"/>
          <p:cNvSpPr>
            <a:spLocks noGrp="1"/>
          </p:cNvSpPr>
          <p:nvPr>
            <p:ph type="sldNum" sz="quarter" idx="11"/>
          </p:nvPr>
        </p:nvSpPr>
        <p:spPr/>
        <p:txBody>
          <a:bodyPr rtlCol="0"/>
          <a:lstStyle>
            <a:lvl1pPr>
              <a:defRPr/>
            </a:lvl1pPr>
          </a:lstStyle>
          <a:p>
            <a:pPr>
              <a:defRPr/>
            </a:pPr>
            <a:fld id="{C62A16E4-3ABF-4239-9373-97ADE1B1BA3A}"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solidFill>
                  <a:srgbClr val="FFFFFF"/>
                </a:solidFill>
              </a:rPr>
              <a:t>nternal Use Only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a:solidFill>
                  <a:srgbClr val="FFFFFF"/>
                </a:solidFill>
              </a:rPr>
              <a:t>6/3/2009</a:t>
            </a:r>
          </a:p>
        </p:txBody>
      </p:sp>
      <p:sp>
        <p:nvSpPr>
          <p:cNvPr id="4" name="Footer Placeholder 2"/>
          <p:cNvSpPr>
            <a:spLocks noGrp="1"/>
          </p:cNvSpPr>
          <p:nvPr>
            <p:ph type="ftr" sz="quarter" idx="11"/>
          </p:nvPr>
        </p:nvSpPr>
        <p:spPr/>
        <p:txBody>
          <a:bodyPr/>
          <a:lstStyle>
            <a:lvl1pPr>
              <a:defRPr/>
            </a:lvl1pPr>
          </a:lstStyle>
          <a:p>
            <a:pPr>
              <a:defRPr/>
            </a:pPr>
            <a:r>
              <a:rPr lang="en-US">
                <a:solidFill>
                  <a:srgbClr val="FFFFFF"/>
                </a:solidFill>
              </a:rPr>
              <a:t>nternal Use Only</a:t>
            </a:r>
          </a:p>
        </p:txBody>
      </p:sp>
      <p:sp>
        <p:nvSpPr>
          <p:cNvPr id="5" name="Slide Number Placeholder 22"/>
          <p:cNvSpPr>
            <a:spLocks noGrp="1"/>
          </p:cNvSpPr>
          <p:nvPr>
            <p:ph type="sldNum" sz="quarter" idx="12"/>
          </p:nvPr>
        </p:nvSpPr>
        <p:spPr/>
        <p:txBody>
          <a:bodyPr/>
          <a:lstStyle>
            <a:lvl1pPr>
              <a:defRPr/>
            </a:lvl1pPr>
          </a:lstStyle>
          <a:p>
            <a:pPr>
              <a:defRPr/>
            </a:pPr>
            <a:fld id="{AFAFE408-509F-4B6B-B5A8-CEF8735F066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solidFill>
                  <a:srgbClr val="FFFFFF"/>
                </a:solidFill>
              </a:rPr>
              <a:t>6/3/2009</a:t>
            </a:r>
          </a:p>
        </p:txBody>
      </p:sp>
      <p:sp>
        <p:nvSpPr>
          <p:cNvPr id="3" name="Footer Placeholder 2"/>
          <p:cNvSpPr>
            <a:spLocks noGrp="1"/>
          </p:cNvSpPr>
          <p:nvPr>
            <p:ph type="ftr" sz="quarter" idx="11"/>
          </p:nvPr>
        </p:nvSpPr>
        <p:spPr/>
        <p:txBody>
          <a:bodyPr/>
          <a:lstStyle>
            <a:lvl1pPr>
              <a:defRPr/>
            </a:lvl1pPr>
          </a:lstStyle>
          <a:p>
            <a:pPr>
              <a:defRPr/>
            </a:pPr>
            <a:r>
              <a:rPr lang="en-US">
                <a:solidFill>
                  <a:srgbClr val="FFFFFF"/>
                </a:solidFill>
              </a:rPr>
              <a:t>nternal Use Only</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5826D62-5C1F-4BFD-9EEF-8933FA6A4C7B}"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a:solidFill>
                  <a:srgbClr val="FFFFFF"/>
                </a:solidFill>
              </a:rPr>
              <a:t>6/3/2009</a:t>
            </a:r>
          </a:p>
        </p:txBody>
      </p:sp>
      <p:sp>
        <p:nvSpPr>
          <p:cNvPr id="6" name="Footer Placeholder 2"/>
          <p:cNvSpPr>
            <a:spLocks noGrp="1"/>
          </p:cNvSpPr>
          <p:nvPr>
            <p:ph type="ftr" sz="quarter" idx="11"/>
          </p:nvPr>
        </p:nvSpPr>
        <p:spPr/>
        <p:txBody>
          <a:bodyPr/>
          <a:lstStyle>
            <a:lvl1pPr>
              <a:defRPr/>
            </a:lvl1pPr>
          </a:lstStyle>
          <a:p>
            <a:pPr>
              <a:defRPr/>
            </a:pPr>
            <a:r>
              <a:rPr lang="en-US">
                <a:solidFill>
                  <a:srgbClr val="FFFFFF"/>
                </a:solidFill>
              </a:rPr>
              <a:t>nternal Use Only</a:t>
            </a:r>
          </a:p>
        </p:txBody>
      </p:sp>
      <p:sp>
        <p:nvSpPr>
          <p:cNvPr id="7" name="Slide Number Placeholder 22"/>
          <p:cNvSpPr>
            <a:spLocks noGrp="1"/>
          </p:cNvSpPr>
          <p:nvPr>
            <p:ph type="sldNum" sz="quarter" idx="12"/>
          </p:nvPr>
        </p:nvSpPr>
        <p:spPr/>
        <p:txBody>
          <a:bodyPr/>
          <a:lstStyle>
            <a:lvl1pPr>
              <a:defRPr/>
            </a:lvl1pPr>
          </a:lstStyle>
          <a:p>
            <a:pPr>
              <a:defRPr/>
            </a:pPr>
            <a:fld id="{EA877601-4548-4504-9D43-A68795E208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baseline="0">
                <a:solidFill>
                  <a:schemeClr val="tx1"/>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2"/>
          <p:cNvSpPr>
            <a:spLocks noGrp="1"/>
          </p:cNvSpPr>
          <p:nvPr>
            <p:ph type="ftr" sz="quarter" idx="11"/>
          </p:nvPr>
        </p:nvSpPr>
        <p:spPr>
          <a:xfrm>
            <a:off x="609600" y="6492875"/>
            <a:ext cx="8229600" cy="365125"/>
          </a:xfrm>
        </p:spPr>
        <p:txBody>
          <a:bodyPr/>
          <a:lstStyle>
            <a:lvl1pPr>
              <a:defRPr>
                <a:solidFill>
                  <a:schemeClr val="tx1"/>
                </a:solidFill>
              </a:defRPr>
            </a:lvl1pPr>
          </a:lstStyle>
          <a:p>
            <a:pPr algn="l">
              <a:defRPr/>
            </a:pPr>
            <a:r>
              <a:rPr lang="en-US" dirty="0" smtClean="0"/>
              <a:t>NERCOMP 2011 	              Building a Project Management Culture                    Paul DeMello         3/30/11</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2BEC5671-520E-41EB-A3C6-CEEDF22F794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r>
              <a:rPr lang="en-US">
                <a:solidFill>
                  <a:srgbClr val="FFFFFF"/>
                </a:solidFill>
              </a:rPr>
              <a:t>6/3/2009</a:t>
            </a: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56DCDFBA-0ACA-424D-9FAD-EF4F9DFDAE08}"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solidFill>
                  <a:srgbClr val="FFFFFF"/>
                </a:solidFill>
              </a:rPr>
              <a:t>nternal Use Only</a:t>
            </a: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solidFill>
                  <a:srgbClr val="FFFFFF"/>
                </a:solidFill>
              </a:rPr>
              <a:t>6/3/2009</a:t>
            </a:r>
          </a:p>
        </p:txBody>
      </p:sp>
      <p:sp>
        <p:nvSpPr>
          <p:cNvPr id="5" name="Footer Placeholder 2"/>
          <p:cNvSpPr>
            <a:spLocks noGrp="1"/>
          </p:cNvSpPr>
          <p:nvPr>
            <p:ph type="ftr" sz="quarter" idx="11"/>
          </p:nvPr>
        </p:nvSpPr>
        <p:spPr/>
        <p:txBody>
          <a:bodyPr/>
          <a:lstStyle>
            <a:lvl1pPr>
              <a:defRPr/>
            </a:lvl1pPr>
          </a:lstStyle>
          <a:p>
            <a:pPr>
              <a:defRPr/>
            </a:pPr>
            <a:r>
              <a:rPr lang="en-US">
                <a:solidFill>
                  <a:srgbClr val="FFFFFF"/>
                </a:solidFill>
              </a:rPr>
              <a:t>nternal Use Only</a:t>
            </a:r>
          </a:p>
        </p:txBody>
      </p:sp>
      <p:sp>
        <p:nvSpPr>
          <p:cNvPr id="6" name="Slide Number Placeholder 22"/>
          <p:cNvSpPr>
            <a:spLocks noGrp="1"/>
          </p:cNvSpPr>
          <p:nvPr>
            <p:ph type="sldNum" sz="quarter" idx="12"/>
          </p:nvPr>
        </p:nvSpPr>
        <p:spPr/>
        <p:txBody>
          <a:bodyPr/>
          <a:lstStyle>
            <a:lvl1pPr>
              <a:defRPr/>
            </a:lvl1pPr>
          </a:lstStyle>
          <a:p>
            <a:pPr>
              <a:defRPr/>
            </a:pPr>
            <a:fld id="{74BAE52F-5DC1-4EFF-BFCD-E8A92420A72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r>
              <a:rPr lang="en-US">
                <a:solidFill>
                  <a:srgbClr val="FFFFFF"/>
                </a:solidFill>
              </a:rPr>
              <a:t>6/3/2009</a:t>
            </a: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solidFill>
                  <a:srgbClr val="FFFFFF"/>
                </a:solidFill>
              </a:rPr>
              <a:t>nternal Use Only</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5913B8CC-2181-4A64-A88E-13E65A2FD2E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EE2CDE-395E-4A71-9793-4CF3F4E3C2E9}" type="datetimeFigureOut">
              <a:rPr lang="en-US" smtClean="0">
                <a:solidFill>
                  <a:srgbClr val="FFFFFF"/>
                </a:solidFill>
              </a:rPr>
              <a:pPr/>
              <a:t>3/29/2011</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CAB6EDAD-C5F1-4260-AAB6-33EA2D8B41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a:xfrm>
            <a:off x="5943600" y="4495800"/>
            <a:ext cx="2667000" cy="365125"/>
          </a:xfrm>
          <a:prstGeom prst="rect">
            <a:avLst/>
          </a:prstGeom>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AB68711B-3B71-41EF-81ED-CF837EB7407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smtClean="0"/>
              <a:t>NERCOMP 2011                Building a Project Management Culture                    Paul DeMello         3/30/11</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a:xfrm>
            <a:off x="5943600" y="4495800"/>
            <a:ext cx="2667000" cy="365125"/>
          </a:xfrm>
          <a:prstGeom prst="rect">
            <a:avLst/>
          </a:prstGeom>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0419C35D-8B0D-4112-845F-E7D3C647EB03}"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smtClean="0"/>
              <a:t>NERCOMP 2011                Building a Project Management Culture                    Paul DeMello         3/30/11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a:xfrm>
            <a:off x="5943600" y="4495800"/>
            <a:ext cx="2667000" cy="365125"/>
          </a:xfrm>
          <a:prstGeom prst="rect">
            <a:avLst/>
          </a:prstGeom>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51BF55DE-5350-4125-9AD1-AF3860348719}"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smtClean="0"/>
              <a:t>NERCOMP 2011                Building a Project Management Culture                    Paul DeMello         3/30/11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a:xfrm>
            <a:off x="5943600" y="4495800"/>
            <a:ext cx="2667000" cy="365125"/>
          </a:xfrm>
          <a:prstGeom prst="rect">
            <a:avLst/>
          </a:prstGeom>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NERCOMP 2011                Building a Project Management Culture                    Paul DeMello         3/30/11</a:t>
            </a:r>
            <a:endParaRPr lang="en-US"/>
          </a:p>
        </p:txBody>
      </p:sp>
      <p:sp>
        <p:nvSpPr>
          <p:cNvPr id="5" name="Slide Number Placeholder 22"/>
          <p:cNvSpPr>
            <a:spLocks noGrp="1"/>
          </p:cNvSpPr>
          <p:nvPr>
            <p:ph type="sldNum" sz="quarter" idx="12"/>
          </p:nvPr>
        </p:nvSpPr>
        <p:spPr/>
        <p:txBody>
          <a:bodyPr/>
          <a:lstStyle>
            <a:lvl1pPr>
              <a:defRPr/>
            </a:lvl1pPr>
          </a:lstStyle>
          <a:p>
            <a:pPr>
              <a:defRPr/>
            </a:pPr>
            <a:fld id="{67D33B3F-7D7D-4C8C-9356-F339A55036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43600" y="4495800"/>
            <a:ext cx="2667000" cy="365125"/>
          </a:xfrm>
          <a:prstGeom prst="rect">
            <a:avLst/>
          </a:prstGeom>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NERCOMP 2011                Building a Project Management Culture                    Paul DeMello         3/30/11</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29986BE6-32CB-4330-AD2F-E17F8C73A4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a:xfrm>
            <a:off x="5943600" y="4495800"/>
            <a:ext cx="2667000" cy="365125"/>
          </a:xfrm>
          <a:prstGeom prst="rect">
            <a:avLst/>
          </a:prstGeom>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NERCOMP 2011                Building a Project Management Culture                    Paul DeMello         3/30/11</a:t>
            </a:r>
            <a:endParaRPr lang="en-US"/>
          </a:p>
        </p:txBody>
      </p:sp>
      <p:sp>
        <p:nvSpPr>
          <p:cNvPr id="7" name="Slide Number Placeholder 22"/>
          <p:cNvSpPr>
            <a:spLocks noGrp="1"/>
          </p:cNvSpPr>
          <p:nvPr>
            <p:ph type="sldNum" sz="quarter" idx="12"/>
          </p:nvPr>
        </p:nvSpPr>
        <p:spPr/>
        <p:txBody>
          <a:bodyPr/>
          <a:lstStyle>
            <a:lvl1pPr>
              <a:defRPr/>
            </a:lvl1pPr>
          </a:lstStyle>
          <a:p>
            <a:pPr>
              <a:defRPr/>
            </a:pPr>
            <a:fld id="{99D4DDCF-E8F4-4E08-8A80-B5560C3A3F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a:prstGeom prst="rect">
            <a:avLst/>
          </a:prstGeo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7F99F95-44B1-4A7B-988C-355E9519898F}"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smtClean="0"/>
              <a:t>NERCOMP 2011                Building a Project Management Culture                    Paul DeMello         3/30/11</a:t>
            </a: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Footer Placeholder 2"/>
          <p:cNvSpPr>
            <a:spLocks noGrp="1"/>
          </p:cNvSpPr>
          <p:nvPr>
            <p:ph type="ftr" sz="quarter" idx="3"/>
          </p:nvPr>
        </p:nvSpPr>
        <p:spPr>
          <a:xfrm>
            <a:off x="609600" y="6492875"/>
            <a:ext cx="8153400" cy="365125"/>
          </a:xfrm>
          <a:prstGeom prst="rect">
            <a:avLst/>
          </a:prstGeom>
        </p:spPr>
        <p:txBody>
          <a:bodyPr vert="horz" anchor="ctr"/>
          <a:lstStyle>
            <a:lvl1pPr algn="r" eaLnBrk="1" fontAlgn="auto" latinLnBrk="0" hangingPunct="1">
              <a:spcBef>
                <a:spcPts val="0"/>
              </a:spcBef>
              <a:spcAft>
                <a:spcPts val="0"/>
              </a:spcAft>
              <a:defRPr kumimoji="0" sz="1400">
                <a:solidFill>
                  <a:schemeClr val="tx1"/>
                </a:solidFill>
                <a:latin typeface="+mn-lt"/>
                <a:cs typeface="+mn-cs"/>
              </a:defRPr>
            </a:lvl1pPr>
          </a:lstStyle>
          <a:p>
            <a:pPr algn="l">
              <a:defRPr/>
            </a:pPr>
            <a:r>
              <a:rPr lang="en-US" smtClean="0"/>
              <a:t>NERCOMP 2011                Building a Project Management Culture                    Paul DeMello         3/30/11</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BC9E7857-54C2-419B-838C-6C7BA0DB96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hf hdr="0" dt="0"/>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FFFFCC"/>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669966"/>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r>
              <a:rPr lang="en-US">
                <a:solidFill>
                  <a:srgbClr val="FFFFFF"/>
                </a:solidFill>
              </a:rPr>
              <a:t>6/3/2009</a:t>
            </a: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a:solidFill>
                  <a:srgbClr val="FFFFFF"/>
                </a:solidFill>
              </a:rPr>
              <a:t>nternal Use Only</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376AC936-7BAD-4BE2-81F2-B757D29EC7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FFFFCC"/>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669966"/>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wmf"/><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1.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paul.demello@unh.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667000"/>
            <a:ext cx="6629400" cy="32004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ctr" eaLnBrk="1" fontAlgn="auto" hangingPunct="1">
              <a:spcAft>
                <a:spcPts val="0"/>
              </a:spcAft>
              <a:defRPr/>
            </a:pPr>
            <a:r>
              <a:rPr lang="en-US" sz="3600" cap="small" dirty="0" smtClean="0">
                <a:solidFill>
                  <a:schemeClr val="tx1"/>
                </a:solidFill>
                <a:latin typeface="Gill Sans MT" pitchFamily="34" charset="0"/>
                <a:cs typeface="Vrinda" pitchFamily="2" charset="0"/>
              </a:rPr>
              <a:t/>
            </a:r>
            <a:br>
              <a:rPr lang="en-US" sz="3600" cap="small" dirty="0" smtClean="0">
                <a:solidFill>
                  <a:schemeClr val="tx1"/>
                </a:solidFill>
                <a:latin typeface="Gill Sans MT" pitchFamily="34" charset="0"/>
                <a:cs typeface="Vrinda" pitchFamily="2" charset="0"/>
              </a:rPr>
            </a:br>
            <a:r>
              <a:rPr lang="en-US" sz="3600" cap="small" dirty="0" smtClean="0">
                <a:solidFill>
                  <a:schemeClr val="tx1"/>
                </a:solidFill>
                <a:latin typeface="Gill Sans MT" pitchFamily="34" charset="0"/>
                <a:cs typeface="Vrinda" pitchFamily="2" charset="0"/>
              </a:rPr>
              <a:t/>
            </a:r>
            <a:br>
              <a:rPr lang="en-US" sz="3600" cap="small" dirty="0" smtClean="0">
                <a:solidFill>
                  <a:schemeClr val="tx1"/>
                </a:solidFill>
                <a:latin typeface="Gill Sans MT" pitchFamily="34" charset="0"/>
                <a:cs typeface="Vrinda" pitchFamily="2" charset="0"/>
              </a:rPr>
            </a:br>
            <a:r>
              <a:rPr lang="en-US" sz="3600" cap="small" dirty="0" smtClean="0">
                <a:solidFill>
                  <a:schemeClr val="tx1"/>
                </a:solidFill>
                <a:latin typeface="Gill Sans MT" pitchFamily="34" charset="0"/>
                <a:cs typeface="Vrinda" pitchFamily="2" charset="0"/>
              </a:rPr>
              <a:t>Building A Project Management Culture at UNH</a:t>
            </a:r>
            <a:br>
              <a:rPr lang="en-US" sz="3600" cap="small" dirty="0" smtClean="0">
                <a:solidFill>
                  <a:schemeClr val="tx1"/>
                </a:solidFill>
                <a:latin typeface="Gill Sans MT" pitchFamily="34" charset="0"/>
                <a:cs typeface="Vrinda" pitchFamily="2" charset="0"/>
              </a:rPr>
            </a:br>
            <a:r>
              <a:rPr lang="en-US" sz="3600" cap="small" dirty="0" smtClean="0">
                <a:solidFill>
                  <a:schemeClr val="tx1"/>
                </a:solidFill>
                <a:latin typeface="Gill Sans MT" pitchFamily="34" charset="0"/>
                <a:cs typeface="Vrinda" pitchFamily="2" charset="0"/>
              </a:rPr>
              <a:t/>
            </a:r>
            <a:br>
              <a:rPr lang="en-US" sz="3600" cap="small" dirty="0" smtClean="0">
                <a:solidFill>
                  <a:schemeClr val="tx1"/>
                </a:solidFill>
                <a:latin typeface="Gill Sans MT" pitchFamily="34" charset="0"/>
                <a:cs typeface="Vrinda" pitchFamily="2" charset="0"/>
              </a:rPr>
            </a:br>
            <a:r>
              <a:rPr lang="en-US" sz="3600" cap="small" dirty="0" smtClean="0">
                <a:solidFill>
                  <a:schemeClr val="tx1"/>
                </a:solidFill>
                <a:latin typeface="Gill Sans MT" pitchFamily="34" charset="0"/>
                <a:cs typeface="Vrinda" pitchFamily="2" charset="0"/>
              </a:rPr>
              <a:t>					</a:t>
            </a:r>
            <a:br>
              <a:rPr lang="en-US" sz="3600" cap="small" dirty="0" smtClean="0">
                <a:solidFill>
                  <a:schemeClr val="tx1"/>
                </a:solidFill>
                <a:latin typeface="Gill Sans MT" pitchFamily="34" charset="0"/>
                <a:cs typeface="Vrinda" pitchFamily="2" charset="0"/>
              </a:rPr>
            </a:br>
            <a:r>
              <a:rPr lang="en-US" sz="3600" cap="small" dirty="0" smtClean="0">
                <a:solidFill>
                  <a:schemeClr val="tx1"/>
                </a:solidFill>
                <a:latin typeface="Gill Sans MT" pitchFamily="34" charset="0"/>
                <a:cs typeface="Vrinda" pitchFamily="2" charset="0"/>
              </a:rPr>
              <a:t>Paul DeMello 			    3/30/11</a:t>
            </a:r>
            <a:endParaRPr lang="en-US" sz="3600" cap="small" dirty="0">
              <a:solidFill>
                <a:schemeClr val="tx1"/>
              </a:solidFill>
              <a:latin typeface="Gill Sans MT" pitchFamily="34" charset="0"/>
              <a:cs typeface="Vrinda" pitchFamily="2" charset="0"/>
            </a:endParaRPr>
          </a:p>
        </p:txBody>
      </p:sp>
      <p:sp>
        <p:nvSpPr>
          <p:cNvPr id="5" name="TextBox 4"/>
          <p:cNvSpPr txBox="1"/>
          <p:nvPr/>
        </p:nvSpPr>
        <p:spPr>
          <a:xfrm>
            <a:off x="152400" y="6248400"/>
            <a:ext cx="1920269" cy="369332"/>
          </a:xfrm>
          <a:prstGeom prst="rect">
            <a:avLst/>
          </a:prstGeom>
          <a:noFill/>
        </p:spPr>
        <p:txBody>
          <a:bodyPr wrap="none" rtlCol="0">
            <a:spAutoFit/>
          </a:bodyPr>
          <a:lstStyle/>
          <a:p>
            <a:r>
              <a:rPr lang="en-US" dirty="0" smtClean="0"/>
              <a:t>NERCOMP 2011</a:t>
            </a:r>
            <a:endParaRPr lang="en-US" dirty="0"/>
          </a:p>
        </p:txBody>
      </p:sp>
      <p:pic>
        <p:nvPicPr>
          <p:cNvPr id="6" name="Picture 7" descr="it_ppt_footer_2.gif"/>
          <p:cNvPicPr>
            <a:picLocks noChangeAspect="1"/>
          </p:cNvPicPr>
          <p:nvPr/>
        </p:nvPicPr>
        <p:blipFill>
          <a:blip r:embed="rId3" cstate="print"/>
          <a:srcRect/>
          <a:stretch>
            <a:fillRect/>
          </a:stretch>
        </p:blipFill>
        <p:spPr bwMode="auto">
          <a:xfrm>
            <a:off x="3810000" y="6096000"/>
            <a:ext cx="497205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lstStyle/>
          <a:p>
            <a:r>
              <a:rPr lang="en-US" dirty="0" smtClean="0"/>
              <a:t>So why should we care!</a:t>
            </a:r>
            <a:endParaRPr lang="en-US" dirty="0"/>
          </a:p>
        </p:txBody>
      </p:sp>
      <p:sp>
        <p:nvSpPr>
          <p:cNvPr id="3" name="Content Placeholder 2"/>
          <p:cNvSpPr>
            <a:spLocks noGrp="1"/>
          </p:cNvSpPr>
          <p:nvPr>
            <p:ph sz="quarter" idx="1"/>
          </p:nvPr>
        </p:nvSpPr>
        <p:spPr>
          <a:xfrm>
            <a:off x="304800" y="1600200"/>
            <a:ext cx="8610600" cy="4495800"/>
          </a:xfrm>
        </p:spPr>
        <p:txBody>
          <a:bodyPr/>
          <a:lstStyle/>
          <a:p>
            <a:r>
              <a:rPr lang="en-US" dirty="0" smtClean="0"/>
              <a:t>Some Industry Statistics</a:t>
            </a:r>
          </a:p>
          <a:p>
            <a:pPr lvl="1"/>
            <a:r>
              <a:rPr lang="en-US" dirty="0" smtClean="0"/>
              <a:t>Only one out of every four IT projects successfully delivers the anticipated scope within the expected time and cost.</a:t>
            </a:r>
          </a:p>
          <a:p>
            <a:pPr lvl="1"/>
            <a:r>
              <a:rPr lang="en-US" dirty="0" smtClean="0"/>
              <a:t>Approximately two out of four are "less than successful" (late, over cost or short on functionality and/or quality). </a:t>
            </a:r>
          </a:p>
          <a:p>
            <a:pPr lvl="1"/>
            <a:r>
              <a:rPr lang="en-US" dirty="0" smtClean="0"/>
              <a:t>The remaining one-fourth are deemed outright failures (either canceled en route or never really used as planned upon completion).</a:t>
            </a:r>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10</a:t>
            </a:fld>
            <a:endParaRPr lang="en-US"/>
          </a:p>
        </p:txBody>
      </p:sp>
      <p:sp>
        <p:nvSpPr>
          <p:cNvPr id="5" name="TextBox 4"/>
          <p:cNvSpPr txBox="1"/>
          <p:nvPr/>
        </p:nvSpPr>
        <p:spPr>
          <a:xfrm>
            <a:off x="914400" y="6248400"/>
            <a:ext cx="7239000" cy="369332"/>
          </a:xfrm>
          <a:prstGeom prst="rect">
            <a:avLst/>
          </a:prstGeom>
          <a:noFill/>
        </p:spPr>
        <p:txBody>
          <a:bodyPr wrap="square" rtlCol="0">
            <a:spAutoFit/>
          </a:bodyPr>
          <a:lstStyle/>
          <a:p>
            <a:r>
              <a:rPr lang="en-US" i="1" dirty="0" smtClean="0">
                <a:solidFill>
                  <a:schemeClr val="accent1">
                    <a:lumMod val="60000"/>
                    <a:lumOff val="40000"/>
                  </a:schemeClr>
                </a:solidFill>
              </a:rPr>
              <a:t>Source: </a:t>
            </a:r>
            <a:r>
              <a:rPr lang="en-US" dirty="0" smtClean="0">
                <a:solidFill>
                  <a:schemeClr val="accent1">
                    <a:lumMod val="60000"/>
                    <a:lumOff val="40000"/>
                  </a:schemeClr>
                </a:solidFill>
              </a:rPr>
              <a:t>[Computerworld; Bob Wyatt, Keane Inc. October 4, 2004] </a:t>
            </a:r>
            <a:endParaRPr lang="en-US" dirty="0">
              <a:solidFill>
                <a:schemeClr val="accent1">
                  <a:lumMod val="60000"/>
                  <a:lumOff val="40000"/>
                </a:schemeClr>
              </a:solidFill>
            </a:endParaRPr>
          </a:p>
        </p:txBody>
      </p:sp>
      <p:pic>
        <p:nvPicPr>
          <p:cNvPr id="2053" name="Picture 5" descr="C:\Documents and Settings\jph235\Local Settings\Temporary Internet Files\Content.IE5\3Y04RLIG\MC900370030[1].wmf"/>
          <p:cNvPicPr>
            <a:picLocks noChangeAspect="1" noChangeArrowheads="1"/>
          </p:cNvPicPr>
          <p:nvPr/>
        </p:nvPicPr>
        <p:blipFill>
          <a:blip r:embed="rId3" cstate="print"/>
          <a:srcRect/>
          <a:stretch>
            <a:fillRect/>
          </a:stretch>
        </p:blipFill>
        <p:spPr bwMode="auto">
          <a:xfrm>
            <a:off x="6705600" y="4800600"/>
            <a:ext cx="1828800" cy="1238098"/>
          </a:xfrm>
          <a:prstGeom prst="rect">
            <a:avLst/>
          </a:prstGeom>
          <a:noFill/>
        </p:spPr>
      </p:pic>
      <p:sp>
        <p:nvSpPr>
          <p:cNvPr id="8" name="Footer Placeholder 7"/>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600200"/>
            <a:ext cx="8763000" cy="4495800"/>
          </a:xfrm>
        </p:spPr>
        <p:txBody>
          <a:bodyPr/>
          <a:lstStyle/>
          <a:p>
            <a:r>
              <a:rPr lang="en-US" dirty="0" smtClean="0"/>
              <a:t>Budget Pressures</a:t>
            </a:r>
          </a:p>
          <a:p>
            <a:pPr lvl="1"/>
            <a:r>
              <a:rPr lang="en-US" dirty="0" smtClean="0"/>
              <a:t>All are being asked to do more with less</a:t>
            </a:r>
          </a:p>
          <a:p>
            <a:r>
              <a:rPr lang="en-US" dirty="0" smtClean="0"/>
              <a:t>Maximize IT investments &amp; resources</a:t>
            </a:r>
          </a:p>
          <a:p>
            <a:pPr lvl="1"/>
            <a:r>
              <a:rPr lang="en-US" dirty="0" smtClean="0"/>
              <a:t>60% - 70% of IT capacity devoted to “keeping the lights on”</a:t>
            </a:r>
          </a:p>
          <a:p>
            <a:pPr lvl="1"/>
            <a:r>
              <a:rPr lang="en-US" dirty="0" smtClean="0"/>
              <a:t>Improve Effectiveness and Efficiency</a:t>
            </a:r>
          </a:p>
          <a:p>
            <a:r>
              <a:rPr lang="en-US" dirty="0" smtClean="0"/>
              <a:t>Improve Customer Satisfaction</a:t>
            </a:r>
          </a:p>
          <a:p>
            <a:pPr lvl="1"/>
            <a:r>
              <a:rPr lang="en-US" dirty="0" smtClean="0"/>
              <a:t>Provide business value; Scope, Schedule, Cost &amp; Quality</a:t>
            </a:r>
          </a:p>
          <a:p>
            <a:r>
              <a:rPr lang="en-US" dirty="0" smtClean="0"/>
              <a:t>Improve Employee Satisfaction</a:t>
            </a:r>
          </a:p>
          <a:p>
            <a:pPr lvl="1">
              <a:buNone/>
            </a:pPr>
            <a:endParaRPr lang="en-US" dirty="0" smtClean="0"/>
          </a:p>
          <a:p>
            <a:pPr lvl="1"/>
            <a:endParaRPr lang="en-US" dirty="0" smtClean="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11</a:t>
            </a:fld>
            <a:endParaRPr lang="en-US"/>
          </a:p>
        </p:txBody>
      </p:sp>
      <p:sp>
        <p:nvSpPr>
          <p:cNvPr id="6" name="Title 1"/>
          <p:cNvSpPr>
            <a:spLocks noGrp="1"/>
          </p:cNvSpPr>
          <p:nvPr>
            <p:ph type="title"/>
          </p:nvPr>
        </p:nvSpPr>
        <p:spPr/>
        <p:txBody>
          <a:bodyPr/>
          <a:lstStyle/>
          <a:p>
            <a:r>
              <a:rPr lang="en-US" dirty="0" smtClean="0"/>
              <a:t>So why should we care!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projects fail???</a:t>
            </a:r>
            <a:endParaRPr lang="en-US" dirty="0"/>
          </a:p>
        </p:txBody>
      </p:sp>
      <p:sp>
        <p:nvSpPr>
          <p:cNvPr id="3" name="Content Placeholder 2"/>
          <p:cNvSpPr>
            <a:spLocks noGrp="1"/>
          </p:cNvSpPr>
          <p:nvPr>
            <p:ph sz="quarter" idx="1"/>
          </p:nvPr>
        </p:nvSpPr>
        <p:spPr>
          <a:xfrm>
            <a:off x="612648" y="1600200"/>
            <a:ext cx="8153400" cy="4495800"/>
          </a:xfrm>
        </p:spPr>
        <p:txBody>
          <a:bodyPr/>
          <a:lstStyle/>
          <a:p>
            <a:r>
              <a:rPr lang="en-US" dirty="0" smtClean="0"/>
              <a:t>Missing, Incomplete, or Inaccurate Requirements</a:t>
            </a:r>
          </a:p>
          <a:p>
            <a:r>
              <a:rPr lang="en-US" dirty="0" smtClean="0"/>
              <a:t>Unrealistic Timelines</a:t>
            </a:r>
          </a:p>
          <a:p>
            <a:r>
              <a:rPr lang="en-US" dirty="0" smtClean="0"/>
              <a:t>Lack of User Involvement</a:t>
            </a:r>
          </a:p>
          <a:p>
            <a:r>
              <a:rPr lang="en-US" dirty="0" smtClean="0"/>
              <a:t>Scope Creep</a:t>
            </a:r>
          </a:p>
          <a:p>
            <a:r>
              <a:rPr lang="en-US" dirty="0" smtClean="0"/>
              <a:t>Lack of Change Control</a:t>
            </a:r>
          </a:p>
          <a:p>
            <a:r>
              <a:rPr lang="en-US" dirty="0" smtClean="0"/>
              <a:t>Inadequate or Insufficient Resources</a:t>
            </a:r>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12</a:t>
            </a:fld>
            <a:endParaRPr lang="en-US"/>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pic>
        <p:nvPicPr>
          <p:cNvPr id="2053" name="Picture 5" descr="C:\Documents and Settings\jph235\Local Settings\Temporary Internet Files\Content.IE5\6D8ZI4QB\MP900442363[1].jpg"/>
          <p:cNvPicPr>
            <a:picLocks noChangeAspect="1" noChangeArrowheads="1"/>
          </p:cNvPicPr>
          <p:nvPr/>
        </p:nvPicPr>
        <p:blipFill>
          <a:blip r:embed="rId3" cstate="print"/>
          <a:srcRect/>
          <a:stretch>
            <a:fillRect/>
          </a:stretch>
        </p:blipFill>
        <p:spPr bwMode="auto">
          <a:xfrm>
            <a:off x="6400800" y="4876800"/>
            <a:ext cx="2393893" cy="1591235"/>
          </a:xfrm>
          <a:prstGeom prst="rect">
            <a:avLst/>
          </a:prstGeom>
          <a:noFill/>
        </p:spPr>
      </p:pic>
      <p:pic>
        <p:nvPicPr>
          <p:cNvPr id="2065" name="Picture 17" descr="C:\Documents and Settings\jph235\Local Settings\Temporary Internet Files\Content.IE5\6D8ZI4QB\MP900442430[1].jpg"/>
          <p:cNvPicPr>
            <a:picLocks noChangeAspect="1" noChangeArrowheads="1"/>
          </p:cNvPicPr>
          <p:nvPr/>
        </p:nvPicPr>
        <p:blipFill>
          <a:blip r:embed="rId4" cstate="print"/>
          <a:srcRect/>
          <a:stretch>
            <a:fillRect/>
          </a:stretch>
        </p:blipFill>
        <p:spPr bwMode="auto">
          <a:xfrm>
            <a:off x="381000" y="4885765"/>
            <a:ext cx="2393893" cy="159123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Principles for Running Projects</a:t>
            </a:r>
            <a:endParaRPr lang="en-US" dirty="0"/>
          </a:p>
        </p:txBody>
      </p:sp>
      <p:sp>
        <p:nvSpPr>
          <p:cNvPr id="3" name="Content Placeholder 2"/>
          <p:cNvSpPr>
            <a:spLocks noGrp="1"/>
          </p:cNvSpPr>
          <p:nvPr>
            <p:ph sz="quarter" idx="1"/>
          </p:nvPr>
        </p:nvSpPr>
        <p:spPr/>
        <p:txBody>
          <a:bodyPr/>
          <a:lstStyle/>
          <a:p>
            <a:pPr marL="881063" lvl="1" indent="-514350">
              <a:buFont typeface="+mj-lt"/>
              <a:buAutoNum type="arabicPeriod"/>
            </a:pPr>
            <a:r>
              <a:rPr lang="en-US" dirty="0" smtClean="0"/>
              <a:t>Define the job in detail. </a:t>
            </a:r>
          </a:p>
          <a:p>
            <a:pPr marL="881063" lvl="1" indent="-514350">
              <a:buFont typeface="+mj-lt"/>
              <a:buAutoNum type="arabicPeriod"/>
            </a:pPr>
            <a:r>
              <a:rPr lang="en-US" dirty="0" smtClean="0"/>
              <a:t>Get the right people involved. </a:t>
            </a:r>
          </a:p>
          <a:p>
            <a:pPr marL="881063" lvl="1" indent="-514350">
              <a:buFont typeface="+mj-lt"/>
              <a:buAutoNum type="arabicPeriod"/>
            </a:pPr>
            <a:r>
              <a:rPr lang="en-US" dirty="0" smtClean="0"/>
              <a:t>Estimate time and costs. </a:t>
            </a:r>
          </a:p>
          <a:p>
            <a:pPr marL="881063" lvl="1" indent="-514350">
              <a:buFont typeface="+mj-lt"/>
              <a:buAutoNum type="arabicPeriod"/>
            </a:pPr>
            <a:r>
              <a:rPr lang="en-US" dirty="0" smtClean="0"/>
              <a:t>Break the job down. </a:t>
            </a:r>
          </a:p>
          <a:p>
            <a:pPr marL="881063" lvl="1" indent="-514350">
              <a:buFont typeface="+mj-lt"/>
              <a:buAutoNum type="arabicPeriod"/>
            </a:pPr>
            <a:r>
              <a:rPr lang="en-US" dirty="0" smtClean="0"/>
              <a:t>Establish a change procedure. </a:t>
            </a:r>
          </a:p>
          <a:p>
            <a:pPr marL="881063" lvl="1" indent="-514350">
              <a:buFont typeface="+mj-lt"/>
              <a:buAutoNum type="arabicPeriod"/>
            </a:pPr>
            <a:r>
              <a:rPr lang="en-US" dirty="0" smtClean="0"/>
              <a:t>Agree on acceptance criteria.</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13</a:t>
            </a:fld>
            <a:endParaRPr lang="en-US"/>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pic>
        <p:nvPicPr>
          <p:cNvPr id="2050" name="Picture 2" descr="C:\Documents and Settings\jph235\Local Settings\Temporary Internet Files\Content.IE5\6D8ZI4QB\MC900199398[1].wmf"/>
          <p:cNvPicPr>
            <a:picLocks noChangeAspect="1" noChangeArrowheads="1"/>
          </p:cNvPicPr>
          <p:nvPr/>
        </p:nvPicPr>
        <p:blipFill>
          <a:blip r:embed="rId3" cstate="print"/>
          <a:srcRect/>
          <a:stretch>
            <a:fillRect/>
          </a:stretch>
        </p:blipFill>
        <p:spPr bwMode="auto">
          <a:xfrm>
            <a:off x="0" y="4419600"/>
            <a:ext cx="2242000" cy="1971392"/>
          </a:xfrm>
          <a:prstGeom prst="rect">
            <a:avLst/>
          </a:prstGeom>
          <a:noFill/>
        </p:spPr>
      </p:pic>
      <p:pic>
        <p:nvPicPr>
          <p:cNvPr id="2052" name="Picture 4" descr="C:\Documents and Settings\jph235\Local Settings\Temporary Internet Files\Content.IE5\U2LM8MWS\MC900237767[1].wmf"/>
          <p:cNvPicPr>
            <a:picLocks noChangeAspect="1" noChangeArrowheads="1"/>
          </p:cNvPicPr>
          <p:nvPr/>
        </p:nvPicPr>
        <p:blipFill>
          <a:blip r:embed="rId4" cstate="print"/>
          <a:srcRect/>
          <a:stretch>
            <a:fillRect/>
          </a:stretch>
        </p:blipFill>
        <p:spPr bwMode="auto">
          <a:xfrm>
            <a:off x="6858000" y="1607745"/>
            <a:ext cx="2006851" cy="1973655"/>
          </a:xfrm>
          <a:prstGeom prst="rect">
            <a:avLst/>
          </a:prstGeom>
          <a:noFill/>
        </p:spPr>
      </p:pic>
      <p:sp>
        <p:nvSpPr>
          <p:cNvPr id="9" name="TextBox 8"/>
          <p:cNvSpPr txBox="1"/>
          <p:nvPr/>
        </p:nvSpPr>
        <p:spPr>
          <a:xfrm>
            <a:off x="2209800" y="5867400"/>
            <a:ext cx="6858000" cy="369332"/>
          </a:xfrm>
          <a:prstGeom prst="rect">
            <a:avLst/>
          </a:prstGeom>
          <a:noFill/>
        </p:spPr>
        <p:txBody>
          <a:bodyPr wrap="square" rtlCol="0">
            <a:spAutoFit/>
          </a:bodyPr>
          <a:lstStyle/>
          <a:p>
            <a:r>
              <a:rPr lang="en-US" i="1" dirty="0" smtClean="0">
                <a:solidFill>
                  <a:schemeClr val="accent1">
                    <a:lumMod val="60000"/>
                    <a:lumOff val="40000"/>
                  </a:schemeClr>
                </a:solidFill>
              </a:rPr>
              <a:t>Source: </a:t>
            </a:r>
            <a:r>
              <a:rPr lang="en-US" dirty="0" smtClean="0">
                <a:solidFill>
                  <a:schemeClr val="accent1">
                    <a:lumMod val="60000"/>
                    <a:lumOff val="40000"/>
                  </a:schemeClr>
                </a:solidFill>
              </a:rPr>
              <a:t>[Computerworld; Bob Wyatt, Keane Inc. October 4, 2004] </a:t>
            </a:r>
            <a:endParaRPr lang="en-US" dirty="0">
              <a:solidFill>
                <a:schemeClr val="accent1">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&amp; Success Factors</a:t>
            </a:r>
            <a:endParaRPr lang="en-US" dirty="0"/>
          </a:p>
        </p:txBody>
      </p:sp>
      <p:sp>
        <p:nvSpPr>
          <p:cNvPr id="3" name="Content Placeholder 2"/>
          <p:cNvSpPr>
            <a:spLocks noGrp="1"/>
          </p:cNvSpPr>
          <p:nvPr>
            <p:ph sz="quarter" idx="1"/>
          </p:nvPr>
        </p:nvSpPr>
        <p:spPr/>
        <p:txBody>
          <a:bodyPr/>
          <a:lstStyle/>
          <a:p>
            <a:r>
              <a:rPr lang="en-US" sz="3200" dirty="0" smtClean="0"/>
              <a:t>Project Management cultures can't be bought.</a:t>
            </a:r>
          </a:p>
          <a:p>
            <a:pPr lvl="1">
              <a:buFont typeface="Wingdings" pitchFamily="2" charset="2"/>
              <a:buChar char="Ø"/>
            </a:pPr>
            <a:r>
              <a:rPr lang="en-US" dirty="0" smtClean="0">
                <a:solidFill>
                  <a:srgbClr val="0000CC"/>
                </a:solidFill>
              </a:rPr>
              <a:t>Built from the ground up and driven from the top down.</a:t>
            </a:r>
          </a:p>
          <a:p>
            <a:r>
              <a:rPr lang="en-US" dirty="0" smtClean="0"/>
              <a:t>Culture is deeply engrained in the collective DNA</a:t>
            </a:r>
          </a:p>
          <a:p>
            <a:pPr lvl="1">
              <a:buFont typeface="Wingdings" pitchFamily="2" charset="2"/>
              <a:buChar char="Ø"/>
            </a:pPr>
            <a:r>
              <a:rPr lang="en-US" dirty="0" smtClean="0">
                <a:solidFill>
                  <a:srgbClr val="0000CC"/>
                </a:solidFill>
              </a:rPr>
              <a:t>Take stock of where you are today!</a:t>
            </a:r>
          </a:p>
          <a:p>
            <a:pPr lvl="1">
              <a:buFont typeface="Wingdings" pitchFamily="2" charset="2"/>
              <a:buChar char="Ø"/>
            </a:pPr>
            <a:r>
              <a:rPr lang="en-US" dirty="0" smtClean="0">
                <a:solidFill>
                  <a:srgbClr val="0000CC"/>
                </a:solidFill>
              </a:rPr>
              <a:t>Develop a Shared vision of where you want to be</a:t>
            </a:r>
          </a:p>
          <a:p>
            <a:pPr lvl="2">
              <a:buFont typeface="Wingdings" pitchFamily="2" charset="2"/>
              <a:buChar char="Ø"/>
            </a:pPr>
            <a:r>
              <a:rPr lang="en-US" dirty="0" smtClean="0">
                <a:solidFill>
                  <a:srgbClr val="0000CC"/>
                </a:solidFill>
              </a:rPr>
              <a:t>Identify what needs to change</a:t>
            </a:r>
          </a:p>
          <a:p>
            <a:pPr>
              <a:buFont typeface="Wingdings" pitchFamily="2" charset="2"/>
              <a:buChar char="q"/>
            </a:pPr>
            <a:r>
              <a:rPr lang="en-US" dirty="0" smtClean="0"/>
              <a:t>Tools and methodologies don't manage people; people manage people! </a:t>
            </a:r>
          </a:p>
          <a:p>
            <a:pPr lvl="1">
              <a:buFont typeface="Wingdings" pitchFamily="2" charset="2"/>
              <a:buChar char="Ø"/>
            </a:pPr>
            <a:r>
              <a:rPr lang="en-US" dirty="0" smtClean="0">
                <a:solidFill>
                  <a:srgbClr val="0000CC"/>
                </a:solidFill>
              </a:rPr>
              <a:t>Cultural change = Changes in behavior </a:t>
            </a:r>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14</a:t>
            </a:fld>
            <a:endParaRPr lang="en-US"/>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goal / vision?</a:t>
            </a:r>
            <a:endParaRPr lang="en-US" dirty="0"/>
          </a:p>
        </p:txBody>
      </p:sp>
      <p:sp>
        <p:nvSpPr>
          <p:cNvPr id="3" name="Content Placeholder 2"/>
          <p:cNvSpPr>
            <a:spLocks noGrp="1"/>
          </p:cNvSpPr>
          <p:nvPr>
            <p:ph sz="quarter" idx="1"/>
          </p:nvPr>
        </p:nvSpPr>
        <p:spPr>
          <a:xfrm>
            <a:off x="228600" y="1600200"/>
            <a:ext cx="8915400" cy="4495800"/>
          </a:xfrm>
        </p:spPr>
        <p:txBody>
          <a:bodyPr/>
          <a:lstStyle/>
          <a:p>
            <a:endParaRPr lang="en-US" dirty="0" smtClean="0"/>
          </a:p>
          <a:p>
            <a:r>
              <a:rPr lang="en-US" dirty="0" smtClean="0"/>
              <a:t>A Project Management Culture seeks to maximize the value of IT investments &amp; resources through:</a:t>
            </a:r>
          </a:p>
          <a:p>
            <a:pPr lvl="1"/>
            <a:endParaRPr lang="en-US" dirty="0" smtClean="0"/>
          </a:p>
          <a:p>
            <a:pPr lvl="1"/>
            <a:r>
              <a:rPr lang="en-US" dirty="0" smtClean="0"/>
              <a:t>Standardizing how work is accepted, prioritized, scheduled, and tracked</a:t>
            </a:r>
          </a:p>
          <a:p>
            <a:pPr lvl="1"/>
            <a:r>
              <a:rPr lang="en-US" dirty="0" smtClean="0"/>
              <a:t>Alignment of goals between IT and business leaders/sponsors</a:t>
            </a:r>
          </a:p>
          <a:p>
            <a:pPr lvl="1"/>
            <a:r>
              <a:rPr lang="en-US" dirty="0" smtClean="0"/>
              <a:t>Improved planning and execution of IT projects</a:t>
            </a:r>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ongoing journey</a:t>
            </a:r>
            <a:endParaRPr lang="en-US" dirty="0"/>
          </a:p>
        </p:txBody>
      </p:sp>
      <p:sp>
        <p:nvSpPr>
          <p:cNvPr id="3" name="Content Placeholder 2"/>
          <p:cNvSpPr>
            <a:spLocks noGrp="1"/>
          </p:cNvSpPr>
          <p:nvPr>
            <p:ph sz="quarter" idx="1"/>
          </p:nvPr>
        </p:nvSpPr>
        <p:spPr/>
        <p:txBody>
          <a:bodyPr/>
          <a:lstStyle/>
          <a:p>
            <a:r>
              <a:rPr lang="en-US" b="1" dirty="0" smtClean="0"/>
              <a:t>Driven from the Top</a:t>
            </a:r>
          </a:p>
          <a:p>
            <a:pPr lvl="1"/>
            <a:r>
              <a:rPr lang="en-US" dirty="0" smtClean="0"/>
              <a:t>CIO and Leadership Team identified the need for a dedicated resource focused on PM Culture </a:t>
            </a:r>
          </a:p>
          <a:p>
            <a:pPr lvl="1"/>
            <a:r>
              <a:rPr lang="en-US" dirty="0" smtClean="0"/>
              <a:t>Collaborated on our Vision</a:t>
            </a:r>
          </a:p>
          <a:p>
            <a:pPr lvl="2"/>
            <a:r>
              <a:rPr lang="en-US" dirty="0" smtClean="0"/>
              <a:t>Develop and grow a project management culture that will be adopted by all of IT and our Business partners</a:t>
            </a:r>
          </a:p>
          <a:p>
            <a:r>
              <a:rPr lang="en-US" b="1" dirty="0" smtClean="0"/>
              <a:t>Communicate, Communicate, Communicate</a:t>
            </a:r>
          </a:p>
          <a:p>
            <a:pPr lvl="2"/>
            <a:r>
              <a:rPr lang="en-US" dirty="0" smtClean="0"/>
              <a:t>What are we doing?</a:t>
            </a:r>
          </a:p>
          <a:p>
            <a:pPr lvl="2"/>
            <a:r>
              <a:rPr lang="en-US" dirty="0" smtClean="0"/>
              <a:t>Why are we doing it?</a:t>
            </a:r>
          </a:p>
          <a:p>
            <a:pPr lvl="2"/>
            <a:r>
              <a:rPr lang="en-US" dirty="0" smtClean="0"/>
              <a:t>What’s in it for you?</a:t>
            </a:r>
          </a:p>
          <a:p>
            <a:pPr lvl="2"/>
            <a:r>
              <a:rPr lang="en-US" dirty="0" smtClean="0"/>
              <a:t>Provide constant updates!</a:t>
            </a:r>
          </a:p>
          <a:p>
            <a:pPr lvl="1">
              <a:buNone/>
            </a:pPr>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16</a:t>
            </a:fld>
            <a:endParaRPr lang="en-US"/>
          </a:p>
        </p:txBody>
      </p:sp>
      <p:pic>
        <p:nvPicPr>
          <p:cNvPr id="7" name="Picture 6" descr="C:\Documents and Settings\jph235\Local Settings\Temporary Internet Files\Content.IE5\6D8ZI4QB\MC900056204[1].wmf"/>
          <p:cNvPicPr>
            <a:picLocks noChangeAspect="1" noChangeArrowheads="1"/>
          </p:cNvPicPr>
          <p:nvPr/>
        </p:nvPicPr>
        <p:blipFill>
          <a:blip r:embed="rId2" cstate="print"/>
          <a:srcRect/>
          <a:stretch>
            <a:fillRect/>
          </a:stretch>
        </p:blipFill>
        <p:spPr bwMode="auto">
          <a:xfrm>
            <a:off x="6858000" y="228600"/>
            <a:ext cx="1815084" cy="1347826"/>
          </a:xfrm>
          <a:prstGeom prst="rect">
            <a:avLst/>
          </a:prstGeom>
          <a:noFill/>
        </p:spPr>
      </p:pic>
      <p:sp>
        <p:nvSpPr>
          <p:cNvPr id="8" name="Oval 7"/>
          <p:cNvSpPr/>
          <p:nvPr/>
        </p:nvSpPr>
        <p:spPr>
          <a:xfrm>
            <a:off x="5334000" y="4800600"/>
            <a:ext cx="3657600" cy="1447800"/>
          </a:xfrm>
          <a:prstGeom prst="ellipse">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Developed a “Road Show”</a:t>
            </a:r>
          </a:p>
          <a:p>
            <a:pPr>
              <a:buFont typeface="Arial" pitchFamily="34" charset="0"/>
              <a:buChar char="•"/>
            </a:pPr>
            <a:r>
              <a:rPr lang="en-US" dirty="0" smtClean="0"/>
              <a:t> Department Staff mtgs.</a:t>
            </a:r>
          </a:p>
          <a:p>
            <a:pPr>
              <a:buFont typeface="Arial" pitchFamily="34" charset="0"/>
              <a:buChar char="•"/>
            </a:pPr>
            <a:r>
              <a:rPr lang="en-US" dirty="0" smtClean="0"/>
              <a:t> Management forums</a:t>
            </a:r>
          </a:p>
          <a:p>
            <a:pPr>
              <a:buFont typeface="Arial" pitchFamily="34" charset="0"/>
              <a:buChar char="•"/>
            </a:pPr>
            <a:r>
              <a:rPr lang="en-US" dirty="0" smtClean="0"/>
              <a:t>  Articles, Web site….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amond(in)">
                                      <p:cBhvr>
                                        <p:cTn id="3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ongoing journey!</a:t>
            </a:r>
            <a:endParaRPr lang="en-US" dirty="0"/>
          </a:p>
        </p:txBody>
      </p:sp>
      <p:sp>
        <p:nvSpPr>
          <p:cNvPr id="3" name="Content Placeholder 2"/>
          <p:cNvSpPr>
            <a:spLocks noGrp="1"/>
          </p:cNvSpPr>
          <p:nvPr>
            <p:ph sz="quarter" idx="1"/>
          </p:nvPr>
        </p:nvSpPr>
        <p:spPr>
          <a:xfrm>
            <a:off x="228600" y="1600200"/>
            <a:ext cx="8686800" cy="4495800"/>
          </a:xfrm>
        </p:spPr>
        <p:txBody>
          <a:bodyPr/>
          <a:lstStyle/>
          <a:p>
            <a:r>
              <a:rPr lang="en-US" b="1" dirty="0" smtClean="0"/>
              <a:t>Data collection, trending, analysis, and transparency </a:t>
            </a:r>
          </a:p>
          <a:p>
            <a:pPr lvl="1"/>
            <a:r>
              <a:rPr lang="en-US" dirty="0" smtClean="0"/>
              <a:t>Inventory</a:t>
            </a:r>
          </a:p>
          <a:p>
            <a:pPr lvl="2"/>
            <a:r>
              <a:rPr lang="en-US" dirty="0" smtClean="0"/>
              <a:t>Projects</a:t>
            </a:r>
          </a:p>
          <a:p>
            <a:pPr lvl="3"/>
            <a:r>
              <a:rPr lang="en-US" dirty="0" smtClean="0"/>
              <a:t>Leveraged in-house tool</a:t>
            </a:r>
          </a:p>
          <a:p>
            <a:pPr lvl="3"/>
            <a:r>
              <a:rPr lang="en-US" dirty="0" smtClean="0"/>
              <a:t>Gathered all projects in one centralized data base</a:t>
            </a:r>
          </a:p>
          <a:p>
            <a:pPr lvl="3"/>
            <a:r>
              <a:rPr lang="en-US" dirty="0" smtClean="0"/>
              <a:t>Needs to be sustainable!!!</a:t>
            </a:r>
          </a:p>
          <a:p>
            <a:pPr lvl="3"/>
            <a:r>
              <a:rPr lang="en-US" dirty="0" smtClean="0"/>
              <a:t>Leverage the data</a:t>
            </a:r>
          </a:p>
          <a:p>
            <a:pPr lvl="2"/>
            <a:endParaRPr lang="en-US" dirty="0" smtClean="0"/>
          </a:p>
          <a:p>
            <a:pPr lvl="1">
              <a:buNone/>
            </a:pPr>
            <a:endParaRPr lang="en-US" dirty="0" smtClean="0"/>
          </a:p>
          <a:p>
            <a:pPr lvl="1"/>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17</a:t>
            </a:fld>
            <a:endParaRPr lang="en-US"/>
          </a:p>
        </p:txBody>
      </p:sp>
      <p:pic>
        <p:nvPicPr>
          <p:cNvPr id="6" name="Picture 5" descr="C:\Documents and Settings\jph235\Local Settings\Temporary Internet Files\Content.IE5\BWIUPZBK\MC900233301[1].wmf"/>
          <p:cNvPicPr>
            <a:picLocks noChangeAspect="1" noChangeArrowheads="1"/>
          </p:cNvPicPr>
          <p:nvPr/>
        </p:nvPicPr>
        <p:blipFill>
          <a:blip r:embed="rId2" cstate="print"/>
          <a:srcRect/>
          <a:stretch>
            <a:fillRect/>
          </a:stretch>
        </p:blipFill>
        <p:spPr bwMode="auto">
          <a:xfrm>
            <a:off x="6553200" y="3886200"/>
            <a:ext cx="2180376" cy="221055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pPr eaLnBrk="1" hangingPunct="1"/>
            <a:r>
              <a:rPr lang="en-US" smtClean="0"/>
              <a:t>Project Statistics 2/21/11</a:t>
            </a:r>
          </a:p>
        </p:txBody>
      </p:sp>
      <p:sp>
        <p:nvSpPr>
          <p:cNvPr id="4" name="Slide Number Placeholder 3"/>
          <p:cNvSpPr>
            <a:spLocks noGrp="1"/>
          </p:cNvSpPr>
          <p:nvPr>
            <p:ph type="sldNum" sz="quarter" idx="4294967295"/>
          </p:nvPr>
        </p:nvSpPr>
        <p:spPr>
          <a:xfrm>
            <a:off x="0" y="1271588"/>
            <a:ext cx="533400" cy="244475"/>
          </a:xfrm>
          <a:prstGeom prst="rect">
            <a:avLst/>
          </a:prstGeom>
        </p:spPr>
        <p:txBody>
          <a:bodyPr>
            <a:normAutofit fontScale="85000" lnSpcReduction="20000"/>
          </a:bodyPr>
          <a:lstStyle/>
          <a:p>
            <a:pPr>
              <a:defRPr/>
            </a:pPr>
            <a:fld id="{54F7F105-23AD-419D-B06C-B037F55B1AC8}" type="slidenum">
              <a:rPr lang="en-US" smtClean="0"/>
              <a:pPr>
                <a:defRPr/>
              </a:pPr>
              <a:t>18</a:t>
            </a:fld>
            <a:endParaRPr lang="en-US"/>
          </a:p>
        </p:txBody>
      </p:sp>
      <p:pic>
        <p:nvPicPr>
          <p:cNvPr id="6" name="Content Placeholder 5"/>
          <p:cNvPicPr>
            <a:picLocks noGrp="1" noChangeArrowheads="1"/>
          </p:cNvPicPr>
          <p:nvPr>
            <p:ph sz="quarter" idx="1"/>
          </p:nvPr>
        </p:nvPicPr>
        <p:blipFill>
          <a:blip r:embed="rId2" cstate="print"/>
          <a:srcRect/>
          <a:stretch>
            <a:fillRect/>
          </a:stretch>
        </p:blipFill>
        <p:spPr>
          <a:xfrm>
            <a:off x="4432300" y="1066800"/>
            <a:ext cx="4724400" cy="5102225"/>
          </a:xfrm>
        </p:spPr>
      </p:pic>
      <p:pic>
        <p:nvPicPr>
          <p:cNvPr id="7" name="Chart 6"/>
          <p:cNvPicPr>
            <a:picLocks noChangeArrowheads="1"/>
          </p:cNvPicPr>
          <p:nvPr/>
        </p:nvPicPr>
        <p:blipFill>
          <a:blip r:embed="rId3" cstate="print"/>
          <a:srcRect/>
          <a:stretch>
            <a:fillRect/>
          </a:stretch>
        </p:blipFill>
        <p:spPr bwMode="auto">
          <a:xfrm>
            <a:off x="0" y="1066800"/>
            <a:ext cx="4505325" cy="5181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09600" y="228600"/>
            <a:ext cx="8153400" cy="990600"/>
          </a:xfrm>
        </p:spPr>
        <p:txBody>
          <a:bodyPr/>
          <a:lstStyle/>
          <a:p>
            <a:pPr eaLnBrk="1" hangingPunct="1"/>
            <a:r>
              <a:rPr lang="en-US" smtClean="0"/>
              <a:t>Project Statistics 	2/21/11</a:t>
            </a:r>
          </a:p>
        </p:txBody>
      </p:sp>
      <p:sp>
        <p:nvSpPr>
          <p:cNvPr id="4" name="Slide Number Placeholder 3"/>
          <p:cNvSpPr>
            <a:spLocks noGrp="1"/>
          </p:cNvSpPr>
          <p:nvPr>
            <p:ph type="sldNum" sz="quarter" idx="4294967295"/>
          </p:nvPr>
        </p:nvSpPr>
        <p:spPr>
          <a:xfrm>
            <a:off x="0" y="1271588"/>
            <a:ext cx="533400" cy="244475"/>
          </a:xfrm>
          <a:prstGeom prst="rect">
            <a:avLst/>
          </a:prstGeom>
        </p:spPr>
        <p:txBody>
          <a:bodyPr>
            <a:normAutofit fontScale="85000" lnSpcReduction="20000"/>
          </a:bodyPr>
          <a:lstStyle/>
          <a:p>
            <a:pPr>
              <a:defRPr/>
            </a:pPr>
            <a:fld id="{727DB938-C786-4EC6-9858-32CD80409051}" type="slidenum">
              <a:rPr lang="en-US" smtClean="0"/>
              <a:pPr>
                <a:defRPr/>
              </a:pPr>
              <a:t>19</a:t>
            </a:fld>
            <a:endParaRPr lang="en-US"/>
          </a:p>
        </p:txBody>
      </p:sp>
      <p:sp>
        <p:nvSpPr>
          <p:cNvPr id="17" name="TextBox 5"/>
          <p:cNvSpPr txBox="1"/>
          <p:nvPr/>
        </p:nvSpPr>
        <p:spPr>
          <a:xfrm>
            <a:off x="5181600" y="6483350"/>
            <a:ext cx="1422400" cy="374650"/>
          </a:xfrm>
          <a:prstGeom prst="rect">
            <a:avLst/>
          </a:prstGeom>
          <a:noFill/>
          <a:ln>
            <a:noFill/>
          </a:ln>
          <a:effectLst/>
        </p:spPr>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r>
              <a:rPr lang="en-US" sz="1800" b="1" kern="0" dirty="0">
                <a:solidFill>
                  <a:srgbClr val="3333FF"/>
                </a:solidFill>
                <a:latin typeface="Calibri"/>
              </a:rPr>
              <a:t>Target = 90%</a:t>
            </a:r>
          </a:p>
        </p:txBody>
      </p:sp>
      <p:pic>
        <p:nvPicPr>
          <p:cNvPr id="12" name="Chart 11"/>
          <p:cNvPicPr>
            <a:picLocks noChangeArrowheads="1"/>
          </p:cNvPicPr>
          <p:nvPr/>
        </p:nvPicPr>
        <p:blipFill>
          <a:blip r:embed="rId2" cstate="print"/>
          <a:srcRect/>
          <a:stretch>
            <a:fillRect/>
          </a:stretch>
        </p:blipFill>
        <p:spPr bwMode="auto">
          <a:xfrm>
            <a:off x="0" y="914400"/>
            <a:ext cx="9144000" cy="2895600"/>
          </a:xfrm>
          <a:prstGeom prst="rect">
            <a:avLst/>
          </a:prstGeom>
          <a:noFill/>
        </p:spPr>
      </p:pic>
      <p:pic>
        <p:nvPicPr>
          <p:cNvPr id="13" name="Chart 12"/>
          <p:cNvPicPr>
            <a:picLocks noChangeArrowheads="1"/>
          </p:cNvPicPr>
          <p:nvPr/>
        </p:nvPicPr>
        <p:blipFill>
          <a:blip r:embed="rId3" cstate="print"/>
          <a:srcRect/>
          <a:stretch>
            <a:fillRect/>
          </a:stretch>
        </p:blipFill>
        <p:spPr bwMode="auto">
          <a:xfrm>
            <a:off x="0" y="3736975"/>
            <a:ext cx="4724400" cy="3217863"/>
          </a:xfrm>
          <a:prstGeom prst="rect">
            <a:avLst/>
          </a:prstGeom>
          <a:noFill/>
        </p:spPr>
      </p:pic>
      <p:pic>
        <p:nvPicPr>
          <p:cNvPr id="18" name="Chart 17"/>
          <p:cNvPicPr>
            <a:picLocks noChangeArrowheads="1"/>
          </p:cNvPicPr>
          <p:nvPr/>
        </p:nvPicPr>
        <p:blipFill>
          <a:blip r:embed="rId4" cstate="print"/>
          <a:srcRect/>
          <a:stretch>
            <a:fillRect/>
          </a:stretch>
        </p:blipFill>
        <p:spPr bwMode="auto">
          <a:xfrm>
            <a:off x="4346575" y="3736975"/>
            <a:ext cx="4797425" cy="317023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a:xfrm>
            <a:off x="612648" y="2057400"/>
            <a:ext cx="8153400" cy="3886200"/>
          </a:xfrm>
        </p:spPr>
        <p:txBody>
          <a:bodyPr/>
          <a:lstStyle/>
          <a:p>
            <a:r>
              <a:rPr lang="en-US" dirty="0" smtClean="0"/>
              <a:t>New to Academia and New to UNH</a:t>
            </a:r>
          </a:p>
          <a:p>
            <a:pPr lvl="1"/>
            <a:endParaRPr lang="en-US" dirty="0" smtClean="0"/>
          </a:p>
          <a:p>
            <a:r>
              <a:rPr lang="en-US" dirty="0" smtClean="0"/>
              <a:t>Worked primarily in the private sector</a:t>
            </a:r>
          </a:p>
          <a:p>
            <a:pPr lvl="1"/>
            <a:r>
              <a:rPr lang="en-US" dirty="0" smtClean="0"/>
              <a:t>CAD/CAM, Digital Publishing, Telecom, Billing, Digital Imaging, and Insurance</a:t>
            </a:r>
          </a:p>
          <a:p>
            <a:pPr lvl="1"/>
            <a:endParaRPr lang="en-US" dirty="0" smtClean="0"/>
          </a:p>
          <a:p>
            <a:r>
              <a:rPr lang="en-US" dirty="0" smtClean="0"/>
              <a:t>Everyone struggles with adopting a PM Culture</a:t>
            </a:r>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2</a:t>
            </a:fld>
            <a:endParaRPr lang="en-US"/>
          </a:p>
        </p:txBody>
      </p:sp>
      <p:sp>
        <p:nvSpPr>
          <p:cNvPr id="7" name="Footer Placeholder 6"/>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ongoing journey</a:t>
            </a:r>
            <a:endParaRPr lang="en-US" dirty="0"/>
          </a:p>
        </p:txBody>
      </p:sp>
      <p:sp>
        <p:nvSpPr>
          <p:cNvPr id="3" name="Content Placeholder 2"/>
          <p:cNvSpPr>
            <a:spLocks noGrp="1"/>
          </p:cNvSpPr>
          <p:nvPr>
            <p:ph sz="quarter" idx="1"/>
          </p:nvPr>
        </p:nvSpPr>
        <p:spPr>
          <a:xfrm>
            <a:off x="228600" y="1600200"/>
            <a:ext cx="8763000" cy="4495800"/>
          </a:xfrm>
        </p:spPr>
        <p:txBody>
          <a:bodyPr/>
          <a:lstStyle/>
          <a:p>
            <a:r>
              <a:rPr lang="en-US" b="1" dirty="0" smtClean="0"/>
              <a:t>Data collection, trending, analysis, and transparency </a:t>
            </a:r>
          </a:p>
          <a:p>
            <a:pPr lvl="1"/>
            <a:r>
              <a:rPr lang="en-US" dirty="0" smtClean="0">
                <a:solidFill>
                  <a:schemeClr val="bg1">
                    <a:lumMod val="75000"/>
                  </a:schemeClr>
                </a:solidFill>
              </a:rPr>
              <a:t>Inventory</a:t>
            </a:r>
          </a:p>
          <a:p>
            <a:pPr lvl="2"/>
            <a:r>
              <a:rPr lang="en-US" dirty="0" smtClean="0">
                <a:solidFill>
                  <a:schemeClr val="bg1">
                    <a:lumMod val="75000"/>
                  </a:schemeClr>
                </a:solidFill>
              </a:rPr>
              <a:t>Projects</a:t>
            </a:r>
          </a:p>
          <a:p>
            <a:pPr lvl="3"/>
            <a:r>
              <a:rPr lang="en-US" dirty="0" smtClean="0">
                <a:solidFill>
                  <a:schemeClr val="bg1">
                    <a:lumMod val="75000"/>
                  </a:schemeClr>
                </a:solidFill>
              </a:rPr>
              <a:t>Leveraged in-house tool</a:t>
            </a:r>
          </a:p>
          <a:p>
            <a:pPr lvl="3"/>
            <a:r>
              <a:rPr lang="en-US" dirty="0" smtClean="0">
                <a:solidFill>
                  <a:schemeClr val="bg1">
                    <a:lumMod val="75000"/>
                  </a:schemeClr>
                </a:solidFill>
              </a:rPr>
              <a:t>Gathered all projects in one centralized data base</a:t>
            </a:r>
          </a:p>
          <a:p>
            <a:pPr lvl="3"/>
            <a:r>
              <a:rPr lang="en-US" dirty="0" smtClean="0">
                <a:solidFill>
                  <a:schemeClr val="bg1">
                    <a:lumMod val="75000"/>
                  </a:schemeClr>
                </a:solidFill>
              </a:rPr>
              <a:t>Needs to be sustainable!!!</a:t>
            </a:r>
          </a:p>
          <a:p>
            <a:pPr lvl="3"/>
            <a:r>
              <a:rPr lang="en-US" dirty="0" smtClean="0">
                <a:solidFill>
                  <a:schemeClr val="bg1">
                    <a:lumMod val="75000"/>
                  </a:schemeClr>
                </a:solidFill>
              </a:rPr>
              <a:t>Leverage the data</a:t>
            </a:r>
          </a:p>
          <a:p>
            <a:pPr lvl="2"/>
            <a:endParaRPr lang="en-US" dirty="0" smtClean="0"/>
          </a:p>
          <a:p>
            <a:pPr lvl="2"/>
            <a:r>
              <a:rPr lang="en-US" dirty="0" smtClean="0"/>
              <a:t>Tools &amp; Skills</a:t>
            </a:r>
          </a:p>
          <a:p>
            <a:pPr lvl="3"/>
            <a:r>
              <a:rPr lang="en-US" dirty="0" smtClean="0"/>
              <a:t>11 question survey, variety of topics</a:t>
            </a:r>
          </a:p>
          <a:p>
            <a:pPr lvl="3"/>
            <a:r>
              <a:rPr lang="en-US" dirty="0" smtClean="0"/>
              <a:t>Identify needs, and maturity</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20</a:t>
            </a:fld>
            <a:endParaRPr lang="en-US"/>
          </a:p>
        </p:txBody>
      </p:sp>
      <p:pic>
        <p:nvPicPr>
          <p:cNvPr id="6" name="Picture 5" descr="C:\Documents and Settings\jph235\Local Settings\Temporary Internet Files\Content.IE5\BWIUPZBK\MC900233301[1].wmf"/>
          <p:cNvPicPr>
            <a:picLocks noChangeAspect="1" noChangeArrowheads="1"/>
          </p:cNvPicPr>
          <p:nvPr/>
        </p:nvPicPr>
        <p:blipFill>
          <a:blip r:embed="rId2" cstate="print"/>
          <a:srcRect/>
          <a:stretch>
            <a:fillRect/>
          </a:stretch>
        </p:blipFill>
        <p:spPr bwMode="auto">
          <a:xfrm>
            <a:off x="6553200" y="3886200"/>
            <a:ext cx="2180376" cy="221055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04800" y="1905000"/>
          <a:ext cx="7620000" cy="4724399"/>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4267200" y="1600200"/>
            <a:ext cx="5029200" cy="95410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74% distribution </a:t>
            </a:r>
          </a:p>
          <a:p>
            <a:pPr algn="ctr"/>
            <a:r>
              <a:rPr lang="en-US" sz="2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Excel, R&amp;R, &amp; Project</a:t>
            </a:r>
            <a:endParaRPr lang="en-US" sz="2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itle 5"/>
          <p:cNvSpPr>
            <a:spLocks noGrp="1"/>
          </p:cNvSpPr>
          <p:nvPr>
            <p:ph type="title"/>
          </p:nvPr>
        </p:nvSpPr>
        <p:spPr>
          <a:xfrm>
            <a:off x="152400" y="152400"/>
            <a:ext cx="8763000" cy="990600"/>
          </a:xfrm>
        </p:spPr>
        <p:txBody>
          <a:bodyPr/>
          <a:lstStyle/>
          <a:p>
            <a:r>
              <a:rPr lang="en-US" dirty="0" smtClean="0">
                <a:solidFill>
                  <a:schemeClr val="tx1"/>
                </a:solidFill>
              </a:rPr>
              <a:t>Project Management Tools (UNH IT)</a:t>
            </a:r>
            <a:endParaRPr lang="en-US" dirty="0">
              <a:solidFill>
                <a:schemeClr val="tx1"/>
              </a:solidFill>
            </a:endParaRPr>
          </a:p>
        </p:txBody>
      </p:sp>
      <p:sp>
        <p:nvSpPr>
          <p:cNvPr id="8" name="Slide Number Placeholder 3"/>
          <p:cNvSpPr>
            <a:spLocks noGrp="1"/>
          </p:cNvSpPr>
          <p:nvPr>
            <p:ph type="sldNum" sz="quarter" idx="12"/>
          </p:nvPr>
        </p:nvSpPr>
        <p:spPr>
          <a:xfrm>
            <a:off x="0" y="1271588"/>
            <a:ext cx="533400" cy="244475"/>
          </a:xfrm>
        </p:spPr>
        <p:txBody>
          <a:bodyPr>
            <a:normAutofit fontScale="85000" lnSpcReduction="20000"/>
          </a:bodyPr>
          <a:lstStyle/>
          <a:p>
            <a:pPr>
              <a:defRPr/>
            </a:pPr>
            <a:fld id="{2BEC5671-520E-41EB-A3C6-CEEDF22F794D}"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PPM Maturity Model</a:t>
            </a:r>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22</a:t>
            </a:fld>
            <a:endParaRPr lang="en-US"/>
          </a:p>
        </p:txBody>
      </p:sp>
      <p:sp>
        <p:nvSpPr>
          <p:cNvPr id="8" name="TextBox 7"/>
          <p:cNvSpPr txBox="1"/>
          <p:nvPr/>
        </p:nvSpPr>
        <p:spPr>
          <a:xfrm>
            <a:off x="609600" y="5678269"/>
            <a:ext cx="3048000" cy="646331"/>
          </a:xfrm>
          <a:prstGeom prst="rect">
            <a:avLst/>
          </a:prstGeom>
          <a:noFill/>
          <a:ln w="31750">
            <a:solidFill>
              <a:srgbClr val="0000CC"/>
            </a:solidFill>
          </a:ln>
        </p:spPr>
        <p:txBody>
          <a:bodyPr wrap="square" rtlCol="0">
            <a:spAutoFit/>
          </a:bodyPr>
          <a:lstStyle/>
          <a:p>
            <a:pPr marL="342900" indent="-342900"/>
            <a:r>
              <a:rPr lang="en-US" dirty="0" smtClean="0"/>
              <a:t>1.  Awareness of </a:t>
            </a:r>
          </a:p>
          <a:p>
            <a:pPr marL="342900" indent="-342900"/>
            <a:r>
              <a:rPr lang="en-US" dirty="0" smtClean="0"/>
              <a:t>     current projects</a:t>
            </a:r>
            <a:endParaRPr lang="en-US" dirty="0"/>
          </a:p>
        </p:txBody>
      </p:sp>
      <p:sp>
        <p:nvSpPr>
          <p:cNvPr id="9" name="TextBox 8"/>
          <p:cNvSpPr txBox="1"/>
          <p:nvPr/>
        </p:nvSpPr>
        <p:spPr>
          <a:xfrm>
            <a:off x="1371600" y="4916269"/>
            <a:ext cx="3429000" cy="646331"/>
          </a:xfrm>
          <a:prstGeom prst="rect">
            <a:avLst/>
          </a:prstGeom>
          <a:noFill/>
          <a:ln w="31750">
            <a:solidFill>
              <a:srgbClr val="0000CC"/>
            </a:solidFill>
          </a:ln>
        </p:spPr>
        <p:txBody>
          <a:bodyPr wrap="square" rtlCol="0">
            <a:spAutoFit/>
          </a:bodyPr>
          <a:lstStyle/>
          <a:p>
            <a:pPr marL="342900" indent="-342900"/>
            <a:r>
              <a:rPr lang="en-US" dirty="0" smtClean="0"/>
              <a:t>2.  Awareness of the status and balance of projects</a:t>
            </a:r>
            <a:endParaRPr lang="en-US" dirty="0"/>
          </a:p>
        </p:txBody>
      </p:sp>
      <p:sp>
        <p:nvSpPr>
          <p:cNvPr id="10" name="TextBox 9"/>
          <p:cNvSpPr txBox="1"/>
          <p:nvPr/>
        </p:nvSpPr>
        <p:spPr>
          <a:xfrm>
            <a:off x="2362200" y="4117538"/>
            <a:ext cx="3621678" cy="646331"/>
          </a:xfrm>
          <a:prstGeom prst="rect">
            <a:avLst/>
          </a:prstGeom>
          <a:noFill/>
          <a:ln w="31750">
            <a:solidFill>
              <a:srgbClr val="0000CC"/>
            </a:solidFill>
          </a:ln>
        </p:spPr>
        <p:txBody>
          <a:bodyPr wrap="square" rtlCol="0">
            <a:spAutoFit/>
          </a:bodyPr>
          <a:lstStyle/>
          <a:p>
            <a:pPr marL="342900" indent="-342900"/>
            <a:r>
              <a:rPr lang="en-US" dirty="0" smtClean="0"/>
              <a:t>3.  Resource management across all projects and all other work</a:t>
            </a:r>
            <a:endParaRPr lang="en-US" dirty="0"/>
          </a:p>
        </p:txBody>
      </p:sp>
      <p:sp>
        <p:nvSpPr>
          <p:cNvPr id="11" name="TextBox 10"/>
          <p:cNvSpPr txBox="1"/>
          <p:nvPr/>
        </p:nvSpPr>
        <p:spPr>
          <a:xfrm>
            <a:off x="3276600" y="3316069"/>
            <a:ext cx="3545478" cy="646331"/>
          </a:xfrm>
          <a:prstGeom prst="rect">
            <a:avLst/>
          </a:prstGeom>
          <a:noFill/>
          <a:ln w="31750">
            <a:solidFill>
              <a:srgbClr val="0000CC"/>
            </a:solidFill>
          </a:ln>
        </p:spPr>
        <p:txBody>
          <a:bodyPr wrap="square" rtlCol="0">
            <a:spAutoFit/>
          </a:bodyPr>
          <a:lstStyle/>
          <a:p>
            <a:pPr marL="342900" indent="-342900"/>
            <a:r>
              <a:rPr lang="en-US" dirty="0" smtClean="0"/>
              <a:t>4.  Systematic project prioritization</a:t>
            </a:r>
            <a:endParaRPr lang="en-US" dirty="0"/>
          </a:p>
        </p:txBody>
      </p:sp>
      <p:sp>
        <p:nvSpPr>
          <p:cNvPr id="12" name="TextBox 11"/>
          <p:cNvSpPr txBox="1"/>
          <p:nvPr/>
        </p:nvSpPr>
        <p:spPr>
          <a:xfrm>
            <a:off x="4226922" y="2209800"/>
            <a:ext cx="3850278" cy="923330"/>
          </a:xfrm>
          <a:prstGeom prst="rect">
            <a:avLst/>
          </a:prstGeom>
          <a:noFill/>
          <a:ln w="31750">
            <a:solidFill>
              <a:srgbClr val="0000CC"/>
            </a:solidFill>
          </a:ln>
        </p:spPr>
        <p:txBody>
          <a:bodyPr wrap="square" rtlCol="0">
            <a:spAutoFit/>
          </a:bodyPr>
          <a:lstStyle/>
          <a:p>
            <a:pPr marL="342900" indent="-342900"/>
            <a:r>
              <a:rPr lang="en-US" dirty="0" smtClean="0"/>
              <a:t>5.  Pre and Post project evaluation of business value, continuous evolution of PM Culture</a:t>
            </a:r>
            <a:endParaRPr lang="en-US" dirty="0"/>
          </a:p>
        </p:txBody>
      </p:sp>
      <p:sp>
        <p:nvSpPr>
          <p:cNvPr id="13" name="Right Arrow 12"/>
          <p:cNvSpPr/>
          <p:nvPr/>
        </p:nvSpPr>
        <p:spPr>
          <a:xfrm rot="19051169">
            <a:off x="5417124" y="4256853"/>
            <a:ext cx="3429000" cy="13532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itchFamily="34" charset="0"/>
                <a:cs typeface="Arial" pitchFamily="34" charset="0"/>
              </a:rPr>
              <a:t>Increased Efficiency</a:t>
            </a:r>
          </a:p>
          <a:p>
            <a:pPr algn="ctr"/>
            <a:r>
              <a:rPr lang="en-US" dirty="0" smtClean="0">
                <a:latin typeface="Arial" pitchFamily="34" charset="0"/>
                <a:cs typeface="Arial" pitchFamily="34" charset="0"/>
              </a:rPr>
              <a:t>Maximize IT Value</a:t>
            </a:r>
          </a:p>
        </p:txBody>
      </p:sp>
      <p:sp>
        <p:nvSpPr>
          <p:cNvPr id="14" name="TextBox 13"/>
          <p:cNvSpPr txBox="1"/>
          <p:nvPr/>
        </p:nvSpPr>
        <p:spPr>
          <a:xfrm>
            <a:off x="152400" y="1676400"/>
            <a:ext cx="2980303" cy="369332"/>
          </a:xfrm>
          <a:prstGeom prst="rect">
            <a:avLst/>
          </a:prstGeom>
          <a:noFill/>
        </p:spPr>
        <p:txBody>
          <a:bodyPr wrap="none" rtlCol="0">
            <a:spAutoFit/>
          </a:bodyPr>
          <a:lstStyle/>
          <a:p>
            <a:r>
              <a:rPr lang="en-US" i="1" dirty="0" smtClean="0">
                <a:solidFill>
                  <a:srgbClr val="0000CC"/>
                </a:solidFill>
              </a:rPr>
              <a:t>[Project Institute of Finland]</a:t>
            </a:r>
            <a:endParaRPr lang="en-US" i="1"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ongoing Journey</a:t>
            </a:r>
            <a:endParaRPr lang="en-US" dirty="0"/>
          </a:p>
        </p:txBody>
      </p:sp>
      <p:sp>
        <p:nvSpPr>
          <p:cNvPr id="3" name="Content Placeholder 2"/>
          <p:cNvSpPr>
            <a:spLocks noGrp="1"/>
          </p:cNvSpPr>
          <p:nvPr>
            <p:ph sz="quarter" idx="1"/>
          </p:nvPr>
        </p:nvSpPr>
        <p:spPr/>
        <p:txBody>
          <a:bodyPr/>
          <a:lstStyle/>
          <a:p>
            <a:r>
              <a:rPr lang="en-US" b="1" dirty="0" smtClean="0"/>
              <a:t>Common language, &amp; terminology</a:t>
            </a:r>
          </a:p>
          <a:p>
            <a:pPr lvl="1"/>
            <a:r>
              <a:rPr lang="en-US" dirty="0" smtClean="0"/>
              <a:t>Define</a:t>
            </a:r>
          </a:p>
          <a:p>
            <a:pPr lvl="1"/>
            <a:r>
              <a:rPr lang="en-US" dirty="0" smtClean="0"/>
              <a:t>Document</a:t>
            </a:r>
          </a:p>
          <a:p>
            <a:pPr lvl="1"/>
            <a:r>
              <a:rPr lang="en-US" dirty="0" smtClean="0"/>
              <a:t>Utilize</a:t>
            </a:r>
          </a:p>
          <a:p>
            <a:endParaRPr lang="en-US" dirty="0" smtClean="0"/>
          </a:p>
          <a:p>
            <a:r>
              <a:rPr lang="en-US" b="1" dirty="0" smtClean="0"/>
              <a:t>Standardized Reporting</a:t>
            </a:r>
          </a:p>
          <a:p>
            <a:pPr lvl="1"/>
            <a:r>
              <a:rPr lang="en-US" dirty="0" smtClean="0"/>
              <a:t>Standard formats, terms, and KPI’s	</a:t>
            </a:r>
          </a:p>
          <a:p>
            <a:pPr lvl="2"/>
            <a:r>
              <a:rPr lang="en-US" dirty="0" smtClean="0"/>
              <a:t>Keep it simple</a:t>
            </a:r>
          </a:p>
          <a:p>
            <a:pPr lvl="1"/>
            <a:r>
              <a:rPr lang="en-US" dirty="0" smtClean="0"/>
              <a:t>Monthly reviews of “Critical Projects”</a:t>
            </a:r>
          </a:p>
          <a:p>
            <a:pPr lvl="1"/>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23</a:t>
            </a:fld>
            <a:endParaRPr lang="en-US"/>
          </a:p>
        </p:txBody>
      </p:sp>
      <p:pic>
        <p:nvPicPr>
          <p:cNvPr id="1027" name="Picture 3" descr="C:\Documents and Settings\jph235\Local Settings\Temporary Internet Files\Content.IE5\RGZYTRXK\MC900142245[1].wmf"/>
          <p:cNvPicPr>
            <a:picLocks noChangeAspect="1" noChangeArrowheads="1"/>
          </p:cNvPicPr>
          <p:nvPr/>
        </p:nvPicPr>
        <p:blipFill>
          <a:blip r:embed="rId2" cstate="print"/>
          <a:srcRect/>
          <a:stretch>
            <a:fillRect/>
          </a:stretch>
        </p:blipFill>
        <p:spPr bwMode="auto">
          <a:xfrm rot="2093123">
            <a:off x="6728399" y="174496"/>
            <a:ext cx="1640668" cy="1583560"/>
          </a:xfrm>
          <a:prstGeom prst="rect">
            <a:avLst/>
          </a:prstGeom>
          <a:noFill/>
        </p:spPr>
      </p:pic>
      <p:pic>
        <p:nvPicPr>
          <p:cNvPr id="1035" name="Picture 11" descr="C:\Documents and Settings\jph235\Local Settings\Temporary Internet Files\Content.IE5\RGZYTRXK\MM900234764[1].gif"/>
          <p:cNvPicPr>
            <a:picLocks noChangeAspect="1" noChangeArrowheads="1" noCrop="1"/>
          </p:cNvPicPr>
          <p:nvPr/>
        </p:nvPicPr>
        <p:blipFill>
          <a:blip r:embed="rId3" cstate="print"/>
          <a:srcRect/>
          <a:stretch>
            <a:fillRect/>
          </a:stretch>
        </p:blipFill>
        <p:spPr bwMode="auto">
          <a:xfrm>
            <a:off x="4267200" y="2514600"/>
            <a:ext cx="1295400" cy="790575"/>
          </a:xfrm>
          <a:prstGeom prst="rect">
            <a:avLst/>
          </a:prstGeom>
          <a:noFill/>
        </p:spPr>
      </p:pic>
      <p:pic>
        <p:nvPicPr>
          <p:cNvPr id="1039" name="Picture 15" descr="C:\Documents and Settings\jph235\Local Settings\Temporary Internet Files\Content.IE5\RGZYTRXK\MC900432549[1].png"/>
          <p:cNvPicPr>
            <a:picLocks noChangeAspect="1" noChangeArrowheads="1"/>
          </p:cNvPicPr>
          <p:nvPr/>
        </p:nvPicPr>
        <p:blipFill>
          <a:blip r:embed="rId4" cstate="print"/>
          <a:srcRect/>
          <a:stretch>
            <a:fillRect/>
          </a:stretch>
        </p:blipFill>
        <p:spPr bwMode="auto">
          <a:xfrm>
            <a:off x="7162800" y="4572000"/>
            <a:ext cx="1828572" cy="18285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39"/>
                                        </p:tgtEl>
                                        <p:attrNameLst>
                                          <p:attrName>style.visibility</p:attrName>
                                        </p:attrNameLst>
                                      </p:cBhvr>
                                      <p:to>
                                        <p:strVal val="visible"/>
                                      </p:to>
                                    </p:set>
                                    <p:anim calcmode="lin" valueType="num">
                                      <p:cBhvr additive="base">
                                        <p:cTn id="23" dur="500" fill="hold"/>
                                        <p:tgtEl>
                                          <p:spTgt spid="1039"/>
                                        </p:tgtEl>
                                        <p:attrNameLst>
                                          <p:attrName>ppt_x</p:attrName>
                                        </p:attrNameLst>
                                      </p:cBhvr>
                                      <p:tavLst>
                                        <p:tav tm="0">
                                          <p:val>
                                            <p:strVal val="#ppt_x"/>
                                          </p:val>
                                        </p:tav>
                                        <p:tav tm="100000">
                                          <p:val>
                                            <p:strVal val="#ppt_x"/>
                                          </p:val>
                                        </p:tav>
                                      </p:tavLst>
                                    </p:anim>
                                    <p:anim calcmode="lin" valueType="num">
                                      <p:cBhvr additive="base">
                                        <p:cTn id="24" dur="500" fill="hold"/>
                                        <p:tgtEl>
                                          <p:spTgt spid="10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0A4773B-3D17-452B-A05C-8416D935B240}" type="slidenum">
              <a:rPr lang="en-US" smtClean="0"/>
              <a:pPr>
                <a:defRPr/>
              </a:pPr>
              <a:t>24</a:t>
            </a:fld>
            <a:endParaRPr lang="en-US"/>
          </a:p>
        </p:txBody>
      </p:sp>
      <p:sp>
        <p:nvSpPr>
          <p:cNvPr id="28674" name="TextBox 2"/>
          <p:cNvSpPr txBox="1">
            <a:spLocks noChangeArrowheads="1"/>
          </p:cNvSpPr>
          <p:nvPr/>
        </p:nvSpPr>
        <p:spPr bwMode="auto">
          <a:xfrm>
            <a:off x="228600" y="152400"/>
            <a:ext cx="762000" cy="366713"/>
          </a:xfrm>
          <a:prstGeom prst="rect">
            <a:avLst/>
          </a:prstGeom>
          <a:solidFill>
            <a:srgbClr val="FFFF00">
              <a:alpha val="96861"/>
            </a:srgbClr>
          </a:solidFill>
          <a:ln w="9525">
            <a:noFill/>
            <a:miter lim="800000"/>
            <a:headEnd/>
            <a:tailEnd/>
          </a:ln>
        </p:spPr>
        <p:txBody>
          <a:bodyPr>
            <a:spAutoFit/>
          </a:bodyPr>
          <a:lstStyle/>
          <a:p>
            <a:pPr algn="ctr"/>
            <a:r>
              <a:rPr lang="en-US"/>
              <a:t>Y</a:t>
            </a:r>
          </a:p>
        </p:txBody>
      </p:sp>
      <p:sp>
        <p:nvSpPr>
          <p:cNvPr id="28675" name="TextBox 3"/>
          <p:cNvSpPr txBox="1">
            <a:spLocks noChangeArrowheads="1"/>
          </p:cNvSpPr>
          <p:nvPr/>
        </p:nvSpPr>
        <p:spPr bwMode="auto">
          <a:xfrm>
            <a:off x="1143000" y="0"/>
            <a:ext cx="4114800" cy="307975"/>
          </a:xfrm>
          <a:prstGeom prst="rect">
            <a:avLst/>
          </a:prstGeom>
          <a:noFill/>
          <a:ln w="9525">
            <a:noFill/>
            <a:miter lim="800000"/>
            <a:headEnd/>
            <a:tailEnd/>
          </a:ln>
        </p:spPr>
        <p:txBody>
          <a:bodyPr>
            <a:spAutoFit/>
          </a:bodyPr>
          <a:lstStyle/>
          <a:p>
            <a:r>
              <a:rPr lang="en-US" sz="1400" b="1"/>
              <a:t>Project Name: </a:t>
            </a:r>
            <a:r>
              <a:rPr lang="en-US" sz="1400"/>
              <a:t>   Famis Phase I	</a:t>
            </a:r>
            <a:endParaRPr lang="en-US" sz="1400" b="1"/>
          </a:p>
        </p:txBody>
      </p:sp>
      <p:sp>
        <p:nvSpPr>
          <p:cNvPr id="28676" name="TextBox 4"/>
          <p:cNvSpPr txBox="1">
            <a:spLocks noChangeArrowheads="1"/>
          </p:cNvSpPr>
          <p:nvPr/>
        </p:nvSpPr>
        <p:spPr bwMode="auto">
          <a:xfrm>
            <a:off x="5768975" y="76200"/>
            <a:ext cx="2984500" cy="274638"/>
          </a:xfrm>
          <a:prstGeom prst="rect">
            <a:avLst/>
          </a:prstGeom>
          <a:noFill/>
          <a:ln w="9525">
            <a:noFill/>
            <a:miter lim="800000"/>
            <a:headEnd/>
            <a:tailEnd/>
          </a:ln>
        </p:spPr>
        <p:txBody>
          <a:bodyPr wrap="none">
            <a:spAutoFit/>
          </a:bodyPr>
          <a:lstStyle/>
          <a:p>
            <a:r>
              <a:rPr lang="en-US" sz="1200" b="1"/>
              <a:t>Reporting Period</a:t>
            </a:r>
            <a:r>
              <a:rPr lang="en-US" sz="1200"/>
              <a:t>:   	1/25 – 2/19/10</a:t>
            </a:r>
          </a:p>
        </p:txBody>
      </p:sp>
      <p:graphicFrame>
        <p:nvGraphicFramePr>
          <p:cNvPr id="29078" name="Group 406"/>
          <p:cNvGraphicFramePr>
            <a:graphicFrameLocks noGrp="1"/>
          </p:cNvGraphicFramePr>
          <p:nvPr/>
        </p:nvGraphicFramePr>
        <p:xfrm>
          <a:off x="4648200" y="1066800"/>
          <a:ext cx="4419600" cy="1459548"/>
        </p:xfrm>
        <a:graphic>
          <a:graphicData uri="http://schemas.openxmlformats.org/drawingml/2006/table">
            <a:tbl>
              <a:tblPr/>
              <a:tblGrid>
                <a:gridCol w="3276600"/>
                <a:gridCol w="609600"/>
                <a:gridCol w="533400"/>
              </a:tblGrid>
              <a:tr h="2746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charset="0"/>
                        </a:rPr>
                        <a:t>Project issues</a:t>
                      </a:r>
                    </a:p>
                  </a:txBody>
                  <a:tcPr marL="9525" marR="9525" marT="9525" marB="0"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43999"/>
                          </a:srgbClr>
                        </a:gs>
                        <a:gs pos="50000">
                          <a:srgbClr val="C2C2D0">
                            <a:alpha val="71999"/>
                          </a:srgbClr>
                        </a:gs>
                        <a:gs pos="100000">
                          <a:srgbClr val="E1E1E8"/>
                        </a:gs>
                      </a:gsLst>
                      <a:lin ang="162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charset="0"/>
                        </a:rPr>
                        <a:t>Owner</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43999"/>
                          </a:srgbClr>
                        </a:gs>
                        <a:gs pos="50000">
                          <a:srgbClr val="C2C2D0">
                            <a:alpha val="71999"/>
                          </a:srgbClr>
                        </a:gs>
                        <a:gs pos="100000">
                          <a:srgbClr val="E1E1E8"/>
                        </a:gs>
                      </a:gsLst>
                      <a:lin ang="162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charset="0"/>
                        </a:rPr>
                        <a:t>Date</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43999"/>
                          </a:srgbClr>
                        </a:gs>
                        <a:gs pos="50000">
                          <a:srgbClr val="C2C2D0">
                            <a:alpha val="71999"/>
                          </a:srgbClr>
                        </a:gs>
                        <a:gs pos="100000">
                          <a:srgbClr val="E1E1E8"/>
                        </a:gs>
                      </a:gsLst>
                      <a:lin ang="16200000" scaled="1"/>
                    </a:gradFill>
                  </a:tcPr>
                </a:tc>
              </a:tr>
              <a:tr h="190500">
                <a:tc>
                  <a:txBody>
                    <a:bodyPr/>
                    <a:lstStyle/>
                    <a:p>
                      <a:pPr marL="114300" marR="0" lvl="0" indent="-1143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chemeClr val="tx1"/>
                          </a:solidFill>
                          <a:effectLst/>
                          <a:latin typeface="Calibri" pitchFamily="34" charset="0"/>
                          <a:cs typeface="Arial" charset="0"/>
                        </a:rPr>
                        <a:t>Critical Path milestones not met by target dates.</a:t>
                      </a:r>
                    </a:p>
                    <a:p>
                      <a:pPr marL="114300" marR="0" lvl="0" indent="-1143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The quality of the reporting solution at go-live may be compromised by repetitive compression of the timeline in which reporting tasks are performed.  The desired scope of the reporting solution, once known, may not be achievable with the allocated reporting resources within a further compressed timeline. </a:t>
                      </a:r>
                      <a:endParaRPr kumimoji="0" lang="en-US" sz="800" b="0" i="0" u="none" strike="noStrike" cap="none" normalizeH="0" baseline="0" smtClean="0">
                        <a:ln>
                          <a:noFill/>
                        </a:ln>
                        <a:solidFill>
                          <a:schemeClr val="tx1"/>
                        </a:solidFill>
                        <a:effectLst/>
                        <a:latin typeface="Tw Cen MT" pitchFamily="34" charset="0"/>
                        <a:cs typeface="Arial" charset="0"/>
                      </a:endParaRPr>
                    </a:p>
                  </a:txBody>
                  <a:tcPr marL="9525" marR="9525" marT="9525" marB="0"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114300" marR="0" lvl="0" indent="-11430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Gary G/Bob F</a:t>
                      </a:r>
                    </a:p>
                    <a:p>
                      <a:pPr marL="114300" marR="0" lvl="0" indent="-11430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Jackie S</a:t>
                      </a:r>
                    </a:p>
                    <a:p>
                      <a:pPr marL="114300" marR="0" lvl="0" indent="-114300" algn="l" defTabSz="914400" rtl="0" eaLnBrk="1" fontAlgn="t" latinLnBrk="0" hangingPunct="1">
                        <a:lnSpc>
                          <a:spcPct val="100000"/>
                        </a:lnSpc>
                        <a:spcBef>
                          <a:spcPct val="0"/>
                        </a:spcBef>
                        <a:spcAft>
                          <a:spcPct val="0"/>
                        </a:spcAft>
                        <a:buClrTx/>
                        <a:buSzTx/>
                        <a:buFont typeface="Tw Cen MT" pitchFamily="34" charset="0"/>
                        <a:buAutoNum type="arabicPeriod"/>
                        <a:tabLst/>
                      </a:pPr>
                      <a:endParaRPr kumimoji="0" lang="en-US" sz="800" b="0" i="0" u="none" strike="noStrike" cap="none" normalizeH="0" baseline="0" smtClean="0">
                        <a:ln>
                          <a:noFill/>
                        </a:ln>
                        <a:solidFill>
                          <a:srgbClr val="000000"/>
                        </a:solidFill>
                        <a:effectLst/>
                        <a:latin typeface="Calibri" pitchFamily="34" charset="0"/>
                        <a:cs typeface="Arial" charset="0"/>
                      </a:endParaRPr>
                    </a:p>
                    <a:p>
                      <a:pPr marL="114300" marR="0" lvl="0" indent="-114300" algn="l" defTabSz="914400" rtl="0" eaLnBrk="1" fontAlgn="t" latinLnBrk="0" hangingPunct="1">
                        <a:lnSpc>
                          <a:spcPct val="100000"/>
                        </a:lnSpc>
                        <a:spcBef>
                          <a:spcPct val="0"/>
                        </a:spcBef>
                        <a:spcAft>
                          <a:spcPct val="0"/>
                        </a:spcAft>
                        <a:buClrTx/>
                        <a:buSzTx/>
                        <a:buFont typeface="Tw Cen MT" pitchFamily="34" charset="0"/>
                        <a:buAutoNum type="arabicPeriod"/>
                        <a:tabLst/>
                      </a:pPr>
                      <a:endParaRPr kumimoji="0" lang="en-US" sz="800" b="0" i="0" u="none" strike="noStrike" cap="none" normalizeH="0" baseline="0" smtClean="0">
                        <a:ln>
                          <a:noFill/>
                        </a:ln>
                        <a:solidFill>
                          <a:srgbClr val="000000"/>
                        </a:solidFill>
                        <a:effectLst/>
                        <a:latin typeface="Calibri" pitchFamily="34" charset="0"/>
                        <a:cs typeface="Arial" charset="0"/>
                      </a:endParaRPr>
                    </a:p>
                    <a:p>
                      <a:pPr marL="114300" marR="0" lvl="0" indent="-114300" algn="l" defTabSz="914400" rtl="0" eaLnBrk="1" fontAlgn="t" latinLnBrk="0" hangingPunct="1">
                        <a:lnSpc>
                          <a:spcPct val="100000"/>
                        </a:lnSpc>
                        <a:spcBef>
                          <a:spcPct val="0"/>
                        </a:spcBef>
                        <a:spcAft>
                          <a:spcPct val="0"/>
                        </a:spcAft>
                        <a:buClrTx/>
                        <a:buSzTx/>
                        <a:buFont typeface="Tw Cen MT" pitchFamily="34" charset="0"/>
                        <a:buNone/>
                        <a:tabLst/>
                      </a:pPr>
                      <a:endParaRPr kumimoji="0" lang="en-US" sz="800" b="0" i="0" u="none" strike="noStrike" cap="none" normalizeH="0" baseline="0" smtClean="0">
                        <a:ln>
                          <a:noFill/>
                        </a:ln>
                        <a:solidFill>
                          <a:srgbClr val="000000"/>
                        </a:solidFill>
                        <a:effectLst/>
                        <a:latin typeface="Calibri" pitchFamily="34" charset="0"/>
                        <a:cs typeface="Arial" charset="0"/>
                      </a:endParaRP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114300" marR="0" lvl="0" indent="-11430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1/29/10</a:t>
                      </a:r>
                    </a:p>
                    <a:p>
                      <a:pPr marL="114300" marR="0" lvl="0" indent="-11430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Mid Feb</a:t>
                      </a:r>
                    </a:p>
                  </a:txBody>
                  <a:tcPr marL="9525" marR="9525" marT="9525" marB="0"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905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cs typeface="Arial" charset="0"/>
                        </a:rPr>
                        <a:t> </a:t>
                      </a:r>
                      <a:r>
                        <a:rPr kumimoji="0" lang="en-US" sz="800" b="0" i="0" u="sng" strike="noStrike" cap="none" normalizeH="0" baseline="0" smtClean="0">
                          <a:ln>
                            <a:noFill/>
                          </a:ln>
                          <a:solidFill>
                            <a:srgbClr val="000000"/>
                          </a:solidFill>
                          <a:effectLst/>
                          <a:latin typeface="Calibri" pitchFamily="34" charset="0"/>
                          <a:cs typeface="Arial" charset="0"/>
                        </a:rPr>
                        <a:t>Planned but not accomplished</a:t>
                      </a:r>
                      <a:endParaRPr kumimoji="0" lang="en-US" sz="800" b="0" i="0" u="none" strike="noStrike" cap="none" normalizeH="0" baseline="0" smtClean="0">
                        <a:ln>
                          <a:noFill/>
                        </a:ln>
                        <a:solidFill>
                          <a:srgbClr val="000000"/>
                        </a:solidFill>
                        <a:effectLst/>
                        <a:latin typeface="Calibri" pitchFamily="34" charset="0"/>
                        <a:cs typeface="Arial" charset="0"/>
                      </a:endParaRPr>
                    </a:p>
                  </a:txBody>
                  <a:tcPr marL="9525" marR="9525" marT="9525" marB="0"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rgbClr val="000000"/>
                        </a:solidFill>
                        <a:effectLst/>
                        <a:latin typeface="Calibri" pitchFamily="34" charset="0"/>
                        <a:cs typeface="Arial" charset="0"/>
                      </a:endParaRP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rgbClr val="000000"/>
                        </a:solidFill>
                        <a:effectLst/>
                        <a:latin typeface="Calibri" pitchFamily="34" charset="0"/>
                        <a:cs typeface="Arial" charset="0"/>
                      </a:endParaRPr>
                    </a:p>
                  </a:txBody>
                  <a:tcPr marL="9525" marR="9525" marT="9525" marB="0"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190500">
                <a:tc>
                  <a:txBody>
                    <a:bodyPr/>
                    <a:lstStyle/>
                    <a:p>
                      <a:pPr marL="114300" marR="0" lvl="0" indent="-11430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Set new target date for completion of data migration/conversion requirements.</a:t>
                      </a:r>
                    </a:p>
                  </a:txBody>
                  <a:tcPr marL="9525" marR="9525" marT="9525" marB="0"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14400" rtl="0" eaLnBrk="1" fontAlgn="t" latinLnBrk="0" hangingPunct="1">
                        <a:lnSpc>
                          <a:spcPct val="100000"/>
                        </a:lnSpc>
                        <a:spcBef>
                          <a:spcPct val="0"/>
                        </a:spcBef>
                        <a:spcAft>
                          <a:spcPct val="0"/>
                        </a:spcAft>
                        <a:buClrTx/>
                        <a:buSzTx/>
                        <a:buFontTx/>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Bob F</a:t>
                      </a: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14400" rtl="0" eaLnBrk="1" fontAlgn="t" latinLnBrk="0" hangingPunct="1">
                        <a:lnSpc>
                          <a:spcPct val="100000"/>
                        </a:lnSpc>
                        <a:spcBef>
                          <a:spcPct val="0"/>
                        </a:spcBef>
                        <a:spcAft>
                          <a:spcPct val="0"/>
                        </a:spcAft>
                        <a:buClrTx/>
                        <a:buSzTx/>
                        <a:buFontTx/>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2/22</a:t>
                      </a:r>
                    </a:p>
                  </a:txBody>
                  <a:tcPr marL="9525" marR="9525" marT="9525" marB="0"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302" name="Group 630"/>
          <p:cNvGraphicFramePr>
            <a:graphicFrameLocks noGrp="1"/>
          </p:cNvGraphicFramePr>
          <p:nvPr/>
        </p:nvGraphicFramePr>
        <p:xfrm>
          <a:off x="76200" y="4729163"/>
          <a:ext cx="4495800" cy="1138238"/>
        </p:xfrm>
        <a:graphic>
          <a:graphicData uri="http://schemas.openxmlformats.org/drawingml/2006/table">
            <a:tbl>
              <a:tblPr/>
              <a:tblGrid>
                <a:gridCol w="4495800"/>
              </a:tblGrid>
              <a:tr h="21431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charset="0"/>
                        </a:rPr>
                        <a:t>Key Accomplishments</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9898B4">
                            <a:alpha val="43999"/>
                          </a:srgbClr>
                        </a:gs>
                        <a:gs pos="50000">
                          <a:srgbClr val="C2C2D0">
                            <a:alpha val="71999"/>
                          </a:srgbClr>
                        </a:gs>
                        <a:gs pos="100000">
                          <a:srgbClr val="E1E1E8"/>
                        </a:gs>
                      </a:gsLst>
                      <a:lin ang="16200000" scaled="1"/>
                    </a:gradFill>
                  </a:tcPr>
                </a:tc>
              </a:tr>
              <a:tr h="157163">
                <a:tc>
                  <a:txBody>
                    <a:bodyPr/>
                    <a:lstStyle/>
                    <a:p>
                      <a:pPr marL="228600" marR="0" lvl="0" indent="-2286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1000" b="0" i="0" u="none" strike="noStrike" cap="none" normalizeH="0" baseline="0" smtClean="0">
                          <a:ln>
                            <a:noFill/>
                          </a:ln>
                          <a:solidFill>
                            <a:srgbClr val="000000"/>
                          </a:solidFill>
                          <a:effectLst/>
                          <a:latin typeface="Calibri" pitchFamily="34" charset="0"/>
                          <a:cs typeface="Arial" charset="0"/>
                        </a:rPr>
                        <a:t>Completed the reporting needs assessment and the MR Review of Needs and Development of Requirements Document. </a:t>
                      </a:r>
                    </a:p>
                    <a:p>
                      <a:pPr marL="228600" marR="0" lvl="0" indent="-2286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1000" b="0" i="0" u="none" strike="noStrike" cap="none" normalizeH="0" baseline="0" smtClean="0">
                          <a:ln>
                            <a:noFill/>
                          </a:ln>
                          <a:solidFill>
                            <a:srgbClr val="000000"/>
                          </a:solidFill>
                          <a:effectLst/>
                          <a:latin typeface="Calibri" pitchFamily="34" charset="0"/>
                          <a:cs typeface="Arial" charset="0"/>
                        </a:rPr>
                        <a:t>Completed the prototype for data migration and conversion.</a:t>
                      </a:r>
                    </a:p>
                    <a:p>
                      <a:pPr marL="228600" marR="0" lvl="0" indent="-2286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1000" b="0" i="0" u="none" strike="noStrike" cap="none" normalizeH="0" baseline="0" smtClean="0">
                          <a:ln>
                            <a:noFill/>
                          </a:ln>
                          <a:solidFill>
                            <a:srgbClr val="000000"/>
                          </a:solidFill>
                          <a:effectLst/>
                          <a:latin typeface="Calibri" pitchFamily="34" charset="0"/>
                          <a:cs typeface="Arial" charset="0"/>
                        </a:rPr>
                        <a:t>Scheduled and planned the February Accruent site visit.</a:t>
                      </a:r>
                    </a:p>
                    <a:p>
                      <a:pPr marL="228600" marR="0" lvl="0" indent="-2286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1000" b="0" i="0" u="none" strike="noStrike" cap="none" normalizeH="0" baseline="0" smtClean="0">
                          <a:ln>
                            <a:noFill/>
                          </a:ln>
                          <a:solidFill>
                            <a:srgbClr val="000000"/>
                          </a:solidFill>
                          <a:effectLst/>
                          <a:latin typeface="Calibri" pitchFamily="34" charset="0"/>
                          <a:cs typeface="Arial" charset="0"/>
                        </a:rPr>
                        <a:t>Built a new instance of Famis XiR2 for purposes of migrating and converting data. </a:t>
                      </a:r>
                    </a:p>
                    <a:p>
                      <a:pPr marL="228600" marR="0" lvl="0" indent="-2286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1000" b="0" i="0" u="none" strike="noStrike" cap="none" normalizeH="0" baseline="0" smtClean="0">
                          <a:ln>
                            <a:noFill/>
                          </a:ln>
                          <a:solidFill>
                            <a:srgbClr val="000000"/>
                          </a:solidFill>
                          <a:effectLst/>
                          <a:latin typeface="Calibri" pitchFamily="34" charset="0"/>
                          <a:cs typeface="Arial" charset="0"/>
                        </a:rPr>
                        <a:t>Completed the high level plan for User Training &amp; Documentation.</a:t>
                      </a:r>
                    </a:p>
                  </a:txBody>
                  <a:tcPr marL="9525" marR="9525" marT="952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8838" name="Group 166"/>
          <p:cNvGraphicFramePr>
            <a:graphicFrameLocks noGrp="1"/>
          </p:cNvGraphicFramePr>
          <p:nvPr/>
        </p:nvGraphicFramePr>
        <p:xfrm>
          <a:off x="1882775" y="762000"/>
          <a:ext cx="6194425" cy="274320"/>
        </p:xfrm>
        <a:graphic>
          <a:graphicData uri="http://schemas.openxmlformats.org/drawingml/2006/table">
            <a:tbl>
              <a:tblPr/>
              <a:tblGrid>
                <a:gridCol w="1039813"/>
                <a:gridCol w="523875"/>
                <a:gridCol w="1042987"/>
                <a:gridCol w="525463"/>
                <a:gridCol w="1038225"/>
                <a:gridCol w="525462"/>
                <a:gridCol w="1041400"/>
                <a:gridCol w="457200"/>
              </a:tblGrid>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cs typeface="Arial" charset="0"/>
                        </a:rPr>
                        <a:t>Scope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cs typeface="Arial" charset="0"/>
                        </a:rPr>
                        <a:t>Schedule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cs typeface="Arial" charset="0"/>
                        </a:rPr>
                        <a: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cs typeface="Arial" charset="0"/>
                        </a:rPr>
                        <a:t>Cost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cs typeface="Arial" charset="0"/>
                        </a:rPr>
                        <a:t>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Resources</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R</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graphicFrame>
        <p:nvGraphicFramePr>
          <p:cNvPr id="16" name="Table 15"/>
          <p:cNvGraphicFramePr>
            <a:graphicFrameLocks noGrp="1"/>
          </p:cNvGraphicFramePr>
          <p:nvPr/>
        </p:nvGraphicFramePr>
        <p:xfrm>
          <a:off x="304800" y="6623050"/>
          <a:ext cx="8381999" cy="159466"/>
        </p:xfrm>
        <a:graphic>
          <a:graphicData uri="http://schemas.openxmlformats.org/drawingml/2006/table">
            <a:tbl>
              <a:tblPr/>
              <a:tblGrid>
                <a:gridCol w="378793"/>
                <a:gridCol w="2185341"/>
                <a:gridCol w="77701"/>
                <a:gridCol w="378793"/>
                <a:gridCol w="2350456"/>
                <a:gridCol w="145689"/>
                <a:gridCol w="378793"/>
                <a:gridCol w="2486433"/>
              </a:tblGrid>
              <a:tr h="141329">
                <a:tc>
                  <a:txBody>
                    <a:bodyPr/>
                    <a:lstStyle/>
                    <a:p>
                      <a:pPr algn="ctr" fontAlgn="ctr"/>
                      <a:r>
                        <a:rPr lang="en-US" sz="1000" b="1" i="0" u="none" strike="noStrike" dirty="0">
                          <a:solidFill>
                            <a:srgbClr val="000000"/>
                          </a:solidFill>
                          <a:latin typeface="Calibri"/>
                        </a:rPr>
                        <a:t>G</a:t>
                      </a:r>
                    </a:p>
                  </a:txBody>
                  <a:tcPr marL="7066" marR="7066" marT="7066" marB="0" anchor="ctr">
                    <a:lnL>
                      <a:noFill/>
                    </a:lnL>
                    <a:lnR>
                      <a:noFill/>
                    </a:lnR>
                    <a:lnT>
                      <a:noFill/>
                    </a:lnT>
                    <a:lnB>
                      <a:noFill/>
                    </a:lnB>
                    <a:solidFill>
                      <a:srgbClr val="00B050"/>
                    </a:solidFill>
                  </a:tcPr>
                </a:tc>
                <a:tc>
                  <a:txBody>
                    <a:bodyPr/>
                    <a:lstStyle/>
                    <a:p>
                      <a:pPr algn="l" fontAlgn="b"/>
                      <a:r>
                        <a:rPr lang="en-US" sz="900" b="0" i="0" u="none" strike="noStrike" dirty="0">
                          <a:solidFill>
                            <a:srgbClr val="000000"/>
                          </a:solidFill>
                          <a:latin typeface="Calibri"/>
                        </a:rPr>
                        <a:t>Everything is on track. No red indicators</a:t>
                      </a:r>
                    </a:p>
                  </a:txBody>
                  <a:tcPr marL="7066" marR="7066" marT="7066"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7066" marR="7066" marT="7066" marB="0" anchor="b">
                    <a:lnL>
                      <a:noFill/>
                    </a:lnL>
                    <a:lnR>
                      <a:noFill/>
                    </a:lnR>
                    <a:lnT>
                      <a:noFill/>
                    </a:lnT>
                    <a:lnB>
                      <a:noFill/>
                    </a:lnB>
                  </a:tcPr>
                </a:tc>
                <a:tc>
                  <a:txBody>
                    <a:bodyPr/>
                    <a:lstStyle/>
                    <a:p>
                      <a:pPr algn="ctr" fontAlgn="ctr"/>
                      <a:r>
                        <a:rPr lang="en-US" sz="1000" b="1" i="0" u="none" strike="noStrike">
                          <a:solidFill>
                            <a:srgbClr val="000000"/>
                          </a:solidFill>
                          <a:latin typeface="Calibri"/>
                        </a:rPr>
                        <a:t>Y</a:t>
                      </a:r>
                    </a:p>
                  </a:txBody>
                  <a:tcPr marL="7066" marR="7066" marT="7066" marB="0" anchor="ctr">
                    <a:lnL>
                      <a:noFill/>
                    </a:lnL>
                    <a:lnR>
                      <a:noFill/>
                    </a:lnR>
                    <a:lnT>
                      <a:noFill/>
                    </a:lnT>
                    <a:lnB>
                      <a:noFill/>
                    </a:lnB>
                    <a:solidFill>
                      <a:srgbClr val="FFFF00"/>
                    </a:solidFill>
                  </a:tcPr>
                </a:tc>
                <a:tc>
                  <a:txBody>
                    <a:bodyPr/>
                    <a:lstStyle/>
                    <a:p>
                      <a:pPr algn="l" fontAlgn="b"/>
                      <a:r>
                        <a:rPr lang="en-US" sz="900" b="0" i="0" u="none" strike="noStrike" dirty="0">
                          <a:solidFill>
                            <a:srgbClr val="000000"/>
                          </a:solidFill>
                          <a:latin typeface="Calibri"/>
                        </a:rPr>
                        <a:t>Some manageable issues. Risks increasing</a:t>
                      </a:r>
                    </a:p>
                  </a:txBody>
                  <a:tcPr marL="7066" marR="7066" marT="7066"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7066" marR="7066" marT="7066" marB="0" anchor="b">
                    <a:lnL>
                      <a:noFill/>
                    </a:lnL>
                    <a:lnR>
                      <a:noFill/>
                    </a:lnR>
                    <a:lnT>
                      <a:noFill/>
                    </a:lnT>
                    <a:lnB>
                      <a:noFill/>
                    </a:lnB>
                  </a:tcPr>
                </a:tc>
                <a:tc>
                  <a:txBody>
                    <a:bodyPr/>
                    <a:lstStyle/>
                    <a:p>
                      <a:pPr algn="ctr" fontAlgn="ctr"/>
                      <a:r>
                        <a:rPr lang="en-US" sz="1000" b="1" i="0" u="none" strike="noStrike">
                          <a:solidFill>
                            <a:srgbClr val="000000"/>
                          </a:solidFill>
                          <a:latin typeface="Calibri"/>
                        </a:rPr>
                        <a:t>R</a:t>
                      </a:r>
                    </a:p>
                  </a:txBody>
                  <a:tcPr marL="7066" marR="7066" marT="7066" marB="0" anchor="ctr">
                    <a:lnL>
                      <a:noFill/>
                    </a:lnL>
                    <a:lnR>
                      <a:noFill/>
                    </a:lnR>
                    <a:lnT>
                      <a:noFill/>
                    </a:lnT>
                    <a:lnB>
                      <a:noFill/>
                    </a:lnB>
                    <a:solidFill>
                      <a:srgbClr val="FF0000"/>
                    </a:solidFill>
                  </a:tcPr>
                </a:tc>
                <a:tc>
                  <a:txBody>
                    <a:bodyPr/>
                    <a:lstStyle/>
                    <a:p>
                      <a:pPr algn="l" fontAlgn="b"/>
                      <a:r>
                        <a:rPr lang="en-US" sz="900" b="0" i="0" u="none" strike="noStrike" dirty="0">
                          <a:solidFill>
                            <a:srgbClr val="000000"/>
                          </a:solidFill>
                          <a:latin typeface="Calibri"/>
                        </a:rPr>
                        <a:t>High issues and High Risks identified</a:t>
                      </a:r>
                    </a:p>
                  </a:txBody>
                  <a:tcPr marL="7066" marR="7066" marT="7066" marB="0" anchor="b">
                    <a:lnL>
                      <a:noFill/>
                    </a:lnL>
                    <a:lnR>
                      <a:noFill/>
                    </a:lnR>
                    <a:lnT>
                      <a:noFill/>
                    </a:lnT>
                    <a:lnB>
                      <a:noFill/>
                    </a:lnB>
                  </a:tcPr>
                </a:tc>
              </a:tr>
            </a:tbl>
          </a:graphicData>
        </a:graphic>
      </p:graphicFrame>
      <p:sp>
        <p:nvSpPr>
          <p:cNvPr id="28740" name="TextBox 17"/>
          <p:cNvSpPr txBox="1">
            <a:spLocks noChangeArrowheads="1"/>
          </p:cNvSpPr>
          <p:nvPr/>
        </p:nvSpPr>
        <p:spPr bwMode="auto">
          <a:xfrm>
            <a:off x="0" y="522288"/>
            <a:ext cx="1235075" cy="523875"/>
          </a:xfrm>
          <a:prstGeom prst="rect">
            <a:avLst/>
          </a:prstGeom>
          <a:noFill/>
          <a:ln w="9525">
            <a:noFill/>
            <a:miter lim="800000"/>
            <a:headEnd/>
            <a:tailEnd/>
          </a:ln>
        </p:spPr>
        <p:txBody>
          <a:bodyPr wrap="none">
            <a:spAutoFit/>
          </a:bodyPr>
          <a:lstStyle/>
          <a:p>
            <a:pPr algn="ctr"/>
            <a:r>
              <a:rPr lang="en-US" sz="1400" b="1"/>
              <a:t>Overall</a:t>
            </a:r>
          </a:p>
          <a:p>
            <a:pPr algn="ctr"/>
            <a:r>
              <a:rPr lang="en-US" sz="1400" b="1"/>
              <a:t>Project Status</a:t>
            </a:r>
          </a:p>
        </p:txBody>
      </p:sp>
      <p:sp>
        <p:nvSpPr>
          <p:cNvPr id="28741" name="Text Box 122"/>
          <p:cNvSpPr txBox="1">
            <a:spLocks noChangeArrowheads="1"/>
          </p:cNvSpPr>
          <p:nvPr/>
        </p:nvSpPr>
        <p:spPr bwMode="auto">
          <a:xfrm>
            <a:off x="0" y="5791200"/>
            <a:ext cx="1630363" cy="304800"/>
          </a:xfrm>
          <a:prstGeom prst="rect">
            <a:avLst/>
          </a:prstGeom>
          <a:noFill/>
          <a:ln w="9525">
            <a:noFill/>
            <a:miter lim="800000"/>
            <a:headEnd/>
            <a:tailEnd/>
          </a:ln>
        </p:spPr>
        <p:txBody>
          <a:bodyPr wrap="none">
            <a:spAutoFit/>
          </a:bodyPr>
          <a:lstStyle/>
          <a:p>
            <a:r>
              <a:rPr lang="en-US" sz="1400">
                <a:latin typeface="Times New Roman" pitchFamily="18" charset="0"/>
              </a:rPr>
              <a:t>Financial Summary:</a:t>
            </a:r>
          </a:p>
        </p:txBody>
      </p:sp>
      <p:graphicFrame>
        <p:nvGraphicFramePr>
          <p:cNvPr id="28906" name="Group 234"/>
          <p:cNvGraphicFramePr>
            <a:graphicFrameLocks noGrp="1"/>
          </p:cNvGraphicFramePr>
          <p:nvPr/>
        </p:nvGraphicFramePr>
        <p:xfrm>
          <a:off x="76200" y="6065838"/>
          <a:ext cx="8915400" cy="487680"/>
        </p:xfrm>
        <a:graphic>
          <a:graphicData uri="http://schemas.openxmlformats.org/drawingml/2006/table">
            <a:tbl>
              <a:tblPr/>
              <a:tblGrid>
                <a:gridCol w="1485900"/>
                <a:gridCol w="1485900"/>
                <a:gridCol w="1485900"/>
                <a:gridCol w="1487488"/>
                <a:gridCol w="1484312"/>
                <a:gridCol w="1485900"/>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Current Year Budget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YTD Actuals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Inception to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Total Project Budget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Total Variance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$144,798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$187,810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$580,829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Arial" charset="0"/>
                        </a:rPr>
                        <a:t>$393,019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379" name="Group 707"/>
          <p:cNvGraphicFramePr>
            <a:graphicFrameLocks noGrp="1"/>
          </p:cNvGraphicFramePr>
          <p:nvPr/>
        </p:nvGraphicFramePr>
        <p:xfrm>
          <a:off x="76200" y="1066800"/>
          <a:ext cx="4495800" cy="3657600"/>
        </p:xfrm>
        <a:graphic>
          <a:graphicData uri="http://schemas.openxmlformats.org/drawingml/2006/table">
            <a:tbl>
              <a:tblPr/>
              <a:tblGrid>
                <a:gridCol w="457200"/>
                <a:gridCol w="2133600"/>
                <a:gridCol w="457200"/>
                <a:gridCol w="533400"/>
                <a:gridCol w="457200"/>
                <a:gridCol w="457200"/>
              </a:tblGrid>
              <a:tr h="3048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Arial" charset="0"/>
                        </a:rPr>
                        <a:t>Status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39000"/>
                          </a:srgbClr>
                        </a:gs>
                        <a:gs pos="50000">
                          <a:srgbClr val="C2C2D0">
                            <a:alpha val="69500"/>
                          </a:srgbClr>
                        </a:gs>
                        <a:gs pos="100000">
                          <a:srgbClr val="E1E1E8"/>
                        </a:gs>
                      </a:gsLst>
                      <a:lin ang="189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Arial" charset="0"/>
                        </a:rPr>
                        <a:t>Phases / Milestones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39000"/>
                          </a:srgbClr>
                        </a:gs>
                        <a:gs pos="50000">
                          <a:srgbClr val="C2C2D0">
                            <a:alpha val="69500"/>
                          </a:srgbClr>
                        </a:gs>
                        <a:gs pos="100000">
                          <a:srgbClr val="E1E1E8"/>
                        </a:gs>
                      </a:gsLst>
                      <a:lin ang="189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Arial" charset="0"/>
                        </a:rPr>
                        <a:t>Base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39000"/>
                          </a:srgbClr>
                        </a:gs>
                        <a:gs pos="50000">
                          <a:srgbClr val="C2C2D0">
                            <a:alpha val="69500"/>
                          </a:srgbClr>
                        </a:gs>
                        <a:gs pos="100000">
                          <a:srgbClr val="E1E1E8"/>
                        </a:gs>
                      </a:gsLst>
                      <a:lin ang="189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Arial" charset="0"/>
                        </a:rPr>
                        <a:t>Plan</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39000"/>
                          </a:srgbClr>
                        </a:gs>
                        <a:gs pos="50000">
                          <a:srgbClr val="C2C2D0">
                            <a:alpha val="69500"/>
                          </a:srgbClr>
                        </a:gs>
                        <a:gs pos="100000">
                          <a:srgbClr val="E1E1E8"/>
                        </a:gs>
                      </a:gsLst>
                      <a:lin ang="189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Arial" charset="0"/>
                        </a:rPr>
                        <a:t>Actual</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39000"/>
                          </a:srgbClr>
                        </a:gs>
                        <a:gs pos="50000">
                          <a:srgbClr val="C2C2D0">
                            <a:alpha val="69500"/>
                          </a:srgbClr>
                        </a:gs>
                        <a:gs pos="100000">
                          <a:srgbClr val="E1E1E8"/>
                        </a:gs>
                      </a:gsLst>
                      <a:lin ang="189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Arial" charset="0"/>
                        </a:rPr>
                        <a:t>% Compl</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39000"/>
                          </a:srgbClr>
                        </a:gs>
                        <a:gs pos="50000">
                          <a:srgbClr val="C2C2D0">
                            <a:alpha val="69500"/>
                          </a:srgbClr>
                        </a:gs>
                        <a:gs pos="100000">
                          <a:srgbClr val="E1E1E8"/>
                        </a:gs>
                      </a:gsLst>
                      <a:lin ang="18900000" scaled="1"/>
                    </a:grad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Red</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charset="0"/>
                        </a:rPr>
                        <a:t>Documentation  of “Will be” business processes complete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2/18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100%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Red</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Develop application security plan (functional)</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1/14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Red</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Document Data Migration and conversion requirements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12/15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1/15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90%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Yellow</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Visual Map Needs assessment &amp; requirements gathering completed</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12/15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1/15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Yellow</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Reporting needs assessment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12/11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100%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Green</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MR Review of Needs and development of Requirements Document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3/18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2/11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2/11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100%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Green</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User Training &amp; Documentation: Develop Training Plan</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1/13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2/12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2/12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100%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Green</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Data Extract completed</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2/15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85%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Yellow</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Data migration and conversion completed</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2/15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40%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Green</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Interface requirements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2/19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3/15</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Yellow</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Design Interfaces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2/23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3/22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000000"/>
                        </a:solidFill>
                        <a:effectLst/>
                        <a:latin typeface="Calibri" pitchFamily="34" charset="0"/>
                        <a:cs typeface="Arial" charset="0"/>
                      </a:endParaRP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824" name="Text Box 5"/>
          <p:cNvSpPr txBox="1">
            <a:spLocks noChangeArrowheads="1"/>
          </p:cNvSpPr>
          <p:nvPr/>
        </p:nvSpPr>
        <p:spPr bwMode="auto">
          <a:xfrm>
            <a:off x="1143000" y="304800"/>
            <a:ext cx="2547938" cy="457200"/>
          </a:xfrm>
          <a:prstGeom prst="rect">
            <a:avLst/>
          </a:prstGeom>
          <a:noFill/>
          <a:ln w="9525">
            <a:noFill/>
            <a:miter lim="800000"/>
            <a:headEnd/>
            <a:tailEnd/>
          </a:ln>
        </p:spPr>
        <p:txBody>
          <a:bodyPr>
            <a:spAutoFit/>
          </a:bodyPr>
          <a:lstStyle/>
          <a:p>
            <a:r>
              <a:rPr lang="en-US" sz="1200" b="1">
                <a:latin typeface="Times New Roman" pitchFamily="18" charset="0"/>
              </a:rPr>
              <a:t>Project Code: R&amp;R 1877/C090013</a:t>
            </a:r>
          </a:p>
          <a:p>
            <a:r>
              <a:rPr lang="en-US" sz="1200" b="1">
                <a:latin typeface="Times New Roman" pitchFamily="18" charset="0"/>
              </a:rPr>
              <a:t>Project Manager: Deb Timmons</a:t>
            </a:r>
          </a:p>
        </p:txBody>
      </p:sp>
      <p:sp>
        <p:nvSpPr>
          <p:cNvPr id="28825" name="Text Box 6"/>
          <p:cNvSpPr txBox="1">
            <a:spLocks noChangeArrowheads="1"/>
          </p:cNvSpPr>
          <p:nvPr/>
        </p:nvSpPr>
        <p:spPr bwMode="auto">
          <a:xfrm>
            <a:off x="4419600" y="304800"/>
            <a:ext cx="3733800" cy="457200"/>
          </a:xfrm>
          <a:prstGeom prst="rect">
            <a:avLst/>
          </a:prstGeom>
          <a:noFill/>
          <a:ln w="9525">
            <a:noFill/>
            <a:miter lim="800000"/>
            <a:headEnd/>
            <a:tailEnd/>
          </a:ln>
        </p:spPr>
        <p:txBody>
          <a:bodyPr>
            <a:spAutoFit/>
          </a:bodyPr>
          <a:lstStyle/>
          <a:p>
            <a:r>
              <a:rPr lang="en-US" sz="1200" b="1">
                <a:latin typeface="Times New Roman" pitchFamily="18" charset="0"/>
              </a:rPr>
              <a:t>Fund Code 1DK050</a:t>
            </a:r>
          </a:p>
          <a:p>
            <a:r>
              <a:rPr lang="en-US" sz="1200" b="1">
                <a:latin typeface="Times New Roman" pitchFamily="18" charset="0"/>
              </a:rPr>
              <a:t>Project Sponsor: Anthony Zizos</a:t>
            </a:r>
          </a:p>
        </p:txBody>
      </p:sp>
      <p:graphicFrame>
        <p:nvGraphicFramePr>
          <p:cNvPr id="29005" name="Group 333"/>
          <p:cNvGraphicFramePr>
            <a:graphicFrameLocks noGrp="1"/>
          </p:cNvGraphicFramePr>
          <p:nvPr/>
        </p:nvGraphicFramePr>
        <p:xfrm>
          <a:off x="4648200" y="2590800"/>
          <a:ext cx="4419600" cy="3444558"/>
        </p:xfrm>
        <a:graphic>
          <a:graphicData uri="http://schemas.openxmlformats.org/drawingml/2006/table">
            <a:tbl>
              <a:tblPr/>
              <a:tblGrid>
                <a:gridCol w="3276600"/>
                <a:gridCol w="685800"/>
                <a:gridCol w="457200"/>
              </a:tblGrid>
              <a:tr h="2651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charset="0"/>
                        </a:rPr>
                        <a:t>Project Risks &amp; Mitigating Actions</a:t>
                      </a:r>
                    </a:p>
                  </a:txBody>
                  <a:tcPr marL="9525" marR="9525" marT="9525" marB="0"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43999"/>
                          </a:srgbClr>
                        </a:gs>
                        <a:gs pos="50000">
                          <a:srgbClr val="C2C2D0">
                            <a:alpha val="71999"/>
                          </a:srgbClr>
                        </a:gs>
                        <a:gs pos="100000">
                          <a:srgbClr val="E1E1E8"/>
                        </a:gs>
                      </a:gsLst>
                      <a:lin ang="162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charset="0"/>
                        </a:rPr>
                        <a:t>Owner</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43999"/>
                          </a:srgbClr>
                        </a:gs>
                        <a:gs pos="50000">
                          <a:srgbClr val="C2C2D0">
                            <a:alpha val="71999"/>
                          </a:srgbClr>
                        </a:gs>
                        <a:gs pos="100000">
                          <a:srgbClr val="E1E1E8"/>
                        </a:gs>
                      </a:gsLst>
                      <a:lin ang="16200000" scaled="1"/>
                    </a:gra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charset="0"/>
                        </a:rPr>
                        <a:t>Date</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gradFill rotWithShape="1">
                      <a:gsLst>
                        <a:gs pos="0">
                          <a:srgbClr val="9898B4">
                            <a:alpha val="43999"/>
                          </a:srgbClr>
                        </a:gs>
                        <a:gs pos="50000">
                          <a:srgbClr val="C2C2D0">
                            <a:alpha val="71999"/>
                          </a:srgbClr>
                        </a:gs>
                        <a:gs pos="100000">
                          <a:srgbClr val="E1E1E8"/>
                        </a:gs>
                      </a:gsLst>
                      <a:lin ang="16200000" scaled="1"/>
                    </a:gradFill>
                  </a:tcPr>
                </a:tc>
              </a:tr>
              <a:tr h="1652588">
                <a:tc>
                  <a:txBody>
                    <a:bodyPr/>
                    <a:lstStyle/>
                    <a:p>
                      <a:pPr marL="114300" marR="0" lvl="0" indent="-1143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chemeClr val="tx1"/>
                          </a:solidFill>
                          <a:effectLst/>
                          <a:latin typeface="Calibri" pitchFamily="34" charset="0"/>
                          <a:cs typeface="Arial" charset="0"/>
                        </a:rPr>
                        <a:t>Missed target dates for critical path project plan tasks. Actions: Submit regular status report, monitor progress closely, alert owners of dependent tasks to potential delays, develop recovery plans as required. Propose new, achievable target dates as necessary.</a:t>
                      </a:r>
                    </a:p>
                    <a:p>
                      <a:pPr marL="114300" marR="0" lvl="0" indent="-1143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Not time tracking for the functional team removes an effective progress monitoring tool for the functional team lead, core team, and project manager.  The validity of functional team time estimates is not known. The risk of recurrence of delays of functional project tasks increases without this measurement tool.  Future timeline compression options will be limited without this measurement tool. Actions: No outstanding actions. Risk has been accepted by Oversight Committee.</a:t>
                      </a:r>
                    </a:p>
                    <a:p>
                      <a:pPr marL="114300" marR="0" lvl="0" indent="-1143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Time demands of the Functional team in January-February may limit their ability to attend to reporting needs assessment tasks. This introduces risk to on-schedule completion of the reporting needs assessment. Actions: needs assessment tasks have been broken down into several sub-tasks and target dates. This has been reviewed with all participants and expectations for meeting the target dates have been set.  </a:t>
                      </a:r>
                    </a:p>
                    <a:p>
                      <a:pPr marL="114300" marR="0" lvl="0" indent="-1143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Insufficient ECG IT resources/availability. Actions: Continue to monitor ECG IT time spent against planned. Early identification of potential competing priorities, including pressing production system issues. </a:t>
                      </a:r>
                    </a:p>
                    <a:p>
                      <a:pPr marL="114300" marR="0" lvl="0" indent="-114300" algn="l" defTabSz="914400" rtl="0" eaLnBrk="1" fontAlgn="base"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There are other large projects competing for the same resources as Famis, may present challenges to the current Famis phase I project schedule, and may present constraints to scheduling Famis phase I go-live.  These projects are: Banner Advancement implementation, Banner Finance/HR 8x upgrade, Remedy upgrade, Blackboard upgrade, Banner SIS/ADV 8x upgrade. Actions: TBD</a:t>
                      </a:r>
                    </a:p>
                  </a:txBody>
                  <a:tcPr marL="9525" marR="9525" marT="9525" marB="0"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7150" marR="0" lvl="0" indent="-5715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All team leaders</a:t>
                      </a:r>
                    </a:p>
                    <a:p>
                      <a:pPr marL="57150" marR="0" lvl="0" indent="-5715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Bob F/Gary G</a:t>
                      </a:r>
                    </a:p>
                    <a:p>
                      <a:pPr marL="57150" marR="0" lvl="0" indent="-5715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Bob F</a:t>
                      </a:r>
                    </a:p>
                    <a:p>
                      <a:pPr marL="57150" marR="0" lvl="0" indent="-5715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Deb T/Eileen C/Jackie S</a:t>
                      </a:r>
                    </a:p>
                    <a:p>
                      <a:pPr marL="57150" marR="0" lvl="0" indent="-5715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TBD</a:t>
                      </a:r>
                    </a:p>
                  </a:txBody>
                  <a:tcPr marL="9525" marR="9525" marT="9525"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As req’d</a:t>
                      </a:r>
                    </a:p>
                    <a:p>
                      <a:pPr marL="0" marR="0" lvl="0" indent="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1/8</a:t>
                      </a:r>
                    </a:p>
                    <a:p>
                      <a:pPr marL="0" marR="0" lvl="0" indent="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1/8</a:t>
                      </a:r>
                    </a:p>
                    <a:p>
                      <a:pPr marL="0" marR="0" lvl="0" indent="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1/14</a:t>
                      </a:r>
                    </a:p>
                    <a:p>
                      <a:pPr marL="0" marR="0" lvl="0" indent="0" algn="l" defTabSz="914400" rtl="0" eaLnBrk="1" fontAlgn="t" latinLnBrk="0" hangingPunct="1">
                        <a:lnSpc>
                          <a:spcPct val="100000"/>
                        </a:lnSpc>
                        <a:spcBef>
                          <a:spcPct val="0"/>
                        </a:spcBef>
                        <a:spcAft>
                          <a:spcPct val="0"/>
                        </a:spcAft>
                        <a:buClrTx/>
                        <a:buSzTx/>
                        <a:buFont typeface="Tw Cen MT" pitchFamily="34" charset="0"/>
                        <a:buAutoNum type="arabicPeriod"/>
                        <a:tabLst/>
                      </a:pPr>
                      <a:r>
                        <a:rPr kumimoji="0" lang="en-US" sz="800" b="0" i="0" u="none" strike="noStrike" cap="none" normalizeH="0" baseline="0" smtClean="0">
                          <a:ln>
                            <a:noFill/>
                          </a:ln>
                          <a:solidFill>
                            <a:srgbClr val="000000"/>
                          </a:solidFill>
                          <a:effectLst/>
                          <a:latin typeface="Calibri" pitchFamily="34" charset="0"/>
                          <a:cs typeface="Arial" charset="0"/>
                        </a:rPr>
                        <a:t>TBD</a:t>
                      </a:r>
                    </a:p>
                  </a:txBody>
                  <a:tcPr marL="9525" marR="9525" marT="9525" marB="0"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ongoing Journey</a:t>
            </a:r>
            <a:endParaRPr lang="en-US" dirty="0"/>
          </a:p>
        </p:txBody>
      </p:sp>
      <p:sp>
        <p:nvSpPr>
          <p:cNvPr id="5" name="Content Placeholder 4"/>
          <p:cNvSpPr>
            <a:spLocks noGrp="1"/>
          </p:cNvSpPr>
          <p:nvPr>
            <p:ph sz="quarter" idx="1"/>
          </p:nvPr>
        </p:nvSpPr>
        <p:spPr/>
        <p:txBody>
          <a:bodyPr/>
          <a:lstStyle/>
          <a:p>
            <a:r>
              <a:rPr lang="en-US" b="1" dirty="0" smtClean="0"/>
              <a:t>PM Culture; guard rails not barriers</a:t>
            </a:r>
          </a:p>
          <a:p>
            <a:pPr lvl="1"/>
            <a:endParaRPr lang="en-US" dirty="0" smtClean="0"/>
          </a:p>
          <a:p>
            <a:pPr lvl="1"/>
            <a:r>
              <a:rPr lang="en-US" dirty="0" smtClean="0"/>
              <a:t>Solution Delivery Life Cycle</a:t>
            </a:r>
          </a:p>
          <a:p>
            <a:pPr lvl="1"/>
            <a:endParaRPr lang="en-US" dirty="0" smtClean="0"/>
          </a:p>
          <a:p>
            <a:pPr lvl="1"/>
            <a:r>
              <a:rPr lang="en-US" dirty="0" smtClean="0"/>
              <a:t>Common artifacts and deliverables</a:t>
            </a:r>
          </a:p>
          <a:p>
            <a:pPr lvl="2"/>
            <a:r>
              <a:rPr lang="en-US" dirty="0" smtClean="0"/>
              <a:t>Small steps; requests, proposals, charter</a:t>
            </a:r>
          </a:p>
          <a:p>
            <a:pPr lvl="1"/>
            <a:endParaRPr lang="en-US" dirty="0" smtClean="0"/>
          </a:p>
          <a:p>
            <a:pPr lvl="1"/>
            <a:r>
              <a:rPr lang="en-US" dirty="0" smtClean="0"/>
              <a:t>Governance</a:t>
            </a:r>
            <a:endParaRPr lang="en-US" dirty="0"/>
          </a:p>
        </p:txBody>
      </p:sp>
      <p:sp>
        <p:nvSpPr>
          <p:cNvPr id="2" name="Footer Placeholder 1"/>
          <p:cNvSpPr>
            <a:spLocks noGrp="1"/>
          </p:cNvSpPr>
          <p:nvPr>
            <p:ph type="ftr" sz="quarter" idx="11"/>
          </p:nvPr>
        </p:nvSpPr>
        <p:spPr/>
        <p:txBody>
          <a:bodyPr/>
          <a:lstStyle/>
          <a:p>
            <a:pPr>
              <a:defRPr/>
            </a:pPr>
            <a:r>
              <a:rPr lang="en-US" smtClean="0"/>
              <a:t>NERCOMP 2011                Building a Project Management Culture                    Paul DeMello         3/30/11</a:t>
            </a:r>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29986BE6-32CB-4330-AD2F-E17F8C73A440}" type="slidenum">
              <a:rPr lang="en-US" smtClean="0"/>
              <a:pPr>
                <a:defRPr/>
              </a:pPr>
              <a:t>25</a:t>
            </a:fld>
            <a:endParaRPr lang="en-US"/>
          </a:p>
        </p:txBody>
      </p:sp>
      <p:pic>
        <p:nvPicPr>
          <p:cNvPr id="1026" name="Picture 2" descr="C:\Documents and Settings\jph235\Local Settings\Temporary Internet Files\Content.IE5\U2LM8MWS\MC900128675[1].wmf"/>
          <p:cNvPicPr>
            <a:picLocks noChangeAspect="1" noChangeArrowheads="1"/>
          </p:cNvPicPr>
          <p:nvPr/>
        </p:nvPicPr>
        <p:blipFill>
          <a:blip r:embed="rId2" cstate="print"/>
          <a:srcRect/>
          <a:stretch>
            <a:fillRect/>
          </a:stretch>
        </p:blipFill>
        <p:spPr bwMode="auto">
          <a:xfrm>
            <a:off x="6324600" y="4419600"/>
            <a:ext cx="2564394" cy="1903416"/>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153400" cy="990600"/>
          </a:xfrm>
        </p:spPr>
        <p:txBody>
          <a:bodyPr/>
          <a:lstStyle/>
          <a:p>
            <a:r>
              <a:rPr lang="en-US" dirty="0" smtClean="0"/>
              <a:t>SDLC&gt;Solution Delivery Life Cycle</a:t>
            </a:r>
            <a:endParaRPr lang="en-US" i="1" dirty="0">
              <a:solidFill>
                <a:schemeClr val="accent1">
                  <a:lumMod val="60000"/>
                  <a:lumOff val="40000"/>
                </a:schemeClr>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a:xfrm>
            <a:off x="-152400" y="1271588"/>
            <a:ext cx="533400" cy="244475"/>
          </a:xfrm>
        </p:spPr>
        <p:txBody>
          <a:bodyPr>
            <a:normAutofit fontScale="85000" lnSpcReduction="20000"/>
          </a:bodyPr>
          <a:lstStyle/>
          <a:p>
            <a:pPr>
              <a:defRPr/>
            </a:pPr>
            <a:fld id="{2BEC5671-520E-41EB-A3C6-CEEDF22F794D}" type="slidenum">
              <a:rPr lang="en-US" smtClean="0"/>
              <a:pPr>
                <a:defRPr/>
              </a:pPr>
              <a:t>26</a:t>
            </a:fld>
            <a:endParaRPr lang="en-US" dirty="0"/>
          </a:p>
        </p:txBody>
      </p:sp>
      <p:cxnSp>
        <p:nvCxnSpPr>
          <p:cNvPr id="16" name="Straight Connector 15"/>
          <p:cNvCxnSpPr/>
          <p:nvPr/>
        </p:nvCxnSpPr>
        <p:spPr>
          <a:xfrm rot="5400000">
            <a:off x="-762001" y="4114800"/>
            <a:ext cx="4876006"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228600" y="2819400"/>
            <a:ext cx="8610600"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067594" y="4114006"/>
            <a:ext cx="4876006"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29000" y="4114007"/>
            <a:ext cx="4876006"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181600" y="4114006"/>
            <a:ext cx="4876006"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137724" y="1459468"/>
            <a:ext cx="1043876" cy="369332"/>
          </a:xfrm>
          <a:prstGeom prst="rect">
            <a:avLst/>
          </a:prstGeom>
          <a:noFill/>
        </p:spPr>
        <p:txBody>
          <a:bodyPr wrap="none" rtlCol="0">
            <a:spAutoFit/>
          </a:bodyPr>
          <a:lstStyle/>
          <a:p>
            <a:r>
              <a:rPr lang="en-US" b="1" dirty="0" smtClean="0"/>
              <a:t>PMBOK</a:t>
            </a:r>
            <a:endParaRPr lang="en-US" b="1" dirty="0"/>
          </a:p>
        </p:txBody>
      </p:sp>
      <p:graphicFrame>
        <p:nvGraphicFramePr>
          <p:cNvPr id="24" name="Content Placeholder 4"/>
          <p:cNvGraphicFramePr>
            <a:graphicFrameLocks noGrp="1"/>
          </p:cNvGraphicFramePr>
          <p:nvPr>
            <p:ph sz="quarter" idx="1"/>
          </p:nvPr>
        </p:nvGraphicFramePr>
        <p:xfrm>
          <a:off x="152400" y="1828800"/>
          <a:ext cx="8839200" cy="38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extBox 19"/>
          <p:cNvSpPr txBox="1"/>
          <p:nvPr/>
        </p:nvSpPr>
        <p:spPr>
          <a:xfrm>
            <a:off x="0" y="4822448"/>
            <a:ext cx="1676400" cy="892552"/>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Decide that there is a need for a particular project; decide when the project will begin</a:t>
            </a:r>
            <a:endParaRPr lang="en-US" sz="1000" dirty="0"/>
          </a:p>
        </p:txBody>
      </p:sp>
      <p:sp>
        <p:nvSpPr>
          <p:cNvPr id="25" name="Flowchart: Decision 24"/>
          <p:cNvSpPr/>
          <p:nvPr/>
        </p:nvSpPr>
        <p:spPr>
          <a:xfrm>
            <a:off x="1219200" y="6245352"/>
            <a:ext cx="914400" cy="612648"/>
          </a:xfrm>
          <a:prstGeom prst="flowChartDecisi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P1</a:t>
            </a:r>
            <a:endParaRPr lang="en-US" sz="1200" dirty="0"/>
          </a:p>
        </p:txBody>
      </p:sp>
      <p:sp>
        <p:nvSpPr>
          <p:cNvPr id="27" name="Flowchart: Decision 26"/>
          <p:cNvSpPr/>
          <p:nvPr/>
        </p:nvSpPr>
        <p:spPr>
          <a:xfrm>
            <a:off x="7162800" y="6245352"/>
            <a:ext cx="914400" cy="612648"/>
          </a:xfrm>
          <a:prstGeom prst="flowChartDecisi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P4</a:t>
            </a:r>
            <a:endParaRPr lang="en-US" sz="1200" dirty="0"/>
          </a:p>
        </p:txBody>
      </p:sp>
      <p:sp>
        <p:nvSpPr>
          <p:cNvPr id="28" name="Flowchart: Decision 27"/>
          <p:cNvSpPr/>
          <p:nvPr/>
        </p:nvSpPr>
        <p:spPr>
          <a:xfrm>
            <a:off x="5410200" y="6245352"/>
            <a:ext cx="914400" cy="612648"/>
          </a:xfrm>
          <a:prstGeom prst="flowChartDecisi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P3</a:t>
            </a:r>
            <a:endParaRPr lang="en-US" sz="1200" dirty="0"/>
          </a:p>
        </p:txBody>
      </p:sp>
      <p:sp>
        <p:nvSpPr>
          <p:cNvPr id="29" name="Flowchart: Decision 28"/>
          <p:cNvSpPr/>
          <p:nvPr/>
        </p:nvSpPr>
        <p:spPr>
          <a:xfrm>
            <a:off x="3048000" y="6245352"/>
            <a:ext cx="914400" cy="612648"/>
          </a:xfrm>
          <a:prstGeom prst="flowChartDecisi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P2</a:t>
            </a:r>
            <a:endParaRPr lang="en-US" sz="1200" dirty="0"/>
          </a:p>
        </p:txBody>
      </p:sp>
      <p:sp>
        <p:nvSpPr>
          <p:cNvPr id="31" name="TextBox 30"/>
          <p:cNvSpPr txBox="1"/>
          <p:nvPr/>
        </p:nvSpPr>
        <p:spPr>
          <a:xfrm>
            <a:off x="1676400" y="4822448"/>
            <a:ext cx="1828800" cy="892552"/>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Determine scope of project, refine requirements develop plans to deliver solutions, begin Analysis</a:t>
            </a:r>
            <a:endParaRPr lang="en-US" sz="1000" dirty="0"/>
          </a:p>
        </p:txBody>
      </p:sp>
      <p:sp>
        <p:nvSpPr>
          <p:cNvPr id="33" name="TextBox 32"/>
          <p:cNvSpPr txBox="1"/>
          <p:nvPr/>
        </p:nvSpPr>
        <p:spPr>
          <a:xfrm>
            <a:off x="3581400" y="4822448"/>
            <a:ext cx="2286000" cy="738664"/>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Enact the plan, complete analysis and design, develop solutions conduct developer testing</a:t>
            </a:r>
            <a:endParaRPr lang="en-US" sz="1000" dirty="0"/>
          </a:p>
        </p:txBody>
      </p:sp>
      <p:sp>
        <p:nvSpPr>
          <p:cNvPr id="35" name="Curved Down Arrow 34"/>
          <p:cNvSpPr/>
          <p:nvPr/>
        </p:nvSpPr>
        <p:spPr>
          <a:xfrm>
            <a:off x="914400" y="16002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Curved Up Arrow 35"/>
          <p:cNvSpPr/>
          <p:nvPr/>
        </p:nvSpPr>
        <p:spPr>
          <a:xfrm flipH="1">
            <a:off x="838200" y="22098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Curved Down Arrow 36"/>
          <p:cNvSpPr/>
          <p:nvPr/>
        </p:nvSpPr>
        <p:spPr>
          <a:xfrm>
            <a:off x="3048000" y="16002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8" name="Curved Up Arrow 37"/>
          <p:cNvSpPr/>
          <p:nvPr/>
        </p:nvSpPr>
        <p:spPr>
          <a:xfrm flipH="1">
            <a:off x="2971800" y="22098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Curved Down Arrow 38"/>
          <p:cNvSpPr/>
          <p:nvPr/>
        </p:nvSpPr>
        <p:spPr>
          <a:xfrm>
            <a:off x="5334000" y="16002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Curved Up Arrow 39"/>
          <p:cNvSpPr/>
          <p:nvPr/>
        </p:nvSpPr>
        <p:spPr>
          <a:xfrm flipH="1">
            <a:off x="5257800" y="22098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Curved Down Arrow 40"/>
          <p:cNvSpPr/>
          <p:nvPr/>
        </p:nvSpPr>
        <p:spPr>
          <a:xfrm>
            <a:off x="7086600" y="16002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Curved Up Arrow 41"/>
          <p:cNvSpPr/>
          <p:nvPr/>
        </p:nvSpPr>
        <p:spPr>
          <a:xfrm flipH="1">
            <a:off x="7010400" y="22098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9" name="TextBox 48"/>
          <p:cNvSpPr txBox="1"/>
          <p:nvPr/>
        </p:nvSpPr>
        <p:spPr>
          <a:xfrm>
            <a:off x="5867400" y="4822448"/>
            <a:ext cx="1752600" cy="892552"/>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Ensure the project is meeting it’s goals, conduct testing, conduct training finish the product</a:t>
            </a:r>
            <a:endParaRPr lang="en-US" sz="1000" dirty="0"/>
          </a:p>
        </p:txBody>
      </p:sp>
      <p:sp>
        <p:nvSpPr>
          <p:cNvPr id="50" name="TextBox 49"/>
          <p:cNvSpPr txBox="1"/>
          <p:nvPr/>
        </p:nvSpPr>
        <p:spPr>
          <a:xfrm>
            <a:off x="7620000" y="4822448"/>
            <a:ext cx="1371600" cy="738664"/>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Release product into production, deliver to customer</a:t>
            </a:r>
            <a:endParaRPr lang="en-US" sz="1000" dirty="0"/>
          </a:p>
        </p:txBody>
      </p:sp>
      <p:sp>
        <p:nvSpPr>
          <p:cNvPr id="44" name="Footer Placeholder 4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43" name="TextBox 42"/>
          <p:cNvSpPr txBox="1"/>
          <p:nvPr/>
        </p:nvSpPr>
        <p:spPr>
          <a:xfrm>
            <a:off x="4357221" y="2209800"/>
            <a:ext cx="671979" cy="369332"/>
          </a:xfrm>
          <a:prstGeom prst="rect">
            <a:avLst/>
          </a:prstGeom>
          <a:noFill/>
        </p:spPr>
        <p:txBody>
          <a:bodyPr wrap="none" rtlCol="0">
            <a:spAutoFit/>
          </a:bodyPr>
          <a:lstStyle/>
          <a:p>
            <a:r>
              <a:rPr lang="en-US" b="1" dirty="0" smtClean="0"/>
              <a:t>RUP</a:t>
            </a:r>
            <a:endParaRPr lang="en-US" b="1" dirty="0"/>
          </a:p>
        </p:txBody>
      </p:sp>
      <p:graphicFrame>
        <p:nvGraphicFramePr>
          <p:cNvPr id="45" name="Content Placeholder 4"/>
          <p:cNvGraphicFramePr>
            <a:graphicFrameLocks/>
          </p:cNvGraphicFramePr>
          <p:nvPr/>
        </p:nvGraphicFramePr>
        <p:xfrm>
          <a:off x="457200" y="2743200"/>
          <a:ext cx="8534400" cy="4043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6" name="Curved Down Arrow 45"/>
          <p:cNvSpPr/>
          <p:nvPr/>
        </p:nvSpPr>
        <p:spPr>
          <a:xfrm>
            <a:off x="2057400" y="2514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Curved Up Arrow 46"/>
          <p:cNvSpPr/>
          <p:nvPr/>
        </p:nvSpPr>
        <p:spPr>
          <a:xfrm flipH="1">
            <a:off x="1981200" y="3124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Curved Down Arrow 47"/>
          <p:cNvSpPr/>
          <p:nvPr/>
        </p:nvSpPr>
        <p:spPr>
          <a:xfrm>
            <a:off x="3733800" y="2514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Curved Up Arrow 54"/>
          <p:cNvSpPr/>
          <p:nvPr/>
        </p:nvSpPr>
        <p:spPr>
          <a:xfrm flipH="1">
            <a:off x="3657600" y="3124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6" name="Curved Down Arrow 55"/>
          <p:cNvSpPr/>
          <p:nvPr/>
        </p:nvSpPr>
        <p:spPr>
          <a:xfrm>
            <a:off x="5943600" y="2514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Curved Up Arrow 56"/>
          <p:cNvSpPr/>
          <p:nvPr/>
        </p:nvSpPr>
        <p:spPr>
          <a:xfrm flipH="1">
            <a:off x="5867400" y="3124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8" name="Straight Connector 57"/>
          <p:cNvCxnSpPr/>
          <p:nvPr/>
        </p:nvCxnSpPr>
        <p:spPr>
          <a:xfrm rot="10800000" flipV="1">
            <a:off x="304800" y="4669344"/>
            <a:ext cx="8458200" cy="794"/>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650009" y="3364468"/>
            <a:ext cx="2445991" cy="369332"/>
          </a:xfrm>
          <a:prstGeom prst="rect">
            <a:avLst/>
          </a:prstGeom>
          <a:noFill/>
        </p:spPr>
        <p:txBody>
          <a:bodyPr wrap="none" rtlCol="0">
            <a:spAutoFit/>
          </a:bodyPr>
          <a:lstStyle/>
          <a:p>
            <a:r>
              <a:rPr lang="en-US" b="1" dirty="0" smtClean="0"/>
              <a:t>Traditional /Waterfall</a:t>
            </a:r>
            <a:endParaRPr lang="en-US" b="1" dirty="0"/>
          </a:p>
        </p:txBody>
      </p:sp>
      <p:graphicFrame>
        <p:nvGraphicFramePr>
          <p:cNvPr id="60" name="Content Placeholder 4"/>
          <p:cNvGraphicFramePr>
            <a:graphicFrameLocks/>
          </p:cNvGraphicFramePr>
          <p:nvPr/>
        </p:nvGraphicFramePr>
        <p:xfrm>
          <a:off x="228600" y="3907344"/>
          <a:ext cx="8839200" cy="381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61" name="Curved Down Arrow 60"/>
          <p:cNvSpPr/>
          <p:nvPr/>
        </p:nvSpPr>
        <p:spPr>
          <a:xfrm>
            <a:off x="1066800" y="3657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2" name="Curved Up Arrow 61"/>
          <p:cNvSpPr/>
          <p:nvPr/>
        </p:nvSpPr>
        <p:spPr>
          <a:xfrm flipH="1">
            <a:off x="990600" y="4267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3" name="Curved Down Arrow 62"/>
          <p:cNvSpPr/>
          <p:nvPr/>
        </p:nvSpPr>
        <p:spPr>
          <a:xfrm>
            <a:off x="2667000" y="3657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4" name="Curved Up Arrow 63"/>
          <p:cNvSpPr/>
          <p:nvPr/>
        </p:nvSpPr>
        <p:spPr>
          <a:xfrm flipH="1">
            <a:off x="2590800" y="4267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5" name="Curved Down Arrow 64"/>
          <p:cNvSpPr/>
          <p:nvPr/>
        </p:nvSpPr>
        <p:spPr>
          <a:xfrm>
            <a:off x="4343400" y="3657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6" name="Curved Up Arrow 65"/>
          <p:cNvSpPr/>
          <p:nvPr/>
        </p:nvSpPr>
        <p:spPr>
          <a:xfrm flipH="1">
            <a:off x="4267200" y="4267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7" name="Curved Down Arrow 66"/>
          <p:cNvSpPr/>
          <p:nvPr/>
        </p:nvSpPr>
        <p:spPr>
          <a:xfrm>
            <a:off x="5867400" y="3657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8" name="Curved Up Arrow 67"/>
          <p:cNvSpPr/>
          <p:nvPr/>
        </p:nvSpPr>
        <p:spPr>
          <a:xfrm flipH="1">
            <a:off x="5791200" y="4267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9" name="Curved Down Arrow 68"/>
          <p:cNvSpPr/>
          <p:nvPr/>
        </p:nvSpPr>
        <p:spPr>
          <a:xfrm>
            <a:off x="7315200" y="3657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0" name="Curved Up Arrow 69"/>
          <p:cNvSpPr/>
          <p:nvPr/>
        </p:nvSpPr>
        <p:spPr>
          <a:xfrm flipH="1">
            <a:off x="7239000" y="4267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 today!</a:t>
            </a:r>
            <a:endParaRPr lang="en-US" dirty="0"/>
          </a:p>
        </p:txBody>
      </p:sp>
      <p:sp>
        <p:nvSpPr>
          <p:cNvPr id="7" name="Content Placeholder 6"/>
          <p:cNvSpPr>
            <a:spLocks noGrp="1"/>
          </p:cNvSpPr>
          <p:nvPr>
            <p:ph sz="quarter" idx="1"/>
          </p:nvPr>
        </p:nvSpPr>
        <p:spPr>
          <a:xfrm>
            <a:off x="381000" y="1600200"/>
            <a:ext cx="8610600" cy="4495800"/>
          </a:xfrm>
        </p:spPr>
        <p:txBody>
          <a:bodyPr/>
          <a:lstStyle/>
          <a:p>
            <a:r>
              <a:rPr lang="en-US" dirty="0" smtClean="0"/>
              <a:t>We are nowhere near done!!!</a:t>
            </a:r>
          </a:p>
          <a:p>
            <a:r>
              <a:rPr lang="en-US" sz="2000" dirty="0" smtClean="0"/>
              <a:t>Implemented standardized project reporting &amp; project scorecard for critical projects</a:t>
            </a:r>
          </a:p>
          <a:p>
            <a:r>
              <a:rPr lang="en-US" sz="2000" dirty="0" smtClean="0"/>
              <a:t>Developed a Solutions Delivery Lifecycle model with suggested artifacts by phase</a:t>
            </a:r>
          </a:p>
          <a:p>
            <a:r>
              <a:rPr lang="en-US" sz="2000" dirty="0" smtClean="0"/>
              <a:t>Created a common set of terms and definitions</a:t>
            </a:r>
          </a:p>
          <a:p>
            <a:r>
              <a:rPr lang="en-US" sz="2000" dirty="0" smtClean="0"/>
              <a:t>Identified the need for and selected a PPM tool; implementing as we speak</a:t>
            </a:r>
          </a:p>
          <a:p>
            <a:endParaRPr lang="en-US" sz="2000" dirty="0" smtClean="0"/>
          </a:p>
          <a:p>
            <a:r>
              <a:rPr lang="en-US" sz="2000" dirty="0" smtClean="0"/>
              <a:t>Mapped out the current intake process, and have a proposed “to be” process modeled</a:t>
            </a:r>
          </a:p>
          <a:p>
            <a:r>
              <a:rPr lang="en-US" sz="2000" dirty="0" smtClean="0"/>
              <a:t>Conducted Project Management Culture presentations internal to IT</a:t>
            </a:r>
          </a:p>
          <a:p>
            <a:r>
              <a:rPr lang="en-US" sz="2000" dirty="0" smtClean="0"/>
              <a:t>Proposed a new PMO organization and was granted funding to staff </a:t>
            </a:r>
          </a:p>
          <a:p>
            <a:r>
              <a:rPr lang="en-US" sz="2000" dirty="0" smtClean="0"/>
              <a:t>Provide the CIO with PPM information and data; transparency!</a:t>
            </a:r>
          </a:p>
        </p:txBody>
      </p:sp>
      <p:sp>
        <p:nvSpPr>
          <p:cNvPr id="6" name="Footer Placeholder 5"/>
          <p:cNvSpPr>
            <a:spLocks noGrp="1"/>
          </p:cNvSpPr>
          <p:nvPr>
            <p:ph type="ftr" sz="quarter" idx="11"/>
          </p:nvPr>
        </p:nvSpPr>
        <p:spPr/>
        <p:txBody>
          <a:bodyPr/>
          <a:lstStyle/>
          <a:p>
            <a:pPr>
              <a:defRPr/>
            </a:pPr>
            <a:r>
              <a:rPr lang="en-US" smtClean="0"/>
              <a:t>NERCOMP 2011                Building a Project Management Culture                    Paul DeMello         3/30/11</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0419C35D-8B0D-4112-845F-E7D3C647EB03}" type="slidenum">
              <a:rPr lang="en-US" smtClean="0"/>
              <a:pPr>
                <a:defRPr/>
              </a:pPr>
              <a:t>27</a:t>
            </a:fld>
            <a:endParaRPr lang="en-US"/>
          </a:p>
        </p:txBody>
      </p:sp>
      <p:pic>
        <p:nvPicPr>
          <p:cNvPr id="8" name="Picture 7" descr="ScreenHunter_01 Mar. 27 15.11.gif"/>
          <p:cNvPicPr>
            <a:picLocks noChangeAspect="1"/>
          </p:cNvPicPr>
          <p:nvPr/>
        </p:nvPicPr>
        <p:blipFill>
          <a:blip r:embed="rId2" cstate="print"/>
          <a:stretch>
            <a:fillRect/>
          </a:stretch>
        </p:blipFill>
        <p:spPr>
          <a:xfrm>
            <a:off x="914400" y="4038600"/>
            <a:ext cx="2105025" cy="285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to="" calcmode="lin" valueType="num">
                                      <p:cBhvr>
                                        <p:cTn id="7" dur="1" fill="hold"/>
                                        <p:tgtEl>
                                          <p:spTgt spid="7">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 to="" calcmode="lin" valueType="num">
                                      <p:cBhvr>
                                        <p:cTn id="10" dur="1" fill="hold"/>
                                        <p:tgtEl>
                                          <p:spTgt spid="7">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to="" calcmode="lin" valueType="num">
                                      <p:cBhvr>
                                        <p:cTn id="13" dur="1" fill="hold"/>
                                        <p:tgtEl>
                                          <p:spTgt spid="7">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 to="" calcmode="lin" valueType="num">
                                      <p:cBhvr>
                                        <p:cTn id="16" dur="1" fill="hold"/>
                                        <p:tgtEl>
                                          <p:spTgt spid="7">
                                            <p:txEl>
                                              <p:pRg st="4" end="4"/>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 to="" calcmode="lin" valueType="num">
                                      <p:cBhvr>
                                        <p:cTn id="19" dur="1" fill="hold"/>
                                        <p:tgtEl>
                                          <p:spTgt spid="7">
                                            <p:txEl>
                                              <p:pRg st="6" end="6"/>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7">
                                            <p:txEl>
                                              <p:pRg st="7" end="7"/>
                                            </p:txEl>
                                          </p:spTgt>
                                        </p:tgtEl>
                                        <p:attrNameLst>
                                          <p:attrName>style.visibility</p:attrName>
                                        </p:attrNameLst>
                                      </p:cBhvr>
                                      <p:to>
                                        <p:strVal val="visible"/>
                                      </p:to>
                                    </p:set>
                                    <p:anim to="" calcmode="lin" valueType="num">
                                      <p:cBhvr>
                                        <p:cTn id="22" dur="1" fill="hold"/>
                                        <p:tgtEl>
                                          <p:spTgt spid="7">
                                            <p:txEl>
                                              <p:pRg st="7" end="7"/>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anim to="" calcmode="lin" valueType="num">
                                      <p:cBhvr>
                                        <p:cTn id="25" dur="1" fill="hold"/>
                                        <p:tgtEl>
                                          <p:spTgt spid="7">
                                            <p:txEl>
                                              <p:pRg st="8" end="8"/>
                                            </p:txEl>
                                          </p:spTgt>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7">
                                            <p:txEl>
                                              <p:pRg st="9" end="9"/>
                                            </p:txEl>
                                          </p:spTgt>
                                        </p:tgtEl>
                                        <p:attrNameLst>
                                          <p:attrName>style.visibility</p:attrName>
                                        </p:attrNameLst>
                                      </p:cBhvr>
                                      <p:to>
                                        <p:strVal val="visible"/>
                                      </p:to>
                                    </p:set>
                                    <p:anim to="" calcmode="lin" valueType="num">
                                      <p:cBhvr>
                                        <p:cTn id="28" dur="1" fill="hold"/>
                                        <p:tgtEl>
                                          <p:spTgt spid="7">
                                            <p:txEl>
                                              <p:pRg st="9" end="9"/>
                                            </p:txEl>
                                          </p:spTgt>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to="" calcmode="lin" valueType="num">
                                      <p:cBhvr>
                                        <p:cTn id="31"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ponder</a:t>
            </a:r>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28</a:t>
            </a:fld>
            <a:endParaRPr lang="en-US"/>
          </a:p>
        </p:txBody>
      </p:sp>
      <p:pic>
        <p:nvPicPr>
          <p:cNvPr id="2052" name="Picture 4" descr="C:\Documents and Settings\jph235\Local Settings\Temporary Internet Files\Content.IE5\RGZYTRXK\MC900084348[1].wmf"/>
          <p:cNvPicPr>
            <a:picLocks noChangeAspect="1" noChangeArrowheads="1"/>
          </p:cNvPicPr>
          <p:nvPr/>
        </p:nvPicPr>
        <p:blipFill>
          <a:blip r:embed="rId2" cstate="print"/>
          <a:srcRect/>
          <a:stretch>
            <a:fillRect/>
          </a:stretch>
        </p:blipFill>
        <p:spPr bwMode="auto">
          <a:xfrm>
            <a:off x="7626628" y="228600"/>
            <a:ext cx="1517372" cy="1600200"/>
          </a:xfrm>
          <a:prstGeom prst="rect">
            <a:avLst/>
          </a:prstGeom>
          <a:noFill/>
        </p:spPr>
      </p:pic>
      <p:sp>
        <p:nvSpPr>
          <p:cNvPr id="11" name="Content Placeholder 10"/>
          <p:cNvSpPr>
            <a:spLocks noGrp="1"/>
          </p:cNvSpPr>
          <p:nvPr>
            <p:ph sz="quarter" idx="1"/>
          </p:nvPr>
        </p:nvSpPr>
        <p:spPr>
          <a:xfrm>
            <a:off x="609600" y="2362200"/>
            <a:ext cx="8153400" cy="3276600"/>
          </a:xfrm>
        </p:spPr>
        <p:txBody>
          <a:bodyPr/>
          <a:lstStyle/>
          <a:p>
            <a:r>
              <a:rPr lang="en-US" sz="2000" dirty="0" smtClean="0"/>
              <a:t>Having data is key, but having information that can be used to explain what IT is doing, for who, and at what cost is Priceless!</a:t>
            </a:r>
          </a:p>
          <a:p>
            <a:r>
              <a:rPr lang="en-US" sz="2000" dirty="0" smtClean="0"/>
              <a:t>Do not underestimate the power of common language and terminology</a:t>
            </a:r>
          </a:p>
          <a:p>
            <a:r>
              <a:rPr lang="en-US" sz="2000" dirty="0" smtClean="0"/>
              <a:t>Standards do not stifle creativity, if you keep them light and to the point</a:t>
            </a:r>
          </a:p>
          <a:p>
            <a:r>
              <a:rPr lang="en-US" sz="2000" dirty="0" smtClean="0"/>
              <a:t>Right sized Governance provide guardrails not barriers</a:t>
            </a:r>
          </a:p>
          <a:p>
            <a:r>
              <a:rPr lang="en-US" sz="2000" dirty="0" smtClean="0"/>
              <a:t>People were hungry for structure to aid them in controlling their workflow</a:t>
            </a:r>
          </a:p>
          <a:p>
            <a:r>
              <a:rPr lang="en-US" sz="2000" dirty="0" smtClean="0"/>
              <a:t>Look for ways to always advance the vision/culture; lead by example</a:t>
            </a:r>
          </a:p>
          <a:p>
            <a:pPr lvl="1"/>
            <a:r>
              <a:rPr lang="en-US" sz="1700" dirty="0" smtClean="0"/>
              <a:t>Leverage simple techniques that provide value to your customers</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down)">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down)">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down)">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down)">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down)">
                                      <p:cBhvr>
                                        <p:cTn id="32" dur="500"/>
                                        <p:tgtEl>
                                          <p:spTgt spid="11">
                                            <p:txEl>
                                              <p:pRg st="5" end="5"/>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Effect transition="in" filter="wipe(down)">
                                      <p:cBhvr>
                                        <p:cTn id="35"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p:txBody>
          <a:bodyPr/>
          <a:lstStyle/>
          <a:p>
            <a:pPr algn="ctr">
              <a:buNone/>
            </a:pPr>
            <a:endParaRPr lang="en-US" sz="8800" dirty="0" smtClean="0"/>
          </a:p>
          <a:p>
            <a:pPr algn="ctr">
              <a:buNone/>
            </a:pPr>
            <a:r>
              <a:rPr lang="en-US" sz="8800" dirty="0" smtClean="0"/>
              <a:t>Questions?</a:t>
            </a:r>
            <a:endParaRPr lang="en-US" sz="88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29</a:t>
            </a:fld>
            <a:endParaRPr lang="en-US" dirty="0"/>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7" name="TextBox 6"/>
          <p:cNvSpPr txBox="1"/>
          <p:nvPr/>
        </p:nvSpPr>
        <p:spPr>
          <a:xfrm>
            <a:off x="914400" y="5257800"/>
            <a:ext cx="2560316" cy="923330"/>
          </a:xfrm>
          <a:prstGeom prst="rect">
            <a:avLst/>
          </a:prstGeom>
          <a:noFill/>
        </p:spPr>
        <p:txBody>
          <a:bodyPr wrap="none" rtlCol="0">
            <a:spAutoFit/>
          </a:bodyPr>
          <a:lstStyle/>
          <a:p>
            <a:r>
              <a:rPr lang="en-US" dirty="0" smtClean="0"/>
              <a:t>Paul DeMello</a:t>
            </a:r>
          </a:p>
          <a:p>
            <a:r>
              <a:rPr lang="en-US" dirty="0" smtClean="0">
                <a:hlinkClick r:id="rId3"/>
              </a:rPr>
              <a:t>paul.demello@unh.edu</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a:t>
            </a:r>
            <a:r>
              <a:rPr lang="en-US" sz="2400" i="1" dirty="0" smtClean="0">
                <a:solidFill>
                  <a:srgbClr val="00B050"/>
                </a:solidFill>
              </a:rPr>
              <a:t>mini</a:t>
            </a:r>
            <a:r>
              <a:rPr lang="en-US" dirty="0" smtClean="0"/>
              <a:t> Charter</a:t>
            </a:r>
            <a:endParaRPr lang="en-US" dirty="0"/>
          </a:p>
        </p:txBody>
      </p:sp>
      <p:sp>
        <p:nvSpPr>
          <p:cNvPr id="3" name="Content Placeholder 2"/>
          <p:cNvSpPr>
            <a:spLocks noGrp="1"/>
          </p:cNvSpPr>
          <p:nvPr>
            <p:ph sz="quarter" idx="1"/>
          </p:nvPr>
        </p:nvSpPr>
        <p:spPr>
          <a:xfrm>
            <a:off x="381000" y="1600200"/>
            <a:ext cx="8610600" cy="4495800"/>
          </a:xfrm>
        </p:spPr>
        <p:txBody>
          <a:bodyPr/>
          <a:lstStyle/>
          <a:p>
            <a:r>
              <a:rPr lang="en-US" sz="2400" dirty="0" smtClean="0"/>
              <a:t>Opportunity Statement</a:t>
            </a:r>
          </a:p>
          <a:p>
            <a:pPr lvl="1"/>
            <a:r>
              <a:rPr lang="en-US" sz="2000" dirty="0" smtClean="0"/>
              <a:t>Organizations who do not possess a project management culture (PM culture) will not be able to effectively and efficiently deliver and maximize business value to their customers</a:t>
            </a:r>
          </a:p>
          <a:p>
            <a:r>
              <a:rPr lang="en-US" sz="2400" dirty="0" smtClean="0"/>
              <a:t>Project description, Goals &amp; Objectives</a:t>
            </a:r>
          </a:p>
          <a:p>
            <a:pPr lvl="1"/>
            <a:r>
              <a:rPr lang="en-US" sz="2000" dirty="0" smtClean="0"/>
              <a:t>50 minutes or less provide an informative entertaining overview of PM culture</a:t>
            </a:r>
          </a:p>
          <a:p>
            <a:r>
              <a:rPr lang="en-US" sz="2400" dirty="0" smtClean="0"/>
              <a:t>Scope</a:t>
            </a:r>
          </a:p>
          <a:p>
            <a:pPr lvl="1"/>
            <a:r>
              <a:rPr lang="en-US" sz="2000" dirty="0" smtClean="0"/>
              <a:t>Provide common definitions and terminology</a:t>
            </a:r>
          </a:p>
          <a:p>
            <a:pPr lvl="1"/>
            <a:r>
              <a:rPr lang="en-US" sz="2000" dirty="0" smtClean="0"/>
              <a:t>Quantify and discuss the importance of instilling PM culture</a:t>
            </a:r>
          </a:p>
          <a:p>
            <a:pPr lvl="1"/>
            <a:r>
              <a:rPr lang="en-US" sz="2000" dirty="0" smtClean="0"/>
              <a:t>Identify key reasons why projects fail</a:t>
            </a:r>
          </a:p>
          <a:p>
            <a:pPr lvl="1"/>
            <a:r>
              <a:rPr lang="en-US" sz="2000" dirty="0" smtClean="0"/>
              <a:t>Review PM principles</a:t>
            </a:r>
          </a:p>
          <a:p>
            <a:pPr lvl="1"/>
            <a:r>
              <a:rPr lang="en-US" sz="2000" dirty="0" smtClean="0"/>
              <a:t>Share the UNH Journey</a:t>
            </a:r>
          </a:p>
          <a:p>
            <a:pPr lvl="1"/>
            <a:endParaRPr lang="en-US" sz="2000"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30</a:t>
            </a:fld>
            <a:endParaRPr lang="en-US"/>
          </a:p>
        </p:txBody>
      </p:sp>
      <p:sp>
        <p:nvSpPr>
          <p:cNvPr id="6" name="Rectangle 5"/>
          <p:cNvSpPr/>
          <p:nvPr/>
        </p:nvSpPr>
        <p:spPr>
          <a:xfrm>
            <a:off x="1143000" y="2971800"/>
            <a:ext cx="6705599"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Appendix</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600200"/>
            <a:ext cx="8991600" cy="4495800"/>
          </a:xfrm>
        </p:spPr>
        <p:txBody>
          <a:bodyPr/>
          <a:lstStyle/>
          <a:p>
            <a:r>
              <a:rPr lang="en-US" sz="2800" dirty="0" smtClean="0"/>
              <a:t>Principle #1 Define the job in detail. Difficult at best to know all the details of a Project at Inception but project Scope needs to be defined and agreed to. It may Change; look to principle # 3 Establish Change Procedure</a:t>
            </a:r>
          </a:p>
          <a:p>
            <a:pPr lvl="1"/>
            <a:r>
              <a:rPr lang="en-US" sz="2400" dirty="0" smtClean="0"/>
              <a:t>PM Role: drive </a:t>
            </a:r>
            <a:r>
              <a:rPr lang="en-US" sz="2400" b="1" i="1" dirty="0" smtClean="0">
                <a:solidFill>
                  <a:srgbClr val="0000CC"/>
                </a:solidFill>
              </a:rPr>
              <a:t>collaborative</a:t>
            </a:r>
            <a:r>
              <a:rPr lang="en-US" sz="2400" dirty="0" smtClean="0"/>
              <a:t> needs assessment and requirements gathering sessions; </a:t>
            </a:r>
            <a:r>
              <a:rPr lang="en-US" sz="2400" b="1" i="1" dirty="0" smtClean="0">
                <a:solidFill>
                  <a:srgbClr val="0000CC"/>
                </a:solidFill>
              </a:rPr>
              <a:t>iterate!</a:t>
            </a:r>
            <a:r>
              <a:rPr lang="en-US" sz="2400" dirty="0" smtClean="0">
                <a:solidFill>
                  <a:srgbClr val="0000CC"/>
                </a:solidFill>
              </a:rPr>
              <a:t> </a:t>
            </a:r>
          </a:p>
          <a:p>
            <a:pPr lvl="2"/>
            <a:r>
              <a:rPr lang="en-US" sz="2000" dirty="0" smtClean="0"/>
              <a:t>PM, Sponsor, Subject Matter Experts (SME) collaborate on Project Charter, Project / Feature Requirements. Living Documents with </a:t>
            </a:r>
            <a:r>
              <a:rPr lang="en-US" sz="2000" i="1" u="sng" dirty="0" smtClean="0">
                <a:solidFill>
                  <a:schemeClr val="accent1">
                    <a:lumMod val="60000"/>
                    <a:lumOff val="40000"/>
                  </a:schemeClr>
                </a:solidFill>
              </a:rPr>
              <a:t>controlled</a:t>
            </a:r>
            <a:r>
              <a:rPr lang="en-US" sz="2000" dirty="0" smtClean="0">
                <a:solidFill>
                  <a:schemeClr val="accent1">
                    <a:lumMod val="60000"/>
                    <a:lumOff val="40000"/>
                  </a:schemeClr>
                </a:solidFill>
              </a:rPr>
              <a:t> s</a:t>
            </a:r>
            <a:r>
              <a:rPr lang="en-US" sz="2000" dirty="0" smtClean="0"/>
              <a:t>cope! </a:t>
            </a:r>
          </a:p>
          <a:p>
            <a:pPr lvl="2"/>
            <a:r>
              <a:rPr lang="en-US" sz="2000" dirty="0" smtClean="0"/>
              <a:t>Charter serves as the agreement between the Sponsor and the PM and is the repository for project commitments made by the extended project team.</a:t>
            </a:r>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31</a:t>
            </a:fld>
            <a:endParaRPr lang="en-US"/>
          </a:p>
        </p:txBody>
      </p:sp>
      <p:sp>
        <p:nvSpPr>
          <p:cNvPr id="5" name="Title 1"/>
          <p:cNvSpPr>
            <a:spLocks noGrp="1"/>
          </p:cNvSpPr>
          <p:nvPr>
            <p:ph type="title"/>
          </p:nvPr>
        </p:nvSpPr>
        <p:spPr/>
        <p:txBody>
          <a:bodyPr/>
          <a:lstStyle/>
          <a:p>
            <a:r>
              <a:rPr lang="en-US" dirty="0" smtClean="0"/>
              <a:t>Principles in action; Principle #1</a:t>
            </a:r>
            <a:endParaRPr lang="en-US" dirty="0"/>
          </a:p>
        </p:txBody>
      </p:sp>
      <p:sp>
        <p:nvSpPr>
          <p:cNvPr id="7" name="Footer Placeholder 6"/>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in action; Principle #2</a:t>
            </a:r>
            <a:endParaRPr lang="en-US" dirty="0"/>
          </a:p>
        </p:txBody>
      </p:sp>
      <p:sp>
        <p:nvSpPr>
          <p:cNvPr id="3" name="Content Placeholder 2"/>
          <p:cNvSpPr>
            <a:spLocks noGrp="1"/>
          </p:cNvSpPr>
          <p:nvPr>
            <p:ph sz="quarter" idx="1"/>
          </p:nvPr>
        </p:nvSpPr>
        <p:spPr>
          <a:xfrm>
            <a:off x="228600" y="1600200"/>
            <a:ext cx="8763000" cy="4495800"/>
          </a:xfrm>
        </p:spPr>
        <p:txBody>
          <a:bodyPr/>
          <a:lstStyle/>
          <a:p>
            <a:r>
              <a:rPr lang="en-US" sz="2800" dirty="0" smtClean="0"/>
              <a:t>Principle #2 get the right people involved. Identify all Project Parties ensure they understand their roles, responsibilities and the Project Goals and that they feel that they can contribute to the projects success. </a:t>
            </a:r>
          </a:p>
          <a:p>
            <a:pPr>
              <a:buNone/>
            </a:pPr>
            <a:r>
              <a:rPr lang="en-US" sz="2800" b="1" i="1" dirty="0" smtClean="0">
                <a:solidFill>
                  <a:srgbClr val="0000CC"/>
                </a:solidFill>
              </a:rPr>
              <a:t>		</a:t>
            </a:r>
            <a:r>
              <a:rPr lang="en-US" sz="2800" b="1" i="1" u="sng" dirty="0" smtClean="0">
                <a:solidFill>
                  <a:srgbClr val="0000CC"/>
                </a:solidFill>
              </a:rPr>
              <a:t>The right people are ultimately who you get!</a:t>
            </a:r>
          </a:p>
          <a:p>
            <a:pPr lvl="1"/>
            <a:r>
              <a:rPr lang="en-US" sz="2400" dirty="0" smtClean="0"/>
              <a:t>PM Role: The Charter should identify impacted areas and those SME’s that will be needed to ensure project success.</a:t>
            </a:r>
            <a:r>
              <a:rPr lang="en-US" sz="2400" dirty="0" smtClean="0">
                <a:solidFill>
                  <a:srgbClr val="0000CC"/>
                </a:solidFill>
              </a:rPr>
              <a:t> </a:t>
            </a:r>
          </a:p>
          <a:p>
            <a:pPr lvl="2"/>
            <a:r>
              <a:rPr lang="en-US" sz="2000" dirty="0" smtClean="0"/>
              <a:t>Identify and meet with the Project Team members along with those individuals who make up the Impacted areas</a:t>
            </a:r>
          </a:p>
          <a:p>
            <a:pPr lvl="3"/>
            <a:r>
              <a:rPr lang="en-US" sz="1800" dirty="0" smtClean="0"/>
              <a:t>Collaboratively define Roles, Responsibilities, Project Vision and Goals</a:t>
            </a:r>
          </a:p>
          <a:p>
            <a:pPr lvl="2"/>
            <a:r>
              <a:rPr lang="en-US" sz="2000" dirty="0" smtClean="0"/>
              <a:t>Get People Involved; build a winning team spirit, recognize personal and team achievements.</a:t>
            </a:r>
          </a:p>
          <a:p>
            <a:pPr lvl="2"/>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32</a:t>
            </a:fld>
            <a:endParaRPr lang="en-US"/>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in action; Principle #3</a:t>
            </a:r>
            <a:endParaRPr lang="en-US" dirty="0"/>
          </a:p>
        </p:txBody>
      </p:sp>
      <p:sp>
        <p:nvSpPr>
          <p:cNvPr id="3" name="Content Placeholder 2"/>
          <p:cNvSpPr>
            <a:spLocks noGrp="1"/>
          </p:cNvSpPr>
          <p:nvPr>
            <p:ph sz="quarter" idx="1"/>
          </p:nvPr>
        </p:nvSpPr>
        <p:spPr>
          <a:xfrm>
            <a:off x="0" y="1600200"/>
            <a:ext cx="9144000" cy="5105400"/>
          </a:xfrm>
        </p:spPr>
        <p:txBody>
          <a:bodyPr/>
          <a:lstStyle/>
          <a:p>
            <a:r>
              <a:rPr lang="en-US" sz="2800" dirty="0" smtClean="0"/>
              <a:t>Principle # 3; Estimate time and costs, almost always leads the charge! </a:t>
            </a:r>
            <a:r>
              <a:rPr lang="en-US" sz="2800" dirty="0" smtClean="0">
                <a:solidFill>
                  <a:srgbClr val="0000CC"/>
                </a:solidFill>
              </a:rPr>
              <a:t>“How much?" </a:t>
            </a:r>
            <a:r>
              <a:rPr lang="en-US" sz="2800" dirty="0" smtClean="0"/>
              <a:t>and </a:t>
            </a:r>
            <a:r>
              <a:rPr lang="en-US" sz="2800" dirty="0" smtClean="0">
                <a:solidFill>
                  <a:srgbClr val="0000CC"/>
                </a:solidFill>
              </a:rPr>
              <a:t>"How long?"  </a:t>
            </a:r>
            <a:r>
              <a:rPr lang="en-US" sz="2800" dirty="0" smtClean="0"/>
              <a:t>Many times well before the definition of what the project consists of or what resources will be available exist. </a:t>
            </a:r>
            <a:r>
              <a:rPr lang="en-US" sz="2800" b="1" i="1" u="sng" dirty="0" smtClean="0">
                <a:solidFill>
                  <a:srgbClr val="0000CC"/>
                </a:solidFill>
              </a:rPr>
              <a:t>Avoid Premature Precision!</a:t>
            </a:r>
          </a:p>
          <a:p>
            <a:pPr lvl="1"/>
            <a:r>
              <a:rPr lang="en-US" sz="2400" dirty="0" smtClean="0"/>
              <a:t>PM Role: facilitate the dialogue and expectations such that any time and cost estimates are accompanied with documented risks, and levels of accuracy, and are known and agreed to by all parties.</a:t>
            </a:r>
          </a:p>
          <a:p>
            <a:pPr lvl="2"/>
            <a:r>
              <a:rPr lang="en-US" sz="2000" dirty="0" smtClean="0"/>
              <a:t>We are still sizing the effort, the project has not been committed to </a:t>
            </a:r>
          </a:p>
          <a:p>
            <a:pPr lvl="2"/>
            <a:r>
              <a:rPr lang="en-US" sz="1800" dirty="0" smtClean="0"/>
              <a:t>Sponsor and IT Partner or PM collaborate on a “Project Proposal” and “Project Charter” </a:t>
            </a:r>
          </a:p>
          <a:p>
            <a:pPr lvl="1"/>
            <a:r>
              <a:rPr lang="en-US" sz="2400" dirty="0" smtClean="0"/>
              <a:t>If we have history we can be much more accurate; without history we have higher risk; the devil will be in discovering the details!</a:t>
            </a:r>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33</a:t>
            </a:fld>
            <a:endParaRPr lang="en-US"/>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in action;  Principle #4</a:t>
            </a:r>
            <a:endParaRPr lang="en-US" dirty="0"/>
          </a:p>
        </p:txBody>
      </p:sp>
      <p:sp>
        <p:nvSpPr>
          <p:cNvPr id="3" name="Content Placeholder 2"/>
          <p:cNvSpPr>
            <a:spLocks noGrp="1"/>
          </p:cNvSpPr>
          <p:nvPr>
            <p:ph sz="quarter" idx="1"/>
          </p:nvPr>
        </p:nvSpPr>
        <p:spPr>
          <a:xfrm>
            <a:off x="0" y="1600200"/>
            <a:ext cx="9144000" cy="4495800"/>
          </a:xfrm>
        </p:spPr>
        <p:txBody>
          <a:bodyPr/>
          <a:lstStyle/>
          <a:p>
            <a:r>
              <a:rPr lang="en-US" sz="2800" dirty="0" smtClean="0"/>
              <a:t>Principle # 4; Break the Job Down: What is the effort required to get the project done. The 80 Hour Rule!      </a:t>
            </a:r>
            <a:endParaRPr lang="en-US" sz="2800" b="1" i="1" u="sng" dirty="0" smtClean="0">
              <a:solidFill>
                <a:srgbClr val="0000CC"/>
              </a:solidFill>
            </a:endParaRPr>
          </a:p>
          <a:p>
            <a:pPr lvl="1"/>
            <a:endParaRPr lang="en-US" sz="2400" dirty="0" smtClean="0"/>
          </a:p>
          <a:p>
            <a:pPr lvl="1"/>
            <a:r>
              <a:rPr lang="en-US" sz="2400" dirty="0" smtClean="0"/>
              <a:t>PM Role:</a:t>
            </a:r>
            <a:r>
              <a:rPr lang="en-US" sz="2000" dirty="0" smtClean="0"/>
              <a:t> No task will exceed 80hrs without a deliverable.</a:t>
            </a:r>
          </a:p>
          <a:p>
            <a:pPr lvl="2"/>
            <a:r>
              <a:rPr lang="en-US" sz="1700" dirty="0" smtClean="0"/>
              <a:t>Your level of estimating improves</a:t>
            </a:r>
          </a:p>
          <a:p>
            <a:pPr lvl="2"/>
            <a:r>
              <a:rPr lang="en-US" sz="1700" dirty="0" smtClean="0"/>
              <a:t>Project visibility of late tasks never more than 2 elapsed weeks</a:t>
            </a:r>
          </a:p>
          <a:p>
            <a:pPr lvl="2"/>
            <a:r>
              <a:rPr lang="en-US" sz="1700" dirty="0" smtClean="0"/>
              <a:t>Tangible products vs. 90% or 53 ¼ % done</a:t>
            </a:r>
          </a:p>
          <a:p>
            <a:pPr lvl="2"/>
            <a:r>
              <a:rPr lang="en-US" sz="1700" dirty="0" smtClean="0"/>
              <a:t>Binary validation of progress; is the deliverable done; do you have it!</a:t>
            </a:r>
          </a:p>
          <a:p>
            <a:pPr lvl="2"/>
            <a:r>
              <a:rPr lang="en-US" sz="1700" dirty="0" smtClean="0"/>
              <a:t>Managing towards results vs. effort expended</a:t>
            </a:r>
          </a:p>
          <a:p>
            <a:pPr lvl="1"/>
            <a:r>
              <a:rPr lang="en-US" sz="2000" dirty="0" smtClean="0"/>
              <a:t>Other Benefits</a:t>
            </a:r>
          </a:p>
          <a:p>
            <a:pPr lvl="2"/>
            <a:r>
              <a:rPr lang="en-US" sz="1700" dirty="0" smtClean="0"/>
              <a:t>Forces people to think about details</a:t>
            </a:r>
          </a:p>
          <a:p>
            <a:pPr lvl="2"/>
            <a:r>
              <a:rPr lang="en-US" sz="1700" dirty="0" smtClean="0"/>
              <a:t>Helps ratify the plan, creates visible Milestones</a:t>
            </a:r>
          </a:p>
          <a:p>
            <a:pPr lvl="2"/>
            <a:r>
              <a:rPr lang="en-US" sz="1700" dirty="0" smtClean="0"/>
              <a:t>Identifies responsibilities (Who and When)</a:t>
            </a:r>
          </a:p>
          <a:p>
            <a:pPr lvl="2"/>
            <a:endParaRPr lang="en-US" sz="21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34</a:t>
            </a:fld>
            <a:endParaRPr lang="en-US" dirty="0"/>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in action;  Principle #5</a:t>
            </a:r>
            <a:endParaRPr lang="en-US" dirty="0"/>
          </a:p>
        </p:txBody>
      </p:sp>
      <p:sp>
        <p:nvSpPr>
          <p:cNvPr id="3" name="Content Placeholder 2"/>
          <p:cNvSpPr>
            <a:spLocks noGrp="1"/>
          </p:cNvSpPr>
          <p:nvPr>
            <p:ph sz="quarter" idx="1"/>
          </p:nvPr>
        </p:nvSpPr>
        <p:spPr>
          <a:xfrm>
            <a:off x="0" y="1600200"/>
            <a:ext cx="9144000" cy="4495800"/>
          </a:xfrm>
        </p:spPr>
        <p:txBody>
          <a:bodyPr/>
          <a:lstStyle/>
          <a:p>
            <a:r>
              <a:rPr lang="en-US" sz="2800" dirty="0" smtClean="0"/>
              <a:t>Principle # 5; Setup Change Procedure: Change happens, we want change, </a:t>
            </a:r>
            <a:r>
              <a:rPr lang="en-US" sz="2800" b="1" i="1" dirty="0" smtClean="0">
                <a:solidFill>
                  <a:srgbClr val="0000CC"/>
                </a:solidFill>
              </a:rPr>
              <a:t>we don’t want Un-Managed Change! </a:t>
            </a:r>
            <a:r>
              <a:rPr lang="en-US" sz="2800" dirty="0" smtClean="0"/>
              <a:t>Changes are opportunities to make the system better!</a:t>
            </a:r>
            <a:endParaRPr lang="en-US" sz="2800" b="1" i="1" u="sng" dirty="0" smtClean="0">
              <a:solidFill>
                <a:srgbClr val="0000CC"/>
              </a:solidFill>
            </a:endParaRPr>
          </a:p>
          <a:p>
            <a:pPr lvl="1"/>
            <a:endParaRPr lang="en-US" sz="2400" dirty="0" smtClean="0"/>
          </a:p>
          <a:p>
            <a:pPr lvl="1"/>
            <a:r>
              <a:rPr lang="en-US" sz="2400" dirty="0" smtClean="0"/>
              <a:t>PM Role: Establish a process to capture, review / assess, approve, communicate decisions, and control changes.</a:t>
            </a:r>
          </a:p>
          <a:p>
            <a:pPr lvl="2"/>
            <a:r>
              <a:rPr lang="en-US" sz="1800" dirty="0" smtClean="0"/>
              <a:t>Changes will happen, they will most likely have an impact to project; Scope, Schedule, or Cost</a:t>
            </a:r>
          </a:p>
          <a:p>
            <a:pPr lvl="2"/>
            <a:r>
              <a:rPr lang="en-US" sz="1800" dirty="0" smtClean="0"/>
              <a:t>Formalize the process to be followed for every project; write it down. Dry run the process to look for holes!</a:t>
            </a:r>
          </a:p>
          <a:p>
            <a:pPr lvl="2"/>
            <a:r>
              <a:rPr lang="en-US" sz="1800" dirty="0" smtClean="0"/>
              <a:t>Track and report the number of change requests; their status, their impact to the project, types of changes (Design or Non-Compliance) </a:t>
            </a:r>
          </a:p>
          <a:p>
            <a:pPr lvl="2"/>
            <a:r>
              <a:rPr lang="en-US" sz="1800" dirty="0" smtClean="0"/>
              <a:t>No Casual Changes, any change over 1-2 hrs needs to be recorded and tracked</a:t>
            </a:r>
            <a:endParaRPr lang="en-US" sz="18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35</a:t>
            </a:fld>
            <a:endParaRPr lang="en-US" dirty="0"/>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in action;  Principle #6</a:t>
            </a:r>
            <a:endParaRPr lang="en-US" dirty="0"/>
          </a:p>
        </p:txBody>
      </p:sp>
      <p:sp>
        <p:nvSpPr>
          <p:cNvPr id="3" name="Content Placeholder 2"/>
          <p:cNvSpPr>
            <a:spLocks noGrp="1"/>
          </p:cNvSpPr>
          <p:nvPr>
            <p:ph sz="quarter" idx="1"/>
          </p:nvPr>
        </p:nvSpPr>
        <p:spPr>
          <a:xfrm>
            <a:off x="0" y="1600200"/>
            <a:ext cx="8991600" cy="4495800"/>
          </a:xfrm>
        </p:spPr>
        <p:txBody>
          <a:bodyPr/>
          <a:lstStyle/>
          <a:p>
            <a:r>
              <a:rPr lang="en-US" sz="2800" dirty="0" smtClean="0"/>
              <a:t>Principle # 6; Agree on Acceptance Criteria. When do you know your finished; what is good enough, what constitutes done!</a:t>
            </a:r>
            <a:endParaRPr lang="en-US" sz="2400" dirty="0" smtClean="0"/>
          </a:p>
          <a:p>
            <a:pPr lvl="1"/>
            <a:r>
              <a:rPr lang="en-US" sz="2400" dirty="0" smtClean="0"/>
              <a:t>PM Role: Establish  acceptance criteria for all lifecycle artifacts and deliverables.</a:t>
            </a:r>
          </a:p>
          <a:p>
            <a:pPr lvl="2"/>
            <a:r>
              <a:rPr lang="en-US" sz="1800" dirty="0" smtClean="0"/>
              <a:t>If it is worth producing it should be worth reviewing and accepting. Who is the customer for said deliverable or task?</a:t>
            </a:r>
          </a:p>
          <a:p>
            <a:pPr lvl="1"/>
            <a:r>
              <a:rPr lang="en-US" sz="2100" dirty="0" smtClean="0"/>
              <a:t>Establish acceptance criteria for the project as a whole!</a:t>
            </a:r>
          </a:p>
          <a:p>
            <a:pPr lvl="2"/>
            <a:r>
              <a:rPr lang="en-US" sz="1800" dirty="0" smtClean="0"/>
              <a:t>How will we verify the operational soundness of the system?</a:t>
            </a:r>
          </a:p>
          <a:p>
            <a:pPr lvl="2"/>
            <a:r>
              <a:rPr lang="en-US" sz="1800" dirty="0" smtClean="0"/>
              <a:t>What are the critical success factors, how will we know when we have met them, who gets to say good enough?</a:t>
            </a:r>
          </a:p>
          <a:p>
            <a:pPr lvl="1"/>
            <a:r>
              <a:rPr lang="en-US" sz="2100" dirty="0" smtClean="0"/>
              <a:t>Examples: Phase Reviews, Test Strategies, Test Plans, User acceptance testing, Document Reviews</a:t>
            </a:r>
            <a:endParaRPr lang="en-US" sz="21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36</a:t>
            </a:fld>
            <a:endParaRPr lang="en-US" dirty="0"/>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4724400" y="3581400"/>
          <a:ext cx="3657600" cy="27454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609600" y="1600200"/>
          <a:ext cx="3657600" cy="2745442"/>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181600" y="1752600"/>
            <a:ext cx="3352800" cy="64633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16% population </a:t>
            </a:r>
          </a:p>
          <a:p>
            <a:pPr algn="ct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Using MS project</a:t>
            </a:r>
            <a:endParaRPr lang="en-US"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Rectangle 6"/>
          <p:cNvSpPr/>
          <p:nvPr/>
        </p:nvSpPr>
        <p:spPr>
          <a:xfrm>
            <a:off x="762000" y="5029200"/>
            <a:ext cx="3352800" cy="64633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40% population </a:t>
            </a:r>
          </a:p>
          <a:p>
            <a:pPr algn="ct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Using excel</a:t>
            </a:r>
            <a:endParaRPr lang="en-US"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cxnSp>
        <p:nvCxnSpPr>
          <p:cNvPr id="8" name="Straight Arrow Connector 7"/>
          <p:cNvCxnSpPr/>
          <p:nvPr/>
        </p:nvCxnSpPr>
        <p:spPr>
          <a:xfrm rot="10800000" flipV="1">
            <a:off x="3733800" y="2286000"/>
            <a:ext cx="175260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657600" y="5257800"/>
            <a:ext cx="1371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Title 11"/>
          <p:cNvSpPr>
            <a:spLocks noGrp="1"/>
          </p:cNvSpPr>
          <p:nvPr>
            <p:ph type="title"/>
          </p:nvPr>
        </p:nvSpPr>
        <p:spPr>
          <a:xfrm>
            <a:off x="76200" y="609600"/>
            <a:ext cx="8763000" cy="609600"/>
          </a:xfrm>
        </p:spPr>
        <p:txBody>
          <a:bodyPr/>
          <a:lstStyle/>
          <a:p>
            <a:r>
              <a:rPr lang="en-US" sz="4100" dirty="0" smtClean="0">
                <a:solidFill>
                  <a:schemeClr val="tx1"/>
                </a:solidFill>
              </a:rPr>
              <a:t>Project Mgmt Tools (UNH IT) continued</a:t>
            </a:r>
            <a:r>
              <a:rPr lang="en-US"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
            </a:r>
            <a:br>
              <a:rPr lang="en-US"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br>
            <a:endParaRPr lang="en-US" dirty="0"/>
          </a:p>
        </p:txBody>
      </p:sp>
      <p:sp>
        <p:nvSpPr>
          <p:cNvPr id="13" name="Slide Number Placeholder 3"/>
          <p:cNvSpPr>
            <a:spLocks noGrp="1"/>
          </p:cNvSpPr>
          <p:nvPr>
            <p:ph type="sldNum" sz="quarter" idx="12"/>
          </p:nvPr>
        </p:nvSpPr>
        <p:spPr>
          <a:xfrm>
            <a:off x="0" y="1271588"/>
            <a:ext cx="533400" cy="244475"/>
          </a:xfrm>
        </p:spPr>
        <p:txBody>
          <a:bodyPr>
            <a:normAutofit fontScale="85000" lnSpcReduction="20000"/>
          </a:bodyPr>
          <a:lstStyle/>
          <a:p>
            <a:pPr>
              <a:defRPr/>
            </a:pPr>
            <a:fld id="{2BEC5671-520E-41EB-A3C6-CEEDF22F794D}"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PMBOK Phases</a:t>
            </a:r>
            <a:br>
              <a:rPr lang="en-US" sz="3200" dirty="0" smtClean="0">
                <a:solidFill>
                  <a:schemeClr val="tx1"/>
                </a:solidFill>
              </a:rPr>
            </a:br>
            <a:r>
              <a:rPr lang="en-US" sz="3200" dirty="0" smtClean="0">
                <a:solidFill>
                  <a:schemeClr val="tx1"/>
                </a:solidFill>
              </a:rPr>
              <a:t>(</a:t>
            </a:r>
            <a:r>
              <a:rPr lang="en-US" sz="3200" dirty="0" smtClean="0"/>
              <a:t>Project Management Body of Knowledge) </a:t>
            </a:r>
            <a:endParaRPr lang="en-US" sz="3200" dirty="0">
              <a:solidFill>
                <a:schemeClr val="tx1"/>
              </a:solidFill>
            </a:endParaRPr>
          </a:p>
        </p:txBody>
      </p:sp>
      <p:sp>
        <p:nvSpPr>
          <p:cNvPr id="3" name="Content Placeholder 2"/>
          <p:cNvSpPr>
            <a:spLocks noGrp="1"/>
          </p:cNvSpPr>
          <p:nvPr>
            <p:ph sz="quarter" idx="1"/>
          </p:nvPr>
        </p:nvSpPr>
        <p:spPr>
          <a:xfrm>
            <a:off x="457200" y="2514600"/>
            <a:ext cx="8153400" cy="4267200"/>
          </a:xfrm>
        </p:spPr>
        <p:txBody>
          <a:bodyPr/>
          <a:lstStyle/>
          <a:p>
            <a:r>
              <a:rPr lang="en-US" sz="2000" dirty="0" smtClean="0"/>
              <a:t>PMI (Project Management Institute) created PMBOK</a:t>
            </a:r>
          </a:p>
          <a:p>
            <a:r>
              <a:rPr lang="en-US" sz="2000" dirty="0" smtClean="0"/>
              <a:t>PMBOK has a five phase project management lifecycle</a:t>
            </a:r>
          </a:p>
          <a:p>
            <a:pPr lvl="2"/>
            <a:r>
              <a:rPr lang="en-US" sz="1600" u="sng" dirty="0" smtClean="0"/>
              <a:t>Initiate</a:t>
            </a:r>
            <a:r>
              <a:rPr lang="en-US" sz="1600" dirty="0" smtClean="0"/>
              <a:t> - the process in which it is decided that there is a need for a particular project and then the decision that the project will begin.</a:t>
            </a:r>
          </a:p>
          <a:p>
            <a:pPr lvl="2"/>
            <a:r>
              <a:rPr lang="en-US" sz="1600" u="sng" dirty="0" smtClean="0"/>
              <a:t>Plan</a:t>
            </a:r>
            <a:r>
              <a:rPr lang="en-US" sz="1600" dirty="0" smtClean="0"/>
              <a:t> - the process in which the scope of the project is developed, including "documenting the actions necessary to define, prepare, integrate, and coordinate all subsidiary plans into a project management plan“</a:t>
            </a:r>
          </a:p>
          <a:p>
            <a:pPr lvl="2"/>
            <a:r>
              <a:rPr lang="en-US" sz="1600" u="sng" dirty="0" smtClean="0"/>
              <a:t>Execute</a:t>
            </a:r>
            <a:r>
              <a:rPr lang="en-US" sz="1600" dirty="0" smtClean="0"/>
              <a:t> - the process in which the necessary actions are performed in order to accomplish the goals that were set in the planning stage.</a:t>
            </a:r>
          </a:p>
          <a:p>
            <a:pPr lvl="2"/>
            <a:r>
              <a:rPr lang="en-US" sz="1600" u="sng" dirty="0" smtClean="0"/>
              <a:t>Monitor and Control</a:t>
            </a:r>
            <a:r>
              <a:rPr lang="en-US" sz="1600" dirty="0" smtClean="0"/>
              <a:t> - the process in which the actions performed in the execute stage are supervised, in order to ensure the project is successful in meeting the predetermined goals.</a:t>
            </a:r>
          </a:p>
          <a:p>
            <a:pPr lvl="2"/>
            <a:r>
              <a:rPr lang="en-US" sz="1600" u="sng" dirty="0" smtClean="0"/>
              <a:t>Close</a:t>
            </a:r>
            <a:r>
              <a:rPr lang="en-US" sz="1600" dirty="0" smtClean="0"/>
              <a:t> - the process in which the finished product or service is presented, indicating successful completion of the project.</a:t>
            </a:r>
            <a:br>
              <a:rPr lang="en-US" sz="1600" dirty="0" smtClean="0"/>
            </a:br>
            <a:endParaRPr lang="en-US" sz="16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38</a:t>
            </a:fld>
            <a:endParaRPr lang="en-US"/>
          </a:p>
        </p:txBody>
      </p:sp>
      <p:graphicFrame>
        <p:nvGraphicFramePr>
          <p:cNvPr id="6" name="Content Placeholder 4"/>
          <p:cNvGraphicFramePr>
            <a:graphicFrameLocks/>
          </p:cNvGraphicFramePr>
          <p:nvPr/>
        </p:nvGraphicFramePr>
        <p:xfrm>
          <a:off x="228600" y="1828800"/>
          <a:ext cx="8839200" cy="38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rved Down Arrow 6"/>
          <p:cNvSpPr/>
          <p:nvPr/>
        </p:nvSpPr>
        <p:spPr>
          <a:xfrm>
            <a:off x="1066800" y="1524000"/>
            <a:ext cx="1219200" cy="3048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Up Arrow 7"/>
          <p:cNvSpPr/>
          <p:nvPr/>
        </p:nvSpPr>
        <p:spPr>
          <a:xfrm flipH="1">
            <a:off x="990600" y="2209800"/>
            <a:ext cx="1219200" cy="3048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Down Arrow 8"/>
          <p:cNvSpPr/>
          <p:nvPr/>
        </p:nvSpPr>
        <p:spPr>
          <a:xfrm>
            <a:off x="3200400" y="1524000"/>
            <a:ext cx="1219200" cy="3048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Up Arrow 9"/>
          <p:cNvSpPr/>
          <p:nvPr/>
        </p:nvSpPr>
        <p:spPr>
          <a:xfrm flipH="1">
            <a:off x="3124200" y="2209800"/>
            <a:ext cx="1219200" cy="3048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a:off x="5334000" y="1524000"/>
            <a:ext cx="1219200" cy="3048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Up Arrow 11"/>
          <p:cNvSpPr/>
          <p:nvPr/>
        </p:nvSpPr>
        <p:spPr>
          <a:xfrm flipH="1">
            <a:off x="5257800" y="2209800"/>
            <a:ext cx="1219200" cy="3048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Down Arrow 12"/>
          <p:cNvSpPr/>
          <p:nvPr/>
        </p:nvSpPr>
        <p:spPr>
          <a:xfrm>
            <a:off x="7086600" y="1524000"/>
            <a:ext cx="1219200" cy="3048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urved Up Arrow 13"/>
          <p:cNvSpPr/>
          <p:nvPr/>
        </p:nvSpPr>
        <p:spPr>
          <a:xfrm flipH="1">
            <a:off x="7010400" y="2209800"/>
            <a:ext cx="1219200" cy="3048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ooter Placeholder 1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153400" cy="990600"/>
          </a:xfrm>
        </p:spPr>
        <p:txBody>
          <a:bodyPr/>
          <a:lstStyle/>
          <a:p>
            <a:r>
              <a:rPr lang="en-US" dirty="0" smtClean="0"/>
              <a:t>Suggested Model &gt; </a:t>
            </a:r>
            <a:r>
              <a:rPr lang="en-US" i="1" dirty="0" smtClean="0">
                <a:solidFill>
                  <a:schemeClr val="accent1">
                    <a:lumMod val="60000"/>
                    <a:lumOff val="40000"/>
                  </a:schemeClr>
                </a:solidFill>
                <a:effectLst>
                  <a:outerShdw blurRad="38100" dist="38100" dir="2700000" algn="tl">
                    <a:srgbClr val="000000">
                      <a:alpha val="43137"/>
                    </a:srgbClr>
                  </a:outerShdw>
                </a:effectLst>
              </a:rPr>
              <a:t>Still Evolving!</a:t>
            </a:r>
            <a:endParaRPr lang="en-US" i="1" dirty="0">
              <a:solidFill>
                <a:schemeClr val="accent1">
                  <a:lumMod val="60000"/>
                  <a:lumOff val="40000"/>
                </a:schemeClr>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a:xfrm>
            <a:off x="-152400" y="1271588"/>
            <a:ext cx="533400" cy="244475"/>
          </a:xfrm>
        </p:spPr>
        <p:txBody>
          <a:bodyPr>
            <a:normAutofit fontScale="85000" lnSpcReduction="20000"/>
          </a:bodyPr>
          <a:lstStyle/>
          <a:p>
            <a:pPr>
              <a:defRPr/>
            </a:pPr>
            <a:fld id="{2BEC5671-520E-41EB-A3C6-CEEDF22F794D}" type="slidenum">
              <a:rPr lang="en-US" smtClean="0"/>
              <a:pPr>
                <a:defRPr/>
              </a:pPr>
              <a:t>39</a:t>
            </a:fld>
            <a:endParaRPr lang="en-US"/>
          </a:p>
        </p:txBody>
      </p:sp>
      <p:cxnSp>
        <p:nvCxnSpPr>
          <p:cNvPr id="16" name="Straight Connector 15"/>
          <p:cNvCxnSpPr/>
          <p:nvPr/>
        </p:nvCxnSpPr>
        <p:spPr>
          <a:xfrm rot="5400000">
            <a:off x="-762001" y="4114800"/>
            <a:ext cx="4876006"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76200" y="3352800"/>
            <a:ext cx="8610600"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067594" y="4114006"/>
            <a:ext cx="4876006"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29000" y="4114007"/>
            <a:ext cx="4876006"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181600" y="4114006"/>
            <a:ext cx="4876006" cy="794"/>
          </a:xfrm>
          <a:prstGeom prst="line">
            <a:avLst/>
          </a:prstGeom>
          <a:ln w="412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447" y="4363760"/>
            <a:ext cx="1506310" cy="1046440"/>
          </a:xfrm>
          <a:prstGeom prst="rect">
            <a:avLst/>
          </a:prstGeom>
          <a:noFill/>
        </p:spPr>
        <p:txBody>
          <a:bodyPr wrap="none" rtlCol="0">
            <a:spAutoFit/>
          </a:bodyPr>
          <a:lstStyle/>
          <a:p>
            <a:r>
              <a:rPr lang="en-US" sz="1200" b="1" dirty="0" smtClean="0"/>
              <a:t>Artifacts / Activities</a:t>
            </a:r>
          </a:p>
          <a:p>
            <a:pPr>
              <a:buFont typeface="Arial" pitchFamily="34" charset="0"/>
              <a:buChar char="•"/>
            </a:pPr>
            <a:r>
              <a:rPr lang="en-US" sz="1000" dirty="0" smtClean="0"/>
              <a:t> </a:t>
            </a:r>
            <a:r>
              <a:rPr lang="en-US" sz="1000" b="1" dirty="0" smtClean="0">
                <a:solidFill>
                  <a:srgbClr val="00B050"/>
                </a:solidFill>
              </a:rPr>
              <a:t>Sponsor Req.</a:t>
            </a:r>
          </a:p>
          <a:p>
            <a:pPr>
              <a:buFont typeface="Arial" pitchFamily="34" charset="0"/>
              <a:buChar char="•"/>
            </a:pPr>
            <a:r>
              <a:rPr lang="en-US" sz="1000" b="1" dirty="0" smtClean="0">
                <a:solidFill>
                  <a:srgbClr val="00B050"/>
                </a:solidFill>
              </a:rPr>
              <a:t> Project Proposal</a:t>
            </a:r>
          </a:p>
          <a:p>
            <a:pPr>
              <a:buFont typeface="Arial" pitchFamily="34" charset="0"/>
              <a:buChar char="•"/>
            </a:pPr>
            <a:r>
              <a:rPr lang="en-US" sz="1000" b="1" dirty="0" smtClean="0"/>
              <a:t> </a:t>
            </a:r>
            <a:r>
              <a:rPr lang="en-US" sz="1000" b="1" dirty="0" smtClean="0">
                <a:solidFill>
                  <a:srgbClr val="00B050"/>
                </a:solidFill>
              </a:rPr>
              <a:t>Business Cas</a:t>
            </a:r>
            <a:r>
              <a:rPr lang="en-US" sz="1000" dirty="0" smtClean="0">
                <a:solidFill>
                  <a:srgbClr val="00B050"/>
                </a:solidFill>
              </a:rPr>
              <a:t>e</a:t>
            </a:r>
          </a:p>
          <a:p>
            <a:pPr>
              <a:buFont typeface="Arial" pitchFamily="34" charset="0"/>
              <a:buChar char="•"/>
            </a:pPr>
            <a:r>
              <a:rPr lang="en-US" sz="1000" dirty="0" smtClean="0"/>
              <a:t> ROI analysis</a:t>
            </a:r>
          </a:p>
          <a:p>
            <a:pPr>
              <a:buFont typeface="Arial" pitchFamily="34" charset="0"/>
              <a:buChar char="•"/>
            </a:pPr>
            <a:endParaRPr lang="en-US" sz="1000" dirty="0"/>
          </a:p>
        </p:txBody>
      </p:sp>
      <p:sp>
        <p:nvSpPr>
          <p:cNvPr id="8" name="TextBox 7"/>
          <p:cNvSpPr txBox="1"/>
          <p:nvPr/>
        </p:nvSpPr>
        <p:spPr>
          <a:xfrm>
            <a:off x="4137724" y="1459468"/>
            <a:ext cx="1043876" cy="369332"/>
          </a:xfrm>
          <a:prstGeom prst="rect">
            <a:avLst/>
          </a:prstGeom>
          <a:noFill/>
        </p:spPr>
        <p:txBody>
          <a:bodyPr wrap="none" rtlCol="0">
            <a:spAutoFit/>
          </a:bodyPr>
          <a:lstStyle/>
          <a:p>
            <a:r>
              <a:rPr lang="en-US" b="1" dirty="0" smtClean="0"/>
              <a:t>PMBOK</a:t>
            </a:r>
            <a:endParaRPr lang="en-US" b="1" dirty="0"/>
          </a:p>
        </p:txBody>
      </p:sp>
      <p:sp>
        <p:nvSpPr>
          <p:cNvPr id="9" name="TextBox 8"/>
          <p:cNvSpPr txBox="1"/>
          <p:nvPr/>
        </p:nvSpPr>
        <p:spPr>
          <a:xfrm>
            <a:off x="4357221" y="2209800"/>
            <a:ext cx="671979" cy="369332"/>
          </a:xfrm>
          <a:prstGeom prst="rect">
            <a:avLst/>
          </a:prstGeom>
          <a:noFill/>
        </p:spPr>
        <p:txBody>
          <a:bodyPr wrap="none" rtlCol="0">
            <a:spAutoFit/>
          </a:bodyPr>
          <a:lstStyle/>
          <a:p>
            <a:r>
              <a:rPr lang="en-US" b="1" dirty="0" smtClean="0"/>
              <a:t>RUP</a:t>
            </a:r>
            <a:endParaRPr lang="en-US" b="1" dirty="0"/>
          </a:p>
        </p:txBody>
      </p:sp>
      <p:graphicFrame>
        <p:nvGraphicFramePr>
          <p:cNvPr id="24" name="Content Placeholder 4"/>
          <p:cNvGraphicFramePr>
            <a:graphicFrameLocks noGrp="1"/>
          </p:cNvGraphicFramePr>
          <p:nvPr>
            <p:ph sz="quarter" idx="1"/>
          </p:nvPr>
        </p:nvGraphicFramePr>
        <p:xfrm>
          <a:off x="152400" y="1828800"/>
          <a:ext cx="8839200" cy="38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6" name="Content Placeholder 4"/>
          <p:cNvGraphicFramePr>
            <a:graphicFrameLocks/>
          </p:cNvGraphicFramePr>
          <p:nvPr/>
        </p:nvGraphicFramePr>
        <p:xfrm>
          <a:off x="457200" y="2743200"/>
          <a:ext cx="8534400" cy="4043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0" name="TextBox 19"/>
          <p:cNvSpPr txBox="1"/>
          <p:nvPr/>
        </p:nvSpPr>
        <p:spPr>
          <a:xfrm>
            <a:off x="0" y="3352800"/>
            <a:ext cx="1676400" cy="738664"/>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Decide that there is a need for a particular project</a:t>
            </a:r>
            <a:endParaRPr lang="en-US" sz="1000" dirty="0"/>
          </a:p>
        </p:txBody>
      </p:sp>
      <p:sp>
        <p:nvSpPr>
          <p:cNvPr id="25" name="Flowchart: Decision 24"/>
          <p:cNvSpPr/>
          <p:nvPr/>
        </p:nvSpPr>
        <p:spPr>
          <a:xfrm>
            <a:off x="1219200" y="6245352"/>
            <a:ext cx="914400" cy="612648"/>
          </a:xfrm>
          <a:prstGeom prst="flowChartDecisi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P1</a:t>
            </a:r>
            <a:endParaRPr lang="en-US" sz="1200" dirty="0"/>
          </a:p>
        </p:txBody>
      </p:sp>
      <p:sp>
        <p:nvSpPr>
          <p:cNvPr id="27" name="Flowchart: Decision 26"/>
          <p:cNvSpPr/>
          <p:nvPr/>
        </p:nvSpPr>
        <p:spPr>
          <a:xfrm>
            <a:off x="7162800" y="6245352"/>
            <a:ext cx="914400" cy="612648"/>
          </a:xfrm>
          <a:prstGeom prst="flowChartDecisi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P4</a:t>
            </a:r>
            <a:endParaRPr lang="en-US" sz="1200" dirty="0"/>
          </a:p>
        </p:txBody>
      </p:sp>
      <p:sp>
        <p:nvSpPr>
          <p:cNvPr id="28" name="Flowchart: Decision 27"/>
          <p:cNvSpPr/>
          <p:nvPr/>
        </p:nvSpPr>
        <p:spPr>
          <a:xfrm>
            <a:off x="5410200" y="6245352"/>
            <a:ext cx="914400" cy="612648"/>
          </a:xfrm>
          <a:prstGeom prst="flowChartDecisi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P3</a:t>
            </a:r>
            <a:endParaRPr lang="en-US" sz="1200" dirty="0"/>
          </a:p>
        </p:txBody>
      </p:sp>
      <p:sp>
        <p:nvSpPr>
          <p:cNvPr id="29" name="Flowchart: Decision 28"/>
          <p:cNvSpPr/>
          <p:nvPr/>
        </p:nvSpPr>
        <p:spPr>
          <a:xfrm>
            <a:off x="3048000" y="6245352"/>
            <a:ext cx="914400" cy="612648"/>
          </a:xfrm>
          <a:prstGeom prst="flowChartDecisi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P2</a:t>
            </a:r>
            <a:endParaRPr lang="en-US" sz="1200" dirty="0"/>
          </a:p>
        </p:txBody>
      </p:sp>
      <p:sp>
        <p:nvSpPr>
          <p:cNvPr id="31" name="TextBox 30"/>
          <p:cNvSpPr txBox="1"/>
          <p:nvPr/>
        </p:nvSpPr>
        <p:spPr>
          <a:xfrm>
            <a:off x="1676400" y="3352800"/>
            <a:ext cx="1828800" cy="892552"/>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Determine scope of project, refine requirements develop plans to deliver solutions, begin Analysis</a:t>
            </a:r>
            <a:endParaRPr lang="en-US" sz="1000" dirty="0"/>
          </a:p>
        </p:txBody>
      </p:sp>
      <p:sp>
        <p:nvSpPr>
          <p:cNvPr id="32" name="TextBox 31"/>
          <p:cNvSpPr txBox="1"/>
          <p:nvPr/>
        </p:nvSpPr>
        <p:spPr>
          <a:xfrm>
            <a:off x="1676400" y="4354830"/>
            <a:ext cx="1828800" cy="1815882"/>
          </a:xfrm>
          <a:prstGeom prst="rect">
            <a:avLst/>
          </a:prstGeom>
          <a:noFill/>
        </p:spPr>
        <p:txBody>
          <a:bodyPr wrap="square" rtlCol="0">
            <a:spAutoFit/>
          </a:bodyPr>
          <a:lstStyle/>
          <a:p>
            <a:r>
              <a:rPr lang="en-US" sz="1200" b="1" dirty="0" smtClean="0"/>
              <a:t>Artifacts / Activities</a:t>
            </a:r>
          </a:p>
          <a:p>
            <a:pPr>
              <a:buFont typeface="Arial" pitchFamily="34" charset="0"/>
              <a:buChar char="•"/>
            </a:pPr>
            <a:r>
              <a:rPr lang="en-US" sz="1000" dirty="0" smtClean="0"/>
              <a:t> </a:t>
            </a:r>
            <a:r>
              <a:rPr lang="en-US" sz="1000" dirty="0" smtClean="0">
                <a:solidFill>
                  <a:srgbClr val="00B050"/>
                </a:solidFill>
              </a:rPr>
              <a:t>Business Requirements</a:t>
            </a:r>
          </a:p>
          <a:p>
            <a:pPr>
              <a:buFont typeface="Arial" pitchFamily="34" charset="0"/>
              <a:buChar char="•"/>
            </a:pPr>
            <a:r>
              <a:rPr lang="en-US" sz="1000" dirty="0" smtClean="0"/>
              <a:t> </a:t>
            </a:r>
            <a:r>
              <a:rPr lang="en-US" sz="1000" dirty="0" smtClean="0">
                <a:solidFill>
                  <a:srgbClr val="00B050"/>
                </a:solidFill>
              </a:rPr>
              <a:t>Project Charter</a:t>
            </a:r>
          </a:p>
          <a:p>
            <a:pPr>
              <a:buFont typeface="Arial" pitchFamily="34" charset="0"/>
              <a:buChar char="•"/>
            </a:pPr>
            <a:r>
              <a:rPr lang="en-US" sz="1000" dirty="0" smtClean="0"/>
              <a:t> </a:t>
            </a:r>
            <a:r>
              <a:rPr lang="en-US" sz="1000" dirty="0" err="1" smtClean="0">
                <a:solidFill>
                  <a:srgbClr val="00B050"/>
                </a:solidFill>
              </a:rPr>
              <a:t>Prelm</a:t>
            </a:r>
            <a:r>
              <a:rPr lang="en-US" sz="1000" dirty="0" smtClean="0">
                <a:solidFill>
                  <a:srgbClr val="00B050"/>
                </a:solidFill>
              </a:rPr>
              <a:t>. Project Plan</a:t>
            </a:r>
          </a:p>
          <a:p>
            <a:pPr>
              <a:buFont typeface="Arial" pitchFamily="34" charset="0"/>
              <a:buChar char="•"/>
            </a:pPr>
            <a:r>
              <a:rPr lang="en-US" sz="1000" dirty="0" smtClean="0">
                <a:solidFill>
                  <a:srgbClr val="00B050"/>
                </a:solidFill>
              </a:rPr>
              <a:t> Risk, Issue, Change log</a:t>
            </a:r>
          </a:p>
          <a:p>
            <a:pPr>
              <a:buFont typeface="Arial" pitchFamily="34" charset="0"/>
              <a:buChar char="•"/>
            </a:pPr>
            <a:r>
              <a:rPr lang="en-US" sz="1000" dirty="0" smtClean="0"/>
              <a:t> </a:t>
            </a:r>
            <a:r>
              <a:rPr lang="en-US" sz="1000" dirty="0" err="1" smtClean="0"/>
              <a:t>Req</a:t>
            </a:r>
            <a:r>
              <a:rPr lang="en-US" sz="1000" dirty="0" smtClean="0"/>
              <a:t> Mgt &amp; Comm. plan</a:t>
            </a:r>
          </a:p>
          <a:p>
            <a:pPr>
              <a:buFont typeface="Arial" pitchFamily="34" charset="0"/>
              <a:buChar char="•"/>
            </a:pPr>
            <a:r>
              <a:rPr lang="en-US" sz="1000" dirty="0" smtClean="0"/>
              <a:t> Test </a:t>
            </a:r>
            <a:r>
              <a:rPr lang="en-US" sz="1000" dirty="0" err="1" smtClean="0"/>
              <a:t>Stgy</a:t>
            </a:r>
            <a:endParaRPr lang="en-US" sz="1000" dirty="0" smtClean="0"/>
          </a:p>
          <a:p>
            <a:pPr>
              <a:buFont typeface="Arial" pitchFamily="34" charset="0"/>
              <a:buChar char="•"/>
            </a:pPr>
            <a:r>
              <a:rPr lang="en-US" sz="1000" dirty="0" smtClean="0"/>
              <a:t> To be business process flows</a:t>
            </a:r>
          </a:p>
          <a:p>
            <a:pPr>
              <a:buFont typeface="Arial" pitchFamily="34" charset="0"/>
              <a:buChar char="•"/>
            </a:pPr>
            <a:r>
              <a:rPr lang="en-US" sz="1000" dirty="0" smtClean="0"/>
              <a:t> To be system context diagram</a:t>
            </a:r>
          </a:p>
          <a:p>
            <a:pPr>
              <a:buFont typeface="Arial" pitchFamily="34" charset="0"/>
              <a:buChar char="•"/>
            </a:pPr>
            <a:r>
              <a:rPr lang="en-US" sz="1000" dirty="0" smtClean="0"/>
              <a:t> Architecture Model</a:t>
            </a:r>
          </a:p>
          <a:p>
            <a:pPr>
              <a:buFont typeface="Arial" pitchFamily="34" charset="0"/>
              <a:buChar char="•"/>
            </a:pPr>
            <a:r>
              <a:rPr lang="en-US" sz="1000" dirty="0" smtClean="0"/>
              <a:t> Early System Prototypes</a:t>
            </a:r>
            <a:endParaRPr lang="en-US" sz="1000" dirty="0"/>
          </a:p>
        </p:txBody>
      </p:sp>
      <p:sp>
        <p:nvSpPr>
          <p:cNvPr id="33" name="TextBox 32"/>
          <p:cNvSpPr txBox="1"/>
          <p:nvPr/>
        </p:nvSpPr>
        <p:spPr>
          <a:xfrm>
            <a:off x="3581400" y="3352800"/>
            <a:ext cx="2286000" cy="738664"/>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Enact the plan, complete analysis and design, develop solutions conduct developer testing</a:t>
            </a:r>
            <a:endParaRPr lang="en-US" sz="1000" dirty="0"/>
          </a:p>
        </p:txBody>
      </p:sp>
      <p:sp>
        <p:nvSpPr>
          <p:cNvPr id="34" name="TextBox 33"/>
          <p:cNvSpPr txBox="1"/>
          <p:nvPr/>
        </p:nvSpPr>
        <p:spPr>
          <a:xfrm>
            <a:off x="3581400" y="4356318"/>
            <a:ext cx="2209800" cy="1969770"/>
          </a:xfrm>
          <a:prstGeom prst="rect">
            <a:avLst/>
          </a:prstGeom>
          <a:noFill/>
        </p:spPr>
        <p:txBody>
          <a:bodyPr wrap="square" rtlCol="0">
            <a:spAutoFit/>
          </a:bodyPr>
          <a:lstStyle/>
          <a:p>
            <a:r>
              <a:rPr lang="en-US" sz="1200" b="1" dirty="0" smtClean="0"/>
              <a:t>Artifacts / Activities</a:t>
            </a:r>
          </a:p>
          <a:p>
            <a:pPr>
              <a:buFont typeface="Arial" pitchFamily="34" charset="0"/>
              <a:buChar char="•"/>
            </a:pPr>
            <a:r>
              <a:rPr lang="en-US" sz="1000" dirty="0" smtClean="0">
                <a:solidFill>
                  <a:schemeClr val="accent4"/>
                </a:solidFill>
              </a:rPr>
              <a:t> </a:t>
            </a:r>
            <a:r>
              <a:rPr lang="en-US" sz="1000" dirty="0" err="1" smtClean="0">
                <a:solidFill>
                  <a:srgbClr val="00B050"/>
                </a:solidFill>
              </a:rPr>
              <a:t>Baselined</a:t>
            </a:r>
            <a:r>
              <a:rPr lang="en-US" sz="1000" dirty="0" smtClean="0">
                <a:solidFill>
                  <a:srgbClr val="00B050"/>
                </a:solidFill>
              </a:rPr>
              <a:t> / Updated Project Plan</a:t>
            </a:r>
          </a:p>
          <a:p>
            <a:pPr>
              <a:buFont typeface="Arial" pitchFamily="34" charset="0"/>
              <a:buChar char="•"/>
            </a:pPr>
            <a:r>
              <a:rPr lang="en-US" sz="1000" dirty="0" smtClean="0"/>
              <a:t> Architectural design specs </a:t>
            </a:r>
          </a:p>
          <a:p>
            <a:pPr>
              <a:buFont typeface="Arial" pitchFamily="34" charset="0"/>
              <a:buChar char="•"/>
            </a:pPr>
            <a:r>
              <a:rPr lang="en-US" sz="1000" dirty="0" smtClean="0"/>
              <a:t> Functional / Design Specs</a:t>
            </a:r>
          </a:p>
          <a:p>
            <a:pPr>
              <a:buFont typeface="Arial" pitchFamily="34" charset="0"/>
              <a:buChar char="•"/>
            </a:pPr>
            <a:r>
              <a:rPr lang="en-US" sz="1000" dirty="0" smtClean="0"/>
              <a:t> Test Plans / Cases</a:t>
            </a:r>
          </a:p>
          <a:p>
            <a:pPr>
              <a:buFont typeface="Arial" pitchFamily="34" charset="0"/>
              <a:buChar char="•"/>
            </a:pPr>
            <a:r>
              <a:rPr lang="en-US" sz="1000" dirty="0" smtClean="0"/>
              <a:t> Data model</a:t>
            </a:r>
          </a:p>
          <a:p>
            <a:pPr>
              <a:buFont typeface="Arial" pitchFamily="34" charset="0"/>
              <a:buChar char="•"/>
            </a:pPr>
            <a:r>
              <a:rPr lang="en-US" sz="1000" dirty="0" smtClean="0"/>
              <a:t> Training Strategy</a:t>
            </a:r>
          </a:p>
          <a:p>
            <a:pPr>
              <a:buFont typeface="Arial" pitchFamily="34" charset="0"/>
              <a:buChar char="•"/>
            </a:pPr>
            <a:r>
              <a:rPr lang="en-US" sz="1000" dirty="0" smtClean="0"/>
              <a:t> </a:t>
            </a:r>
            <a:r>
              <a:rPr lang="en-US" sz="1000" dirty="0" err="1" smtClean="0"/>
              <a:t>Prelm</a:t>
            </a:r>
            <a:r>
              <a:rPr lang="en-US" sz="1000" dirty="0" smtClean="0"/>
              <a:t> BC / DR Plan</a:t>
            </a:r>
          </a:p>
          <a:p>
            <a:pPr>
              <a:buFont typeface="Arial" pitchFamily="34" charset="0"/>
              <a:buChar char="•"/>
            </a:pPr>
            <a:r>
              <a:rPr lang="en-US" sz="1000" dirty="0" smtClean="0"/>
              <a:t> Configuration &amp; Release Mgt Plan</a:t>
            </a:r>
          </a:p>
          <a:p>
            <a:pPr>
              <a:buFont typeface="Arial" pitchFamily="34" charset="0"/>
              <a:buChar char="•"/>
            </a:pPr>
            <a:r>
              <a:rPr lang="en-US" sz="1000" dirty="0" smtClean="0"/>
              <a:t> Prelim Run Book</a:t>
            </a:r>
          </a:p>
          <a:p>
            <a:pPr>
              <a:buFont typeface="Arial" pitchFamily="34" charset="0"/>
              <a:buChar char="•"/>
            </a:pPr>
            <a:r>
              <a:rPr lang="en-US" sz="1000" dirty="0" smtClean="0"/>
              <a:t> Quality Assurance Plan (monitor KPIs)</a:t>
            </a:r>
          </a:p>
          <a:p>
            <a:pPr>
              <a:buFont typeface="Arial" pitchFamily="34" charset="0"/>
              <a:buChar char="•"/>
            </a:pPr>
            <a:r>
              <a:rPr lang="en-US" sz="1000" dirty="0" smtClean="0"/>
              <a:t> Working / Testable System</a:t>
            </a:r>
            <a:endParaRPr lang="en-US" sz="1000" dirty="0"/>
          </a:p>
        </p:txBody>
      </p:sp>
      <p:sp>
        <p:nvSpPr>
          <p:cNvPr id="35" name="Curved Down Arrow 34"/>
          <p:cNvSpPr/>
          <p:nvPr/>
        </p:nvSpPr>
        <p:spPr>
          <a:xfrm>
            <a:off x="914400" y="16002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Curved Up Arrow 35"/>
          <p:cNvSpPr/>
          <p:nvPr/>
        </p:nvSpPr>
        <p:spPr>
          <a:xfrm flipH="1">
            <a:off x="838200" y="22098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Curved Down Arrow 36"/>
          <p:cNvSpPr/>
          <p:nvPr/>
        </p:nvSpPr>
        <p:spPr>
          <a:xfrm>
            <a:off x="3048000" y="16002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urved Up Arrow 37"/>
          <p:cNvSpPr/>
          <p:nvPr/>
        </p:nvSpPr>
        <p:spPr>
          <a:xfrm flipH="1">
            <a:off x="2971800" y="22098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urved Down Arrow 38"/>
          <p:cNvSpPr/>
          <p:nvPr/>
        </p:nvSpPr>
        <p:spPr>
          <a:xfrm>
            <a:off x="5334000" y="16002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urved Up Arrow 39"/>
          <p:cNvSpPr/>
          <p:nvPr/>
        </p:nvSpPr>
        <p:spPr>
          <a:xfrm flipH="1">
            <a:off x="5257800" y="22098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urved Down Arrow 40"/>
          <p:cNvSpPr/>
          <p:nvPr/>
        </p:nvSpPr>
        <p:spPr>
          <a:xfrm>
            <a:off x="7086600" y="16002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urved Up Arrow 41"/>
          <p:cNvSpPr/>
          <p:nvPr/>
        </p:nvSpPr>
        <p:spPr>
          <a:xfrm flipH="1">
            <a:off x="7010400" y="22098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Curved Down Arrow 42"/>
          <p:cNvSpPr/>
          <p:nvPr/>
        </p:nvSpPr>
        <p:spPr>
          <a:xfrm>
            <a:off x="2057400" y="2514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Curved Up Arrow 43"/>
          <p:cNvSpPr/>
          <p:nvPr/>
        </p:nvSpPr>
        <p:spPr>
          <a:xfrm flipH="1">
            <a:off x="1981200" y="3124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Down Arrow 44"/>
          <p:cNvSpPr/>
          <p:nvPr/>
        </p:nvSpPr>
        <p:spPr>
          <a:xfrm>
            <a:off x="3733800" y="2514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urved Up Arrow 45"/>
          <p:cNvSpPr/>
          <p:nvPr/>
        </p:nvSpPr>
        <p:spPr>
          <a:xfrm flipH="1">
            <a:off x="3657600" y="3124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Curved Down Arrow 46"/>
          <p:cNvSpPr/>
          <p:nvPr/>
        </p:nvSpPr>
        <p:spPr>
          <a:xfrm>
            <a:off x="5943600" y="2514600"/>
            <a:ext cx="1219200" cy="228600"/>
          </a:xfrm>
          <a:prstGeom prst="curved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Curved Up Arrow 47"/>
          <p:cNvSpPr/>
          <p:nvPr/>
        </p:nvSpPr>
        <p:spPr>
          <a:xfrm flipH="1">
            <a:off x="5867400" y="3124200"/>
            <a:ext cx="1219200" cy="228600"/>
          </a:xfrm>
          <a:prstGeom prst="curvedUpArrow">
            <a:avLst>
              <a:gd name="adj1" fmla="val 25000"/>
              <a:gd name="adj2" fmla="val 50000"/>
              <a:gd name="adj3" fmla="val 2755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p:cNvSpPr txBox="1"/>
          <p:nvPr/>
        </p:nvSpPr>
        <p:spPr>
          <a:xfrm>
            <a:off x="5867400" y="3352800"/>
            <a:ext cx="1752600" cy="892552"/>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Ensure the project is meeting it’s goals, conduct testing, conduct training finish the product</a:t>
            </a:r>
            <a:endParaRPr lang="en-US" sz="1000" dirty="0"/>
          </a:p>
        </p:txBody>
      </p:sp>
      <p:sp>
        <p:nvSpPr>
          <p:cNvPr id="50" name="TextBox 49"/>
          <p:cNvSpPr txBox="1"/>
          <p:nvPr/>
        </p:nvSpPr>
        <p:spPr>
          <a:xfrm>
            <a:off x="7620000" y="3352800"/>
            <a:ext cx="1371600" cy="738664"/>
          </a:xfrm>
          <a:prstGeom prst="rect">
            <a:avLst/>
          </a:prstGeom>
          <a:noFill/>
        </p:spPr>
        <p:txBody>
          <a:bodyPr wrap="square" rtlCol="0">
            <a:spAutoFit/>
          </a:bodyPr>
          <a:lstStyle/>
          <a:p>
            <a:r>
              <a:rPr lang="en-US" sz="1200" b="1" dirty="0" smtClean="0"/>
              <a:t>Purpose</a:t>
            </a:r>
          </a:p>
          <a:p>
            <a:pPr>
              <a:buFont typeface="Arial" pitchFamily="34" charset="0"/>
              <a:buChar char="•"/>
            </a:pPr>
            <a:r>
              <a:rPr lang="en-US" sz="1000" dirty="0" smtClean="0"/>
              <a:t> Release product into production, deliver to customer</a:t>
            </a:r>
            <a:endParaRPr lang="en-US" sz="1000" dirty="0"/>
          </a:p>
        </p:txBody>
      </p:sp>
      <p:sp>
        <p:nvSpPr>
          <p:cNvPr id="51" name="TextBox 50"/>
          <p:cNvSpPr txBox="1"/>
          <p:nvPr/>
        </p:nvSpPr>
        <p:spPr>
          <a:xfrm>
            <a:off x="5867400" y="4356795"/>
            <a:ext cx="1828800" cy="1508105"/>
          </a:xfrm>
          <a:prstGeom prst="rect">
            <a:avLst/>
          </a:prstGeom>
          <a:noFill/>
        </p:spPr>
        <p:txBody>
          <a:bodyPr wrap="square" rtlCol="0">
            <a:spAutoFit/>
          </a:bodyPr>
          <a:lstStyle/>
          <a:p>
            <a:r>
              <a:rPr lang="en-US" sz="1200" b="1" dirty="0" smtClean="0"/>
              <a:t>Artifacts / Activities</a:t>
            </a:r>
          </a:p>
          <a:p>
            <a:pPr>
              <a:buFont typeface="Arial" pitchFamily="34" charset="0"/>
              <a:buChar char="•"/>
            </a:pPr>
            <a:r>
              <a:rPr lang="en-US" sz="1000" dirty="0" smtClean="0"/>
              <a:t> Test Plan execution</a:t>
            </a:r>
          </a:p>
          <a:p>
            <a:pPr>
              <a:buFont typeface="Arial" pitchFamily="34" charset="0"/>
              <a:buChar char="•"/>
            </a:pPr>
            <a:r>
              <a:rPr lang="en-US" sz="1000" dirty="0" smtClean="0"/>
              <a:t> Test Reports</a:t>
            </a:r>
          </a:p>
          <a:p>
            <a:pPr>
              <a:buFont typeface="Arial" pitchFamily="34" charset="0"/>
              <a:buChar char="•"/>
            </a:pPr>
            <a:r>
              <a:rPr lang="en-US" sz="1000" dirty="0" smtClean="0"/>
              <a:t> BC / DR Plan</a:t>
            </a:r>
          </a:p>
          <a:p>
            <a:pPr>
              <a:buFont typeface="Arial" pitchFamily="34" charset="0"/>
              <a:buChar char="•"/>
            </a:pPr>
            <a:r>
              <a:rPr lang="en-US" sz="1000" dirty="0" smtClean="0"/>
              <a:t> Prelim Run Book</a:t>
            </a:r>
          </a:p>
          <a:p>
            <a:pPr>
              <a:buFont typeface="Arial" pitchFamily="34" charset="0"/>
              <a:buChar char="•"/>
            </a:pPr>
            <a:r>
              <a:rPr lang="en-US" sz="1000" dirty="0" smtClean="0"/>
              <a:t> Prelim Go – Live </a:t>
            </a:r>
            <a:r>
              <a:rPr lang="en-US" sz="1000" dirty="0" err="1" smtClean="0"/>
              <a:t>Stgy</a:t>
            </a:r>
            <a:endParaRPr lang="en-US" sz="1000" dirty="0" smtClean="0"/>
          </a:p>
          <a:p>
            <a:pPr>
              <a:buFont typeface="Arial" pitchFamily="34" charset="0"/>
              <a:buChar char="•"/>
            </a:pPr>
            <a:r>
              <a:rPr lang="en-US" sz="1000" dirty="0" smtClean="0"/>
              <a:t> Prelim Support </a:t>
            </a:r>
            <a:r>
              <a:rPr lang="en-US" sz="1000" dirty="0" err="1" smtClean="0"/>
              <a:t>Stgy</a:t>
            </a:r>
            <a:r>
              <a:rPr lang="en-US" sz="1000" dirty="0" smtClean="0"/>
              <a:t> </a:t>
            </a:r>
          </a:p>
          <a:p>
            <a:pPr>
              <a:buFont typeface="Arial" pitchFamily="34" charset="0"/>
              <a:buChar char="•"/>
            </a:pPr>
            <a:r>
              <a:rPr lang="en-US" sz="1000" dirty="0" smtClean="0"/>
              <a:t> Training Plan</a:t>
            </a:r>
          </a:p>
          <a:p>
            <a:r>
              <a:rPr lang="en-US" sz="1000" dirty="0" smtClean="0"/>
              <a:t> </a:t>
            </a:r>
          </a:p>
        </p:txBody>
      </p:sp>
      <p:sp>
        <p:nvSpPr>
          <p:cNvPr id="52" name="TextBox 51"/>
          <p:cNvSpPr txBox="1"/>
          <p:nvPr/>
        </p:nvSpPr>
        <p:spPr>
          <a:xfrm>
            <a:off x="7620000" y="4368225"/>
            <a:ext cx="1676400" cy="1508105"/>
          </a:xfrm>
          <a:prstGeom prst="rect">
            <a:avLst/>
          </a:prstGeom>
          <a:noFill/>
        </p:spPr>
        <p:txBody>
          <a:bodyPr wrap="square" rtlCol="0">
            <a:spAutoFit/>
          </a:bodyPr>
          <a:lstStyle/>
          <a:p>
            <a:r>
              <a:rPr lang="en-US" sz="1200" b="1" dirty="0" smtClean="0"/>
              <a:t>Artifacts / Activities</a:t>
            </a:r>
          </a:p>
          <a:p>
            <a:pPr>
              <a:buFont typeface="Arial" pitchFamily="34" charset="0"/>
              <a:buChar char="•"/>
            </a:pPr>
            <a:r>
              <a:rPr lang="en-US" sz="1000" dirty="0" smtClean="0"/>
              <a:t> Production readiness review</a:t>
            </a:r>
          </a:p>
          <a:p>
            <a:pPr>
              <a:buFont typeface="Arial" pitchFamily="34" charset="0"/>
              <a:buChar char="•"/>
            </a:pPr>
            <a:r>
              <a:rPr lang="en-US" sz="1000" dirty="0" smtClean="0"/>
              <a:t> Go - Live Plan </a:t>
            </a:r>
          </a:p>
          <a:p>
            <a:pPr>
              <a:buFont typeface="Arial" pitchFamily="34" charset="0"/>
              <a:buChar char="•"/>
            </a:pPr>
            <a:r>
              <a:rPr lang="en-US" sz="1000" dirty="0" smtClean="0"/>
              <a:t> Production / </a:t>
            </a:r>
            <a:r>
              <a:rPr lang="en-US" sz="1000" dirty="0" err="1" smtClean="0"/>
              <a:t>Maint</a:t>
            </a:r>
            <a:r>
              <a:rPr lang="en-US" sz="1000" dirty="0" smtClean="0"/>
              <a:t> / Support Plan</a:t>
            </a:r>
          </a:p>
          <a:p>
            <a:pPr>
              <a:buFont typeface="Arial" pitchFamily="34" charset="0"/>
              <a:buChar char="•"/>
            </a:pPr>
            <a:r>
              <a:rPr lang="en-US" sz="1000" dirty="0" smtClean="0"/>
              <a:t> Test / Quality Report</a:t>
            </a:r>
          </a:p>
          <a:p>
            <a:pPr>
              <a:buFont typeface="Arial" pitchFamily="34" charset="0"/>
              <a:buChar char="•"/>
            </a:pPr>
            <a:r>
              <a:rPr lang="en-US" sz="1000" dirty="0" smtClean="0"/>
              <a:t> Run Book</a:t>
            </a:r>
          </a:p>
          <a:p>
            <a:pPr>
              <a:buFont typeface="Arial" pitchFamily="34" charset="0"/>
              <a:buChar char="•"/>
            </a:pPr>
            <a:r>
              <a:rPr lang="en-US" sz="1000" dirty="0" smtClean="0"/>
              <a:t> Post </a:t>
            </a:r>
            <a:r>
              <a:rPr lang="en-US" sz="1000" dirty="0" err="1" smtClean="0"/>
              <a:t>Impl</a:t>
            </a:r>
            <a:r>
              <a:rPr lang="en-US" sz="1000" dirty="0" smtClean="0"/>
              <a:t> Ver. Test</a:t>
            </a:r>
          </a:p>
          <a:p>
            <a:pPr>
              <a:buFont typeface="Arial" pitchFamily="34" charset="0"/>
              <a:buChar char="•"/>
            </a:pPr>
            <a:r>
              <a:rPr lang="en-US" sz="1000" dirty="0" smtClean="0"/>
              <a:t> Lessons Learned</a:t>
            </a:r>
            <a:endParaRPr lang="en-US" sz="1000" dirty="0"/>
          </a:p>
        </p:txBody>
      </p:sp>
      <p:sp>
        <p:nvSpPr>
          <p:cNvPr id="53" name="TextBox 52"/>
          <p:cNvSpPr txBox="1"/>
          <p:nvPr/>
        </p:nvSpPr>
        <p:spPr>
          <a:xfrm>
            <a:off x="4034909" y="914400"/>
            <a:ext cx="5109091" cy="369332"/>
          </a:xfrm>
          <a:prstGeom prst="rect">
            <a:avLst/>
          </a:prstGeom>
          <a:noFill/>
        </p:spPr>
        <p:txBody>
          <a:bodyPr wrap="none" rtlCol="0">
            <a:spAutoFit/>
          </a:bodyPr>
          <a:lstStyle/>
          <a:p>
            <a:r>
              <a:rPr lang="en-US" i="1" dirty="0" smtClean="0">
                <a:solidFill>
                  <a:schemeClr val="accent1">
                    <a:lumMod val="60000"/>
                    <a:lumOff val="40000"/>
                  </a:schemeClr>
                </a:solidFill>
              </a:rPr>
              <a:t>Not intend to be a comprehensive list of artifacts</a:t>
            </a:r>
            <a:endParaRPr lang="en-US" i="1"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a:t>
            </a:r>
            <a:r>
              <a:rPr lang="en-US" sz="2400" i="1" dirty="0" smtClean="0">
                <a:solidFill>
                  <a:srgbClr val="00B050"/>
                </a:solidFill>
              </a:rPr>
              <a:t>mini</a:t>
            </a:r>
            <a:r>
              <a:rPr lang="en-US" sz="2400" dirty="0" smtClean="0"/>
              <a:t> </a:t>
            </a:r>
            <a:r>
              <a:rPr lang="en-US" dirty="0" smtClean="0"/>
              <a:t>Charter (2)</a:t>
            </a:r>
            <a:endParaRPr lang="en-US" dirty="0"/>
          </a:p>
        </p:txBody>
      </p:sp>
      <p:sp>
        <p:nvSpPr>
          <p:cNvPr id="3" name="Content Placeholder 2"/>
          <p:cNvSpPr>
            <a:spLocks noGrp="1"/>
          </p:cNvSpPr>
          <p:nvPr>
            <p:ph sz="quarter" idx="1"/>
          </p:nvPr>
        </p:nvSpPr>
        <p:spPr>
          <a:xfrm>
            <a:off x="304800" y="1600200"/>
            <a:ext cx="8686800" cy="4495800"/>
          </a:xfrm>
        </p:spPr>
        <p:txBody>
          <a:bodyPr/>
          <a:lstStyle/>
          <a:p>
            <a:r>
              <a:rPr lang="en-US" sz="2400" dirty="0" smtClean="0"/>
              <a:t>Out of Scope</a:t>
            </a:r>
          </a:p>
          <a:p>
            <a:pPr lvl="1"/>
            <a:r>
              <a:rPr lang="en-US" sz="2000" dirty="0" smtClean="0"/>
              <a:t>Argue the merits of PMBOK </a:t>
            </a:r>
            <a:r>
              <a:rPr lang="en-US" sz="2000" dirty="0" err="1" smtClean="0"/>
              <a:t>vs</a:t>
            </a:r>
            <a:r>
              <a:rPr lang="en-US" sz="2000" dirty="0" smtClean="0"/>
              <a:t> Prince 2, Agile </a:t>
            </a:r>
            <a:r>
              <a:rPr lang="en-US" sz="2000" dirty="0" err="1" smtClean="0"/>
              <a:t>vs</a:t>
            </a:r>
            <a:r>
              <a:rPr lang="en-US" sz="2000" dirty="0" smtClean="0"/>
              <a:t> Waterfall, or RUP</a:t>
            </a:r>
          </a:p>
          <a:p>
            <a:pPr lvl="1"/>
            <a:r>
              <a:rPr lang="en-US" sz="2000" dirty="0" smtClean="0"/>
              <a:t>Solving world hunger, and global peace</a:t>
            </a:r>
          </a:p>
          <a:p>
            <a:r>
              <a:rPr lang="en-US" sz="2400" dirty="0" smtClean="0"/>
              <a:t>Benefits, Outcomes</a:t>
            </a:r>
          </a:p>
          <a:p>
            <a:pPr lvl="1"/>
            <a:r>
              <a:rPr lang="en-US" sz="2100" dirty="0" smtClean="0"/>
              <a:t>Attributes and benefits of a healthy PM culture</a:t>
            </a:r>
          </a:p>
          <a:p>
            <a:pPr lvl="1"/>
            <a:r>
              <a:rPr lang="en-US" sz="2100" dirty="0" smtClean="0"/>
              <a:t>Why do it?</a:t>
            </a:r>
          </a:p>
          <a:p>
            <a:pPr lvl="1"/>
            <a:r>
              <a:rPr lang="en-US" sz="2100" dirty="0" smtClean="0"/>
              <a:t>Common project pitfalls and obstacles</a:t>
            </a:r>
          </a:p>
          <a:p>
            <a:pPr lvl="1"/>
            <a:r>
              <a:rPr lang="en-US" sz="2100" dirty="0" smtClean="0"/>
              <a:t>Underpinnings of Portfolio and Project management</a:t>
            </a:r>
          </a:p>
          <a:p>
            <a:pPr lvl="1"/>
            <a:r>
              <a:rPr lang="en-US" sz="2100" dirty="0" smtClean="0"/>
              <a:t>Our path</a:t>
            </a:r>
          </a:p>
          <a:p>
            <a:r>
              <a:rPr lang="en-US" sz="2400" dirty="0" smtClean="0"/>
              <a:t>Critical Success factors</a:t>
            </a:r>
          </a:p>
          <a:p>
            <a:pPr lvl="1"/>
            <a:r>
              <a:rPr lang="en-US" sz="2100" dirty="0" smtClean="0"/>
              <a:t>Ask questions, be engaged, have fun!</a:t>
            </a:r>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to="" calcmode="lin" valueType="num">
                                      <p:cBhvr>
                                        <p:cTn id="7" dur="1" fill="hold"/>
                                        <p:tgtEl>
                                          <p:spTgt spid="3">
                                            <p:txEl>
                                              <p:pRg st="3" end="3"/>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 to="" calcmode="lin" valueType="num">
                                      <p:cBhvr>
                                        <p:cTn id="10" dur="1" fill="hold"/>
                                        <p:tgtEl>
                                          <p:spTgt spid="3">
                                            <p:txEl>
                                              <p:pRg st="4" end="4"/>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to="" calcmode="lin" valueType="num">
                                      <p:cBhvr>
                                        <p:cTn id="13" dur="1" fill="hold"/>
                                        <p:tgtEl>
                                          <p:spTgt spid="3">
                                            <p:txEl>
                                              <p:pRg st="5" end="5"/>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 to="" calcmode="lin" valueType="num">
                                      <p:cBhvr>
                                        <p:cTn id="16" dur="1" fill="hold"/>
                                        <p:tgtEl>
                                          <p:spTgt spid="3">
                                            <p:txEl>
                                              <p:pRg st="6" end="6"/>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to="" calcmode="lin" valueType="num">
                                      <p:cBhvr>
                                        <p:cTn id="19" dur="1" fill="hold"/>
                                        <p:tgtEl>
                                          <p:spTgt spid="3">
                                            <p:txEl>
                                              <p:pRg st="7" end="7"/>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 to="" calcmode="lin" valueType="num">
                                      <p:cBhvr>
                                        <p:cTn id="22" dur="1" fill="hold"/>
                                        <p:tgtEl>
                                          <p:spTgt spid="3">
                                            <p:txEl>
                                              <p:pRg st="8" end="8"/>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to="" calcmode="lin" valueType="num">
                                      <p:cBhvr>
                                        <p:cTn id="27" dur="1" fill="hold"/>
                                        <p:tgtEl>
                                          <p:spTgt spid="3">
                                            <p:txEl>
                                              <p:pRg st="9" end="9"/>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 to="" calcmode="lin" valueType="num">
                                      <p:cBhvr>
                                        <p:cTn id="30"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Terms / Definitions</a:t>
            </a:r>
            <a:endParaRPr lang="en-US" dirty="0">
              <a:solidFill>
                <a:srgbClr val="00B050"/>
              </a:solidFill>
            </a:endParaRPr>
          </a:p>
        </p:txBody>
      </p:sp>
      <p:sp>
        <p:nvSpPr>
          <p:cNvPr id="3" name="Content Placeholder 2"/>
          <p:cNvSpPr>
            <a:spLocks noGrp="1"/>
          </p:cNvSpPr>
          <p:nvPr>
            <p:ph sz="quarter" idx="1"/>
          </p:nvPr>
        </p:nvSpPr>
        <p:spPr/>
        <p:txBody>
          <a:bodyPr/>
          <a:lstStyle/>
          <a:p>
            <a:r>
              <a:rPr lang="en-US" sz="1800" dirty="0" smtClean="0"/>
              <a:t>IT Service</a:t>
            </a:r>
          </a:p>
          <a:p>
            <a:pPr lvl="1"/>
            <a:r>
              <a:rPr lang="en-US" sz="1600" b="1" dirty="0" smtClean="0"/>
              <a:t>IT Service </a:t>
            </a:r>
            <a:r>
              <a:rPr lang="en-US" sz="1600" dirty="0" smtClean="0"/>
              <a:t>(ITILv3)</a:t>
            </a:r>
            <a:r>
              <a:rPr lang="en-US" sz="1600" b="1" dirty="0" smtClean="0"/>
              <a:t>:</a:t>
            </a:r>
            <a:r>
              <a:rPr lang="en-US" sz="1600" dirty="0" smtClean="0"/>
              <a:t>    A </a:t>
            </a:r>
            <a:r>
              <a:rPr lang="en-US" sz="1600" b="1" i="1" dirty="0" smtClean="0"/>
              <a:t>Service </a:t>
            </a:r>
            <a:r>
              <a:rPr lang="en-US" sz="1600" dirty="0" smtClean="0"/>
              <a:t>provided to one or more </a:t>
            </a:r>
            <a:r>
              <a:rPr lang="en-US" sz="1600" b="1" i="1" dirty="0" smtClean="0"/>
              <a:t>Customers</a:t>
            </a:r>
            <a:r>
              <a:rPr lang="en-US" sz="1600" dirty="0" smtClean="0"/>
              <a:t>, by an </a:t>
            </a:r>
            <a:r>
              <a:rPr lang="en-US" sz="1600" b="1" i="1" dirty="0" smtClean="0"/>
              <a:t>IT Service Provider</a:t>
            </a:r>
            <a:r>
              <a:rPr lang="en-US" sz="1600" dirty="0" smtClean="0"/>
              <a:t>. An IT Service is based on the use of </a:t>
            </a:r>
            <a:r>
              <a:rPr lang="en-US" sz="1600" b="1" i="1" dirty="0" smtClean="0"/>
              <a:t>Information Technology </a:t>
            </a:r>
            <a:r>
              <a:rPr lang="en-US" sz="1600" dirty="0" smtClean="0"/>
              <a:t>and supports the </a:t>
            </a:r>
            <a:r>
              <a:rPr lang="en-US" sz="1600" b="1" i="1" dirty="0" smtClean="0"/>
              <a:t>Customer’s Business Process</a:t>
            </a:r>
            <a:r>
              <a:rPr lang="en-US" sz="1600" dirty="0" smtClean="0"/>
              <a:t>. An </a:t>
            </a:r>
            <a:r>
              <a:rPr lang="en-US" sz="1600" i="1" dirty="0" smtClean="0"/>
              <a:t>IT Service</a:t>
            </a:r>
            <a:r>
              <a:rPr lang="en-US" sz="1600" dirty="0" smtClean="0"/>
              <a:t> is made up from a combination of people, </a:t>
            </a:r>
            <a:r>
              <a:rPr lang="en-US" sz="1600" b="1" i="1" dirty="0" smtClean="0"/>
              <a:t>Processes</a:t>
            </a:r>
            <a:r>
              <a:rPr lang="en-US" sz="1600" dirty="0" smtClean="0"/>
              <a:t> and technology and should be defined in a </a:t>
            </a:r>
            <a:r>
              <a:rPr lang="en-US" sz="1600" b="1" i="1" dirty="0" smtClean="0"/>
              <a:t>Service Level Agreement</a:t>
            </a:r>
            <a:r>
              <a:rPr lang="en-US" sz="1600" dirty="0" smtClean="0"/>
              <a:t>.</a:t>
            </a:r>
          </a:p>
          <a:p>
            <a:endParaRPr lang="en-US" sz="1800" dirty="0" smtClean="0"/>
          </a:p>
          <a:p>
            <a:r>
              <a:rPr lang="en-US" sz="1800" dirty="0" smtClean="0"/>
              <a:t>IT Service Provider</a:t>
            </a:r>
          </a:p>
          <a:p>
            <a:pPr lvl="1"/>
            <a:r>
              <a:rPr lang="en-US" sz="1600" dirty="0" smtClean="0"/>
              <a:t>An organization supplying IT Services to one or more internal or external Customers.</a:t>
            </a:r>
          </a:p>
          <a:p>
            <a:endParaRPr lang="en-US" sz="1800" dirty="0" smtClean="0"/>
          </a:p>
          <a:p>
            <a:r>
              <a:rPr lang="en-US" sz="1800" dirty="0" smtClean="0"/>
              <a:t>Service Request</a:t>
            </a:r>
          </a:p>
          <a:p>
            <a:pPr lvl="1"/>
            <a:r>
              <a:rPr lang="en-US" sz="1600" b="1" dirty="0" smtClean="0"/>
              <a:t>Service Request </a:t>
            </a:r>
            <a:r>
              <a:rPr lang="en-US" sz="1600" dirty="0" smtClean="0"/>
              <a:t>(ITILv3)</a:t>
            </a:r>
            <a:r>
              <a:rPr lang="en-US" sz="1600" b="1" dirty="0" smtClean="0"/>
              <a:t>:</a:t>
            </a:r>
            <a:r>
              <a:rPr lang="en-US" sz="1600" dirty="0" smtClean="0"/>
              <a:t>  A request from a </a:t>
            </a:r>
            <a:r>
              <a:rPr lang="en-US" sz="1600" b="1" i="1" dirty="0" smtClean="0"/>
              <a:t>User</a:t>
            </a:r>
            <a:r>
              <a:rPr lang="en-US" sz="1600" dirty="0" smtClean="0"/>
              <a:t> for information, or advice, or for a </a:t>
            </a:r>
            <a:r>
              <a:rPr lang="en-US" sz="1600" b="1" i="1" dirty="0" smtClean="0"/>
              <a:t>Standard Change </a:t>
            </a:r>
            <a:r>
              <a:rPr lang="en-US" sz="1600" dirty="0" smtClean="0"/>
              <a:t>or for </a:t>
            </a:r>
            <a:r>
              <a:rPr lang="en-US" sz="1600" b="1" i="1" dirty="0" smtClean="0"/>
              <a:t>Access</a:t>
            </a:r>
            <a:r>
              <a:rPr lang="en-US" sz="1600" dirty="0" smtClean="0"/>
              <a:t> to an </a:t>
            </a:r>
            <a:r>
              <a:rPr lang="en-US" sz="1600" b="1" i="1" dirty="0" smtClean="0"/>
              <a:t>IT Service</a:t>
            </a:r>
            <a:r>
              <a:rPr lang="en-US" sz="1600" dirty="0" smtClean="0"/>
              <a:t>. For example to reset a password, or to provide standard </a:t>
            </a:r>
            <a:r>
              <a:rPr lang="en-US" sz="1600" b="1" i="1" dirty="0" smtClean="0"/>
              <a:t>IT Services </a:t>
            </a:r>
            <a:r>
              <a:rPr lang="en-US" sz="1600" dirty="0" smtClean="0"/>
              <a:t>for a new </a:t>
            </a:r>
            <a:r>
              <a:rPr lang="en-US" sz="1600" b="1" i="1" dirty="0" smtClean="0"/>
              <a:t>User</a:t>
            </a:r>
            <a:r>
              <a:rPr lang="en-US" sz="1600" dirty="0" smtClean="0"/>
              <a:t>. </a:t>
            </a:r>
            <a:r>
              <a:rPr lang="en-US" sz="1600" b="1" i="1" dirty="0" smtClean="0"/>
              <a:t>Service Requests </a:t>
            </a:r>
            <a:r>
              <a:rPr lang="en-US" sz="1600" dirty="0" smtClean="0"/>
              <a:t>are usually handled by a </a:t>
            </a:r>
            <a:r>
              <a:rPr lang="en-US" sz="1600" b="1" i="1" dirty="0" smtClean="0"/>
              <a:t>Service Desk</a:t>
            </a:r>
            <a:r>
              <a:rPr lang="en-US" sz="1600" dirty="0" smtClean="0"/>
              <a:t>, and do not require an </a:t>
            </a:r>
            <a:r>
              <a:rPr lang="en-US" sz="1600" b="1" i="1" dirty="0" smtClean="0"/>
              <a:t>RFC (Request for Change) </a:t>
            </a:r>
            <a:r>
              <a:rPr lang="en-US" sz="1600" dirty="0" smtClean="0"/>
              <a:t>to be submitted.</a:t>
            </a:r>
          </a:p>
          <a:p>
            <a:pPr lvl="1"/>
            <a:endParaRPr lang="en-US" sz="24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068B825E-72D1-4310-8E53-08775F1EADF0}"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Terms / Definitions (Continued)</a:t>
            </a:r>
            <a:endParaRPr lang="en-US" dirty="0">
              <a:solidFill>
                <a:srgbClr val="00B050"/>
              </a:solidFill>
            </a:endParaRPr>
          </a:p>
        </p:txBody>
      </p:sp>
      <p:sp>
        <p:nvSpPr>
          <p:cNvPr id="3" name="Content Placeholder 2"/>
          <p:cNvSpPr>
            <a:spLocks noGrp="1"/>
          </p:cNvSpPr>
          <p:nvPr>
            <p:ph sz="quarter" idx="1"/>
          </p:nvPr>
        </p:nvSpPr>
        <p:spPr/>
        <p:txBody>
          <a:bodyPr/>
          <a:lstStyle/>
          <a:p>
            <a:r>
              <a:rPr lang="en-US" sz="1800" dirty="0" smtClean="0"/>
              <a:t>IT Portfolio</a:t>
            </a:r>
          </a:p>
          <a:p>
            <a:pPr lvl="1"/>
            <a:r>
              <a:rPr lang="en-US" sz="1500" dirty="0" smtClean="0"/>
              <a:t>An IT Portfolio can consist of one or many Services and or Applications</a:t>
            </a:r>
          </a:p>
          <a:p>
            <a:pPr lvl="2"/>
            <a:r>
              <a:rPr lang="en-US" sz="1200" dirty="0" smtClean="0"/>
              <a:t>FAMIS, Banner Student, Banner Advancement is a managed Portfolio.</a:t>
            </a:r>
          </a:p>
          <a:p>
            <a:pPr lvl="1"/>
            <a:r>
              <a:rPr lang="en-US" sz="1500" dirty="0" smtClean="0"/>
              <a:t>The management of a IT Portfolio may include: The day to day operation, monitoring  and maintenance of a given Application, the delivery of Services as described in a Service Catalog in accordance to agreed SLA’s, and or the continued enhancement, improvement or extension of services or features within the portfolio in support of business needs.</a:t>
            </a:r>
          </a:p>
          <a:p>
            <a:r>
              <a:rPr lang="en-US" sz="1800" dirty="0" smtClean="0"/>
              <a:t>Application Portfolio: AP or Lights on activities</a:t>
            </a:r>
          </a:p>
          <a:p>
            <a:pPr lvl="1"/>
            <a:r>
              <a:rPr lang="en-US" sz="1500" dirty="0" smtClean="0"/>
              <a:t>An inventory of the existing applications and resources; time and staff, required to run and support current services as defined in the </a:t>
            </a:r>
            <a:r>
              <a:rPr lang="en-US" sz="1500" b="1" i="1" dirty="0" smtClean="0"/>
              <a:t>Service Catalog</a:t>
            </a:r>
          </a:p>
          <a:p>
            <a:pPr lvl="2"/>
            <a:r>
              <a:rPr lang="en-US" sz="1200" dirty="0" smtClean="0"/>
              <a:t>Examples: Adding disk space to a server, replacing a bad CPU Help Desk Activities, monitoring application usage and performance, delivering services as described in a Service Catalog in accordance to agreed SLA’s.</a:t>
            </a:r>
          </a:p>
          <a:p>
            <a:r>
              <a:rPr lang="en-US" sz="1800" dirty="0" smtClean="0"/>
              <a:t>Project Portfolio</a:t>
            </a:r>
          </a:p>
          <a:p>
            <a:pPr lvl="1"/>
            <a:r>
              <a:rPr lang="en-US" sz="1500" dirty="0" smtClean="0"/>
              <a:t>A managed grouping of proposed and current projects. </a:t>
            </a:r>
          </a:p>
          <a:p>
            <a:pPr lvl="1"/>
            <a:r>
              <a:rPr lang="en-US" sz="1500" dirty="0" smtClean="0"/>
              <a:t>Each portfolio of projects needs to be assessed in terms of its business value and adherence to strategy. The portfolio should be designed to achieve a defined business objective or benefit.</a:t>
            </a:r>
          </a:p>
          <a:p>
            <a:pPr lvl="1">
              <a:buNone/>
            </a:pPr>
            <a:endParaRPr lang="en-US" sz="1500" dirty="0" smtClean="0"/>
          </a:p>
        </p:txBody>
      </p:sp>
      <p:sp>
        <p:nvSpPr>
          <p:cNvPr id="4" name="Slide Number Placeholder 3"/>
          <p:cNvSpPr>
            <a:spLocks noGrp="1"/>
          </p:cNvSpPr>
          <p:nvPr>
            <p:ph type="sldNum" sz="quarter" idx="12"/>
          </p:nvPr>
        </p:nvSpPr>
        <p:spPr/>
        <p:txBody>
          <a:bodyPr>
            <a:normAutofit fontScale="85000" lnSpcReduction="20000"/>
          </a:bodyPr>
          <a:lstStyle/>
          <a:p>
            <a:pPr>
              <a:defRPr/>
            </a:pPr>
            <a:fld id="{068B825E-72D1-4310-8E53-08775F1EADF0}"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Terms / Definitions (Continued)</a:t>
            </a:r>
            <a:endParaRPr lang="en-US" dirty="0">
              <a:solidFill>
                <a:srgbClr val="00B050"/>
              </a:solidFill>
            </a:endParaRPr>
          </a:p>
        </p:txBody>
      </p:sp>
      <p:sp>
        <p:nvSpPr>
          <p:cNvPr id="3" name="Content Placeholder 2"/>
          <p:cNvSpPr>
            <a:spLocks noGrp="1"/>
          </p:cNvSpPr>
          <p:nvPr>
            <p:ph sz="quarter" idx="1"/>
          </p:nvPr>
        </p:nvSpPr>
        <p:spPr>
          <a:xfrm>
            <a:off x="304800" y="1600200"/>
            <a:ext cx="8591550" cy="4495800"/>
          </a:xfrm>
        </p:spPr>
        <p:txBody>
          <a:bodyPr/>
          <a:lstStyle/>
          <a:p>
            <a:r>
              <a:rPr lang="en-US" sz="1800" dirty="0" smtClean="0"/>
              <a:t>Project </a:t>
            </a:r>
          </a:p>
          <a:p>
            <a:pPr lvl="1"/>
            <a:r>
              <a:rPr lang="en-US" sz="1600" dirty="0" smtClean="0"/>
              <a:t>Requires commitment to project goals, objectives, timelines, and deliverables</a:t>
            </a:r>
          </a:p>
          <a:p>
            <a:pPr lvl="1"/>
            <a:r>
              <a:rPr lang="en-US" sz="1600" dirty="0" smtClean="0"/>
              <a:t>Is temporary with a distinct beginning and end</a:t>
            </a:r>
          </a:p>
          <a:p>
            <a:pPr lvl="1"/>
            <a:r>
              <a:rPr lang="en-US" sz="1600" dirty="0" smtClean="0"/>
              <a:t>Is defined by specific deliverables</a:t>
            </a:r>
          </a:p>
          <a:p>
            <a:pPr lvl="1"/>
            <a:r>
              <a:rPr lang="en-US" sz="1600" dirty="0" smtClean="0"/>
              <a:t>Is conducted by a temporary team that exists for its execution</a:t>
            </a:r>
          </a:p>
          <a:p>
            <a:pPr lvl="1"/>
            <a:r>
              <a:rPr lang="en-US" sz="1600" dirty="0" smtClean="0"/>
              <a:t>Has a single project manager who is responsible for its success</a:t>
            </a:r>
          </a:p>
          <a:p>
            <a:pPr lvl="1"/>
            <a:r>
              <a:rPr lang="en-US" sz="1600" dirty="0" smtClean="0"/>
              <a:t>Has a project sponsor who is responsible for the strategic level ownership of the project</a:t>
            </a:r>
          </a:p>
          <a:p>
            <a:pPr lvl="1"/>
            <a:r>
              <a:rPr lang="en-US" sz="1600" dirty="0" smtClean="0"/>
              <a:t>Is defined by identifying the starting point, the goal/objectives and the route between them</a:t>
            </a:r>
          </a:p>
          <a:p>
            <a:pPr lvl="1"/>
            <a:r>
              <a:rPr lang="en-US" sz="1600" dirty="0" smtClean="0"/>
              <a:t>Is funded and or resourced</a:t>
            </a:r>
          </a:p>
          <a:p>
            <a:endParaRPr lang="en-US" sz="1800" dirty="0" smtClean="0"/>
          </a:p>
          <a:p>
            <a:r>
              <a:rPr lang="en-US" sz="1800" dirty="0" smtClean="0"/>
              <a:t>Project Request</a:t>
            </a:r>
          </a:p>
          <a:p>
            <a:pPr lvl="1"/>
            <a:r>
              <a:rPr lang="en-US" sz="1400" dirty="0" smtClean="0"/>
              <a:t>A request to IT from a </a:t>
            </a:r>
            <a:r>
              <a:rPr lang="en-US" sz="1400" b="1" i="1" dirty="0" smtClean="0"/>
              <a:t>Governance Body, Data Steward</a:t>
            </a:r>
            <a:r>
              <a:rPr lang="en-US" sz="1400" dirty="0" smtClean="0"/>
              <a:t> or </a:t>
            </a:r>
            <a:r>
              <a:rPr lang="en-US" sz="1400" b="1" i="1" dirty="0" smtClean="0"/>
              <a:t>Senior Leader </a:t>
            </a:r>
            <a:r>
              <a:rPr lang="en-US" sz="1400" dirty="0" smtClean="0"/>
              <a:t>such as a </a:t>
            </a:r>
            <a:r>
              <a:rPr lang="en-US" sz="1400" b="1" i="1" dirty="0" smtClean="0"/>
              <a:t>Dean</a:t>
            </a:r>
            <a:r>
              <a:rPr lang="en-US" sz="1400" dirty="0" smtClean="0"/>
              <a:t> or </a:t>
            </a:r>
            <a:r>
              <a:rPr lang="en-US" sz="1400" b="1" i="1" dirty="0" smtClean="0"/>
              <a:t>AVP</a:t>
            </a:r>
            <a:r>
              <a:rPr lang="en-US" sz="1400" dirty="0" smtClean="0"/>
              <a:t> for the sizing, approval, and scheduling of </a:t>
            </a:r>
            <a:r>
              <a:rPr lang="en-US" sz="1400" b="1" i="1" dirty="0" smtClean="0"/>
              <a:t>Project Work.</a:t>
            </a:r>
          </a:p>
        </p:txBody>
      </p:sp>
      <p:sp>
        <p:nvSpPr>
          <p:cNvPr id="4" name="Slide Number Placeholder 3"/>
          <p:cNvSpPr>
            <a:spLocks noGrp="1"/>
          </p:cNvSpPr>
          <p:nvPr>
            <p:ph type="sldNum" sz="quarter" idx="12"/>
          </p:nvPr>
        </p:nvSpPr>
        <p:spPr/>
        <p:txBody>
          <a:bodyPr>
            <a:normAutofit fontScale="85000" lnSpcReduction="20000"/>
          </a:bodyPr>
          <a:lstStyle/>
          <a:p>
            <a:pPr>
              <a:defRPr/>
            </a:pPr>
            <a:fld id="{068B825E-72D1-4310-8E53-08775F1EADF0}"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Terms / Definitions (Continued)</a:t>
            </a:r>
            <a:endParaRPr lang="en-US" dirty="0">
              <a:solidFill>
                <a:srgbClr val="00B050"/>
              </a:solidFill>
            </a:endParaRPr>
          </a:p>
        </p:txBody>
      </p:sp>
      <p:sp>
        <p:nvSpPr>
          <p:cNvPr id="3" name="Content Placeholder 2"/>
          <p:cNvSpPr>
            <a:spLocks noGrp="1"/>
          </p:cNvSpPr>
          <p:nvPr>
            <p:ph sz="quarter" idx="1"/>
          </p:nvPr>
        </p:nvSpPr>
        <p:spPr/>
        <p:txBody>
          <a:bodyPr/>
          <a:lstStyle/>
          <a:p>
            <a:r>
              <a:rPr lang="en-US" sz="1600" dirty="0" smtClean="0"/>
              <a:t>Regulatory Project</a:t>
            </a:r>
          </a:p>
          <a:p>
            <a:pPr lvl="1"/>
            <a:r>
              <a:rPr lang="en-US" sz="1400" dirty="0" smtClean="0"/>
              <a:t>A project effort that is mandated in order for products and or services provided by the University to be in compliance with relevant laws and regulations. This may also include Institutional Policy compliance I.e. System Access Policy update.</a:t>
            </a:r>
          </a:p>
          <a:p>
            <a:r>
              <a:rPr lang="en-US" sz="1600" dirty="0" smtClean="0"/>
              <a:t>Maintenance Project</a:t>
            </a:r>
          </a:p>
          <a:p>
            <a:pPr lvl="1"/>
            <a:r>
              <a:rPr lang="en-US" sz="1400" dirty="0" smtClean="0"/>
              <a:t>A project effort that is required to keep an existing application current with the latest vendor supplied software release.  Upgrades and Maintenance releases are usually associated with a service and support agreement in which the vendor will only support a product that is running within a specific product revision range.  Service Packs are Maintenance and New Releases are New Projects</a:t>
            </a:r>
          </a:p>
          <a:p>
            <a:pPr lvl="2"/>
            <a:r>
              <a:rPr lang="en-US" sz="1100" dirty="0" smtClean="0"/>
              <a:t>Typically geared towards resolving product faults but in some cases new features may also be a part of the release effort.</a:t>
            </a:r>
          </a:p>
          <a:p>
            <a:pPr lvl="2"/>
            <a:r>
              <a:rPr lang="en-US" sz="1100" dirty="0" smtClean="0"/>
              <a:t>Stand alone New Features are considered Project Requests </a:t>
            </a:r>
          </a:p>
          <a:p>
            <a:r>
              <a:rPr lang="en-US" sz="1600" dirty="0" smtClean="0"/>
              <a:t>Project Tiers</a:t>
            </a:r>
          </a:p>
          <a:p>
            <a:pPr lvl="1"/>
            <a:r>
              <a:rPr lang="en-US" sz="1400" dirty="0" smtClean="0"/>
              <a:t>Provide flexible governance and deliverables by Tier</a:t>
            </a:r>
          </a:p>
          <a:p>
            <a:pPr lvl="1"/>
            <a:r>
              <a:rPr lang="en-US" sz="1400" dirty="0" smtClean="0"/>
              <a:t>Tiers are defined by the estimated total FTE hours required to complete a project; Estimated total FTE hours</a:t>
            </a:r>
          </a:p>
          <a:p>
            <a:pPr lvl="2"/>
            <a:r>
              <a:rPr lang="en-US" sz="1100" dirty="0" smtClean="0"/>
              <a:t>Tier 1 =  Highest Governance: Total effort  =   1040 hrs - &gt; 2080hrs</a:t>
            </a:r>
          </a:p>
          <a:p>
            <a:pPr lvl="2"/>
            <a:r>
              <a:rPr lang="en-US" sz="1100" dirty="0" smtClean="0"/>
              <a:t>Tier 2 =  Mid Level Governance: Total effort  = 80 hrs - &lt; 1040 hrs</a:t>
            </a:r>
          </a:p>
          <a:p>
            <a:pPr lvl="2"/>
            <a:r>
              <a:rPr lang="en-US" sz="1100" dirty="0" smtClean="0"/>
              <a:t>Tier 3 = Low Level Governance: Total effort = &lt; 80hrs</a:t>
            </a:r>
          </a:p>
        </p:txBody>
      </p:sp>
      <p:sp>
        <p:nvSpPr>
          <p:cNvPr id="4" name="Slide Number Placeholder 3"/>
          <p:cNvSpPr>
            <a:spLocks noGrp="1"/>
          </p:cNvSpPr>
          <p:nvPr>
            <p:ph type="sldNum" sz="quarter" idx="12"/>
          </p:nvPr>
        </p:nvSpPr>
        <p:spPr/>
        <p:txBody>
          <a:bodyPr>
            <a:normAutofit fontScale="85000" lnSpcReduction="20000"/>
          </a:bodyPr>
          <a:lstStyle/>
          <a:p>
            <a:pPr>
              <a:defRPr/>
            </a:pPr>
            <a:fld id="{068B825E-72D1-4310-8E53-08775F1EADF0}"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a:t>
            </a:r>
            <a:endParaRPr lang="en-US" dirty="0"/>
          </a:p>
        </p:txBody>
      </p:sp>
      <p:sp>
        <p:nvSpPr>
          <p:cNvPr id="3" name="Content Placeholder 2"/>
          <p:cNvSpPr>
            <a:spLocks noGrp="1"/>
          </p:cNvSpPr>
          <p:nvPr>
            <p:ph sz="quarter" idx="1"/>
          </p:nvPr>
        </p:nvSpPr>
        <p:spPr>
          <a:xfrm>
            <a:off x="685800" y="2057400"/>
            <a:ext cx="8153400" cy="3048000"/>
          </a:xfrm>
        </p:spPr>
        <p:txBody>
          <a:bodyPr/>
          <a:lstStyle/>
          <a:p>
            <a:r>
              <a:rPr lang="en-US" b="1" dirty="0" smtClean="0"/>
              <a:t>Culture</a:t>
            </a:r>
          </a:p>
          <a:p>
            <a:pPr lvl="1"/>
            <a:r>
              <a:rPr lang="en-US" b="1" dirty="0" smtClean="0"/>
              <a:t>The shared beliefs and values of a group:</a:t>
            </a:r>
            <a:r>
              <a:rPr lang="en-US" dirty="0" smtClean="0"/>
              <a:t> the beliefs, customs, practices, and social behavior of a particular nation or people</a:t>
            </a:r>
          </a:p>
          <a:p>
            <a:pPr lvl="1"/>
            <a:r>
              <a:rPr lang="en-US" dirty="0" smtClean="0"/>
              <a:t>The set of shared attitudes, values, goals, and practices that characterizes an institution or organization &lt;a corporate </a:t>
            </a:r>
            <a:r>
              <a:rPr lang="en-US" i="1" dirty="0" smtClean="0"/>
              <a:t>culture</a:t>
            </a:r>
            <a:r>
              <a:rPr lang="en-US" dirty="0" smtClean="0"/>
              <a:t> focused on the bottom line&gt;</a:t>
            </a:r>
          </a:p>
          <a:p>
            <a:pPr lvl="1"/>
            <a:endParaRPr lang="en-US" dirty="0" smtClean="0"/>
          </a:p>
          <a:p>
            <a:pPr>
              <a:buNone/>
            </a:pPr>
            <a:r>
              <a:rPr lang="en-US" sz="2000" dirty="0" smtClean="0">
                <a:solidFill>
                  <a:srgbClr val="0000CC"/>
                </a:solidFill>
              </a:rPr>
              <a:t>“Encarta® World English Dictionary[North American Edition] © &amp; (P) 2009“</a:t>
            </a:r>
          </a:p>
          <a:p>
            <a:pPr>
              <a:buNone/>
            </a:pPr>
            <a:r>
              <a:rPr lang="en-US" sz="2000" dirty="0" smtClean="0">
                <a:solidFill>
                  <a:srgbClr val="0000CC"/>
                </a:solidFill>
              </a:rPr>
              <a:t>“© 2011 Merriam-Webster Incorporated”</a:t>
            </a:r>
            <a:endParaRPr lang="en-US" sz="2000" dirty="0">
              <a:solidFill>
                <a:srgbClr val="0000CC"/>
              </a:solidFill>
            </a:endParaRPr>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153400" cy="990600"/>
          </a:xfrm>
        </p:spPr>
        <p:txBody>
          <a:bodyPr/>
          <a:lstStyle/>
          <a:p>
            <a:r>
              <a:rPr lang="en-US" sz="4000" dirty="0" smtClean="0"/>
              <a:t>What is a Project Management Culture?</a:t>
            </a:r>
            <a:endParaRPr lang="en-US" sz="4000" dirty="0"/>
          </a:p>
        </p:txBody>
      </p:sp>
      <p:sp>
        <p:nvSpPr>
          <p:cNvPr id="3" name="Content Placeholder 2"/>
          <p:cNvSpPr>
            <a:spLocks noGrp="1"/>
          </p:cNvSpPr>
          <p:nvPr>
            <p:ph sz="quarter" idx="1"/>
          </p:nvPr>
        </p:nvSpPr>
        <p:spPr>
          <a:xfrm>
            <a:off x="152400" y="1600200"/>
            <a:ext cx="8839200" cy="4495800"/>
          </a:xfrm>
        </p:spPr>
        <p:txBody>
          <a:bodyPr/>
          <a:lstStyle/>
          <a:p>
            <a:r>
              <a:rPr lang="en-US" sz="2800" dirty="0" smtClean="0"/>
              <a:t>Attributes of a Project Management Culture:</a:t>
            </a:r>
          </a:p>
          <a:p>
            <a:pPr lvl="1"/>
            <a:r>
              <a:rPr lang="en-US" sz="2400" dirty="0" smtClean="0"/>
              <a:t>Common Project Management practices, language, and methodologies are utilized by IT and the Business. </a:t>
            </a:r>
            <a:r>
              <a:rPr lang="en-US" sz="2400" i="1" dirty="0" smtClean="0">
                <a:solidFill>
                  <a:srgbClr val="0000CC"/>
                </a:solidFill>
              </a:rPr>
              <a:t> Partnership!!!</a:t>
            </a:r>
          </a:p>
          <a:p>
            <a:pPr lvl="1"/>
            <a:r>
              <a:rPr lang="en-US" sz="2400" dirty="0" smtClean="0"/>
              <a:t>An environment that exhibits a healthy respect for the time and dollars spent on a project. </a:t>
            </a:r>
          </a:p>
          <a:p>
            <a:pPr lvl="2"/>
            <a:r>
              <a:rPr lang="en-US" sz="2100" dirty="0" smtClean="0"/>
              <a:t>Time and costs are tracked. </a:t>
            </a:r>
          </a:p>
          <a:p>
            <a:pPr lvl="2"/>
            <a:r>
              <a:rPr lang="en-US" sz="2000" dirty="0" smtClean="0"/>
              <a:t>Hard and Soft!</a:t>
            </a:r>
          </a:p>
          <a:p>
            <a:pPr lvl="1"/>
            <a:r>
              <a:rPr lang="en-US" sz="2400" dirty="0" smtClean="0"/>
              <a:t>Change is controlled and managed. </a:t>
            </a:r>
          </a:p>
          <a:p>
            <a:pPr lvl="1"/>
            <a:r>
              <a:rPr lang="en-US" sz="2400" dirty="0" smtClean="0"/>
              <a:t>There is shared commitment for the project’s outcome</a:t>
            </a:r>
          </a:p>
          <a:p>
            <a:pPr lvl="2"/>
            <a:r>
              <a:rPr lang="en-US" sz="2100" dirty="0" smtClean="0"/>
              <a:t>We fail or succeed as a team!</a:t>
            </a:r>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6</a:t>
            </a:fld>
            <a:endParaRPr lang="en-US"/>
          </a:p>
        </p:txBody>
      </p:sp>
      <p:pic>
        <p:nvPicPr>
          <p:cNvPr id="1027" name="Picture 3" descr="C:\Documents and Settings\jph235\Local Settings\Temporary Internet Files\Content.IE5\QBVZH9J2\MC900048341[1].wmf"/>
          <p:cNvPicPr>
            <a:picLocks noChangeAspect="1" noChangeArrowheads="1"/>
          </p:cNvPicPr>
          <p:nvPr/>
        </p:nvPicPr>
        <p:blipFill>
          <a:blip r:embed="rId3" cstate="print"/>
          <a:srcRect/>
          <a:stretch>
            <a:fillRect/>
          </a:stretch>
        </p:blipFill>
        <p:spPr bwMode="auto">
          <a:xfrm>
            <a:off x="7391400" y="3352800"/>
            <a:ext cx="1408481" cy="1554775"/>
          </a:xfrm>
          <a:prstGeom prst="rect">
            <a:avLst/>
          </a:prstGeom>
          <a:noFill/>
        </p:spPr>
      </p:pic>
      <p:sp>
        <p:nvSpPr>
          <p:cNvPr id="7" name="Footer Placeholder 6"/>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a:t>
            </a:r>
            <a:r>
              <a:rPr lang="en-US" i="1" dirty="0" smtClean="0"/>
              <a:t>Defined</a:t>
            </a:r>
            <a:endParaRPr lang="en-US" i="1" dirty="0"/>
          </a:p>
        </p:txBody>
      </p:sp>
      <p:sp>
        <p:nvSpPr>
          <p:cNvPr id="3" name="Content Placeholder 2"/>
          <p:cNvSpPr>
            <a:spLocks noGrp="1"/>
          </p:cNvSpPr>
          <p:nvPr>
            <p:ph sz="quarter" idx="1"/>
          </p:nvPr>
        </p:nvSpPr>
        <p:spPr/>
        <p:txBody>
          <a:bodyPr/>
          <a:lstStyle/>
          <a:p>
            <a:r>
              <a:rPr lang="en-US" dirty="0" smtClean="0"/>
              <a:t>Project management is the application of knowledge, skills, tools and techniques to a broad range of activities in order to meet the requirements of the particular project. </a:t>
            </a:r>
            <a:r>
              <a:rPr lang="en-US" sz="1100" dirty="0" smtClean="0">
                <a:solidFill>
                  <a:schemeClr val="accent1">
                    <a:lumMod val="60000"/>
                    <a:lumOff val="40000"/>
                  </a:schemeClr>
                </a:solidFill>
                <a:latin typeface="Arial" charset="0"/>
                <a:cs typeface="Arial" charset="0"/>
              </a:rPr>
              <a:t>(PMI)</a:t>
            </a:r>
          </a:p>
          <a:p>
            <a:endParaRPr lang="en-US" sz="1100" dirty="0" smtClean="0">
              <a:solidFill>
                <a:schemeClr val="accent1">
                  <a:lumMod val="60000"/>
                  <a:lumOff val="40000"/>
                </a:schemeClr>
              </a:solidFill>
              <a:latin typeface="Arial" charset="0"/>
              <a:cs typeface="Arial" charset="0"/>
            </a:endParaRPr>
          </a:p>
          <a:p>
            <a:r>
              <a:rPr lang="en-US" dirty="0" smtClean="0"/>
              <a:t>“Project management is about keeping the project team focused on the end goal while helping them see what needs to be done today to achieve that goal.”</a:t>
            </a:r>
          </a:p>
          <a:p>
            <a:pPr>
              <a:buNone/>
            </a:pPr>
            <a:endParaRPr lang="en-US" i="1" dirty="0" smtClean="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7</a:t>
            </a:fld>
            <a:endParaRPr lang="en-US"/>
          </a:p>
        </p:txBody>
      </p:sp>
      <p:sp>
        <p:nvSpPr>
          <p:cNvPr id="5" name="TextBox 4"/>
          <p:cNvSpPr txBox="1"/>
          <p:nvPr/>
        </p:nvSpPr>
        <p:spPr>
          <a:xfrm>
            <a:off x="762000" y="5867400"/>
            <a:ext cx="6856364" cy="646331"/>
          </a:xfrm>
          <a:prstGeom prst="rect">
            <a:avLst/>
          </a:prstGeom>
          <a:noFill/>
        </p:spPr>
        <p:txBody>
          <a:bodyPr wrap="none" rtlCol="0">
            <a:spAutoFit/>
          </a:bodyPr>
          <a:lstStyle/>
          <a:p>
            <a:r>
              <a:rPr lang="en-US" i="1" dirty="0" smtClean="0">
                <a:solidFill>
                  <a:schemeClr val="accent1">
                    <a:lumMod val="60000"/>
                    <a:lumOff val="40000"/>
                  </a:schemeClr>
                </a:solidFill>
              </a:rPr>
              <a:t>Sources:</a:t>
            </a:r>
            <a:r>
              <a:rPr lang="en-US" dirty="0" smtClean="0">
                <a:solidFill>
                  <a:schemeClr val="accent1">
                    <a:lumMod val="60000"/>
                    <a:lumOff val="40000"/>
                  </a:schemeClr>
                </a:solidFill>
              </a:rPr>
              <a:t> [Project Management Institute (PMI®) December 2000],</a:t>
            </a:r>
          </a:p>
          <a:p>
            <a:r>
              <a:rPr lang="en-US" dirty="0" smtClean="0">
                <a:solidFill>
                  <a:schemeClr val="accent1">
                    <a:lumMod val="60000"/>
                    <a:lumOff val="40000"/>
                  </a:schemeClr>
                </a:solidFill>
              </a:rPr>
              <a:t>	[Jack Vinson]  March 3 2005</a:t>
            </a:r>
            <a:endParaRPr lang="en-US" dirty="0">
              <a:solidFill>
                <a:schemeClr val="accent1">
                  <a:lumMod val="60000"/>
                  <a:lumOff val="40000"/>
                </a:schemeClr>
              </a:solidFill>
            </a:endParaRPr>
          </a:p>
        </p:txBody>
      </p:sp>
      <p:sp>
        <p:nvSpPr>
          <p:cNvPr id="7" name="Footer Placeholder 6"/>
          <p:cNvSpPr>
            <a:spLocks noGrp="1"/>
          </p:cNvSpPr>
          <p:nvPr>
            <p:ph type="ftr" sz="quarter" idx="11"/>
          </p:nvPr>
        </p:nvSpPr>
        <p:spPr/>
        <p:txBody>
          <a:bodyPr/>
          <a:lstStyle/>
          <a:p>
            <a:pPr algn="l">
              <a:defRPr/>
            </a:pPr>
            <a:r>
              <a:rPr lang="en-US" dirty="0" smtClean="0"/>
              <a:t>NERCOMP 2011 	              Building a Project Management Culture                    Paul DeMello         3/30/11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Project?</a:t>
            </a:r>
            <a:endParaRPr lang="en-US" dirty="0"/>
          </a:p>
        </p:txBody>
      </p:sp>
      <p:sp>
        <p:nvSpPr>
          <p:cNvPr id="3" name="Content Placeholder 2"/>
          <p:cNvSpPr>
            <a:spLocks noGrp="1"/>
          </p:cNvSpPr>
          <p:nvPr>
            <p:ph sz="quarter" idx="1"/>
          </p:nvPr>
        </p:nvSpPr>
        <p:spPr>
          <a:xfrm>
            <a:off x="228600" y="1676400"/>
            <a:ext cx="8537448" cy="4724400"/>
          </a:xfrm>
        </p:spPr>
        <p:txBody>
          <a:bodyPr/>
          <a:lstStyle/>
          <a:p>
            <a:r>
              <a:rPr lang="en-US" sz="2800" b="1" i="1" dirty="0" smtClean="0"/>
              <a:t>PMBOK says… </a:t>
            </a:r>
            <a:r>
              <a:rPr lang="en-US" sz="2000" dirty="0" smtClean="0"/>
              <a:t>“A temporary endeavor undertaken to create a unique product, service or result." </a:t>
            </a:r>
          </a:p>
          <a:p>
            <a:r>
              <a:rPr lang="en-US" sz="2800" b="1" i="1" dirty="0" smtClean="0"/>
              <a:t>Our Definition </a:t>
            </a:r>
          </a:p>
          <a:p>
            <a:pPr lvl="1"/>
            <a:r>
              <a:rPr lang="en-US" sz="2000" dirty="0" smtClean="0"/>
              <a:t>Requires commitment to project goals, objectives, timelines, and deliverables</a:t>
            </a:r>
          </a:p>
          <a:p>
            <a:pPr lvl="1"/>
            <a:r>
              <a:rPr lang="en-US" sz="2000" dirty="0" smtClean="0"/>
              <a:t>Is temporary with a distinct beginning and end.</a:t>
            </a:r>
          </a:p>
          <a:p>
            <a:pPr lvl="1"/>
            <a:r>
              <a:rPr lang="en-US" sz="2000" dirty="0" smtClean="0"/>
              <a:t>Is defined by specific deliverables.</a:t>
            </a:r>
          </a:p>
          <a:p>
            <a:pPr lvl="1"/>
            <a:r>
              <a:rPr lang="en-US" sz="2000" dirty="0" smtClean="0"/>
              <a:t>Is conducted by a temporary team that exists for its execution</a:t>
            </a:r>
          </a:p>
          <a:p>
            <a:pPr lvl="1"/>
            <a:r>
              <a:rPr lang="en-US" sz="2000" dirty="0" smtClean="0"/>
              <a:t>Has a single project manager who is responsible for its success</a:t>
            </a:r>
          </a:p>
          <a:p>
            <a:pPr lvl="1"/>
            <a:r>
              <a:rPr lang="en-US" sz="2000" dirty="0" smtClean="0"/>
              <a:t>Has a project sponsor who is responsible for the strategic level ownership of the project</a:t>
            </a:r>
          </a:p>
          <a:p>
            <a:pPr lvl="1"/>
            <a:r>
              <a:rPr lang="en-US" sz="2000" dirty="0" smtClean="0"/>
              <a:t>Is defined by identifying the starting point, the goal/objectives and the route between them.</a:t>
            </a:r>
          </a:p>
          <a:p>
            <a:endParaRPr lang="en-US" sz="2000" dirty="0" smtClean="0"/>
          </a:p>
          <a:p>
            <a:pPr lvl="1"/>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8</a:t>
            </a:fld>
            <a:endParaRPr lang="en-US" dirty="0"/>
          </a:p>
        </p:txBody>
      </p:sp>
      <p:sp>
        <p:nvSpPr>
          <p:cNvPr id="6" name="Footer Placeholder 5"/>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pic>
        <p:nvPicPr>
          <p:cNvPr id="1026" name="Picture 2" descr="C:\Documents and Settings\jph235\Local Settings\Temporary Internet Files\Content.IE5\U2LM8MWS\MC900048773[1].wmf"/>
          <p:cNvPicPr>
            <a:picLocks noChangeAspect="1" noChangeArrowheads="1"/>
          </p:cNvPicPr>
          <p:nvPr/>
        </p:nvPicPr>
        <p:blipFill>
          <a:blip r:embed="rId3" cstate="print"/>
          <a:srcRect/>
          <a:stretch>
            <a:fillRect/>
          </a:stretch>
        </p:blipFill>
        <p:spPr bwMode="auto">
          <a:xfrm>
            <a:off x="7239000" y="78696"/>
            <a:ext cx="1143000" cy="12167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ox(in)">
                                      <p:cBhvr>
                                        <p:cTn id="30" dur="500"/>
                                        <p:tgtEl>
                                          <p:spTgt spid="3">
                                            <p:txEl>
                                              <p:pRg st="7" end="7"/>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ox(in)">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Management</a:t>
            </a:r>
            <a:endParaRPr lang="en-US" dirty="0"/>
          </a:p>
        </p:txBody>
      </p:sp>
      <p:sp>
        <p:nvSpPr>
          <p:cNvPr id="3" name="Content Placeholder 2"/>
          <p:cNvSpPr>
            <a:spLocks noGrp="1"/>
          </p:cNvSpPr>
          <p:nvPr>
            <p:ph sz="quarter" idx="1"/>
          </p:nvPr>
        </p:nvSpPr>
        <p:spPr>
          <a:xfrm>
            <a:off x="457200" y="1600200"/>
            <a:ext cx="8458200" cy="4495800"/>
          </a:xfrm>
        </p:spPr>
        <p:txBody>
          <a:bodyPr/>
          <a:lstStyle/>
          <a:p>
            <a:r>
              <a:rPr lang="en-US" sz="3200" dirty="0" smtClean="0"/>
              <a:t>Project Portfolio</a:t>
            </a:r>
          </a:p>
          <a:p>
            <a:pPr lvl="1"/>
            <a:r>
              <a:rPr lang="en-US" sz="2400" dirty="0" smtClean="0"/>
              <a:t>A managed grouping of proposed and current projects. </a:t>
            </a:r>
          </a:p>
          <a:p>
            <a:endParaRPr lang="en-US" dirty="0" smtClean="0"/>
          </a:p>
          <a:p>
            <a:r>
              <a:rPr lang="en-US" dirty="0" smtClean="0"/>
              <a:t>Portfolio Management </a:t>
            </a:r>
          </a:p>
          <a:p>
            <a:pPr lvl="1"/>
            <a:r>
              <a:rPr lang="en-US" dirty="0" smtClean="0"/>
              <a:t>The selection and governance of a group of projects that are designed to achieve a defined business objective or benefit.</a:t>
            </a:r>
          </a:p>
          <a:p>
            <a:pPr lvl="1"/>
            <a:r>
              <a:rPr lang="en-US" dirty="0" smtClean="0"/>
              <a:t>Assessed in terms of its business value and adherence to strategy!</a:t>
            </a:r>
          </a:p>
        </p:txBody>
      </p:sp>
      <p:sp>
        <p:nvSpPr>
          <p:cNvPr id="4" name="Footer Placeholder 3"/>
          <p:cNvSpPr>
            <a:spLocks noGrp="1"/>
          </p:cNvSpPr>
          <p:nvPr>
            <p:ph type="ftr" sz="quarter" idx="11"/>
          </p:nvPr>
        </p:nvSpPr>
        <p:spPr/>
        <p:txBody>
          <a:bodyPr/>
          <a:lstStyle/>
          <a:p>
            <a:pPr algn="l">
              <a:defRPr/>
            </a:pPr>
            <a:r>
              <a:rPr lang="en-US" smtClean="0"/>
              <a:t>NERCOMP 2011 	              Building a Project Management Culture                    Paul DeMello         3/30/11</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BEC5671-520E-41EB-A3C6-CEEDF22F794D}" type="slidenum">
              <a:rPr lang="en-US" smtClean="0"/>
              <a:pPr>
                <a:defRPr/>
              </a:pPr>
              <a:t>9</a:t>
            </a:fld>
            <a:endParaRPr lang="en-US"/>
          </a:p>
        </p:txBody>
      </p:sp>
      <p:pic>
        <p:nvPicPr>
          <p:cNvPr id="1029" name="Picture 5" descr="C:\Documents and Settings\jph235\Local Settings\Temporary Internet Files\Content.IE5\RGZYTRXK\MP900387704[1].jpg"/>
          <p:cNvPicPr>
            <a:picLocks noChangeAspect="1" noChangeArrowheads="1"/>
          </p:cNvPicPr>
          <p:nvPr/>
        </p:nvPicPr>
        <p:blipFill>
          <a:blip r:embed="rId3" cstate="print"/>
          <a:srcRect/>
          <a:stretch>
            <a:fillRect/>
          </a:stretch>
        </p:blipFill>
        <p:spPr bwMode="auto">
          <a:xfrm>
            <a:off x="7010400" y="0"/>
            <a:ext cx="2133600" cy="15219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Joanna's Status Template">
  <a:themeElements>
    <a:clrScheme name="CIS Template">
      <a:dk1>
        <a:sysClr val="windowText" lastClr="000000"/>
      </a:dk1>
      <a:lt1>
        <a:sysClr val="window" lastClr="FFFFFF"/>
      </a:lt1>
      <a:dk2>
        <a:srgbClr val="FFFFFF"/>
      </a:dk2>
      <a:lt2>
        <a:srgbClr val="EEECE1"/>
      </a:lt2>
      <a:accent1>
        <a:srgbClr val="000066"/>
      </a:accent1>
      <a:accent2>
        <a:srgbClr val="CCCC99"/>
      </a:accent2>
      <a:accent3>
        <a:srgbClr val="FFFFCC"/>
      </a:accent3>
      <a:accent4>
        <a:srgbClr val="669966"/>
      </a:accent4>
      <a:accent5>
        <a:srgbClr val="FFFFCC"/>
      </a:accent5>
      <a:accent6>
        <a:srgbClr val="FFFFFF"/>
      </a:accent6>
      <a:hlink>
        <a:srgbClr val="0000FF"/>
      </a:hlink>
      <a:folHlink>
        <a:srgbClr val="800080"/>
      </a:folHlink>
    </a:clrScheme>
    <a:fontScheme name="Custom 1">
      <a:majorFont>
        <a:latin typeface="Garamond"/>
        <a:ea typeface=""/>
        <a:cs typeface=""/>
      </a:majorFont>
      <a:minorFont>
        <a:latin typeface="Garamond"/>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unh_it_ppt_template_2003[1]">
  <a:themeElements>
    <a:clrScheme name="Custom 1">
      <a:dk1>
        <a:sysClr val="windowText" lastClr="000000"/>
      </a:dk1>
      <a:lt1>
        <a:sysClr val="window" lastClr="FFFFFF"/>
      </a:lt1>
      <a:dk2>
        <a:srgbClr val="FFFFFF"/>
      </a:dk2>
      <a:lt2>
        <a:srgbClr val="EEECE1"/>
      </a:lt2>
      <a:accent1>
        <a:srgbClr val="000066"/>
      </a:accent1>
      <a:accent2>
        <a:srgbClr val="CCCC99"/>
      </a:accent2>
      <a:accent3>
        <a:srgbClr val="669966"/>
      </a:accent3>
      <a:accent4>
        <a:srgbClr val="669966"/>
      </a:accent4>
      <a:accent5>
        <a:srgbClr val="FFFFCC"/>
      </a:accent5>
      <a:accent6>
        <a:srgbClr val="FFFFFF"/>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S Template">
    <a:dk1>
      <a:sysClr val="windowText" lastClr="000000"/>
    </a:dk1>
    <a:lt1>
      <a:sysClr val="window" lastClr="FFFFFF"/>
    </a:lt1>
    <a:dk2>
      <a:srgbClr val="FFFFFF"/>
    </a:dk2>
    <a:lt2>
      <a:srgbClr val="EEECE1"/>
    </a:lt2>
    <a:accent1>
      <a:srgbClr val="000066"/>
    </a:accent1>
    <a:accent2>
      <a:srgbClr val="CCCC99"/>
    </a:accent2>
    <a:accent3>
      <a:srgbClr val="FFFFCC"/>
    </a:accent3>
    <a:accent4>
      <a:srgbClr val="669966"/>
    </a:accent4>
    <a:accent5>
      <a:srgbClr val="FFFFCC"/>
    </a:accent5>
    <a:accent6>
      <a:srgbClr val="FFFFFF"/>
    </a:accent6>
    <a:hlink>
      <a:srgbClr val="0000FF"/>
    </a:hlink>
    <a:folHlink>
      <a:srgbClr val="80008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FFFFFF"/>
    </a:dk2>
    <a:lt2>
      <a:srgbClr val="EEECE1"/>
    </a:lt2>
    <a:accent1>
      <a:srgbClr val="000066"/>
    </a:accent1>
    <a:accent2>
      <a:srgbClr val="CCCC99"/>
    </a:accent2>
    <a:accent3>
      <a:srgbClr val="669966"/>
    </a:accent3>
    <a:accent4>
      <a:srgbClr val="669966"/>
    </a:accent4>
    <a:accent5>
      <a:srgbClr val="FFFFCC"/>
    </a:accent5>
    <a:accent6>
      <a:srgbClr val="FFFFFF"/>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Joanna's Status Template</Template>
  <TotalTime>52200</TotalTime>
  <Words>4589</Words>
  <Application>Microsoft Office PowerPoint</Application>
  <PresentationFormat>On-screen Show (4:3)</PresentationFormat>
  <Paragraphs>695</Paragraphs>
  <Slides>43</Slides>
  <Notes>14</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Joanna's Status Template</vt:lpstr>
      <vt:lpstr>unh_it_ppt_template_2003[1]</vt:lpstr>
      <vt:lpstr>  Building A Project Management Culture at UNH        Paul DeMello        3/30/11</vt:lpstr>
      <vt:lpstr>Background</vt:lpstr>
      <vt:lpstr>Presentation mini Charter</vt:lpstr>
      <vt:lpstr>Presentation mini Charter (2)</vt:lpstr>
      <vt:lpstr>What is Culture?</vt:lpstr>
      <vt:lpstr>What is a Project Management Culture?</vt:lpstr>
      <vt:lpstr>Project Management… Defined</vt:lpstr>
      <vt:lpstr>What is a Project?</vt:lpstr>
      <vt:lpstr>Portfolio Management</vt:lpstr>
      <vt:lpstr>So why should we care!</vt:lpstr>
      <vt:lpstr>So why should we care!</vt:lpstr>
      <vt:lpstr>Why do projects fail???</vt:lpstr>
      <vt:lpstr>Six Principles for Running Projects</vt:lpstr>
      <vt:lpstr>Pitfalls &amp; Success Factors</vt:lpstr>
      <vt:lpstr>What’s the goal / vision?</vt:lpstr>
      <vt:lpstr>Our ongoing journey</vt:lpstr>
      <vt:lpstr>Our ongoing journey!</vt:lpstr>
      <vt:lpstr>Project Statistics 2/21/11</vt:lpstr>
      <vt:lpstr>Project Statistics  2/21/11</vt:lpstr>
      <vt:lpstr>Our ongoing journey</vt:lpstr>
      <vt:lpstr>Project Management Tools (UNH IT)</vt:lpstr>
      <vt:lpstr>PPM Maturity Model</vt:lpstr>
      <vt:lpstr>Our ongoing Journey</vt:lpstr>
      <vt:lpstr>Slide 24</vt:lpstr>
      <vt:lpstr>Our ongoing Journey</vt:lpstr>
      <vt:lpstr>SDLC&gt;Solution Delivery Life Cycle</vt:lpstr>
      <vt:lpstr>Where we are today!</vt:lpstr>
      <vt:lpstr>Things to ponder</vt:lpstr>
      <vt:lpstr>Thank You!</vt:lpstr>
      <vt:lpstr>Appendix</vt:lpstr>
      <vt:lpstr>Principles in action; Principle #1</vt:lpstr>
      <vt:lpstr>Principles in action; Principle #2</vt:lpstr>
      <vt:lpstr>Principles in action; Principle #3</vt:lpstr>
      <vt:lpstr>Principles in action;  Principle #4</vt:lpstr>
      <vt:lpstr>Principles in action;  Principle #5</vt:lpstr>
      <vt:lpstr>Principles in action;  Principle #6</vt:lpstr>
      <vt:lpstr>Project Mgmt Tools (UNH IT) continued </vt:lpstr>
      <vt:lpstr>PMBOK Phases (Project Management Body of Knowledge) </vt:lpstr>
      <vt:lpstr>Suggested Model &gt; Still Evolving!</vt:lpstr>
      <vt:lpstr>Terms / Definitions</vt:lpstr>
      <vt:lpstr>Terms / Definitions (Continued)</vt:lpstr>
      <vt:lpstr>Terms / Definitions (Continued)</vt:lpstr>
      <vt:lpstr>Terms / Definitions (Continued)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Lifecycle Phases</dc:title>
  <dc:creator>jph235</dc:creator>
  <cp:lastModifiedBy>jph235</cp:lastModifiedBy>
  <cp:revision>130</cp:revision>
  <dcterms:created xsi:type="dcterms:W3CDTF">2009-07-21T17:02:30Z</dcterms:created>
  <dcterms:modified xsi:type="dcterms:W3CDTF">2011-03-29T14:29:24Z</dcterms:modified>
</cp:coreProperties>
</file>